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hoJG1+sMPzrTzRe6AMq08XxiPY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720437" y="67541"/>
            <a:ext cx="10953172" cy="22406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AC"/>
              </a:buClr>
              <a:buSzPts val="4900"/>
              <a:buFont typeface="Calibri"/>
              <a:buNone/>
            </a:pPr>
            <a:r>
              <a:rPr b="1" lang="uk-UA" sz="4900">
                <a:solidFill>
                  <a:srgbClr val="F7CAAC"/>
                </a:solidFill>
              </a:rPr>
              <a:t>Тема 5.</a:t>
            </a:r>
            <a:r>
              <a:rPr lang="uk-UA" sz="4800">
                <a:solidFill>
                  <a:schemeClr val="accent5"/>
                </a:solidFill>
              </a:rPr>
              <a:t> </a:t>
            </a:r>
            <a:br>
              <a:rPr lang="uk-UA" sz="4800">
                <a:solidFill>
                  <a:schemeClr val="accent5"/>
                </a:solidFill>
              </a:rPr>
            </a:br>
            <a:r>
              <a:rPr b="1" lang="uk-UA" sz="4900">
                <a:solidFill>
                  <a:srgbClr val="0070C0"/>
                </a:solidFill>
              </a:rPr>
              <a:t>СУМІСНІСТЬ ВАНТАЖІВ ПРИ ЗБЕРІГАННІ Й </a:t>
            </a:r>
            <a:br>
              <a:rPr b="1" lang="uk-UA" sz="4900">
                <a:solidFill>
                  <a:srgbClr val="0070C0"/>
                </a:solidFill>
              </a:rPr>
            </a:br>
            <a:r>
              <a:rPr b="1" lang="uk-UA" sz="4900">
                <a:solidFill>
                  <a:srgbClr val="0070C0"/>
                </a:solidFill>
              </a:rPr>
              <a:t>ТРАНСПОРТУВАННІ 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5971310" y="2883125"/>
            <a:ext cx="5702300" cy="24647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i="1" lang="uk-UA"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uk-UA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5.6 </a:t>
            </a:r>
            <a:r>
              <a:rPr i="1" lang="uk-UA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Сумісність вантажів при транспортуванні</a:t>
            </a:r>
            <a:r>
              <a:rPr i="1" lang="uk-UA" sz="28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200"/>
              <a:buNone/>
            </a:pPr>
            <a:r>
              <a:rPr b="1" i="1" lang="uk-UA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5.7 </a:t>
            </a:r>
            <a:r>
              <a:rPr i="1" lang="uk-UA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Правила завантаження рефрижераторних контейнерів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i="1"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3674" y="2308162"/>
            <a:ext cx="4419600" cy="44196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1500">
        <p14:window dir="vert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2222356"/>
            <a:ext cx="5939582" cy="276639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>
            <p:ph idx="1" type="body"/>
          </p:nvPr>
        </p:nvSpPr>
        <p:spPr>
          <a:xfrm>
            <a:off x="5832764" y="172582"/>
            <a:ext cx="6359236" cy="2044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uk-UA" sz="2800">
                <a:solidFill>
                  <a:srgbClr val="002060"/>
                </a:solidFill>
              </a:rPr>
              <a:t>Сумісне  перевезення  в  одному  приміщенні  вантажів  з  різними  фізико-хімічними  властивостями  не  завжди  можливі,  тому  що  їхній  взаємний  вплив може привести до повного псування вантажу або частковій втраті його товарної якості.  </a:t>
            </a: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193964" y="110835"/>
            <a:ext cx="5403273" cy="1200329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Розходження транспортних характеристик вантажів обумовлює необхідність розробки й урахування вимог по їхній безпеці й схоронності при спільному перевезенні.  </a:t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506799" y="2187899"/>
            <a:ext cx="574561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3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За сумісністю всі вантажі ділять на три групи:  </a:t>
            </a:r>
            <a:endParaRPr/>
          </a:p>
        </p:txBody>
      </p:sp>
      <p:grpSp>
        <p:nvGrpSpPr>
          <p:cNvPr id="95" name="Google Shape;95;p2"/>
          <p:cNvGrpSpPr/>
          <p:nvPr/>
        </p:nvGrpSpPr>
        <p:grpSpPr>
          <a:xfrm>
            <a:off x="436531" y="3898775"/>
            <a:ext cx="6673047" cy="2766398"/>
            <a:chOff x="242567" y="0"/>
            <a:chExt cx="6673047" cy="2766398"/>
          </a:xfrm>
        </p:grpSpPr>
        <p:sp>
          <p:nvSpPr>
            <p:cNvPr id="96" name="Google Shape;96;p2"/>
            <p:cNvSpPr/>
            <p:nvPr/>
          </p:nvSpPr>
          <p:spPr>
            <a:xfrm>
              <a:off x="536863" y="0"/>
              <a:ext cx="6084454" cy="2766398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7D5CB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42567" y="829919"/>
              <a:ext cx="2147454" cy="1106559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 txBox="1"/>
            <p:nvPr/>
          </p:nvSpPr>
          <p:spPr>
            <a:xfrm>
              <a:off x="296585" y="883937"/>
              <a:ext cx="2039418" cy="9985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0" i="0" lang="uk-UA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що володіють агресивними властивостями,</a:t>
              </a:r>
              <a:endPara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505363" y="829919"/>
              <a:ext cx="2147454" cy="1106559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 txBox="1"/>
            <p:nvPr/>
          </p:nvSpPr>
          <p:spPr>
            <a:xfrm>
              <a:off x="2559381" y="883937"/>
              <a:ext cx="2039418" cy="9985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0" i="0" lang="uk-UA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піддані впливу агресивних факторів, </a:t>
              </a:r>
              <a:endPara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768160" y="829919"/>
              <a:ext cx="2147454" cy="1106559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4822178" y="883937"/>
              <a:ext cx="2039418" cy="9985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0" i="0" lang="uk-UA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нейтральні. </a:t>
              </a:r>
              <a:endPara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500">
        <p14:window dir="vert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5954" y="207818"/>
            <a:ext cx="5258955" cy="315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 b="19379" l="26477" r="10227" t="36558"/>
          <a:stretch/>
        </p:blipFill>
        <p:spPr>
          <a:xfrm>
            <a:off x="277091" y="277091"/>
            <a:ext cx="7716982" cy="302029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/>
          <p:nvPr/>
        </p:nvSpPr>
        <p:spPr>
          <a:xfrm>
            <a:off x="443345" y="3429000"/>
            <a:ext cx="11069782" cy="2985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 u="none" cap="none" strike="noStrik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До вантажів, підданих впливу агресивних факторів, відносяться: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1) псуються під дією вологи (окислюються, змінюють       структуру, загнивають, нагріваються від зволоження);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2) псуються під дією тепла;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3) легкозаймисті від нагрівання і окислювання;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4) піддані впливу отруйних речовин;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5) псуються від пилу;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6) сприймають запахи;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7) піддані впливу карантинних об'єктів.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14:window dir="vert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5824" y="2282968"/>
            <a:ext cx="6111876" cy="3452813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sp>
        <p:nvSpPr>
          <p:cNvPr id="115" name="Google Shape;115;p4"/>
          <p:cNvSpPr txBox="1"/>
          <p:nvPr>
            <p:ph idx="1" type="body"/>
          </p:nvPr>
        </p:nvSpPr>
        <p:spPr>
          <a:xfrm>
            <a:off x="114300" y="183573"/>
            <a:ext cx="11745191" cy="2296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uk-UA" sz="2400">
                <a:solidFill>
                  <a:srgbClr val="002060"/>
                </a:solidFill>
              </a:rPr>
              <a:t>До нейтральних відносяться вантажі, що не ввійшли до </a:t>
            </a:r>
            <a:r>
              <a:rPr b="1" lang="uk-UA" sz="2400">
                <a:solidFill>
                  <a:srgbClr val="002060"/>
                </a:solidFill>
              </a:rPr>
              <a:t>першої </a:t>
            </a:r>
            <a:r>
              <a:rPr lang="uk-UA" sz="2400">
                <a:solidFill>
                  <a:srgbClr val="002060"/>
                </a:solidFill>
              </a:rPr>
              <a:t>або </a:t>
            </a:r>
            <a:r>
              <a:rPr b="1" lang="uk-UA" sz="2400">
                <a:solidFill>
                  <a:srgbClr val="002060"/>
                </a:solidFill>
              </a:rPr>
              <a:t>другої</a:t>
            </a:r>
            <a:r>
              <a:rPr lang="uk-UA" sz="2400">
                <a:solidFill>
                  <a:srgbClr val="002060"/>
                </a:solidFill>
              </a:rPr>
              <a:t> груп. 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uk-UA" sz="2400">
                <a:solidFill>
                  <a:srgbClr val="002060"/>
                </a:solidFill>
              </a:rPr>
              <a:t>У цьому випадку час доставки приймається для найменш стійкого вантажу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uk-UA" sz="2400">
                <a:solidFill>
                  <a:srgbClr val="002060"/>
                </a:solidFill>
              </a:rPr>
              <a:t>(з найменшою граничною тривалістю).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uk-UA" sz="2400">
                <a:solidFill>
                  <a:srgbClr val="002060"/>
                </a:solidFill>
              </a:rPr>
              <a:t>Для практичного використання розробляють таблиці сумісності вантажів, засновані на результатах експериментально-теоретичних досліджень і досвіду перевезень вантажів.  </a:t>
            </a:r>
            <a:endParaRPr/>
          </a:p>
        </p:txBody>
      </p:sp>
      <p:sp>
        <p:nvSpPr>
          <p:cNvPr id="116" name="Google Shape;116;p4"/>
          <p:cNvSpPr/>
          <p:nvPr/>
        </p:nvSpPr>
        <p:spPr>
          <a:xfrm>
            <a:off x="114300" y="3704456"/>
            <a:ext cx="609600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фургон транспортного засобу або контейнер відправником вантажу одночасно можуть завантажуватися для доставки різні види швидкопсувних вантажів, що входять в одну групу, для яких установлений однаковий температурний режим. У цьому випадку час доставки приймається для найменш стійкого вантажу (з найменшою граничною тривалістю транспортування). </a:t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14:window dir="vert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/>
          <p:nvPr>
            <p:ph idx="1" type="body"/>
          </p:nvPr>
        </p:nvSpPr>
        <p:spPr>
          <a:xfrm>
            <a:off x="552450" y="195118"/>
            <a:ext cx="11087100" cy="843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</a:pPr>
            <a:r>
              <a:rPr b="1" lang="uk-UA" sz="2400">
                <a:solidFill>
                  <a:schemeClr val="accent4"/>
                </a:solidFill>
              </a:rPr>
              <a:t>Не допускаються до спільного перевезення в одному кузові або контейнері з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</a:pPr>
            <a:r>
              <a:rPr b="1" lang="uk-UA" sz="2400">
                <a:solidFill>
                  <a:schemeClr val="accent4"/>
                </a:solidFill>
              </a:rPr>
              <a:t>іншими продуктами наступні види вантажів: </a:t>
            </a:r>
            <a:endParaRPr/>
          </a:p>
        </p:txBody>
      </p:sp>
      <p:sp>
        <p:nvSpPr>
          <p:cNvPr id="122" name="Google Shape;122;p5"/>
          <p:cNvSpPr/>
          <p:nvPr/>
        </p:nvSpPr>
        <p:spPr>
          <a:xfrm>
            <a:off x="155863" y="1243786"/>
            <a:ext cx="6360969" cy="4370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63525" lvl="0" marL="263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1) </a:t>
            </a:r>
            <a:r>
              <a:rPr lang="uk-UA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заморожена й охолоджена риба; </a:t>
            </a:r>
            <a:endParaRPr/>
          </a:p>
          <a:p>
            <a:pPr indent="-263525" lvl="0" marL="263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2) </a:t>
            </a:r>
            <a:r>
              <a:rPr lang="uk-UA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оселедець, солона риба, ікра; </a:t>
            </a:r>
            <a:endParaRPr/>
          </a:p>
          <a:p>
            <a:pPr indent="-263525" lvl="0" marL="263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3) </a:t>
            </a:r>
            <a:r>
              <a:rPr lang="uk-UA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рибокопченості; </a:t>
            </a:r>
            <a:endParaRPr/>
          </a:p>
          <a:p>
            <a:pPr indent="-263525" lvl="0" marL="263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4) </a:t>
            </a:r>
            <a:r>
              <a:rPr lang="uk-UA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суха й копчено-в’ялена риба, сухі рибні концентрати; </a:t>
            </a:r>
            <a:endParaRPr/>
          </a:p>
          <a:p>
            <a:pPr indent="-263525" lvl="0" marL="263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5) </a:t>
            </a:r>
            <a:r>
              <a:rPr lang="uk-UA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охолоджене м'ясо; </a:t>
            </a:r>
            <a:endParaRPr/>
          </a:p>
          <a:p>
            <a:pPr indent="-263525" lvl="0" marL="263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6) </a:t>
            </a:r>
            <a:r>
              <a:rPr lang="uk-UA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м’ясокопченості й копчені ковбаси; </a:t>
            </a:r>
            <a:endParaRPr/>
          </a:p>
          <a:p>
            <a:pPr indent="-263525" lvl="0" marL="263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7) </a:t>
            </a:r>
            <a:r>
              <a:rPr lang="uk-UA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сири всіх видів; </a:t>
            </a:r>
            <a:endParaRPr/>
          </a:p>
          <a:p>
            <a:pPr indent="-263525" lvl="0" marL="263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8)  </a:t>
            </a:r>
            <a:r>
              <a:rPr lang="uk-UA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плоди,  що  мають  сильний  аромат,  -  апельсини, лимони,   мандарини, дині (за винятком лимонів і грейпфрутів, які допускають до  спільного перевезення); </a:t>
            </a:r>
            <a:endParaRPr/>
          </a:p>
          <a:p>
            <a:pPr indent="-263525" lvl="0" marL="263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9) </a:t>
            </a:r>
            <a:r>
              <a:rPr lang="uk-UA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овочі з різким запахом (цибуля, часник); </a:t>
            </a:r>
            <a:endParaRPr/>
          </a:p>
          <a:p>
            <a:pPr indent="-263525" lvl="0" marL="263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10) </a:t>
            </a:r>
            <a:r>
              <a:rPr lang="uk-UA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хлібопекарські дріжджі; </a:t>
            </a:r>
            <a:endParaRPr/>
          </a:p>
          <a:p>
            <a:pPr indent="-263525" lvl="0" marL="263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11)</a:t>
            </a:r>
            <a:r>
              <a:rPr lang="uk-UA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маргарин.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8337" y="1094509"/>
            <a:ext cx="5257800" cy="333375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</p:spTree>
  </p:cSld>
  <p:clrMapOvr>
    <a:masterClrMapping/>
  </p:clrMapOvr>
  <mc:AlternateContent>
    <mc:Choice Requires="p14">
      <p:transition spd="slow" p14:dur="1500">
        <p14:window dir="vert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>
            <p:ph type="title"/>
          </p:nvPr>
        </p:nvSpPr>
        <p:spPr>
          <a:xfrm>
            <a:off x="630382" y="1573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Calibri"/>
              <a:buNone/>
            </a:pPr>
            <a:r>
              <a:rPr b="1" lang="uk-UA">
                <a:solidFill>
                  <a:srgbClr val="1E4E79"/>
                </a:solidFill>
              </a:rPr>
              <a:t>Принцип дії рефрижераторних контейнерів (рефконтейнерів)</a:t>
            </a:r>
            <a:endParaRPr/>
          </a:p>
        </p:txBody>
      </p:sp>
      <p:sp>
        <p:nvSpPr>
          <p:cNvPr id="129" name="Google Shape;129;p6"/>
          <p:cNvSpPr txBox="1"/>
          <p:nvPr>
            <p:ph idx="1" type="body"/>
          </p:nvPr>
        </p:nvSpPr>
        <p:spPr>
          <a:xfrm>
            <a:off x="422563" y="181177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Підтримка заданої температури в рефконтейнері відбувається завдяки примусовій безперервній циркуляції повітря.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Завдяки складній траєкторії потоків повітря усередині контейнера підтримується необхідний температурний режим і стабільна вологість вантажу, в незалежності від його розташування.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Стінки контейнера містять декілька шарів, облаштування дверей забезпечує максимальну герметичність що в сумі дає ефект термоса - надійну теплоізоляцію, що знижує електровитрати.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Є також мультитемпературні агрегати, особливість яких в можливості підтримки різної температури в різних відсіках контейнера.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/>
          <p:nvPr>
            <p:ph type="title"/>
          </p:nvPr>
        </p:nvSpPr>
        <p:spPr>
          <a:xfrm>
            <a:off x="498764" y="198437"/>
            <a:ext cx="10986654" cy="16303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b="1" lang="uk-UA" sz="3400">
                <a:solidFill>
                  <a:srgbClr val="980000"/>
                </a:solidFill>
              </a:rPr>
              <a:t>Наказ Міністерства транспорту України 21.11.2000 N 644 «Правила перевезення вантажів у спеціальних та </a:t>
            </a:r>
            <a:br>
              <a:rPr b="1" lang="uk-UA" sz="3400">
                <a:solidFill>
                  <a:srgbClr val="980000"/>
                </a:solidFill>
              </a:rPr>
            </a:br>
            <a:r>
              <a:rPr b="1" lang="uk-UA" sz="3400">
                <a:solidFill>
                  <a:srgbClr val="980000"/>
                </a:solidFill>
              </a:rPr>
              <a:t>спеціалізованих контейнерах відправників і одержувачів </a:t>
            </a:r>
            <a:endParaRPr sz="4200">
              <a:solidFill>
                <a:srgbClr val="980000"/>
              </a:solidFill>
            </a:endParaRPr>
          </a:p>
        </p:txBody>
      </p:sp>
      <p:sp>
        <p:nvSpPr>
          <p:cNvPr id="135" name="Google Shape;135;p7"/>
          <p:cNvSpPr txBox="1"/>
          <p:nvPr>
            <p:ph idx="1" type="body"/>
          </p:nvPr>
        </p:nvSpPr>
        <p:spPr>
          <a:xfrm>
            <a:off x="242454" y="2070534"/>
            <a:ext cx="5465619" cy="421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Завантаження та вивантаження рефрижераторних контейнерів з рухомого складу провадиться на місцях загального та незагального користування.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Завантажені рефрижераторні контейнери розміщуються на вагоні дверима всередину, порожні - дверима назовні з накладенням закруток.</a:t>
            </a:r>
            <a:endParaRPr/>
          </a:p>
        </p:txBody>
      </p:sp>
      <p:pic>
        <p:nvPicPr>
          <p:cNvPr id="136" name="Google Shape;13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5999" y="1835727"/>
            <a:ext cx="5611091" cy="3698219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2017-04-05T19:28:04Z</dcterms:created>
  <dc:creator>HOME</dc:creator>
</cp:coreProperties>
</file>