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</p:sldIdLst>
  <p:sldSz cy="6858000" cx="12192000"/>
  <p:notesSz cx="6858000" cy="9144000"/>
  <p:embeddedFontLst>
    <p:embeddedFont>
      <p:font typeface="Century Schoolbook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8" roundtripDataSignature="AMtx7mjTA39hvcYAIrGUtPW4AVk4QqHbS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font" Target="fonts/CenturySchoolbook-regular.fntdata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CenturySchoolbook-italic.fntdata"/><Relationship Id="rId25" Type="http://schemas.openxmlformats.org/officeDocument/2006/relationships/font" Target="fonts/CenturySchoolbook-bold.fntdata"/><Relationship Id="rId28" Type="http://customschemas.google.com/relationships/presentationmetadata" Target="metadata"/><Relationship Id="rId27" Type="http://schemas.openxmlformats.org/officeDocument/2006/relationships/font" Target="fonts/CenturySchoolbook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f73b70aff1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f73b70aff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f73b70aff1_0_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f73b70aff1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f73b70aff1_0_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f73b70aff1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f73b70aff1_0_2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f73b70aff1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f73b70aff1_0_3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f73b70aff1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f73b70aff1_0_4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f73b70aff1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f73b70aff1_0_5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f73b70aff1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f73b70aff1_0_6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f73b70aff1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f73b70aff1_0_7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f73b70aff1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2"/>
          <p:cNvSpPr txBox="1"/>
          <p:nvPr>
            <p:ph type="ctrTitle"/>
          </p:nvPr>
        </p:nvSpPr>
        <p:spPr>
          <a:xfrm>
            <a:off x="1261872" y="758952"/>
            <a:ext cx="9418320" cy="40416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27425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Century Schoolbook"/>
              <a:buNone/>
              <a:defRPr sz="72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12"/>
          <p:cNvSpPr txBox="1"/>
          <p:nvPr>
            <p:ph idx="1" type="subTitle"/>
          </p:nvPr>
        </p:nvSpPr>
        <p:spPr>
          <a:xfrm>
            <a:off x="1261872" y="4800600"/>
            <a:ext cx="9418320" cy="16916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5000"/>
              </a:lnSpc>
              <a:spcBef>
                <a:spcPts val="1400"/>
              </a:spcBef>
              <a:spcAft>
                <a:spcPts val="0"/>
              </a:spcAft>
              <a:buSzPts val="1760"/>
              <a:buNone/>
              <a:defRPr sz="22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5" name="Google Shape;15;p12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FEFBD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12"/>
          <p:cNvSpPr txBox="1"/>
          <p:nvPr>
            <p:ph idx="10" type="dt"/>
          </p:nvPr>
        </p:nvSpPr>
        <p:spPr>
          <a:xfrm rot="-5400000">
            <a:off x="10797542" y="998537"/>
            <a:ext cx="1904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2"/>
          <p:cNvSpPr txBox="1"/>
          <p:nvPr>
            <p:ph idx="11" type="ftr"/>
          </p:nvPr>
        </p:nvSpPr>
        <p:spPr>
          <a:xfrm rot="-5400000">
            <a:off x="9959341" y="4046537"/>
            <a:ext cx="358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12"/>
          <p:cNvSpPr txBox="1"/>
          <p:nvPr>
            <p:ph idx="12" type="sldNum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1"/>
          <p:cNvSpPr txBox="1"/>
          <p:nvPr>
            <p:ph type="title"/>
          </p:nvPr>
        </p:nvSpPr>
        <p:spPr>
          <a:xfrm>
            <a:off x="1261872" y="294198"/>
            <a:ext cx="9692640" cy="13971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2742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1"/>
          <p:cNvSpPr txBox="1"/>
          <p:nvPr>
            <p:ph idx="1" type="body"/>
          </p:nvPr>
        </p:nvSpPr>
        <p:spPr>
          <a:xfrm rot="5400000">
            <a:off x="3383884" y="-293211"/>
            <a:ext cx="4351337" cy="8595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lnSpc>
                <a:spcPct val="95000"/>
              </a:lnSpc>
              <a:spcBef>
                <a:spcPts val="1400"/>
              </a:spcBef>
              <a:spcAft>
                <a:spcPts val="0"/>
              </a:spcAft>
              <a:buSzPts val="144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2pPr>
            <a:lvl3pPr indent="-342900" lvl="2" marL="1371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3pPr>
            <a:lvl4pPr indent="-342900" lvl="3" marL="1828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5pPr>
            <a:lvl6pPr indent="-342900" lvl="5" marL="2743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80" name="Google Shape;80;p21"/>
          <p:cNvSpPr txBox="1"/>
          <p:nvPr>
            <p:ph idx="10" type="dt"/>
          </p:nvPr>
        </p:nvSpPr>
        <p:spPr>
          <a:xfrm rot="-5400000">
            <a:off x="10797542" y="998537"/>
            <a:ext cx="1904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21"/>
          <p:cNvSpPr txBox="1"/>
          <p:nvPr>
            <p:ph idx="11" type="ftr"/>
          </p:nvPr>
        </p:nvSpPr>
        <p:spPr>
          <a:xfrm rot="-5400000">
            <a:off x="9959341" y="4046537"/>
            <a:ext cx="358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1"/>
          <p:cNvSpPr txBox="1"/>
          <p:nvPr>
            <p:ph idx="12" type="sldNum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83" name="Google Shape;83;p21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9DB25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2"/>
          <p:cNvSpPr txBox="1"/>
          <p:nvPr>
            <p:ph type="title"/>
          </p:nvPr>
        </p:nvSpPr>
        <p:spPr>
          <a:xfrm rot="5400000">
            <a:off x="6938169" y="2091531"/>
            <a:ext cx="5897562" cy="247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2742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22"/>
          <p:cNvSpPr txBox="1"/>
          <p:nvPr>
            <p:ph idx="1" type="body"/>
          </p:nvPr>
        </p:nvSpPr>
        <p:spPr>
          <a:xfrm rot="5400000">
            <a:off x="1680369" y="-537369"/>
            <a:ext cx="5897562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lnSpc>
                <a:spcPct val="95000"/>
              </a:lnSpc>
              <a:spcBef>
                <a:spcPts val="1400"/>
              </a:spcBef>
              <a:spcAft>
                <a:spcPts val="0"/>
              </a:spcAft>
              <a:buSzPts val="144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2pPr>
            <a:lvl3pPr indent="-342900" lvl="2" marL="1371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3pPr>
            <a:lvl4pPr indent="-342900" lvl="3" marL="1828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5pPr>
            <a:lvl6pPr indent="-342900" lvl="5" marL="2743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87" name="Google Shape;87;p22"/>
          <p:cNvSpPr txBox="1"/>
          <p:nvPr>
            <p:ph idx="10" type="dt"/>
          </p:nvPr>
        </p:nvSpPr>
        <p:spPr>
          <a:xfrm rot="-5400000">
            <a:off x="10797542" y="998537"/>
            <a:ext cx="1904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22"/>
          <p:cNvSpPr txBox="1"/>
          <p:nvPr>
            <p:ph idx="11" type="ftr"/>
          </p:nvPr>
        </p:nvSpPr>
        <p:spPr>
          <a:xfrm rot="-5400000">
            <a:off x="9959341" y="4046537"/>
            <a:ext cx="358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22"/>
          <p:cNvSpPr txBox="1"/>
          <p:nvPr>
            <p:ph idx="12" type="sldNum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0" name="Google Shape;90;p22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9DB25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3"/>
          <p:cNvSpPr txBox="1"/>
          <p:nvPr>
            <p:ph type="title"/>
          </p:nvPr>
        </p:nvSpPr>
        <p:spPr>
          <a:xfrm>
            <a:off x="1261872" y="294198"/>
            <a:ext cx="9692640" cy="13971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2742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3"/>
          <p:cNvSpPr txBox="1"/>
          <p:nvPr>
            <p:ph idx="1" type="body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lnSpc>
                <a:spcPct val="95000"/>
              </a:lnSpc>
              <a:spcBef>
                <a:spcPts val="1400"/>
              </a:spcBef>
              <a:spcAft>
                <a:spcPts val="0"/>
              </a:spcAft>
              <a:buSzPts val="144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2pPr>
            <a:lvl3pPr indent="-342900" lvl="2" marL="1371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3pPr>
            <a:lvl4pPr indent="-342900" lvl="3" marL="1828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5pPr>
            <a:lvl6pPr indent="-342900" lvl="5" marL="2743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22" name="Google Shape;22;p13"/>
          <p:cNvSpPr txBox="1"/>
          <p:nvPr>
            <p:ph idx="10" type="dt"/>
          </p:nvPr>
        </p:nvSpPr>
        <p:spPr>
          <a:xfrm rot="-5400000">
            <a:off x="10797542" y="998537"/>
            <a:ext cx="1904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3"/>
          <p:cNvSpPr txBox="1"/>
          <p:nvPr>
            <p:ph idx="11" type="ftr"/>
          </p:nvPr>
        </p:nvSpPr>
        <p:spPr>
          <a:xfrm rot="-5400000">
            <a:off x="9959341" y="4046537"/>
            <a:ext cx="358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13"/>
          <p:cNvSpPr txBox="1"/>
          <p:nvPr>
            <p:ph idx="12" type="sldNum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5" name="Google Shape;25;p13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9DB25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4"/>
          <p:cNvSpPr txBox="1"/>
          <p:nvPr>
            <p:ph type="title"/>
          </p:nvPr>
        </p:nvSpPr>
        <p:spPr>
          <a:xfrm>
            <a:off x="1261872" y="758952"/>
            <a:ext cx="9418320" cy="40416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27425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Century Schoolbook"/>
              <a:buNone/>
              <a:defRPr b="1" sz="7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4"/>
          <p:cNvSpPr txBox="1"/>
          <p:nvPr>
            <p:ph idx="1" type="body"/>
          </p:nvPr>
        </p:nvSpPr>
        <p:spPr>
          <a:xfrm>
            <a:off x="1261872" y="4800600"/>
            <a:ext cx="9418320" cy="16916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5000"/>
              </a:lnSpc>
              <a:spcBef>
                <a:spcPts val="1400"/>
              </a:spcBef>
              <a:spcAft>
                <a:spcPts val="0"/>
              </a:spcAft>
              <a:buSzPts val="1760"/>
              <a:buNone/>
              <a:defRPr sz="2200"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9" name="Google Shape;29;p14"/>
          <p:cNvSpPr txBox="1"/>
          <p:nvPr>
            <p:ph idx="10" type="dt"/>
          </p:nvPr>
        </p:nvSpPr>
        <p:spPr>
          <a:xfrm rot="-5400000">
            <a:off x="10797542" y="998537"/>
            <a:ext cx="1904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4"/>
          <p:cNvSpPr txBox="1"/>
          <p:nvPr>
            <p:ph idx="11" type="ftr"/>
          </p:nvPr>
        </p:nvSpPr>
        <p:spPr>
          <a:xfrm rot="-5400000">
            <a:off x="9959341" y="4046537"/>
            <a:ext cx="358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4"/>
          <p:cNvSpPr txBox="1"/>
          <p:nvPr>
            <p:ph idx="12" type="sldNum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2" name="Google Shape;32;p14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9DB25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5"/>
          <p:cNvSpPr txBox="1"/>
          <p:nvPr>
            <p:ph type="title"/>
          </p:nvPr>
        </p:nvSpPr>
        <p:spPr>
          <a:xfrm>
            <a:off x="1261872" y="294198"/>
            <a:ext cx="9692640" cy="13971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2742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5"/>
          <p:cNvSpPr txBox="1"/>
          <p:nvPr>
            <p:ph idx="1" type="body"/>
          </p:nvPr>
        </p:nvSpPr>
        <p:spPr>
          <a:xfrm>
            <a:off x="1261872" y="1828800"/>
            <a:ext cx="4480560" cy="4351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5000"/>
              </a:lnSpc>
              <a:spcBef>
                <a:spcPts val="1400"/>
              </a:spcBef>
              <a:spcAft>
                <a:spcPts val="0"/>
              </a:spcAft>
              <a:buSzPts val="1600"/>
              <a:buChar char="•"/>
              <a:defRPr sz="2000"/>
            </a:lvl1pPr>
            <a:lvl2pPr indent="-342900" lvl="1" marL="914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 sz="1800"/>
            </a:lvl2pPr>
            <a:lvl3pPr indent="-330200" lvl="2" marL="1371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Char char="●"/>
              <a:defRPr sz="1600"/>
            </a:lvl3pPr>
            <a:lvl4pPr indent="-317500" lvl="3" marL="1828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5pPr>
            <a:lvl6pPr indent="-317500" lvl="5" marL="2743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6pPr>
            <a:lvl7pPr indent="-317500" lvl="6" marL="3200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8pPr>
            <a:lvl9pPr indent="-317500" lvl="8" marL="41148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●"/>
              <a:defRPr sz="1400"/>
            </a:lvl9pPr>
          </a:lstStyle>
          <a:p/>
        </p:txBody>
      </p:sp>
      <p:sp>
        <p:nvSpPr>
          <p:cNvPr id="36" name="Google Shape;36;p15"/>
          <p:cNvSpPr txBox="1"/>
          <p:nvPr>
            <p:ph idx="2" type="body"/>
          </p:nvPr>
        </p:nvSpPr>
        <p:spPr>
          <a:xfrm>
            <a:off x="6126480" y="1828800"/>
            <a:ext cx="4480560" cy="4351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5000"/>
              </a:lnSpc>
              <a:spcBef>
                <a:spcPts val="1400"/>
              </a:spcBef>
              <a:spcAft>
                <a:spcPts val="0"/>
              </a:spcAft>
              <a:buSzPts val="1600"/>
              <a:buChar char="•"/>
              <a:defRPr sz="2000"/>
            </a:lvl1pPr>
            <a:lvl2pPr indent="-342900" lvl="1" marL="914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 sz="1800"/>
            </a:lvl2pPr>
            <a:lvl3pPr indent="-330200" lvl="2" marL="1371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Char char="●"/>
              <a:defRPr sz="1600"/>
            </a:lvl3pPr>
            <a:lvl4pPr indent="-317500" lvl="3" marL="1828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5pPr>
            <a:lvl6pPr indent="-317500" lvl="5" marL="2743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6pPr>
            <a:lvl7pPr indent="-317500" lvl="6" marL="3200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8pPr>
            <a:lvl9pPr indent="-317500" lvl="8" marL="41148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●"/>
              <a:defRPr sz="1400"/>
            </a:lvl9pPr>
          </a:lstStyle>
          <a:p/>
        </p:txBody>
      </p:sp>
      <p:sp>
        <p:nvSpPr>
          <p:cNvPr id="37" name="Google Shape;37;p15"/>
          <p:cNvSpPr txBox="1"/>
          <p:nvPr>
            <p:ph idx="10" type="dt"/>
          </p:nvPr>
        </p:nvSpPr>
        <p:spPr>
          <a:xfrm rot="-5400000">
            <a:off x="10797542" y="998537"/>
            <a:ext cx="1904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5"/>
          <p:cNvSpPr txBox="1"/>
          <p:nvPr>
            <p:ph idx="11" type="ftr"/>
          </p:nvPr>
        </p:nvSpPr>
        <p:spPr>
          <a:xfrm rot="-5400000">
            <a:off x="9959341" y="4046537"/>
            <a:ext cx="358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5"/>
          <p:cNvSpPr txBox="1"/>
          <p:nvPr>
            <p:ph idx="12" type="sldNum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40" name="Google Shape;40;p15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9DB25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6"/>
          <p:cNvSpPr txBox="1"/>
          <p:nvPr>
            <p:ph type="title"/>
          </p:nvPr>
        </p:nvSpPr>
        <p:spPr>
          <a:xfrm>
            <a:off x="1261872" y="294198"/>
            <a:ext cx="9692640" cy="13971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2742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6"/>
          <p:cNvSpPr txBox="1"/>
          <p:nvPr>
            <p:ph idx="1" type="body"/>
          </p:nvPr>
        </p:nvSpPr>
        <p:spPr>
          <a:xfrm>
            <a:off x="1261872" y="1713655"/>
            <a:ext cx="4480560" cy="7315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0" sz="20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44" name="Google Shape;44;p16"/>
          <p:cNvSpPr txBox="1"/>
          <p:nvPr>
            <p:ph idx="2" type="body"/>
          </p:nvPr>
        </p:nvSpPr>
        <p:spPr>
          <a:xfrm>
            <a:off x="1261872" y="2507550"/>
            <a:ext cx="4480560" cy="3664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lnSpc>
                <a:spcPct val="95000"/>
              </a:lnSpc>
              <a:spcBef>
                <a:spcPts val="1400"/>
              </a:spcBef>
              <a:spcAft>
                <a:spcPts val="0"/>
              </a:spcAft>
              <a:buSzPts val="1440"/>
              <a:buChar char="•"/>
              <a:defRPr sz="1800"/>
            </a:lvl1pPr>
            <a:lvl2pPr indent="-330200" lvl="1" marL="914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Char char="●"/>
              <a:defRPr sz="1600"/>
            </a:lvl2pPr>
            <a:lvl3pPr indent="-317500" lvl="2" marL="1371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3pPr>
            <a:lvl4pPr indent="-317500" lvl="3" marL="1828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5pPr>
            <a:lvl6pPr indent="-317500" lvl="5" marL="2743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6pPr>
            <a:lvl7pPr indent="-317500" lvl="6" marL="3200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8pPr>
            <a:lvl9pPr indent="-317500" lvl="8" marL="41148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●"/>
              <a:defRPr sz="1400"/>
            </a:lvl9pPr>
          </a:lstStyle>
          <a:p/>
        </p:txBody>
      </p:sp>
      <p:sp>
        <p:nvSpPr>
          <p:cNvPr id="45" name="Google Shape;45;p16"/>
          <p:cNvSpPr txBox="1"/>
          <p:nvPr>
            <p:ph idx="3" type="body"/>
          </p:nvPr>
        </p:nvSpPr>
        <p:spPr>
          <a:xfrm>
            <a:off x="6126480" y="1713655"/>
            <a:ext cx="4480560" cy="7315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0" sz="2000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indent="-228600" lvl="1" marL="914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46" name="Google Shape;46;p16"/>
          <p:cNvSpPr txBox="1"/>
          <p:nvPr>
            <p:ph idx="4" type="body"/>
          </p:nvPr>
        </p:nvSpPr>
        <p:spPr>
          <a:xfrm>
            <a:off x="6126480" y="2507550"/>
            <a:ext cx="4480560" cy="3664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lnSpc>
                <a:spcPct val="95000"/>
              </a:lnSpc>
              <a:spcBef>
                <a:spcPts val="1400"/>
              </a:spcBef>
              <a:spcAft>
                <a:spcPts val="0"/>
              </a:spcAft>
              <a:buSzPts val="1440"/>
              <a:buChar char="•"/>
              <a:defRPr sz="1800"/>
            </a:lvl1pPr>
            <a:lvl2pPr indent="-330200" lvl="1" marL="914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Char char="●"/>
              <a:defRPr sz="1600"/>
            </a:lvl2pPr>
            <a:lvl3pPr indent="-317500" lvl="2" marL="1371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3pPr>
            <a:lvl4pPr indent="-317500" lvl="3" marL="1828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5pPr>
            <a:lvl6pPr indent="-317500" lvl="5" marL="2743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6pPr>
            <a:lvl7pPr indent="-317500" lvl="6" marL="3200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8pPr>
            <a:lvl9pPr indent="-317500" lvl="8" marL="41148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●"/>
              <a:defRPr sz="1400"/>
            </a:lvl9pPr>
          </a:lstStyle>
          <a:p/>
        </p:txBody>
      </p:sp>
      <p:sp>
        <p:nvSpPr>
          <p:cNvPr id="47" name="Google Shape;47;p16"/>
          <p:cNvSpPr txBox="1"/>
          <p:nvPr>
            <p:ph idx="10" type="dt"/>
          </p:nvPr>
        </p:nvSpPr>
        <p:spPr>
          <a:xfrm rot="-5400000">
            <a:off x="10797542" y="998537"/>
            <a:ext cx="1904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6"/>
          <p:cNvSpPr txBox="1"/>
          <p:nvPr>
            <p:ph idx="11" type="ftr"/>
          </p:nvPr>
        </p:nvSpPr>
        <p:spPr>
          <a:xfrm rot="-5400000">
            <a:off x="9959341" y="4046537"/>
            <a:ext cx="358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6"/>
          <p:cNvSpPr txBox="1"/>
          <p:nvPr>
            <p:ph idx="12" type="sldNum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50" name="Google Shape;50;p1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9DB25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7"/>
          <p:cNvSpPr txBox="1"/>
          <p:nvPr>
            <p:ph type="title"/>
          </p:nvPr>
        </p:nvSpPr>
        <p:spPr>
          <a:xfrm>
            <a:off x="1261872" y="294198"/>
            <a:ext cx="9692640" cy="13971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2742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7"/>
          <p:cNvSpPr txBox="1"/>
          <p:nvPr>
            <p:ph idx="10" type="dt"/>
          </p:nvPr>
        </p:nvSpPr>
        <p:spPr>
          <a:xfrm rot="-5400000">
            <a:off x="10797542" y="998537"/>
            <a:ext cx="1904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7"/>
          <p:cNvSpPr txBox="1"/>
          <p:nvPr>
            <p:ph idx="11" type="ftr"/>
          </p:nvPr>
        </p:nvSpPr>
        <p:spPr>
          <a:xfrm rot="-5400000">
            <a:off x="9959341" y="4046537"/>
            <a:ext cx="358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7"/>
          <p:cNvSpPr txBox="1"/>
          <p:nvPr>
            <p:ph idx="12" type="sldNum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56" name="Google Shape;56;p1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9DB25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8"/>
          <p:cNvSpPr txBox="1"/>
          <p:nvPr>
            <p:ph idx="10" type="dt"/>
          </p:nvPr>
        </p:nvSpPr>
        <p:spPr>
          <a:xfrm rot="-5400000">
            <a:off x="10797542" y="998537"/>
            <a:ext cx="1904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8"/>
          <p:cNvSpPr txBox="1"/>
          <p:nvPr>
            <p:ph idx="11" type="ftr"/>
          </p:nvPr>
        </p:nvSpPr>
        <p:spPr>
          <a:xfrm rot="-5400000">
            <a:off x="9959341" y="4046537"/>
            <a:ext cx="358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8"/>
          <p:cNvSpPr txBox="1"/>
          <p:nvPr>
            <p:ph idx="12" type="sldNum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61" name="Google Shape;61;p18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9DB25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9"/>
          <p:cNvSpPr txBox="1"/>
          <p:nvPr>
            <p:ph type="title"/>
          </p:nvPr>
        </p:nvSpPr>
        <p:spPr>
          <a:xfrm>
            <a:off x="841248" y="457200"/>
            <a:ext cx="3200400" cy="160019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2742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Schoolbook"/>
              <a:buNone/>
              <a:defRPr b="1" sz="2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9"/>
          <p:cNvSpPr txBox="1"/>
          <p:nvPr>
            <p:ph idx="1" type="body"/>
          </p:nvPr>
        </p:nvSpPr>
        <p:spPr>
          <a:xfrm>
            <a:off x="4504267" y="685800"/>
            <a:ext cx="6079066" cy="54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5000"/>
              </a:lnSpc>
              <a:spcBef>
                <a:spcPts val="1400"/>
              </a:spcBef>
              <a:spcAft>
                <a:spcPts val="0"/>
              </a:spcAft>
              <a:buSzPts val="1600"/>
              <a:buChar char="•"/>
              <a:defRPr sz="2000"/>
            </a:lvl1pPr>
            <a:lvl2pPr indent="-342900" lvl="1" marL="914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 sz="1800"/>
            </a:lvl2pPr>
            <a:lvl3pPr indent="-330200" lvl="2" marL="1371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Char char="●"/>
              <a:defRPr sz="1600"/>
            </a:lvl3pPr>
            <a:lvl4pPr indent="-317500" lvl="3" marL="1828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5pPr>
            <a:lvl6pPr indent="-317500" lvl="5" marL="2743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6pPr>
            <a:lvl7pPr indent="-317500" lvl="6" marL="3200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8pPr>
            <a:lvl9pPr indent="-317500" lvl="8" marL="41148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●"/>
              <a:defRPr sz="1400"/>
            </a:lvl9pPr>
          </a:lstStyle>
          <a:p/>
        </p:txBody>
      </p:sp>
      <p:sp>
        <p:nvSpPr>
          <p:cNvPr id="65" name="Google Shape;65;p19"/>
          <p:cNvSpPr txBox="1"/>
          <p:nvPr>
            <p:ph idx="2" type="body"/>
          </p:nvPr>
        </p:nvSpPr>
        <p:spPr>
          <a:xfrm>
            <a:off x="841248" y="2099734"/>
            <a:ext cx="3200400" cy="38100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66" name="Google Shape;66;p19"/>
          <p:cNvSpPr txBox="1"/>
          <p:nvPr>
            <p:ph idx="10" type="dt"/>
          </p:nvPr>
        </p:nvSpPr>
        <p:spPr>
          <a:xfrm rot="-5400000">
            <a:off x="10797542" y="998537"/>
            <a:ext cx="1904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9"/>
          <p:cNvSpPr txBox="1"/>
          <p:nvPr>
            <p:ph idx="11" type="ftr"/>
          </p:nvPr>
        </p:nvSpPr>
        <p:spPr>
          <a:xfrm rot="-5400000">
            <a:off x="9959341" y="4046537"/>
            <a:ext cx="358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9"/>
          <p:cNvSpPr txBox="1"/>
          <p:nvPr>
            <p:ph idx="12" type="sldNum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0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20"/>
          <p:cNvSpPr txBox="1"/>
          <p:nvPr>
            <p:ph type="title"/>
          </p:nvPr>
        </p:nvSpPr>
        <p:spPr>
          <a:xfrm>
            <a:off x="914400" y="5257800"/>
            <a:ext cx="99822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2742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Schoolbook"/>
              <a:buNone/>
              <a:defRPr b="1" sz="2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0"/>
          <p:cNvSpPr/>
          <p:nvPr>
            <p:ph idx="2" type="pic"/>
          </p:nvPr>
        </p:nvSpPr>
        <p:spPr>
          <a:xfrm>
            <a:off x="0" y="0"/>
            <a:ext cx="11292840" cy="5128923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20"/>
          <p:cNvSpPr txBox="1"/>
          <p:nvPr>
            <p:ph idx="1" type="body"/>
          </p:nvPr>
        </p:nvSpPr>
        <p:spPr>
          <a:xfrm>
            <a:off x="914400" y="6108589"/>
            <a:ext cx="9982200" cy="5970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BFBFBF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74" name="Google Shape;74;p20"/>
          <p:cNvSpPr txBox="1"/>
          <p:nvPr>
            <p:ph idx="10" type="dt"/>
          </p:nvPr>
        </p:nvSpPr>
        <p:spPr>
          <a:xfrm rot="-5400000">
            <a:off x="10797542" y="998537"/>
            <a:ext cx="1904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20"/>
          <p:cNvSpPr txBox="1"/>
          <p:nvPr>
            <p:ph idx="11" type="ftr"/>
          </p:nvPr>
        </p:nvSpPr>
        <p:spPr>
          <a:xfrm rot="-5400000">
            <a:off x="9959341" y="4046537"/>
            <a:ext cx="358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0"/>
          <p:cNvSpPr txBox="1"/>
          <p:nvPr>
            <p:ph idx="12" type="sldNum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E3E3E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" name="Google Shape;7;p11"/>
          <p:cNvSpPr txBox="1"/>
          <p:nvPr>
            <p:ph type="title"/>
          </p:nvPr>
        </p:nvSpPr>
        <p:spPr>
          <a:xfrm>
            <a:off x="1261872" y="294198"/>
            <a:ext cx="9692640" cy="13971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2742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entury Schoolbook"/>
              <a:buNone/>
              <a:defRPr b="1" i="0" sz="4400" u="none" cap="none" strike="noStrike">
                <a:solidFill>
                  <a:schemeClr val="accen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" name="Google Shape;8;p11"/>
          <p:cNvSpPr txBox="1"/>
          <p:nvPr>
            <p:ph idx="1" type="body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marR="0" rtl="0" algn="l">
              <a:lnSpc>
                <a:spcPct val="95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2000" u="none" cap="none" strike="noStrike">
                <a:solidFill>
                  <a:srgbClr val="595959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●"/>
              <a:defRPr b="0" i="0" sz="1600" u="none" cap="none" strike="noStrike">
                <a:solidFill>
                  <a:srgbClr val="595959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b="0" i="0" sz="1400" u="none" cap="none" strike="noStrike">
                <a:solidFill>
                  <a:srgbClr val="595959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b="0" i="0" sz="1400" u="none" cap="none" strike="noStrike">
                <a:solidFill>
                  <a:srgbClr val="595959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b="0" i="0" sz="1400" u="none" cap="none" strike="noStrike">
                <a:solidFill>
                  <a:srgbClr val="595959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b="0" i="0" sz="1400" u="none" cap="none" strike="noStrike">
                <a:solidFill>
                  <a:srgbClr val="595959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b="0" i="0" sz="1400" u="none" cap="none" strike="noStrike">
                <a:solidFill>
                  <a:srgbClr val="595959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ts val="1400"/>
              <a:buFont typeface="Noto Sans Symbols"/>
              <a:buChar char="●"/>
              <a:defRPr b="0" i="0" sz="1400" u="none" cap="none" strike="noStrike">
                <a:solidFill>
                  <a:srgbClr val="595959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/>
        </p:txBody>
      </p:sp>
      <p:sp>
        <p:nvSpPr>
          <p:cNvPr id="9" name="Google Shape;9;p11"/>
          <p:cNvSpPr txBox="1"/>
          <p:nvPr>
            <p:ph idx="10" type="dt"/>
          </p:nvPr>
        </p:nvSpPr>
        <p:spPr>
          <a:xfrm rot="-5400000">
            <a:off x="10797542" y="998537"/>
            <a:ext cx="1904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50" u="none" cap="none" strike="noStrike">
                <a:solidFill>
                  <a:srgbClr val="DAE0D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/>
        </p:txBody>
      </p:sp>
      <p:sp>
        <p:nvSpPr>
          <p:cNvPr id="10" name="Google Shape;10;p11"/>
          <p:cNvSpPr txBox="1"/>
          <p:nvPr>
            <p:ph idx="11" type="ftr"/>
          </p:nvPr>
        </p:nvSpPr>
        <p:spPr>
          <a:xfrm rot="-5400000">
            <a:off x="9959341" y="4046537"/>
            <a:ext cx="358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50" u="none" cap="none" strike="noStrike">
                <a:solidFill>
                  <a:srgbClr val="DAE0D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/>
        </p:txBody>
      </p:sp>
      <p:sp>
        <p:nvSpPr>
          <p:cNvPr id="11" name="Google Shape;11;p11"/>
          <p:cNvSpPr txBox="1"/>
          <p:nvPr>
            <p:ph idx="12" type="sldNum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3600" u="none" cap="none" strike="noStrike">
                <a:solidFill>
                  <a:srgbClr val="C8D2BC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3600" u="none" cap="none" strike="noStrike">
                <a:solidFill>
                  <a:srgbClr val="C8D2BC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3600" u="none" cap="none" strike="noStrike">
                <a:solidFill>
                  <a:srgbClr val="C8D2BC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3600" u="none" cap="none" strike="noStrike">
                <a:solidFill>
                  <a:srgbClr val="C8D2BC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3600" u="none" cap="none" strike="noStrike">
                <a:solidFill>
                  <a:srgbClr val="C8D2BC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3600" u="none" cap="none" strike="noStrike">
                <a:solidFill>
                  <a:srgbClr val="C8D2BC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3600" u="none" cap="none" strike="noStrike">
                <a:solidFill>
                  <a:srgbClr val="C8D2BC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3600" u="none" cap="none" strike="noStrike">
                <a:solidFill>
                  <a:srgbClr val="C8D2BC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3600" u="none" cap="none" strike="noStrike">
                <a:solidFill>
                  <a:srgbClr val="C8D2BC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Relationship Id="rId4" Type="http://schemas.openxmlformats.org/officeDocument/2006/relationships/image" Target="../media/image5.png"/><Relationship Id="rId5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9.png"/><Relationship Id="rId4" Type="http://schemas.openxmlformats.org/officeDocument/2006/relationships/image" Target="../media/image14.png"/><Relationship Id="rId5" Type="http://schemas.openxmlformats.org/officeDocument/2006/relationships/image" Target="../media/image21.png"/><Relationship Id="rId6" Type="http://schemas.openxmlformats.org/officeDocument/2006/relationships/image" Target="../media/image23.png"/><Relationship Id="rId7" Type="http://schemas.openxmlformats.org/officeDocument/2006/relationships/image" Target="../media/image1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png"/><Relationship Id="rId4" Type="http://schemas.openxmlformats.org/officeDocument/2006/relationships/image" Target="../media/image32.png"/><Relationship Id="rId5" Type="http://schemas.openxmlformats.org/officeDocument/2006/relationships/image" Target="../media/image3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4.png"/><Relationship Id="rId4" Type="http://schemas.openxmlformats.org/officeDocument/2006/relationships/image" Target="../media/image30.png"/><Relationship Id="rId5" Type="http://schemas.openxmlformats.org/officeDocument/2006/relationships/image" Target="../media/image26.png"/><Relationship Id="rId6" Type="http://schemas.openxmlformats.org/officeDocument/2006/relationships/image" Target="../media/image3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"/>
          <p:cNvSpPr txBox="1"/>
          <p:nvPr>
            <p:ph type="ctrTitle"/>
          </p:nvPr>
        </p:nvSpPr>
        <p:spPr>
          <a:xfrm>
            <a:off x="1147619" y="0"/>
            <a:ext cx="9537700" cy="28316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27425">
            <a:normAutofit fontScale="90000"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ADAB3"/>
              </a:buClr>
              <a:buSzPct val="100000"/>
              <a:buFont typeface="Century Schoolbook"/>
              <a:buNone/>
            </a:pPr>
            <a:r>
              <a:rPr lang="ru-RU" sz="5400">
                <a:solidFill>
                  <a:srgbClr val="FADAB3"/>
                </a:solidFill>
              </a:rPr>
              <a:t>Тема 5. </a:t>
            </a:r>
            <a:br>
              <a:rPr lang="ru-RU" sz="5400"/>
            </a:br>
            <a:r>
              <a:rPr b="1" lang="ru-RU" sz="5400">
                <a:solidFill>
                  <a:srgbClr val="0070C0"/>
                </a:solidFill>
              </a:rPr>
              <a:t>СУМІСНІСТЬ ВАНТАЖІВ ПРИ ЗБЕРІГАННІ Й </a:t>
            </a:r>
            <a:br>
              <a:rPr b="1" lang="ru-RU" sz="5400">
                <a:solidFill>
                  <a:srgbClr val="0070C0"/>
                </a:solidFill>
              </a:rPr>
            </a:br>
            <a:r>
              <a:rPr b="1" lang="ru-RU" sz="5400">
                <a:solidFill>
                  <a:srgbClr val="0070C0"/>
                </a:solidFill>
              </a:rPr>
              <a:t>ТРАНСПОРТУВАННІ </a:t>
            </a:r>
            <a:endParaRPr sz="5400">
              <a:solidFill>
                <a:srgbClr val="0070C0"/>
              </a:solidFill>
            </a:endParaRPr>
          </a:p>
        </p:txBody>
      </p:sp>
      <p:sp>
        <p:nvSpPr>
          <p:cNvPr id="96" name="Google Shape;96;p1"/>
          <p:cNvSpPr txBox="1"/>
          <p:nvPr>
            <p:ph idx="1" type="subTitle"/>
          </p:nvPr>
        </p:nvSpPr>
        <p:spPr>
          <a:xfrm>
            <a:off x="4153545" y="3684794"/>
            <a:ext cx="7020732" cy="28316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560"/>
              <a:buNone/>
            </a:pPr>
            <a:r>
              <a:rPr i="1" lang="ru-RU" sz="3200">
                <a:solidFill>
                  <a:srgbClr val="351C75"/>
                </a:solidFill>
              </a:rPr>
              <a:t>5.4 Вимоги до зберігання продовольчої й непродовольчої продукції. </a:t>
            </a:r>
            <a:endParaRPr>
              <a:solidFill>
                <a:srgbClr val="351C75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SzPts val="2560"/>
              <a:buNone/>
            </a:pPr>
            <a:r>
              <a:rPr i="1" lang="ru-RU" sz="3200">
                <a:solidFill>
                  <a:srgbClr val="351C75"/>
                </a:solidFill>
              </a:rPr>
              <a:t>5.5 Спільне зберігання основних продовольчих товарів. </a:t>
            </a:r>
            <a:endParaRPr>
              <a:solidFill>
                <a:srgbClr val="351C75"/>
              </a:solidFill>
            </a:endParaRPr>
          </a:p>
        </p:txBody>
      </p:sp>
      <p:pic>
        <p:nvPicPr>
          <p:cNvPr id="97" name="Google Shape;97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6728" y="2814595"/>
            <a:ext cx="3701835" cy="3701835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40320" y="3804524"/>
            <a:ext cx="3216982" cy="2991793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10"/>
          <p:cNvSpPr txBox="1"/>
          <p:nvPr>
            <p:ph idx="1" type="body"/>
          </p:nvPr>
        </p:nvSpPr>
        <p:spPr>
          <a:xfrm>
            <a:off x="781424" y="247973"/>
            <a:ext cx="10067389" cy="39675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182880" lvl="0" marL="182880" rtl="0" algn="just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920"/>
              <a:buChar char="•"/>
            </a:pPr>
            <a:r>
              <a:rPr lang="ru-RU" sz="2400"/>
              <a:t>Для забезпечення правильного режиму зберігання забороняється тримати харчові продукти поза складськими приміщеннями (у коридорах, на розвантажувальному майданчику і т. ін.); готові вироби, гастрономічні продукти - одночасно з сирими; товари, що легко поглинають запахи (яйця, молочні продукти, хліб, чай і т. д.), - з тими що мають характерні запахи (риба, оселедець та ін.); продукти - з тарою, що звільнилася.</a:t>
            </a:r>
            <a:endParaRPr/>
          </a:p>
          <a:p>
            <a:pPr indent="-182880" lvl="0" marL="182880" rtl="0" algn="just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SzPts val="1920"/>
              <a:buChar char="•"/>
            </a:pPr>
            <a:r>
              <a:rPr lang="ru-RU" sz="2400"/>
              <a:t>Порушення встановлених правил і режимів зберігання, транспортування і відпуску товарів може призвести до товарних втрат. Вони поділяються на два види: нормовані і ненормовані.</a:t>
            </a:r>
            <a:endParaRPr/>
          </a:p>
          <a:p>
            <a:pPr indent="0" lvl="0" marL="0" rtl="0" algn="just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SzPts val="1920"/>
              <a:buNone/>
            </a:pPr>
            <a:r>
              <a:t/>
            </a:r>
            <a:endParaRPr sz="2400"/>
          </a:p>
        </p:txBody>
      </p:sp>
      <p:pic>
        <p:nvPicPr>
          <p:cNvPr id="218" name="Google Shape;218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305446" y="3951098"/>
            <a:ext cx="3786538" cy="2434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81092" y="4060521"/>
            <a:ext cx="4142948" cy="2549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f73b70aff1_0_0"/>
          <p:cNvSpPr txBox="1"/>
          <p:nvPr>
            <p:ph idx="1" type="body"/>
          </p:nvPr>
        </p:nvSpPr>
        <p:spPr>
          <a:xfrm>
            <a:off x="242125" y="344150"/>
            <a:ext cx="3445500" cy="622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360000" lvl="0" marL="0" rtl="0" algn="l">
              <a:spcBef>
                <a:spcPts val="140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12121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При зберіганні непродовольчих товарів необхідно намагатися створювати оптимальні (найкращі) умови для того, щоб по можливості уникнути зниження їх якості. </a:t>
            </a:r>
            <a:endParaRPr>
              <a:solidFill>
                <a:srgbClr val="12121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40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12121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Сприятливі умови зберігання створюються відповідною </a:t>
            </a:r>
            <a:endParaRPr>
              <a:solidFill>
                <a:srgbClr val="12121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20040" lvl="0" marL="457200" rtl="0" algn="l">
              <a:spcBef>
                <a:spcPts val="1400"/>
              </a:spcBef>
              <a:spcAft>
                <a:spcPts val="0"/>
              </a:spcAft>
              <a:buSzPts val="1440"/>
              <a:buFont typeface="Arial"/>
              <a:buChar char="❖"/>
            </a:pPr>
            <a:r>
              <a:rPr b="1" i="1" lang="ru-RU" u="sng">
                <a:solidFill>
                  <a:srgbClr val="741B47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температурою, </a:t>
            </a:r>
            <a:endParaRPr b="1" i="1" u="sng">
              <a:solidFill>
                <a:srgbClr val="741B47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20040" lvl="0" marL="457200" rtl="0" algn="l">
              <a:spcBef>
                <a:spcPts val="0"/>
              </a:spcBef>
              <a:spcAft>
                <a:spcPts val="0"/>
              </a:spcAft>
              <a:buSzPts val="1440"/>
              <a:buFont typeface="Arial"/>
              <a:buChar char="❖"/>
            </a:pPr>
            <a:r>
              <a:rPr b="1" i="1" lang="ru-RU" u="sng">
                <a:solidFill>
                  <a:srgbClr val="741B47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вологістю і газовим </a:t>
            </a:r>
            <a:endParaRPr b="1" i="1" u="sng">
              <a:solidFill>
                <a:srgbClr val="741B47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20040" lvl="0" marL="457200" rtl="0" algn="l">
              <a:spcBef>
                <a:spcPts val="0"/>
              </a:spcBef>
              <a:spcAft>
                <a:spcPts val="0"/>
              </a:spcAft>
              <a:buSzPts val="1440"/>
              <a:buFont typeface="Arial"/>
              <a:buChar char="❖"/>
            </a:pPr>
            <a:r>
              <a:rPr b="1" i="1" lang="ru-RU" u="sng">
                <a:solidFill>
                  <a:srgbClr val="741B47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складом повітря, </a:t>
            </a:r>
            <a:endParaRPr b="1" i="1" u="sng">
              <a:solidFill>
                <a:srgbClr val="741B47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20040" lvl="0" marL="457200" rtl="0" algn="l">
              <a:spcBef>
                <a:spcPts val="0"/>
              </a:spcBef>
              <a:spcAft>
                <a:spcPts val="0"/>
              </a:spcAft>
              <a:buSzPts val="1440"/>
              <a:buFont typeface="Arial"/>
              <a:buChar char="❖"/>
            </a:pPr>
            <a:r>
              <a:rPr b="1" i="1" lang="ru-RU" u="sng">
                <a:solidFill>
                  <a:srgbClr val="741B47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освітленістю, </a:t>
            </a:r>
            <a:endParaRPr b="1" i="1" u="sng">
              <a:solidFill>
                <a:srgbClr val="741B47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20040" lvl="0" marL="457200" rtl="0" algn="l">
              <a:spcBef>
                <a:spcPts val="0"/>
              </a:spcBef>
              <a:spcAft>
                <a:spcPts val="0"/>
              </a:spcAft>
              <a:buSzPts val="1440"/>
              <a:buFont typeface="Arial"/>
              <a:buChar char="❖"/>
            </a:pPr>
            <a:r>
              <a:rPr b="1" i="1" lang="ru-RU" u="sng">
                <a:solidFill>
                  <a:srgbClr val="741B47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вентиляцією та </a:t>
            </a:r>
            <a:endParaRPr b="1" i="1" u="sng">
              <a:solidFill>
                <a:srgbClr val="741B47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20040" lvl="0" marL="457200" rtl="0" algn="l">
              <a:spcBef>
                <a:spcPts val="0"/>
              </a:spcBef>
              <a:spcAft>
                <a:spcPts val="0"/>
              </a:spcAft>
              <a:buSzPts val="1440"/>
              <a:buFont typeface="Arial"/>
              <a:buChar char="❖"/>
            </a:pPr>
            <a:r>
              <a:rPr b="1" i="1" lang="ru-RU" u="sng">
                <a:solidFill>
                  <a:srgbClr val="741B47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задовільним </a:t>
            </a:r>
            <a:endParaRPr b="1" i="1" u="sng">
              <a:solidFill>
                <a:srgbClr val="741B47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20040" lvl="0" marL="457200" rtl="0" algn="l">
              <a:spcBef>
                <a:spcPts val="0"/>
              </a:spcBef>
              <a:spcAft>
                <a:spcPts val="0"/>
              </a:spcAft>
              <a:buSzPts val="1440"/>
              <a:buFont typeface="Arial"/>
              <a:buChar char="❖"/>
            </a:pPr>
            <a:r>
              <a:rPr b="1" i="1" lang="ru-RU" u="sng">
                <a:solidFill>
                  <a:srgbClr val="741B47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санітарним станом сховища.</a:t>
            </a:r>
            <a:endParaRPr b="1" i="1" sz="2800" u="sng">
              <a:solidFill>
                <a:srgbClr val="741B47"/>
              </a:solidFill>
            </a:endParaRPr>
          </a:p>
        </p:txBody>
      </p:sp>
      <p:pic>
        <p:nvPicPr>
          <p:cNvPr id="225" name="Google Shape;225;gf73b70aff1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0025" y="568975"/>
            <a:ext cx="8199576" cy="409978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  <a:reflection blurRad="0" dir="5400000" dist="38100" endA="0" endPos="30000" fadeDir="5400012" kx="0" rotWithShape="0" algn="bl" stPos="0" sy="-100000" ky="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f73b70aff1_0_8"/>
          <p:cNvSpPr txBox="1"/>
          <p:nvPr>
            <p:ph type="title"/>
          </p:nvPr>
        </p:nvSpPr>
        <p:spPr>
          <a:xfrm>
            <a:off x="197150" y="298900"/>
            <a:ext cx="5515200" cy="1155000"/>
          </a:xfrm>
          <a:prstGeom prst="rect">
            <a:avLst/>
          </a:prstGeom>
        </p:spPr>
        <p:txBody>
          <a:bodyPr anchorCtr="0" anchor="b" bIns="45700" lIns="91425" spcFirstLastPara="1" rIns="91425" wrap="square" tIns="27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260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Температура повітря</a:t>
            </a:r>
            <a:r>
              <a:rPr i="1" lang="ru-RU" sz="2100">
                <a:solidFill>
                  <a:srgbClr val="9900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i="1" lang="ru-RU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 один з важливих факторів, який впливає на фізичний стан продукції.</a:t>
            </a:r>
            <a:endParaRPr i="1" sz="5300">
              <a:solidFill>
                <a:schemeClr val="dk1"/>
              </a:solidFill>
            </a:endParaRPr>
          </a:p>
        </p:txBody>
      </p:sp>
      <p:sp>
        <p:nvSpPr>
          <p:cNvPr id="231" name="Google Shape;231;gf73b70aff1_0_8"/>
          <p:cNvSpPr txBox="1"/>
          <p:nvPr>
            <p:ph idx="1" type="body"/>
          </p:nvPr>
        </p:nvSpPr>
        <p:spPr>
          <a:xfrm>
            <a:off x="572050" y="1573875"/>
            <a:ext cx="6309600" cy="4963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01600" rtl="0" algn="just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500">
                <a:solidFill>
                  <a:srgbClr val="12121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Температура повітря при зберіганні впливає не тільки на фізичний стан продукції, його структурні зміни та на швидкість хімічних процесів.</a:t>
            </a:r>
            <a:endParaRPr sz="1500">
              <a:solidFill>
                <a:srgbClr val="12121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101600" rtl="0" algn="just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500">
                <a:solidFill>
                  <a:srgbClr val="12121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Резинові клеї рекомендовано зберігати за температурою від 0° С до +25° С, дозволяється транспортування за мінусових температур. Перед використанням слід витримати за температурою від +18° С до +28° С впродовж не менш 48 годин.</a:t>
            </a:r>
            <a:endParaRPr sz="1500">
              <a:solidFill>
                <a:srgbClr val="12121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101600" rtl="0" algn="just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500">
                <a:solidFill>
                  <a:srgbClr val="12121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Деякі клеї можна зберігати за температурою від -20° С до +30° С, і після заморожування клей здатний відновити свій первинний стан. Такі здатності обумовлені видом клею та наповнювачами, що входять до їх складу.</a:t>
            </a:r>
            <a:endParaRPr sz="1500">
              <a:solidFill>
                <a:srgbClr val="12121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101600" rtl="0" algn="just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500">
                <a:solidFill>
                  <a:srgbClr val="12121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Сухі клейові суміші слід зберігати за температурою від +5° С до +20° С.</a:t>
            </a:r>
            <a:endParaRPr sz="1500">
              <a:solidFill>
                <a:srgbClr val="12121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101600" rtl="0" algn="just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1500">
                <a:solidFill>
                  <a:srgbClr val="12121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Синтетичні клеї слід зберігати за температурою від +5° С до +25° С. Допускається короткочасне заморожування (наприклад, при транспортуванні) до -10° С впродовж доби, або до -20° С впродовж 12 годин.</a:t>
            </a:r>
            <a:endParaRPr sz="2400"/>
          </a:p>
        </p:txBody>
      </p:sp>
      <p:pic>
        <p:nvPicPr>
          <p:cNvPr id="232" name="Google Shape;232;gf73b70aff1_0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4050" y="152400"/>
            <a:ext cx="5005549" cy="3475675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f73b70aff1_0_16"/>
          <p:cNvSpPr txBox="1"/>
          <p:nvPr>
            <p:ph type="title"/>
          </p:nvPr>
        </p:nvSpPr>
        <p:spPr>
          <a:xfrm>
            <a:off x="767000" y="99250"/>
            <a:ext cx="4630200" cy="1264500"/>
          </a:xfrm>
          <a:prstGeom prst="rect">
            <a:avLst/>
          </a:prstGeom>
        </p:spPr>
        <p:txBody>
          <a:bodyPr anchorCtr="0" anchor="b" bIns="45700" lIns="91425" spcFirstLastPara="1" rIns="91425" wrap="square" tIns="27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3033">
                <a:solidFill>
                  <a:srgbClr val="002060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Вологість повітря</a:t>
            </a:r>
            <a:endParaRPr i="1" sz="3033">
              <a:solidFill>
                <a:srgbClr val="002060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lang="ru-RU" sz="2133">
                <a:solidFill>
                  <a:srgbClr val="121212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при зберіганні будівельних матеріалів (особливо гігроскопічних) має таке ж значення, як і температура.</a:t>
            </a:r>
            <a:endParaRPr sz="5333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38" name="Google Shape;238;gf73b70aff1_0_16"/>
          <p:cNvSpPr txBox="1"/>
          <p:nvPr>
            <p:ph idx="1" type="body"/>
          </p:nvPr>
        </p:nvSpPr>
        <p:spPr>
          <a:xfrm>
            <a:off x="6315649" y="234213"/>
            <a:ext cx="5619900" cy="4723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492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21212"/>
              </a:buClr>
              <a:buSzPts val="1900"/>
              <a:buFont typeface="Arial"/>
              <a:buChar char="➔"/>
            </a:pPr>
            <a:r>
              <a:rPr b="1" lang="ru-RU" u="sng">
                <a:solidFill>
                  <a:srgbClr val="9900F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Абсолютна вологість</a:t>
            </a:r>
            <a:r>
              <a:rPr lang="ru-RU" sz="1900">
                <a:solidFill>
                  <a:srgbClr val="12121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повітря – це маса водяної пари в 1 м повітря.</a:t>
            </a:r>
            <a:endParaRPr sz="1900">
              <a:solidFill>
                <a:srgbClr val="12121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121212"/>
              </a:buClr>
              <a:buSzPts val="1900"/>
              <a:buFont typeface="Arial"/>
              <a:buChar char="➔"/>
            </a:pPr>
            <a:r>
              <a:rPr b="1" lang="ru-RU" u="sng">
                <a:solidFill>
                  <a:srgbClr val="38761D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Відносна вологість </a:t>
            </a:r>
            <a:r>
              <a:rPr lang="ru-RU" sz="1900">
                <a:solidFill>
                  <a:srgbClr val="12121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повітря – це відношення фактичної маси водяної пари у повітрі до тієї маси, яка необхідна для його повного насичення при даній температурі. Відносна вологість повітря виражається у відсотках і характеризує ступінь насиченості повітря водяною парою.</a:t>
            </a:r>
            <a:endParaRPr sz="1900">
              <a:solidFill>
                <a:srgbClr val="12121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121212"/>
              </a:buClr>
              <a:buSzPts val="1900"/>
              <a:buFont typeface="Arial"/>
              <a:buChar char="➔"/>
            </a:pPr>
            <a:r>
              <a:rPr b="1" lang="ru-RU" u="sng">
                <a:solidFill>
                  <a:srgbClr val="99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Точка роси </a:t>
            </a:r>
            <a:r>
              <a:rPr lang="ru-RU" sz="1900">
                <a:solidFill>
                  <a:srgbClr val="12121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– це температура повітря, при якій досягається його повна насиченість (100%-ва відносна вологість).</a:t>
            </a:r>
            <a:endParaRPr sz="1900">
              <a:solidFill>
                <a:srgbClr val="12121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400"/>
              </a:spcBef>
              <a:spcAft>
                <a:spcPts val="200"/>
              </a:spcAft>
              <a:buNone/>
            </a:pPr>
            <a:r>
              <a:t/>
            </a:r>
            <a:endParaRPr/>
          </a:p>
        </p:txBody>
      </p:sp>
      <p:pic>
        <p:nvPicPr>
          <p:cNvPr id="239" name="Google Shape;239;gf73b70aff1_0_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350" y="1363750"/>
            <a:ext cx="5784775" cy="30416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  <a:reflection blurRad="0" dir="5400000" dist="38100" endA="0" endPos="30000" fadeDir="5400012" kx="0" rotWithShape="0" algn="bl" stPos="0" sy="-100000" ky="0"/>
          </a:effectLst>
        </p:spPr>
      </p:pic>
      <p:sp>
        <p:nvSpPr>
          <p:cNvPr id="240" name="Google Shape;240;gf73b70aff1_0_16"/>
          <p:cNvSpPr txBox="1"/>
          <p:nvPr/>
        </p:nvSpPr>
        <p:spPr>
          <a:xfrm>
            <a:off x="232500" y="4554600"/>
            <a:ext cx="11727000" cy="23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0160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1300">
                <a:solidFill>
                  <a:srgbClr val="121212"/>
                </a:solidFill>
                <a:highlight>
                  <a:srgbClr val="FFFFFF"/>
                </a:highlight>
              </a:rPr>
              <a:t>При одній і тій же абсолютній вологості повітря відносна вологість може бути різною залежно від температури. При зниженні температури підвищується ступінь насиченості повітря водяними парами, збільшується відносна вологість. Остання може досягти 100% при зниженні температури до точки роси. При подальшому зниженні температури утворюється надмірна кількість водяних парів і повітря стає перенасиченим. У такому випадку надлишок водяних парів конденсується у вигляді краплинок вологи (при температурі до 0 °C) або інею (при температурі нижче 0 °C).</a:t>
            </a:r>
            <a:endParaRPr sz="1300">
              <a:solidFill>
                <a:srgbClr val="121212"/>
              </a:solidFill>
              <a:highlight>
                <a:srgbClr val="FFFFFF"/>
              </a:highlight>
            </a:endParaRPr>
          </a:p>
          <a:p>
            <a:pPr indent="0" lvl="0" marL="10160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1300">
                <a:solidFill>
                  <a:srgbClr val="121212"/>
                </a:solidFill>
                <a:highlight>
                  <a:srgbClr val="FFFFFF"/>
                </a:highlight>
              </a:rPr>
              <a:t>З підвищенням температури, навпаки, зменшується ступінь насиченості повітря водяними парами, відносна вологість зменшується, повітря стає сухішим.</a:t>
            </a:r>
            <a:endParaRPr sz="1300">
              <a:solidFill>
                <a:srgbClr val="121212"/>
              </a:solidFill>
              <a:highlight>
                <a:srgbClr val="FFFFFF"/>
              </a:highlight>
            </a:endParaRPr>
          </a:p>
          <a:p>
            <a:pPr indent="0" lvl="0" marL="101600" rtl="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1300">
                <a:solidFill>
                  <a:srgbClr val="121212"/>
                </a:solidFill>
                <a:highlight>
                  <a:srgbClr val="FFFFFF"/>
                </a:highlight>
              </a:rPr>
              <a:t>Таким чином, коливання температури у сховищах призводить до коливання відносної вологості, що, у свою чергу, викликає зміну маси і вологості продукції.</a:t>
            </a:r>
            <a:endParaRPr sz="1300">
              <a:solidFill>
                <a:srgbClr val="121212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f73b70aff1_0_24"/>
          <p:cNvSpPr txBox="1"/>
          <p:nvPr>
            <p:ph type="title"/>
          </p:nvPr>
        </p:nvSpPr>
        <p:spPr>
          <a:xfrm>
            <a:off x="8096600" y="189225"/>
            <a:ext cx="3958800" cy="1309500"/>
          </a:xfrm>
          <a:prstGeom prst="rect">
            <a:avLst/>
          </a:prstGeom>
          <a:solidFill>
            <a:srgbClr val="AC86C2"/>
          </a:solidFill>
          <a:ln cap="flat" cmpd="sng" w="9525">
            <a:solidFill>
              <a:srgbClr val="20124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45700" lIns="91425" spcFirstLastPara="1" rIns="91425" wrap="square" tIns="27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800">
                <a:solidFill>
                  <a:srgbClr val="121212"/>
                </a:solidFill>
                <a:latin typeface="Arial"/>
                <a:ea typeface="Arial"/>
                <a:cs typeface="Arial"/>
                <a:sym typeface="Arial"/>
              </a:rPr>
              <a:t>Температуру повітря і його вологості у сховищах регулюють за допомогою раціональної вентиляції. </a:t>
            </a:r>
            <a:endParaRPr sz="5000"/>
          </a:p>
        </p:txBody>
      </p:sp>
      <p:sp>
        <p:nvSpPr>
          <p:cNvPr id="246" name="Google Shape;246;gf73b70aff1_0_24"/>
          <p:cNvSpPr txBox="1"/>
          <p:nvPr/>
        </p:nvSpPr>
        <p:spPr>
          <a:xfrm>
            <a:off x="299925" y="315550"/>
            <a:ext cx="74067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>
                <a:solidFill>
                  <a:srgbClr val="121212"/>
                </a:solidFill>
                <a:highlight>
                  <a:srgbClr val="FFFFFF"/>
                </a:highlight>
              </a:rPr>
              <a:t>Сховища треба вентилювати тоді, коли температура зовнішнього середовища трохи нижча від температури повітря всередині складу. У цьому випадку тепле і вологе повітря приміщення заміниться холодним і сухим зовнішнім повітрям. А якщо в холодне приміщення потрапляє зовнішнє тепле повітря, то воно, охолоджуючись там, виділяє вологу, яка осідає на поверхні товару і псує його.</a:t>
            </a:r>
            <a:endParaRPr sz="1700"/>
          </a:p>
        </p:txBody>
      </p:sp>
      <p:pic>
        <p:nvPicPr>
          <p:cNvPr id="247" name="Google Shape;247;gf73b70aff1_0_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3225" y="1718900"/>
            <a:ext cx="8876674" cy="4893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f73b70aff1_0_39"/>
          <p:cNvSpPr txBox="1"/>
          <p:nvPr>
            <p:ph idx="1" type="body"/>
          </p:nvPr>
        </p:nvSpPr>
        <p:spPr>
          <a:xfrm>
            <a:off x="3717700" y="1648550"/>
            <a:ext cx="8412600" cy="5068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l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Приміщення для зберігання продукції повинні бути чистими, добре вентильованими.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У забруднених складах утворюються сприятливі умови для розвитку мікроорганізмів та інших шкідників (комах, гризунів).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При підготовці складських приміщень до зберігання непродовольчих товарів з них видаляють залишки товарів, проводять дезінфекцію приміщення шляхом миття стін, долівки, обладнання розчином формальдегіду, а потім білять стіну гашеним вапном, що забезпечує додаткову дезінфекцію приміщення.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Якщо у складі з’явилися комахи, то їх можна знищити шляхом механічного очищення, охолодження продуктів до температури нижче 3°C, прогрівання при температурі 40 – 50 °C або обробкою хімікатами.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Якщо у результаті зберігання буде виявлена втрата цінностей (товарів), природна втрат або вони стануть непридатними, то складають акт про списання цінностей (матеріалів, товарів).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Оптимальним значенням вологості для зберігання клеїв слід вважати 60 – 70%.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Термін зберігання для резинових клеїв складає 6 – 12 місяців, для синтетичних – до 3 років.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400"/>
              </a:spcBef>
              <a:spcAft>
                <a:spcPts val="20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Сухі клейові суміші зберігають близько 6 місяців.</a:t>
            </a:r>
            <a:endParaRPr/>
          </a:p>
        </p:txBody>
      </p:sp>
      <p:pic>
        <p:nvPicPr>
          <p:cNvPr id="253" name="Google Shape;253;gf73b70aff1_0_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601" y="217925"/>
            <a:ext cx="7929000" cy="128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gf73b70aff1_0_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648550"/>
            <a:ext cx="3644102" cy="242940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  <a:reflection blurRad="0" dir="5400000" dist="38100" endA="0" endPos="30000" fadeDir="5400012" kx="0" rotWithShape="0" algn="bl" stPos="0" sy="-100000" ky="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gf73b70aff1_0_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913" y="266063"/>
            <a:ext cx="5057775" cy="206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gf73b70aff1_0_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50550" y="266063"/>
            <a:ext cx="4038600" cy="351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gf73b70aff1_0_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02500" y="3657600"/>
            <a:ext cx="4934700" cy="32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gf73b70aff1_0_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56050" y="2505063"/>
            <a:ext cx="4594510" cy="4220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gf73b70aff1_0_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2505075"/>
            <a:ext cx="3448050" cy="184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gf73b70aff1_0_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877050" cy="505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gf73b70aff1_0_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41825" y="467325"/>
            <a:ext cx="4663825" cy="3497875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gf73b70aff1_0_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800050" cy="6489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gf73b70aff1_0_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69075" y="3420550"/>
            <a:ext cx="3820200" cy="28651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  <a:reflection blurRad="0" dir="5400000" dist="38100" endA="0" endPos="30000" fadeDir="5400012" kx="0" rotWithShape="0" algn="bl" stPos="0" sy="-100000" ky="0"/>
          </a:effectLst>
        </p:spPr>
      </p:pic>
      <p:pic>
        <p:nvPicPr>
          <p:cNvPr id="276" name="Google Shape;276;gf73b70aff1_0_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25125" y="302375"/>
            <a:ext cx="4800050" cy="4361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gf73b70aff1_0_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674849" cy="148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gf73b70aff1_0_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790700"/>
            <a:ext cx="3429000" cy="296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gf73b70aff1_0_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27250" y="261075"/>
            <a:ext cx="4364751" cy="566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gf73b70aff1_0_7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33800" y="1790700"/>
            <a:ext cx="3971975" cy="264316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  <a:reflection blurRad="0" dir="5400000" dist="38100" endA="0" endPos="30000" fadeDir="5400012" kx="0" rotWithShape="0" algn="bl" stPos="0" sy="-100000" ky="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/>
          <p:nvPr>
            <p:ph type="title"/>
          </p:nvPr>
        </p:nvSpPr>
        <p:spPr>
          <a:xfrm>
            <a:off x="356461" y="294198"/>
            <a:ext cx="7005234" cy="139511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27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Schoolbook"/>
              <a:buNone/>
            </a:pPr>
            <a:r>
              <a:rPr b="0" lang="ru-RU" sz="2400">
                <a:solidFill>
                  <a:schemeClr val="dk1"/>
                </a:solidFill>
              </a:rPr>
              <a:t>Важливою умовою діяльості складського господарства є правильна органiзацiя зберiгання продовольчих товаpiв, оскiльки вiд цього значною мiрою залежать товарнi втрати. </a:t>
            </a:r>
            <a:endParaRPr sz="2400">
              <a:solidFill>
                <a:schemeClr val="dk1"/>
              </a:solidFill>
            </a:endParaRPr>
          </a:p>
        </p:txBody>
      </p:sp>
      <p:grpSp>
        <p:nvGrpSpPr>
          <p:cNvPr id="103" name="Google Shape;103;p2"/>
          <p:cNvGrpSpPr/>
          <p:nvPr/>
        </p:nvGrpSpPr>
        <p:grpSpPr>
          <a:xfrm>
            <a:off x="3648493" y="2971897"/>
            <a:ext cx="8325304" cy="3440805"/>
            <a:chOff x="6391" y="336997"/>
            <a:chExt cx="8325304" cy="3440805"/>
          </a:xfrm>
        </p:grpSpPr>
        <p:sp>
          <p:nvSpPr>
            <p:cNvPr id="104" name="Google Shape;104;p2"/>
            <p:cNvSpPr/>
            <p:nvPr/>
          </p:nvSpPr>
          <p:spPr>
            <a:xfrm>
              <a:off x="2410749" y="1013124"/>
              <a:ext cx="522816" cy="91440"/>
            </a:xfrm>
            <a:custGeom>
              <a:rect b="b" l="l" r="r" t="t"/>
              <a:pathLst>
                <a:path extrusionOk="0" h="120000" w="12000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cap="flat" cmpd="sng" w="9525">
              <a:solidFill>
                <a:srgbClr val="CF92A7"/>
              </a:solidFill>
              <a:prstDash val="solid"/>
              <a:round/>
              <a:headEnd len="sm" w="sm" type="none"/>
              <a:tailEnd len="med" w="med" type="stealth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2"/>
            <p:cNvSpPr txBox="1"/>
            <p:nvPr/>
          </p:nvSpPr>
          <p:spPr>
            <a:xfrm>
              <a:off x="2658321" y="1056077"/>
              <a:ext cx="27670" cy="55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2700" spcFirstLastPara="1" rIns="1270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entury Schoolbook"/>
                <a:buNone/>
              </a:pPr>
              <a:r>
                <a:t/>
              </a:r>
              <a:endParaRPr b="0" i="0" sz="5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391" y="336997"/>
              <a:ext cx="2406157" cy="1443694"/>
            </a:xfrm>
            <a:prstGeom prst="rect">
              <a:avLst/>
            </a:prstGeom>
            <a:solidFill>
              <a:srgbClr val="CF92A7"/>
            </a:solidFill>
            <a:ln cap="flat" cmpd="sng" w="139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2"/>
            <p:cNvSpPr txBox="1"/>
            <p:nvPr/>
          </p:nvSpPr>
          <p:spPr>
            <a:xfrm>
              <a:off x="6391" y="336997"/>
              <a:ext cx="2406157" cy="14436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42225" lIns="142225" spcFirstLastPara="1" rIns="142225" wrap="square" tIns="1422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entury Schoolbook"/>
                <a:buNone/>
              </a:pPr>
              <a:r>
                <a:rPr b="0" i="0" lang="ru-RU" sz="2000" u="none" cap="none" strike="noStrike">
                  <a:solidFill>
                    <a:schemeClr val="dk1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rPr>
                <a:t>температурний режим i вiдносну вологiсть повiтря;</a:t>
              </a: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370322" y="1013124"/>
              <a:ext cx="522816" cy="91440"/>
            </a:xfrm>
            <a:custGeom>
              <a:rect b="b" l="l" r="r" t="t"/>
              <a:pathLst>
                <a:path extrusionOk="0" h="120000" w="12000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cap="flat" cmpd="sng" w="9525">
              <a:solidFill>
                <a:srgbClr val="CA8EB5"/>
              </a:solidFill>
              <a:prstDash val="solid"/>
              <a:round/>
              <a:headEnd len="sm" w="sm" type="none"/>
              <a:tailEnd len="med" w="med" type="stealth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2"/>
            <p:cNvSpPr txBox="1"/>
            <p:nvPr/>
          </p:nvSpPr>
          <p:spPr>
            <a:xfrm>
              <a:off x="5617895" y="1056077"/>
              <a:ext cx="27670" cy="55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2700" spcFirstLastPara="1" rIns="1270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entury Schoolbook"/>
                <a:buNone/>
              </a:pPr>
              <a:r>
                <a:t/>
              </a:r>
              <a:endParaRPr b="0" i="0" sz="5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2965965" y="336997"/>
              <a:ext cx="2406157" cy="1443694"/>
            </a:xfrm>
            <a:prstGeom prst="rect">
              <a:avLst/>
            </a:prstGeom>
            <a:solidFill>
              <a:srgbClr val="CB8FB2"/>
            </a:solidFill>
            <a:ln cap="flat" cmpd="sng" w="139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2"/>
            <p:cNvSpPr txBox="1"/>
            <p:nvPr/>
          </p:nvSpPr>
          <p:spPr>
            <a:xfrm>
              <a:off x="2965965" y="336997"/>
              <a:ext cx="2406157" cy="14436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42225" lIns="142225" spcFirstLastPara="1" rIns="142225" wrap="square" tIns="1422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entury Schoolbook"/>
                <a:buNone/>
              </a:pPr>
              <a:r>
                <a:rPr b="0" i="0" lang="ru-RU" sz="2000" u="none" cap="none" strike="noStrike">
                  <a:solidFill>
                    <a:schemeClr val="dk1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rPr>
                <a:t>вiдповiдне освiтлення та вентиляцiю;</a:t>
              </a:r>
              <a:endParaRPr b="0" i="0" sz="20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209470" y="1778891"/>
              <a:ext cx="5919146" cy="522816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3925"/>
                  </a:lnTo>
                  <a:lnTo>
                    <a:pt x="0" y="63925"/>
                  </a:lnTo>
                  <a:lnTo>
                    <a:pt x="0" y="120000"/>
                  </a:lnTo>
                </a:path>
              </a:pathLst>
            </a:custGeom>
            <a:noFill/>
            <a:ln cap="flat" cmpd="sng" w="9525">
              <a:solidFill>
                <a:srgbClr val="C68BC6"/>
              </a:solidFill>
              <a:prstDash val="solid"/>
              <a:round/>
              <a:headEnd len="sm" w="sm" type="none"/>
              <a:tailEnd len="med" w="med" type="stealth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2"/>
            <p:cNvSpPr txBox="1"/>
            <p:nvPr/>
          </p:nvSpPr>
          <p:spPr>
            <a:xfrm>
              <a:off x="4020419" y="2037532"/>
              <a:ext cx="297248" cy="55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2700" spcFirstLastPara="1" rIns="1270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entury Schoolbook"/>
                <a:buNone/>
              </a:pPr>
              <a:r>
                <a:t/>
              </a:r>
              <a:endParaRPr b="0" i="0" sz="5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5925538" y="336997"/>
              <a:ext cx="2406157" cy="1443694"/>
            </a:xfrm>
            <a:prstGeom prst="rect">
              <a:avLst/>
            </a:prstGeom>
            <a:solidFill>
              <a:srgbClr val="C88CBF"/>
            </a:solidFill>
            <a:ln cap="flat" cmpd="sng" w="139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2"/>
            <p:cNvSpPr txBox="1"/>
            <p:nvPr/>
          </p:nvSpPr>
          <p:spPr>
            <a:xfrm>
              <a:off x="5925538" y="336997"/>
              <a:ext cx="2406157" cy="14436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42225" lIns="142225" spcFirstLastPara="1" rIns="142225" wrap="square" tIns="1422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entury Schoolbook"/>
                <a:buNone/>
              </a:pPr>
              <a:r>
                <a:rPr b="0" i="0" lang="ru-RU" sz="2000" u="none" cap="none" strike="noStrike">
                  <a:solidFill>
                    <a:schemeClr val="dk1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rPr>
                <a:t>дотримуватися товарного сусiдства продуктiв;</a:t>
              </a:r>
              <a:endParaRPr b="0" i="0" sz="20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2410749" y="3010235"/>
              <a:ext cx="522816" cy="91440"/>
            </a:xfrm>
            <a:custGeom>
              <a:rect b="b" l="l" r="r" t="t"/>
              <a:pathLst>
                <a:path extrusionOk="0" h="120000" w="12000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cap="flat" cmpd="sng" w="9525">
              <a:solidFill>
                <a:srgbClr val="B187C2"/>
              </a:solidFill>
              <a:prstDash val="solid"/>
              <a:round/>
              <a:headEnd len="sm" w="sm" type="none"/>
              <a:tailEnd len="med" w="med" type="stealth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2"/>
            <p:cNvSpPr txBox="1"/>
            <p:nvPr/>
          </p:nvSpPr>
          <p:spPr>
            <a:xfrm>
              <a:off x="2658321" y="3053188"/>
              <a:ext cx="27670" cy="55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2700" spcFirstLastPara="1" rIns="1270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entury Schoolbook"/>
                <a:buNone/>
              </a:pPr>
              <a:r>
                <a:t/>
              </a:r>
              <a:endParaRPr b="0" i="0" sz="5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6391" y="2334108"/>
              <a:ext cx="2406157" cy="1443694"/>
            </a:xfrm>
            <a:prstGeom prst="rect">
              <a:avLst/>
            </a:prstGeom>
            <a:solidFill>
              <a:srgbClr val="BF89C5"/>
            </a:solidFill>
            <a:ln cap="flat" cmpd="sng" w="139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2"/>
            <p:cNvSpPr txBox="1"/>
            <p:nvPr/>
          </p:nvSpPr>
          <p:spPr>
            <a:xfrm>
              <a:off x="6391" y="2334108"/>
              <a:ext cx="2406157" cy="14436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42225" lIns="142225" spcFirstLastPara="1" rIns="142225" wrap="square" tIns="1422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entury Schoolbook"/>
                <a:buNone/>
              </a:pPr>
              <a:r>
                <a:rPr b="0" i="0" lang="ru-RU" sz="2000" u="none" cap="none" strike="noStrike">
                  <a:solidFill>
                    <a:schemeClr val="dk1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rPr>
                <a:t>закрiпити постiйнi мiсця за товаром при зберiганнi;</a:t>
              </a:r>
              <a:endParaRPr b="0" i="0" sz="20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5370322" y="3010235"/>
              <a:ext cx="522816" cy="91440"/>
            </a:xfrm>
            <a:custGeom>
              <a:rect b="b" l="l" r="r" t="t"/>
              <a:pathLst>
                <a:path extrusionOk="0" h="120000" w="12000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cap="flat" cmpd="sng" w="9525">
              <a:solidFill>
                <a:srgbClr val="9B85BD"/>
              </a:solidFill>
              <a:prstDash val="solid"/>
              <a:round/>
              <a:headEnd len="sm" w="sm" type="none"/>
              <a:tailEnd len="med" w="med" type="stealth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2"/>
            <p:cNvSpPr txBox="1"/>
            <p:nvPr/>
          </p:nvSpPr>
          <p:spPr>
            <a:xfrm>
              <a:off x="5617895" y="3053188"/>
              <a:ext cx="27670" cy="55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2700" spcFirstLastPara="1" rIns="1270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entury Schoolbook"/>
                <a:buNone/>
              </a:pPr>
              <a:r>
                <a:t/>
              </a:r>
              <a:endParaRPr b="0" i="0" sz="5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2965965" y="2334108"/>
              <a:ext cx="2406157" cy="1443694"/>
            </a:xfrm>
            <a:prstGeom prst="rect">
              <a:avLst/>
            </a:prstGeom>
            <a:solidFill>
              <a:srgbClr val="AC86C2"/>
            </a:solidFill>
            <a:ln cap="flat" cmpd="sng" w="139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2"/>
            <p:cNvSpPr txBox="1"/>
            <p:nvPr/>
          </p:nvSpPr>
          <p:spPr>
            <a:xfrm>
              <a:off x="2965965" y="2334108"/>
              <a:ext cx="2406157" cy="14436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42225" lIns="142225" spcFirstLastPara="1" rIns="142225" wrap="square" tIns="1422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entury Schoolbook"/>
                <a:buNone/>
              </a:pPr>
              <a:r>
                <a:rPr b="0" i="0" lang="ru-RU" sz="2000" u="none" cap="none" strike="noStrike">
                  <a:solidFill>
                    <a:schemeClr val="dk1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rPr>
                <a:t>забезпечити матерiальну вiдповiдальнiсть;</a:t>
              </a:r>
              <a:endParaRPr b="0" i="0" sz="20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5925538" y="2334108"/>
              <a:ext cx="2406157" cy="1443694"/>
            </a:xfrm>
            <a:prstGeom prst="rect">
              <a:avLst/>
            </a:prstGeom>
            <a:solidFill>
              <a:srgbClr val="9B85BD"/>
            </a:solidFill>
            <a:ln cap="flat" cmpd="sng" w="139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2"/>
            <p:cNvSpPr txBox="1"/>
            <p:nvPr/>
          </p:nvSpPr>
          <p:spPr>
            <a:xfrm>
              <a:off x="5925538" y="2334108"/>
              <a:ext cx="2406157" cy="14436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42225" lIns="142225" spcFirstLastPara="1" rIns="142225" wrap="square" tIns="1422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entury Schoolbook"/>
                <a:buNone/>
              </a:pPr>
              <a:r>
                <a:rPr b="0" i="0" lang="ru-RU" sz="2000" u="none" cap="none" strike="noStrike">
                  <a:solidFill>
                    <a:schemeClr val="dk1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rPr>
                <a:t>виконувати санiтарно-гiгієнічні вимоги.</a:t>
              </a:r>
              <a:endParaRPr/>
            </a:p>
          </p:txBody>
        </p:sp>
      </p:grpSp>
      <p:sp>
        <p:nvSpPr>
          <p:cNvPr id="126" name="Google Shape;126;p2"/>
          <p:cNvSpPr/>
          <p:nvPr/>
        </p:nvSpPr>
        <p:spPr>
          <a:xfrm>
            <a:off x="356461" y="1981688"/>
            <a:ext cx="11406753" cy="646331"/>
          </a:xfrm>
          <a:prstGeom prst="rect">
            <a:avLst/>
          </a:prstGeom>
          <a:solidFill>
            <a:srgbClr val="BCCBE0"/>
          </a:solidFill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600" u="none" cap="none" strike="noStrike">
                <a:solidFill>
                  <a:srgbClr val="002060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При цьому, насамперед, слiд пiдтримувати:</a:t>
            </a:r>
            <a:endParaRPr/>
          </a:p>
        </p:txBody>
      </p:sp>
      <p:pic>
        <p:nvPicPr>
          <p:cNvPr id="127" name="Google Shape;127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1810" y="3261355"/>
            <a:ext cx="3340714" cy="2163052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  <p:sp>
        <p:nvSpPr>
          <p:cNvPr id="128" name="Google Shape;128;p2"/>
          <p:cNvSpPr/>
          <p:nvPr/>
        </p:nvSpPr>
        <p:spPr>
          <a:xfrm>
            <a:off x="7532177" y="211987"/>
            <a:ext cx="4231037" cy="1477328"/>
          </a:xfrm>
          <a:prstGeom prst="rect">
            <a:avLst/>
          </a:prstGeom>
          <a:solidFill>
            <a:srgbClr val="F8DCA2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Для запобігання втрат і псування необхідно забезпечити в складських приміщеннях оптимальний режим зберігання товарів відповідно до їхніх фізико-хімічних властивостей.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"/>
          <p:cNvSpPr txBox="1"/>
          <p:nvPr>
            <p:ph idx="1" type="body"/>
          </p:nvPr>
        </p:nvSpPr>
        <p:spPr>
          <a:xfrm>
            <a:off x="0" y="248056"/>
            <a:ext cx="8657044" cy="9918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82880" lvl="0" marL="18288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ru-RU">
                <a:solidFill>
                  <a:schemeClr val="dk1"/>
                </a:solidFill>
              </a:rPr>
              <a:t>При зберіганні сировини і продуктів мають дотримуватися вимоги санітарних норм відповідно до </a:t>
            </a:r>
            <a:r>
              <a:rPr b="1" lang="ru-RU">
                <a:solidFill>
                  <a:srgbClr val="F5E4A7"/>
                </a:solidFill>
              </a:rPr>
              <a:t>СанПіН 42-123-4117-86 </a:t>
            </a:r>
            <a:r>
              <a:rPr lang="ru-RU">
                <a:solidFill>
                  <a:schemeClr val="dk1"/>
                </a:solidFill>
              </a:rPr>
              <a:t>"Умови, терміни зберігання особливо швидкопсувних продуктів".</a:t>
            </a:r>
            <a:endParaRPr/>
          </a:p>
        </p:txBody>
      </p:sp>
      <p:sp>
        <p:nvSpPr>
          <p:cNvPr id="134" name="Google Shape;134;p3"/>
          <p:cNvSpPr/>
          <p:nvPr/>
        </p:nvSpPr>
        <p:spPr>
          <a:xfrm>
            <a:off x="6096000" y="1239866"/>
            <a:ext cx="6096000" cy="1754326"/>
          </a:xfrm>
          <a:prstGeom prst="rect">
            <a:avLst/>
          </a:prstGeom>
          <a:solidFill>
            <a:srgbClr val="CABEDE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Відповідальність за дотримання і контроль санітарних правил несуть керівники підприємств, які виробляють і транспортують швидкопсувні продукти, підприємства ресторанного господарства і торгівлі. Контроль за дотриманням санітарних правил покладається на органи санепідслужби.</a:t>
            </a:r>
            <a:endParaRPr/>
          </a:p>
        </p:txBody>
      </p:sp>
      <p:sp>
        <p:nvSpPr>
          <p:cNvPr id="135" name="Google Shape;135;p3"/>
          <p:cNvSpPr/>
          <p:nvPr/>
        </p:nvSpPr>
        <p:spPr>
          <a:xfrm>
            <a:off x="573437" y="3059668"/>
            <a:ext cx="11618563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02060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Велике значення має правильне розміщення товарів з урахуванням: </a:t>
            </a:r>
            <a:endParaRPr/>
          </a:p>
        </p:txBody>
      </p:sp>
      <p:grpSp>
        <p:nvGrpSpPr>
          <p:cNvPr id="136" name="Google Shape;136;p3"/>
          <p:cNvGrpSpPr/>
          <p:nvPr/>
        </p:nvGrpSpPr>
        <p:grpSpPr>
          <a:xfrm>
            <a:off x="897012" y="3587881"/>
            <a:ext cx="8248877" cy="3269045"/>
            <a:chOff x="897012" y="1073"/>
            <a:chExt cx="8248877" cy="3269045"/>
          </a:xfrm>
        </p:grpSpPr>
        <p:sp>
          <p:nvSpPr>
            <p:cNvPr id="137" name="Google Shape;137;p3"/>
            <p:cNvSpPr/>
            <p:nvPr/>
          </p:nvSpPr>
          <p:spPr>
            <a:xfrm rot="5400000">
              <a:off x="1278187" y="1187385"/>
              <a:ext cx="1148157" cy="1910508"/>
            </a:xfrm>
            <a:prstGeom prst="corner">
              <a:avLst>
                <a:gd fmla="val 16120" name="adj1"/>
                <a:gd fmla="val 16110" name="adj2"/>
              </a:avLst>
            </a:prstGeom>
            <a:solidFill>
              <a:srgbClr val="E6BB27"/>
            </a:solidFill>
            <a:ln cap="flat" cmpd="sng" w="13950">
              <a:solidFill>
                <a:srgbClr val="E6BB2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1086531" y="1758215"/>
              <a:ext cx="1724817" cy="15119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3"/>
            <p:cNvSpPr txBox="1"/>
            <p:nvPr/>
          </p:nvSpPr>
          <p:spPr>
            <a:xfrm>
              <a:off x="1086531" y="1758215"/>
              <a:ext cx="1724817" cy="15119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0950" lIns="60950" spcFirstLastPara="1" rIns="60950" wrap="square" tIns="609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entury Schoolbook"/>
                <a:buNone/>
              </a:pPr>
              <a:r>
                <a:rPr b="0" i="0" lang="ru-RU" sz="1600">
                  <a:solidFill>
                    <a:schemeClr val="dk1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rPr>
                <a:t>максимального використання площі складів</a:t>
              </a:r>
              <a:endParaRPr sz="16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endParaRPr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2485911" y="1046731"/>
              <a:ext cx="325437" cy="325437"/>
            </a:xfrm>
            <a:prstGeom prst="triangle">
              <a:avLst>
                <a:gd fmla="val 100000" name="adj"/>
              </a:avLst>
            </a:prstGeom>
            <a:solidFill>
              <a:srgbClr val="7FDF3B"/>
            </a:solidFill>
            <a:ln cap="flat" cmpd="sng" w="13950">
              <a:solidFill>
                <a:srgbClr val="7FDF3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 rot="5400000">
              <a:off x="3389701" y="664888"/>
              <a:ext cx="1148157" cy="1910508"/>
            </a:xfrm>
            <a:prstGeom prst="corner">
              <a:avLst>
                <a:gd fmla="val 16120" name="adj1"/>
                <a:gd fmla="val 16110" name="adj2"/>
              </a:avLst>
            </a:prstGeom>
            <a:solidFill>
              <a:srgbClr val="4EDA87"/>
            </a:solidFill>
            <a:ln cap="flat" cmpd="sng" w="13950">
              <a:solidFill>
                <a:srgbClr val="4EDA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3198045" y="1235719"/>
              <a:ext cx="1724817" cy="15119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3"/>
            <p:cNvSpPr txBox="1"/>
            <p:nvPr/>
          </p:nvSpPr>
          <p:spPr>
            <a:xfrm>
              <a:off x="3198045" y="1235719"/>
              <a:ext cx="1724817" cy="15119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0950" lIns="60950" spcFirstLastPara="1" rIns="60950" wrap="square" tIns="609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entury Schoolbook"/>
                <a:buNone/>
              </a:pPr>
              <a:r>
                <a:rPr b="0" i="0" lang="ru-RU" sz="1600">
                  <a:solidFill>
                    <a:schemeClr val="dk1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rPr>
                <a:t>можливості застосування механізмів</a:t>
              </a:r>
              <a:endParaRPr sz="16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endParaRPr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4597425" y="524235"/>
              <a:ext cx="325437" cy="325437"/>
            </a:xfrm>
            <a:prstGeom prst="triangle">
              <a:avLst>
                <a:gd fmla="val 100000" name="adj"/>
              </a:avLst>
            </a:prstGeom>
            <a:solidFill>
              <a:srgbClr val="60BCD6"/>
            </a:solidFill>
            <a:ln cap="flat" cmpd="sng" w="13950">
              <a:solidFill>
                <a:srgbClr val="60BCD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 rot="5400000">
              <a:off x="5501214" y="142392"/>
              <a:ext cx="1148157" cy="1910508"/>
            </a:xfrm>
            <a:prstGeom prst="corner">
              <a:avLst>
                <a:gd fmla="val 16120" name="adj1"/>
                <a:gd fmla="val 16110" name="adj2"/>
              </a:avLst>
            </a:prstGeom>
            <a:solidFill>
              <a:srgbClr val="7471D2"/>
            </a:solidFill>
            <a:ln cap="flat" cmpd="sng" w="13950">
              <a:solidFill>
                <a:srgbClr val="7471D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309558" y="713223"/>
              <a:ext cx="1724817" cy="15119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3"/>
            <p:cNvSpPr txBox="1"/>
            <p:nvPr/>
          </p:nvSpPr>
          <p:spPr>
            <a:xfrm>
              <a:off x="5309558" y="713223"/>
              <a:ext cx="1724817" cy="15119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0950" lIns="60950" spcFirstLastPara="1" rIns="60950" wrap="square" tIns="609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entury Schoolbook"/>
                <a:buNone/>
              </a:pPr>
              <a:r>
                <a:rPr b="0" i="0" lang="ru-RU" sz="1600">
                  <a:solidFill>
                    <a:schemeClr val="dk1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rPr>
                <a:t>забезпечення безпеки роботи персоналу</a:t>
              </a:r>
              <a:endParaRPr sz="16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endParaRPr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6708938" y="1739"/>
              <a:ext cx="325437" cy="325437"/>
            </a:xfrm>
            <a:prstGeom prst="triangle">
              <a:avLst>
                <a:gd fmla="val 100000" name="adj"/>
              </a:avLst>
            </a:prstGeom>
            <a:solidFill>
              <a:srgbClr val="C481D0"/>
            </a:solidFill>
            <a:ln cap="flat" cmpd="sng" w="13950">
              <a:solidFill>
                <a:srgbClr val="C481D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 rot="5400000">
              <a:off x="7612728" y="-380103"/>
              <a:ext cx="1148157" cy="1910508"/>
            </a:xfrm>
            <a:prstGeom prst="corner">
              <a:avLst>
                <a:gd fmla="val 16120" name="adj1"/>
                <a:gd fmla="val 16110" name="adj2"/>
              </a:avLst>
            </a:prstGeom>
            <a:solidFill>
              <a:srgbClr val="CE91A6"/>
            </a:solidFill>
            <a:ln cap="flat" cmpd="sng" w="13950">
              <a:solidFill>
                <a:srgbClr val="CE91A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7421072" y="190727"/>
              <a:ext cx="1724817" cy="15119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3"/>
            <p:cNvSpPr txBox="1"/>
            <p:nvPr/>
          </p:nvSpPr>
          <p:spPr>
            <a:xfrm>
              <a:off x="7421072" y="190727"/>
              <a:ext cx="1724817" cy="15119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0950" lIns="60950" spcFirstLastPara="1" rIns="60950" wrap="square" tIns="609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entury Schoolbook"/>
                <a:buNone/>
              </a:pPr>
              <a:r>
                <a:rPr b="0" i="0" lang="ru-RU" sz="1600">
                  <a:solidFill>
                    <a:schemeClr val="dk1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rPr>
                <a:t>оперативного обліку товарно-матеріальних цінностей</a:t>
              </a:r>
              <a:endParaRPr sz="16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endParaRPr>
            </a:p>
          </p:txBody>
        </p:sp>
      </p:grpSp>
      <p:pic>
        <p:nvPicPr>
          <p:cNvPr id="152" name="Google Shape;152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24068" y="4586528"/>
            <a:ext cx="3667932" cy="2063212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4"/>
          <p:cNvSpPr txBox="1"/>
          <p:nvPr>
            <p:ph idx="1" type="body"/>
          </p:nvPr>
        </p:nvSpPr>
        <p:spPr>
          <a:xfrm>
            <a:off x="662293" y="139215"/>
            <a:ext cx="11379890" cy="49132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ct val="80000"/>
              <a:buNone/>
            </a:pPr>
            <a:r>
              <a:rPr lang="ru-RU" sz="2400">
                <a:solidFill>
                  <a:schemeClr val="dk1"/>
                </a:solidFill>
              </a:rPr>
              <a:t>Варто суворо слідкувати за дотриманням термінів реалізації продуктів, особливо швидкопсувних. </a:t>
            </a:r>
            <a:endParaRPr/>
          </a:p>
          <a:p>
            <a:pPr indent="-182880" lvl="0" marL="182880" rtl="0" algn="l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SzPct val="80000"/>
              <a:buChar char="•"/>
            </a:pPr>
            <a:r>
              <a:rPr lang="ru-RU" sz="2400">
                <a:solidFill>
                  <a:schemeClr val="dk1"/>
                </a:solidFill>
              </a:rPr>
              <a:t>Так, крупнокускові напівфабрикати з м'яса зберігаються </a:t>
            </a:r>
            <a:r>
              <a:rPr b="1" lang="ru-RU" sz="2400">
                <a:solidFill>
                  <a:schemeClr val="dk1"/>
                </a:solidFill>
              </a:rPr>
              <a:t>48 </a:t>
            </a:r>
            <a:r>
              <a:rPr lang="ru-RU" sz="2400">
                <a:solidFill>
                  <a:schemeClr val="dk1"/>
                </a:solidFill>
              </a:rPr>
              <a:t>год. при температурі </a:t>
            </a:r>
            <a:r>
              <a:rPr b="1" lang="ru-RU" sz="2400">
                <a:solidFill>
                  <a:schemeClr val="dk1"/>
                </a:solidFill>
              </a:rPr>
              <a:t>2-6°</a:t>
            </a:r>
            <a:r>
              <a:rPr lang="ru-RU" sz="2400">
                <a:solidFill>
                  <a:schemeClr val="dk1"/>
                </a:solidFill>
              </a:rPr>
              <a:t>С, </a:t>
            </a:r>
            <a:endParaRPr/>
          </a:p>
          <a:p>
            <a:pPr indent="-182880" lvl="0" marL="182880" rtl="0" algn="l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SzPct val="80000"/>
              <a:buChar char="•"/>
            </a:pPr>
            <a:r>
              <a:rPr lang="ru-RU" sz="2400">
                <a:solidFill>
                  <a:schemeClr val="dk1"/>
                </a:solidFill>
              </a:rPr>
              <a:t>порціонні без панірування напівфабрикати - </a:t>
            </a:r>
            <a:r>
              <a:rPr b="1" lang="ru-RU" sz="2400">
                <a:solidFill>
                  <a:schemeClr val="dk1"/>
                </a:solidFill>
              </a:rPr>
              <a:t>36</a:t>
            </a:r>
            <a:r>
              <a:rPr lang="ru-RU" sz="2400">
                <a:solidFill>
                  <a:schemeClr val="dk1"/>
                </a:solidFill>
              </a:rPr>
              <a:t> год.; </a:t>
            </a:r>
            <a:endParaRPr/>
          </a:p>
          <a:p>
            <a:pPr indent="-182880" lvl="0" marL="182880" rtl="0" algn="l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SzPct val="80000"/>
              <a:buChar char="•"/>
            </a:pPr>
            <a:r>
              <a:rPr lang="ru-RU" sz="2400">
                <a:solidFill>
                  <a:schemeClr val="dk1"/>
                </a:solidFill>
              </a:rPr>
              <a:t>порціонні паніровані напівфабрикати - </a:t>
            </a:r>
            <a:r>
              <a:rPr b="1" lang="ru-RU" sz="2400">
                <a:solidFill>
                  <a:schemeClr val="dk1"/>
                </a:solidFill>
              </a:rPr>
              <a:t>24 </a:t>
            </a:r>
            <a:r>
              <a:rPr lang="ru-RU" sz="2400">
                <a:solidFill>
                  <a:schemeClr val="dk1"/>
                </a:solidFill>
              </a:rPr>
              <a:t>год.; </a:t>
            </a:r>
            <a:endParaRPr/>
          </a:p>
          <a:p>
            <a:pPr indent="-182880" lvl="0" marL="182880" rtl="0" algn="l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SzPct val="80000"/>
              <a:buChar char="•"/>
            </a:pPr>
            <a:r>
              <a:rPr lang="ru-RU" sz="2400">
                <a:solidFill>
                  <a:schemeClr val="dk1"/>
                </a:solidFill>
              </a:rPr>
              <a:t>напівфабрикати м'ясні січені- </a:t>
            </a:r>
            <a:r>
              <a:rPr b="1" lang="ru-RU" sz="2400">
                <a:solidFill>
                  <a:schemeClr val="dk1"/>
                </a:solidFill>
              </a:rPr>
              <a:t>12</a:t>
            </a:r>
            <a:r>
              <a:rPr lang="ru-RU" sz="2400">
                <a:solidFill>
                  <a:schemeClr val="dk1"/>
                </a:solidFill>
              </a:rPr>
              <a:t> год.; </a:t>
            </a:r>
            <a:endParaRPr/>
          </a:p>
          <a:p>
            <a:pPr indent="-182880" lvl="0" marL="182880" rtl="0" algn="l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SzPct val="80000"/>
              <a:buChar char="•"/>
            </a:pPr>
            <a:r>
              <a:rPr lang="ru-RU" sz="2400">
                <a:solidFill>
                  <a:schemeClr val="dk1"/>
                </a:solidFill>
              </a:rPr>
              <a:t>риба всіх найменувань - </a:t>
            </a:r>
            <a:r>
              <a:rPr b="1" lang="ru-RU" sz="2400">
                <a:solidFill>
                  <a:schemeClr val="dk1"/>
                </a:solidFill>
              </a:rPr>
              <a:t>48</a:t>
            </a:r>
            <a:r>
              <a:rPr lang="ru-RU" sz="2400">
                <a:solidFill>
                  <a:schemeClr val="dk1"/>
                </a:solidFill>
              </a:rPr>
              <a:t> год. при температурі </a:t>
            </a:r>
            <a:r>
              <a:rPr b="1" lang="ru-RU" sz="2400">
                <a:solidFill>
                  <a:schemeClr val="dk1"/>
                </a:solidFill>
              </a:rPr>
              <a:t>0-2°</a:t>
            </a:r>
            <a:r>
              <a:rPr lang="ru-RU" sz="2400">
                <a:solidFill>
                  <a:schemeClr val="dk1"/>
                </a:solidFill>
              </a:rPr>
              <a:t>С; </a:t>
            </a:r>
            <a:endParaRPr/>
          </a:p>
          <a:p>
            <a:pPr indent="-182880" lvl="0" marL="182880" rtl="0" algn="l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SzPct val="80000"/>
              <a:buChar char="•"/>
            </a:pPr>
            <a:r>
              <a:rPr lang="ru-RU" sz="2400">
                <a:solidFill>
                  <a:schemeClr val="dk1"/>
                </a:solidFill>
              </a:rPr>
              <a:t>риба заморожена - </a:t>
            </a:r>
            <a:r>
              <a:rPr b="1" lang="ru-RU" sz="2400">
                <a:solidFill>
                  <a:schemeClr val="dk1"/>
                </a:solidFill>
              </a:rPr>
              <a:t>24</a:t>
            </a:r>
            <a:r>
              <a:rPr lang="ru-RU" sz="2400">
                <a:solidFill>
                  <a:schemeClr val="dk1"/>
                </a:solidFill>
              </a:rPr>
              <a:t> год. при тій же температурі; </a:t>
            </a:r>
            <a:endParaRPr/>
          </a:p>
          <a:p>
            <a:pPr indent="-182880" lvl="0" marL="182880" rtl="0" algn="l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SzPct val="80000"/>
              <a:buChar char="•"/>
            </a:pPr>
            <a:r>
              <a:rPr lang="ru-RU" sz="2400">
                <a:solidFill>
                  <a:schemeClr val="dk1"/>
                </a:solidFill>
              </a:rPr>
              <a:t>кисломолочна продукція зберігається не більше </a:t>
            </a:r>
            <a:r>
              <a:rPr b="1" lang="ru-RU" sz="2400">
                <a:solidFill>
                  <a:schemeClr val="dk1"/>
                </a:solidFill>
              </a:rPr>
              <a:t>36 </a:t>
            </a:r>
            <a:r>
              <a:rPr lang="ru-RU" sz="2400">
                <a:solidFill>
                  <a:schemeClr val="dk1"/>
                </a:solidFill>
              </a:rPr>
              <a:t>год. при температурі </a:t>
            </a:r>
            <a:r>
              <a:rPr b="1" lang="ru-RU" sz="2400">
                <a:solidFill>
                  <a:schemeClr val="dk1"/>
                </a:solidFill>
              </a:rPr>
              <a:t>2-6°</a:t>
            </a:r>
            <a:r>
              <a:rPr lang="ru-RU" sz="2400">
                <a:solidFill>
                  <a:schemeClr val="dk1"/>
                </a:solidFill>
              </a:rPr>
              <a:t>С.</a:t>
            </a:r>
            <a:endParaRPr/>
          </a:p>
        </p:txBody>
      </p:sp>
      <p:pic>
        <p:nvPicPr>
          <p:cNvPr id="158" name="Google Shape;158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35176" y="4855114"/>
            <a:ext cx="4680488" cy="2002886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159" name="Google Shape;159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49221" y="4883471"/>
            <a:ext cx="4007603" cy="197452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5"/>
          <p:cNvGrpSpPr/>
          <p:nvPr/>
        </p:nvGrpSpPr>
        <p:grpSpPr>
          <a:xfrm>
            <a:off x="415538" y="784398"/>
            <a:ext cx="6850782" cy="5921198"/>
            <a:chOff x="1319606" y="1869"/>
            <a:chExt cx="6850782" cy="5921198"/>
          </a:xfrm>
        </p:grpSpPr>
        <p:sp>
          <p:nvSpPr>
            <p:cNvPr id="165" name="Google Shape;165;p5"/>
            <p:cNvSpPr/>
            <p:nvPr/>
          </p:nvSpPr>
          <p:spPr>
            <a:xfrm>
              <a:off x="3758000" y="1869"/>
              <a:ext cx="1973993" cy="1283095"/>
            </a:xfrm>
            <a:prstGeom prst="roundRect">
              <a:avLst>
                <a:gd fmla="val 16667" name="adj"/>
              </a:avLst>
            </a:prstGeom>
            <a:solidFill>
              <a:srgbClr val="F2A346"/>
            </a:solidFill>
            <a:ln>
              <a:noFill/>
            </a:ln>
            <a:effectLst>
              <a:outerShdw blurRad="76200" rotWithShape="0" algn="tl" dir="5400000" dist="25400">
                <a:srgbClr val="000000">
                  <a:alpha val="5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5"/>
            <p:cNvSpPr txBox="1"/>
            <p:nvPr/>
          </p:nvSpPr>
          <p:spPr>
            <a:xfrm>
              <a:off x="3820636" y="64505"/>
              <a:ext cx="1848721" cy="11578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0000" lIns="80000" spcFirstLastPara="1" rIns="80000" wrap="square" tIns="80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Century Schoolbook"/>
                <a:buNone/>
              </a:pPr>
              <a:r>
                <a:rPr lang="ru-RU" sz="2100">
                  <a:solidFill>
                    <a:schemeClr val="lt1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rPr>
                <a:t>Стелажний</a:t>
              </a:r>
              <a:endParaRPr/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2181117" y="643417"/>
              <a:ext cx="5127760" cy="5127760"/>
            </a:xfrm>
            <a:custGeom>
              <a:rect b="b" l="l" r="r" t="t"/>
              <a:pathLst>
                <a:path extrusionOk="0" h="120000" w="120000">
                  <a:moveTo>
                    <a:pt x="83415" y="4758"/>
                  </a:moveTo>
                  <a:lnTo>
                    <a:pt x="83415" y="4758"/>
                  </a:lnTo>
                  <a:cubicBezTo>
                    <a:pt x="93995" y="9243"/>
                    <a:pt x="103065" y="16671"/>
                    <a:pt x="109547" y="26161"/>
                  </a:cubicBezTo>
                </a:path>
              </a:pathLst>
            </a:custGeom>
            <a:noFill/>
            <a:ln cap="flat" cmpd="sng" w="9525">
              <a:solidFill>
                <a:srgbClr val="F2A34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6196395" y="1773467"/>
              <a:ext cx="1973993" cy="1283095"/>
            </a:xfrm>
            <a:prstGeom prst="roundRect">
              <a:avLst>
                <a:gd fmla="val 16667" name="adj"/>
              </a:avLst>
            </a:prstGeom>
            <a:solidFill>
              <a:srgbClr val="E6BB27"/>
            </a:solidFill>
            <a:ln>
              <a:noFill/>
            </a:ln>
            <a:effectLst>
              <a:outerShdw blurRad="76200" rotWithShape="0" algn="tl" dir="5400000" dist="25400">
                <a:srgbClr val="000000">
                  <a:alpha val="5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5"/>
            <p:cNvSpPr txBox="1"/>
            <p:nvPr/>
          </p:nvSpPr>
          <p:spPr>
            <a:xfrm>
              <a:off x="6259031" y="1836103"/>
              <a:ext cx="1848721" cy="11578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0000" lIns="80000" spcFirstLastPara="1" rIns="80000" wrap="square" tIns="80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Century Schoolbook"/>
                <a:buNone/>
              </a:pPr>
              <a:r>
                <a:rPr lang="ru-RU" sz="2100">
                  <a:solidFill>
                    <a:schemeClr val="lt1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rPr>
                <a:t>Штабельний</a:t>
              </a:r>
              <a:endParaRPr sz="21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2181117" y="643417"/>
              <a:ext cx="5127760" cy="5127760"/>
            </a:xfrm>
            <a:custGeom>
              <a:rect b="b" l="l" r="r" t="t"/>
              <a:pathLst>
                <a:path extrusionOk="0" h="120000" w="120000">
                  <a:moveTo>
                    <a:pt x="119918" y="56856"/>
                  </a:moveTo>
                  <a:cubicBezTo>
                    <a:pt x="120593" y="69727"/>
                    <a:pt x="117106" y="82473"/>
                    <a:pt x="109973" y="93208"/>
                  </a:cubicBezTo>
                </a:path>
              </a:pathLst>
            </a:custGeom>
            <a:noFill/>
            <a:ln cap="flat" cmpd="sng" w="9525">
              <a:solidFill>
                <a:srgbClr val="E6BB2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5265011" y="4639972"/>
              <a:ext cx="1973993" cy="1283095"/>
            </a:xfrm>
            <a:prstGeom prst="roundRect">
              <a:avLst>
                <a:gd fmla="val 16667" name="adj"/>
              </a:avLst>
            </a:prstGeom>
            <a:solidFill>
              <a:srgbClr val="CF92A7"/>
            </a:solidFill>
            <a:ln>
              <a:noFill/>
            </a:ln>
            <a:effectLst>
              <a:outerShdw blurRad="76200" rotWithShape="0" algn="tl" dir="5400000" dist="25400">
                <a:srgbClr val="000000">
                  <a:alpha val="5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5"/>
            <p:cNvSpPr txBox="1"/>
            <p:nvPr/>
          </p:nvSpPr>
          <p:spPr>
            <a:xfrm>
              <a:off x="5327647" y="4702608"/>
              <a:ext cx="1848721" cy="11578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0000" lIns="80000" spcFirstLastPara="1" rIns="80000" wrap="square" tIns="80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Century Schoolbook"/>
                <a:buNone/>
              </a:pPr>
              <a:r>
                <a:rPr lang="ru-RU" sz="2100">
                  <a:solidFill>
                    <a:schemeClr val="lt1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rPr>
                <a:t>Ящиковий</a:t>
              </a:r>
              <a:endParaRPr sz="21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endParaRPr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2181117" y="643417"/>
              <a:ext cx="5127760" cy="5127760"/>
            </a:xfrm>
            <a:custGeom>
              <a:rect b="b" l="l" r="r" t="t"/>
              <a:pathLst>
                <a:path extrusionOk="0" h="120000" w="120000">
                  <a:moveTo>
                    <a:pt x="71931" y="118802"/>
                  </a:moveTo>
                  <a:cubicBezTo>
                    <a:pt x="64057" y="120400"/>
                    <a:pt x="55943" y="120400"/>
                    <a:pt x="48069" y="118802"/>
                  </a:cubicBezTo>
                </a:path>
              </a:pathLst>
            </a:custGeom>
            <a:noFill/>
            <a:ln cap="flat" cmpd="sng" w="9525">
              <a:solidFill>
                <a:srgbClr val="CF92A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2250990" y="4639972"/>
              <a:ext cx="1973993" cy="1283095"/>
            </a:xfrm>
            <a:prstGeom prst="roundRect">
              <a:avLst>
                <a:gd fmla="val 16667" name="adj"/>
              </a:avLst>
            </a:prstGeom>
            <a:solidFill>
              <a:schemeClr val="accent5"/>
            </a:solidFill>
            <a:ln>
              <a:noFill/>
            </a:ln>
            <a:effectLst>
              <a:outerShdw blurRad="76200" rotWithShape="0" algn="tl" dir="5400000" dist="25400">
                <a:srgbClr val="000000">
                  <a:alpha val="5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5"/>
            <p:cNvSpPr txBox="1"/>
            <p:nvPr/>
          </p:nvSpPr>
          <p:spPr>
            <a:xfrm>
              <a:off x="2313626" y="4702608"/>
              <a:ext cx="1848721" cy="11578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0000" lIns="80000" spcFirstLastPara="1" rIns="80000" wrap="square" tIns="80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Century Schoolbook"/>
                <a:buNone/>
              </a:pPr>
              <a:r>
                <a:rPr lang="ru-RU" sz="2100">
                  <a:solidFill>
                    <a:schemeClr val="lt1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rPr>
                <a:t>Насипний </a:t>
              </a:r>
              <a:endParaRPr sz="21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endParaRPr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2181117" y="643417"/>
              <a:ext cx="5127760" cy="5127760"/>
            </a:xfrm>
            <a:custGeom>
              <a:rect b="b" l="l" r="r" t="t"/>
              <a:pathLst>
                <a:path extrusionOk="0" h="120000" w="120000">
                  <a:moveTo>
                    <a:pt x="10028" y="93208"/>
                  </a:moveTo>
                  <a:cubicBezTo>
                    <a:pt x="2894" y="82473"/>
                    <a:pt x="-593" y="69727"/>
                    <a:pt x="83" y="56856"/>
                  </a:cubicBezTo>
                </a:path>
              </a:pathLst>
            </a:custGeom>
            <a:noFill/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1319606" y="1773467"/>
              <a:ext cx="1973993" cy="1283095"/>
            </a:xfrm>
            <a:prstGeom prst="roundRect">
              <a:avLst>
                <a:gd fmla="val 16667" name="adj"/>
              </a:avLst>
            </a:prstGeom>
            <a:solidFill>
              <a:schemeClr val="accent6"/>
            </a:solidFill>
            <a:ln>
              <a:noFill/>
            </a:ln>
            <a:effectLst>
              <a:outerShdw blurRad="76200" rotWithShape="0" algn="tl" dir="5400000" dist="25400">
                <a:srgbClr val="000000">
                  <a:alpha val="5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5"/>
            <p:cNvSpPr txBox="1"/>
            <p:nvPr/>
          </p:nvSpPr>
          <p:spPr>
            <a:xfrm>
              <a:off x="1382242" y="1836103"/>
              <a:ext cx="1848721" cy="11578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0000" lIns="80000" spcFirstLastPara="1" rIns="80000" wrap="square" tIns="80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Century Schoolbook"/>
                <a:buNone/>
              </a:pPr>
              <a:r>
                <a:rPr lang="ru-RU" sz="2100">
                  <a:solidFill>
                    <a:schemeClr val="lt1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rPr>
                <a:t>Підвісний </a:t>
              </a:r>
              <a:endParaRPr sz="21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endParaRPr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2181117" y="643417"/>
              <a:ext cx="5127760" cy="5127760"/>
            </a:xfrm>
            <a:custGeom>
              <a:rect b="b" l="l" r="r" t="t"/>
              <a:pathLst>
                <a:path extrusionOk="0" h="120000" w="120000">
                  <a:moveTo>
                    <a:pt x="10453" y="26160"/>
                  </a:moveTo>
                  <a:lnTo>
                    <a:pt x="10453" y="26160"/>
                  </a:lnTo>
                  <a:cubicBezTo>
                    <a:pt x="16934" y="16670"/>
                    <a:pt x="26004" y="9242"/>
                    <a:pt x="36585" y="4757"/>
                  </a:cubicBezTo>
                </a:path>
              </a:pathLst>
            </a:custGeom>
            <a:noFill/>
            <a:ln cap="flat" cmpd="sng" w="952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0" name="Google Shape;180;p5"/>
          <p:cNvSpPr txBox="1"/>
          <p:nvPr>
            <p:ph type="title"/>
          </p:nvPr>
        </p:nvSpPr>
        <p:spPr>
          <a:xfrm>
            <a:off x="1064216" y="0"/>
            <a:ext cx="11127784" cy="12246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2742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entury Schoolbook"/>
              <a:buNone/>
            </a:pPr>
            <a:r>
              <a:rPr b="0" lang="ru-RU" sz="3600">
                <a:solidFill>
                  <a:schemeClr val="dk1"/>
                </a:solidFill>
              </a:rPr>
              <a:t>Існує кілька способів зберігання й укладання сировини та продуктів:</a:t>
            </a:r>
            <a:endParaRPr/>
          </a:p>
        </p:txBody>
      </p:sp>
      <p:pic>
        <p:nvPicPr>
          <p:cNvPr id="181" name="Google Shape;181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55492" y="1643088"/>
            <a:ext cx="4579346" cy="3052897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"/>
          <p:cNvSpPr txBox="1"/>
          <p:nvPr>
            <p:ph type="title"/>
          </p:nvPr>
        </p:nvSpPr>
        <p:spPr>
          <a:xfrm>
            <a:off x="161492" y="201479"/>
            <a:ext cx="3883565" cy="699430"/>
          </a:xfrm>
          <a:prstGeom prst="rect">
            <a:avLst/>
          </a:prstGeom>
          <a:solidFill>
            <a:srgbClr val="E7C3CF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45700" lIns="91425" spcFirstLastPara="1" rIns="91425" wrap="square" tIns="2742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Schoolbook"/>
              <a:buNone/>
            </a:pPr>
            <a:r>
              <a:rPr lang="ru-RU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Стелажний </a:t>
            </a:r>
            <a:endParaRPr/>
          </a:p>
        </p:txBody>
      </p:sp>
      <p:sp>
        <p:nvSpPr>
          <p:cNvPr id="187" name="Google Shape;187;p6"/>
          <p:cNvSpPr txBox="1"/>
          <p:nvPr>
            <p:ph idx="1" type="body"/>
          </p:nvPr>
        </p:nvSpPr>
        <p:spPr>
          <a:xfrm>
            <a:off x="1168881" y="1129371"/>
            <a:ext cx="10377355" cy="20302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182880" lvl="0" marL="18288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ct val="80000"/>
              <a:buChar char="•"/>
            </a:pPr>
            <a:r>
              <a:rPr lang="ru-RU" sz="2400"/>
              <a:t>продукція зберігається на полках, стелажах, у шафах; </a:t>
            </a:r>
            <a:endParaRPr/>
          </a:p>
          <a:p>
            <a:pPr indent="-182880" lvl="0" marL="182880" rtl="0" algn="l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SzPct val="80000"/>
              <a:buChar char="•"/>
            </a:pPr>
            <a:r>
              <a:rPr lang="ru-RU" sz="2400"/>
              <a:t>при цьому способі вона захищена від відсирівання, тому що здійснюється доступ повітря до нижніх шарів.</a:t>
            </a:r>
            <a:endParaRPr/>
          </a:p>
          <a:p>
            <a:pPr indent="-182880" lvl="0" marL="182880" rtl="0" algn="l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SzPct val="80000"/>
              <a:buChar char="•"/>
            </a:pPr>
            <a:r>
              <a:rPr lang="ru-RU" sz="2400"/>
              <a:t>Так зберігають масло, сир, хліб, вина в пляшках (у горизонтальному положенні для змочування пробок).</a:t>
            </a:r>
            <a:endParaRPr/>
          </a:p>
        </p:txBody>
      </p:sp>
      <p:pic>
        <p:nvPicPr>
          <p:cNvPr id="188" name="Google Shape;18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49327" y="3159649"/>
            <a:ext cx="8269587" cy="3382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7"/>
          <p:cNvSpPr txBox="1"/>
          <p:nvPr>
            <p:ph type="title"/>
          </p:nvPr>
        </p:nvSpPr>
        <p:spPr>
          <a:xfrm>
            <a:off x="145994" y="273903"/>
            <a:ext cx="4100542" cy="807919"/>
          </a:xfrm>
          <a:prstGeom prst="rect">
            <a:avLst/>
          </a:prstGeom>
          <a:solidFill>
            <a:srgbClr val="E7C3CF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45700" lIns="91425" spcFirstLastPara="1" rIns="91425" wrap="square" tIns="2742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Schoolbook"/>
              <a:buNone/>
            </a:pPr>
            <a:r>
              <a:rPr lang="ru-RU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Штабельний </a:t>
            </a:r>
            <a:endParaRPr/>
          </a:p>
        </p:txBody>
      </p:sp>
      <p:sp>
        <p:nvSpPr>
          <p:cNvPr id="194" name="Google Shape;194;p7"/>
          <p:cNvSpPr txBox="1"/>
          <p:nvPr>
            <p:ph idx="1" type="body"/>
          </p:nvPr>
        </p:nvSpPr>
        <p:spPr>
          <a:xfrm>
            <a:off x="6323307" y="1697710"/>
            <a:ext cx="4881967" cy="3013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just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ru-RU" sz="2400"/>
              <a:t>продукція зберігається на підтоварниках; так зберігають продукти в тарі, яку можна складати в стійкий штабель висотою не більше 2 м; мішки з цукром та борошном укладають плиском, висотою не більше 6 мішків.</a:t>
            </a:r>
            <a:endParaRPr/>
          </a:p>
        </p:txBody>
      </p:sp>
      <p:pic>
        <p:nvPicPr>
          <p:cNvPr id="195" name="Google Shape;19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" y="1333500"/>
            <a:ext cx="5715000" cy="4191000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8"/>
          <p:cNvSpPr txBox="1"/>
          <p:nvPr>
            <p:ph idx="1" type="body"/>
          </p:nvPr>
        </p:nvSpPr>
        <p:spPr>
          <a:xfrm>
            <a:off x="145994" y="309966"/>
            <a:ext cx="7603159" cy="10693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880"/>
              <a:buNone/>
            </a:pPr>
            <a:r>
              <a:rPr lang="ru-RU" sz="3600">
                <a:solidFill>
                  <a:schemeClr val="dk1"/>
                </a:solidFill>
              </a:rPr>
              <a:t>Ящиковий - </a:t>
            </a:r>
            <a:r>
              <a:rPr lang="ru-RU" sz="2800"/>
              <a:t>у ящиках зберігають плоди, овочі, яйця та ін.</a:t>
            </a:r>
            <a:endParaRPr/>
          </a:p>
        </p:txBody>
      </p:sp>
      <p:sp>
        <p:nvSpPr>
          <p:cNvPr id="201" name="Google Shape;201;p8"/>
          <p:cNvSpPr/>
          <p:nvPr/>
        </p:nvSpPr>
        <p:spPr>
          <a:xfrm>
            <a:off x="145994" y="2823938"/>
            <a:ext cx="6096000" cy="37240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Насипний -</a:t>
            </a:r>
            <a:r>
              <a:rPr lang="ru-RU" sz="24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продукти зберігають навалом - у засіках, ящиках, контейнерах, бункерах без тари, причому з боку стін і підлоги залишають простір 10-20 см для вільного доступу повітря; так зберігають картоплю (висота не більше 1,5 м), коренеплоди (0,5 м), цибулю (0,3 м).</a:t>
            </a:r>
            <a:endParaRPr/>
          </a:p>
        </p:txBody>
      </p:sp>
      <p:pic>
        <p:nvPicPr>
          <p:cNvPr id="202" name="Google Shape;202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49153" y="201478"/>
            <a:ext cx="4182121" cy="278194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203" name="Google Shape;203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14088" y="3256582"/>
            <a:ext cx="4720868" cy="278194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9"/>
          <p:cNvSpPr txBox="1"/>
          <p:nvPr>
            <p:ph type="title"/>
          </p:nvPr>
        </p:nvSpPr>
        <p:spPr>
          <a:xfrm>
            <a:off x="269980" y="232474"/>
            <a:ext cx="3356623" cy="668434"/>
          </a:xfrm>
          <a:prstGeom prst="rect">
            <a:avLst/>
          </a:prstGeom>
          <a:solidFill>
            <a:srgbClr val="E7C3CF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45700" lIns="91425" spcFirstLastPara="1" rIns="91425" wrap="square" tIns="2742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entury Schoolbook"/>
              <a:buNone/>
            </a:pPr>
            <a:r>
              <a:rPr lang="ru-RU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Підвісний </a:t>
            </a:r>
            <a:endParaRPr/>
          </a:p>
        </p:txBody>
      </p:sp>
      <p:sp>
        <p:nvSpPr>
          <p:cNvPr id="209" name="Google Shape;209;p9"/>
          <p:cNvSpPr txBox="1"/>
          <p:nvPr>
            <p:ph idx="1" type="body"/>
          </p:nvPr>
        </p:nvSpPr>
        <p:spPr>
          <a:xfrm>
            <a:off x="1093302" y="1181745"/>
            <a:ext cx="10005396" cy="2061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just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ru-RU" sz="2400"/>
              <a:t>застосовується для зберігання сировини і продуктів у підвішеному стані, наприклад копченості, ковбасні вироби. </a:t>
            </a:r>
            <a:endParaRPr/>
          </a:p>
          <a:p>
            <a:pPr indent="0" lvl="0" marL="0" rtl="0" algn="just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SzPts val="1920"/>
              <a:buNone/>
            </a:pPr>
            <a:r>
              <a:rPr lang="ru-RU" sz="2400"/>
              <a:t>М'ясо тушами, налівтушами, четвертинами зберігають підвісним способом на луджених гаках, без зіткнення туш одна з одною та зі стінами.</a:t>
            </a:r>
            <a:endParaRPr/>
          </a:p>
        </p:txBody>
      </p:sp>
      <p:pic>
        <p:nvPicPr>
          <p:cNvPr id="210" name="Google Shape;210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3302" y="3429000"/>
            <a:ext cx="4747647" cy="3226916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211" name="Google Shape;211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21747" y="3429000"/>
            <a:ext cx="4876951" cy="3226916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Вид">
  <a:themeElements>
    <a:clrScheme name="Бумажная">
      <a:dk1>
        <a:srgbClr val="000000"/>
      </a:dk1>
      <a:lt1>
        <a:srgbClr val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2017-03-25T10:20:32Z</dcterms:created>
  <dc:creator>HOME</dc:creator>
</cp:coreProperties>
</file>