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Century Schoolbook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pU7QXynrx8IcS5DtCeRMOlsa3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Schoolbook-bold.fntdata"/><Relationship Id="rId21" Type="http://schemas.openxmlformats.org/officeDocument/2006/relationships/font" Target="fonts/CenturySchoolbook-regular.fntdata"/><Relationship Id="rId24" Type="http://schemas.openxmlformats.org/officeDocument/2006/relationships/font" Target="fonts/CenturySchoolbook-boldItalic.fntdata"/><Relationship Id="rId23" Type="http://schemas.openxmlformats.org/officeDocument/2006/relationships/font" Target="fonts/CenturySchoolbook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b="0"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1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" name="Google Shape;19;p19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181D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3147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7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  <a:defRPr b="1"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DBE0F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b="0"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" name="Google Shape;36;p1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0" name="Google Shape;40;p18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181D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7" name="Google Shape;47;p2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1" name="Google Shape;51;p22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2" name="Google Shape;52;p2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1261872" y="1721606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3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9" name="Google Shape;59;p23"/>
          <p:cNvSpPr txBox="1"/>
          <p:nvPr>
            <p:ph idx="3" type="body"/>
          </p:nvPr>
        </p:nvSpPr>
        <p:spPr>
          <a:xfrm>
            <a:off x="6126480" y="1721606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3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2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/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Schoolbook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6" name="Google Shape;76;p26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Schoolbook"/>
              <a:buNone/>
              <a:defRPr b="1" i="0" sz="4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DFF0F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DFF0F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D1E9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6"/>
          <p:cNvSpPr txBox="1"/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Schoolbook"/>
              <a:buNone/>
              <a:defRPr b="1" i="0" sz="4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9098C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9098C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5667B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6FC"/>
            </a:gs>
            <a:gs pos="74000">
              <a:srgbClr val="AEBAE6"/>
            </a:gs>
            <a:gs pos="83000">
              <a:srgbClr val="AEBAE6"/>
            </a:gs>
            <a:gs pos="100000">
              <a:srgbClr val="C8D0EE"/>
            </a:gs>
          </a:gsLst>
          <a:lin ang="5400000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1147619" y="0"/>
            <a:ext cx="9537700" cy="2831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03D00"/>
              </a:buClr>
              <a:buSzPct val="100000"/>
              <a:buFont typeface="Century Schoolbook"/>
              <a:buNone/>
            </a:pPr>
            <a:r>
              <a:rPr lang="uk-UA" sz="5400">
                <a:solidFill>
                  <a:srgbClr val="903D00"/>
                </a:solidFill>
              </a:rPr>
              <a:t>Тема 5. </a:t>
            </a:r>
            <a:br>
              <a:rPr lang="uk-UA" sz="5400"/>
            </a:br>
            <a:r>
              <a:rPr b="1" lang="uk-UA" sz="5400">
                <a:solidFill>
                  <a:srgbClr val="20124D"/>
                </a:solidFill>
              </a:rPr>
              <a:t>СУМІСНІСТЬ ВАНТАЖІВ ПРИ ЗБЕРІГАННІ Й </a:t>
            </a:r>
            <a:br>
              <a:rPr b="1" lang="uk-UA" sz="5400">
                <a:solidFill>
                  <a:srgbClr val="20124D"/>
                </a:solidFill>
              </a:rPr>
            </a:br>
            <a:r>
              <a:rPr b="1" lang="uk-UA" sz="5400">
                <a:solidFill>
                  <a:srgbClr val="20124D"/>
                </a:solidFill>
              </a:rPr>
              <a:t>ТРАНСПОРТУВАННІ </a:t>
            </a:r>
            <a:endParaRPr sz="5400">
              <a:solidFill>
                <a:srgbClr val="20124D"/>
              </a:solidFill>
            </a:endParaRPr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4987636" y="3715791"/>
            <a:ext cx="6199909" cy="1879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5.1 Типи складів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5.2 Способи зберігання товарів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5.3 Режими зберігання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5" y="2578677"/>
            <a:ext cx="48577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 b="16012" l="3741" r="7484" t="8762"/>
          <a:stretch/>
        </p:blipFill>
        <p:spPr>
          <a:xfrm>
            <a:off x="2983856" y="3588680"/>
            <a:ext cx="9033302" cy="32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>
            <p:ph type="title"/>
          </p:nvPr>
        </p:nvSpPr>
        <p:spPr>
          <a:xfrm>
            <a:off x="387926" y="262394"/>
            <a:ext cx="10792691" cy="1123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Schoolbook"/>
              <a:buNone/>
            </a:pPr>
            <a:r>
              <a:rPr lang="uk-UA" sz="2400">
                <a:solidFill>
                  <a:srgbClr val="002060"/>
                </a:solidFill>
              </a:rPr>
              <a:t>Залежно від виду складу, умов зберігання, прийнятої на складі методики складських операцій застосовують наступні способи зберігання товарів (матеріалів, сировини, готової продукції та ін.)</a:t>
            </a:r>
            <a:endParaRPr sz="2400"/>
          </a:p>
        </p:txBody>
      </p:sp>
      <p:grpSp>
        <p:nvGrpSpPr>
          <p:cNvPr id="192" name="Google Shape;192;p10"/>
          <p:cNvGrpSpPr/>
          <p:nvPr/>
        </p:nvGrpSpPr>
        <p:grpSpPr>
          <a:xfrm>
            <a:off x="3559749" y="1458289"/>
            <a:ext cx="7618633" cy="2240774"/>
            <a:chOff x="2233" y="1241812"/>
            <a:chExt cx="7618633" cy="2240774"/>
          </a:xfrm>
        </p:grpSpPr>
        <p:sp>
          <p:nvSpPr>
            <p:cNvPr id="193" name="Google Shape;193;p10"/>
            <p:cNvSpPr/>
            <p:nvPr/>
          </p:nvSpPr>
          <p:spPr>
            <a:xfrm>
              <a:off x="2233" y="1241812"/>
              <a:ext cx="2240774" cy="2240774"/>
            </a:xfrm>
            <a:prstGeom prst="ellipse">
              <a:avLst/>
            </a:prstGeom>
            <a:solidFill>
              <a:srgbClr val="5BCDAF">
                <a:alpha val="49803"/>
              </a:srgbClr>
            </a:solidFill>
            <a:ln>
              <a:noFill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330387" y="1569966"/>
              <a:ext cx="1584466" cy="1584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123300" spcFirstLastPara="1" rIns="1233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Schoolbook"/>
                <a:buNone/>
              </a:pPr>
              <a:r>
                <a:rPr b="0" i="0" lang="uk-UA" sz="20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Сортовий</a:t>
              </a:r>
              <a:endPara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1794853" y="1241812"/>
              <a:ext cx="2240774" cy="2240774"/>
            </a:xfrm>
            <a:prstGeom prst="ellipse">
              <a:avLst/>
            </a:prstGeom>
            <a:solidFill>
              <a:srgbClr val="4FDD47">
                <a:alpha val="49803"/>
              </a:srgbClr>
            </a:solidFill>
            <a:ln>
              <a:noFill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0"/>
            <p:cNvSpPr txBox="1"/>
            <p:nvPr/>
          </p:nvSpPr>
          <p:spPr>
            <a:xfrm>
              <a:off x="2123007" y="1569966"/>
              <a:ext cx="1584466" cy="1584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3300" spcFirstLastPara="1" rIns="1233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Schoolbook"/>
                <a:buNone/>
              </a:pPr>
              <a:r>
                <a:rPr b="0" i="0" lang="uk-UA" sz="18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Партіонний</a:t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3587473" y="1241812"/>
              <a:ext cx="2240774" cy="2240774"/>
            </a:xfrm>
            <a:prstGeom prst="ellipse">
              <a:avLst/>
            </a:prstGeom>
            <a:solidFill>
              <a:srgbClr val="CAED34">
                <a:alpha val="49803"/>
              </a:srgbClr>
            </a:solidFill>
            <a:ln>
              <a:noFill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3915627" y="1569966"/>
              <a:ext cx="1584466" cy="1584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123300" spcFirstLastPara="1" rIns="1233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Schoolbook"/>
                <a:buNone/>
              </a:pPr>
              <a:r>
                <a:rPr b="0" i="0" lang="uk-UA" sz="20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Партійно-сортовий</a:t>
              </a:r>
              <a:endPara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5380092" y="1241812"/>
              <a:ext cx="2240774" cy="2240774"/>
            </a:xfrm>
            <a:prstGeom prst="ellipse">
              <a:avLst/>
            </a:prstGeom>
            <a:solidFill>
              <a:srgbClr val="FF7F1F">
                <a:alpha val="49803"/>
              </a:srgbClr>
            </a:solidFill>
            <a:ln>
              <a:noFill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5708246" y="1569966"/>
              <a:ext cx="1584466" cy="1584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3300" spcFirstLastPara="1" rIns="1233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Schoolbook"/>
                <a:buNone/>
              </a:pPr>
              <a:r>
                <a:rPr b="0" i="0" lang="uk-UA" sz="18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За найменува-нням</a:t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6748" y="51955"/>
            <a:ext cx="596265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>
            <p:ph idx="1" type="body"/>
          </p:nvPr>
        </p:nvSpPr>
        <p:spPr>
          <a:xfrm>
            <a:off x="124692" y="1935592"/>
            <a:ext cx="7481454" cy="4922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02060"/>
                </a:solidFill>
              </a:rPr>
              <a:t>Сорт товару (продукції) — це градація товару (продукції) певного виду по одному або декількох показниках якості, що встановлена нормативною документацією.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02060"/>
                </a:solidFill>
              </a:rPr>
              <a:t>При сортовому способі товари різної сортності розміщують окремо один від одного, що дозволяє найбільш раціонально використовувати складську площу й оперативно контролювати витрату товарів.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02060"/>
                </a:solidFill>
              </a:rPr>
              <a:t>Недоліком цього способу є збільшення обсягу роботи для працівників складу, оскільки доводиться виділяти товари одного сорту, що надійшли за різними цінами. </a:t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2546709" y="1016064"/>
            <a:ext cx="310854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903D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Сортовий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70" y="3512640"/>
            <a:ext cx="4702630" cy="41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>
            <p:ph idx="1" type="body"/>
          </p:nvPr>
        </p:nvSpPr>
        <p:spPr>
          <a:xfrm>
            <a:off x="232475" y="1224366"/>
            <a:ext cx="8136610" cy="5633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rgbClr val="0D78C9"/>
                </a:solidFill>
              </a:rPr>
              <a:t> </a:t>
            </a:r>
            <a:r>
              <a:rPr lang="uk-UA" sz="2800">
                <a:solidFill>
                  <a:srgbClr val="002060"/>
                </a:solidFill>
              </a:rPr>
              <a:t>Суть партіонного способу зберігання полягає в тому, що кожна партія товару, яка надійшла на склад за одним транспортним документом, зберігається окремо.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rgbClr val="002060"/>
                </a:solidFill>
              </a:rPr>
              <a:t>При цьому не має значення, що до складу партії входять товари різних сортів і найменувань.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rgbClr val="002060"/>
                </a:solidFill>
              </a:rPr>
              <a:t>Можна сказати, що при цьому складська площа використовується не зовсім раціонально, тому що залишки товарів того самого сорту й найменування зберігаються в різних місцях.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rgbClr val="002060"/>
                </a:solidFill>
              </a:rPr>
              <a:t>Перевага полягає в можливості виявляти надлишки й недостачі по кожній партії товарів, контролювати їхню оплату. </a:t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1912420" y="454925"/>
            <a:ext cx="38106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903D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Партіонний</a:t>
            </a:r>
            <a:endParaRPr b="1" i="0" sz="4400" u="none" cap="none" strike="noStrike">
              <a:solidFill>
                <a:srgbClr val="903D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idx="1" type="body"/>
          </p:nvPr>
        </p:nvSpPr>
        <p:spPr>
          <a:xfrm>
            <a:off x="185980" y="285750"/>
            <a:ext cx="11112284" cy="62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b="1" lang="uk-UA" sz="4400">
                <a:solidFill>
                  <a:srgbClr val="903D00"/>
                </a:solidFill>
              </a:rPr>
              <a:t>Партіонно-сортовий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rgbClr val="002060"/>
                </a:solidFill>
              </a:rPr>
              <a:t>Цей спосіб зберігання припускає, що кожна партія товарів, які надійшли на склад, зберігається відокремлено, при цьому усередині партії товари розбирають за сортами і також розміщують окремо. Слід зазначити, що цей спосіб є більше розповсюдженим, ніж вищевказані способи. 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3520"/>
              <a:buNone/>
            </a:pPr>
            <a:r>
              <a:rPr b="1" lang="uk-UA" sz="4400">
                <a:solidFill>
                  <a:srgbClr val="903D00"/>
                </a:solidFill>
              </a:rPr>
              <a:t>За найменуванням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rgbClr val="002060"/>
                </a:solidFill>
              </a:rPr>
              <a:t>При зберіганні товарів цим способом товари одного найменування зберігаються окремо від товарів інших найменувань залежно  від  їхньої  цінності.  Із  цією метою  проводять  індексацію  місць  зберігання для ідентифікації і швидкого пошуку товарів, які зберігаються.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idx="1" type="body"/>
          </p:nvPr>
        </p:nvSpPr>
        <p:spPr>
          <a:xfrm>
            <a:off x="554182" y="2782070"/>
            <a:ext cx="9213273" cy="363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uk-UA" sz="2600">
                <a:solidFill>
                  <a:srgbClr val="002060"/>
                </a:solidFill>
              </a:rPr>
              <a:t>Під  режимом  зберігання  розуміється  сукупність  таких  показників,  як </a:t>
            </a:r>
            <a:r>
              <a:rPr lang="uk-UA" sz="2600" u="sng">
                <a:solidFill>
                  <a:srgbClr val="00B050"/>
                </a:solidFill>
              </a:rPr>
              <a:t>температура, вологість, освітлення, строки зберігання.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79999"/>
              <a:buNone/>
            </a:pPr>
            <a:r>
              <a:rPr lang="uk-UA" sz="2600">
                <a:solidFill>
                  <a:srgbClr val="002060"/>
                </a:solidFill>
              </a:rPr>
              <a:t>Режим зберігання повинен забезпечувати схоронність матеріальних цінностей (сировини, матеріалів, готової продукції, товарів, вантажів) і їх споживчих або інших властивостей, що дозволяють використовувати матеріальні цінності за призначенням. 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79999"/>
              <a:buNone/>
            </a:pPr>
            <a:r>
              <a:rPr lang="uk-UA" sz="2600">
                <a:solidFill>
                  <a:srgbClr val="002060"/>
                </a:solidFill>
              </a:rPr>
              <a:t>Режим зберігання матеріальних цінностей повинен відповідати стандартам і вимогам до якості, що містяться в нормативно-технічних документах. </a:t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166255" y="210235"/>
            <a:ext cx="4336472" cy="923330"/>
          </a:xfrm>
          <a:prstGeom prst="rect">
            <a:avLst/>
          </a:prstGeom>
          <a:solidFill>
            <a:srgbClr val="FFBAA0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Раціональну схему розміщення товарів, як правило, розробляють для кожного складу персонально.  </a:t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1967346" y="1333614"/>
            <a:ext cx="4336472" cy="923330"/>
          </a:xfrm>
          <a:prstGeom prst="rect">
            <a:avLst/>
          </a:prstGeom>
          <a:solidFill>
            <a:srgbClr val="AFE7D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Поряд  зі  способами  зберігання  на  складі,  виділяють  окремо  режими (умови) зберігання.  </a:t>
            </a: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275" y="208933"/>
            <a:ext cx="4231176" cy="251411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5"/>
          <p:cNvPicPr preferRelativeResize="0"/>
          <p:nvPr/>
        </p:nvPicPr>
        <p:blipFill rotWithShape="1">
          <a:blip r:embed="rId3">
            <a:alphaModFix/>
          </a:blip>
          <a:srcRect b="19610" l="0" r="0" t="0"/>
          <a:stretch/>
        </p:blipFill>
        <p:spPr>
          <a:xfrm>
            <a:off x="8631382" y="3259282"/>
            <a:ext cx="3325092" cy="256317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33" name="Google Shape;233;p15"/>
          <p:cNvSpPr txBox="1"/>
          <p:nvPr>
            <p:ph idx="1" type="body"/>
          </p:nvPr>
        </p:nvSpPr>
        <p:spPr>
          <a:xfrm>
            <a:off x="235526" y="2620142"/>
            <a:ext cx="9379527" cy="3976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Температура, вологість і швидкість відновлення повітря створюють мікроклімат складу, що формується під впливом: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1) </a:t>
            </a:r>
            <a:r>
              <a:rPr lang="uk-UA">
                <a:solidFill>
                  <a:srgbClr val="002060"/>
                </a:solidFill>
              </a:rPr>
              <a:t>географічної широти, кліматичних умов і рельєфу місцевості;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2) </a:t>
            </a:r>
            <a:r>
              <a:rPr lang="uk-UA">
                <a:solidFill>
                  <a:srgbClr val="002060"/>
                </a:solidFill>
              </a:rPr>
              <a:t>форми й матеріалу конструктивних елементів складу;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3) </a:t>
            </a:r>
            <a:r>
              <a:rPr lang="uk-UA">
                <a:solidFill>
                  <a:srgbClr val="002060"/>
                </a:solidFill>
              </a:rPr>
              <a:t>тепло-, газо- і вологонепроникливості конструктивних елементів складу;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4) </a:t>
            </a:r>
            <a:r>
              <a:rPr lang="uk-UA">
                <a:solidFill>
                  <a:srgbClr val="002060"/>
                </a:solidFill>
              </a:rPr>
              <a:t>інтенсивності сумарної (прямої і розсіяної) сонячної радіації;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5) </a:t>
            </a:r>
            <a:r>
              <a:rPr lang="uk-UA">
                <a:solidFill>
                  <a:srgbClr val="002060"/>
                </a:solidFill>
              </a:rPr>
              <a:t>напрямку й швидкості вітру;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6) </a:t>
            </a:r>
            <a:r>
              <a:rPr lang="uk-UA">
                <a:solidFill>
                  <a:srgbClr val="002060"/>
                </a:solidFill>
              </a:rPr>
              <a:t>наявності й інтенсивності атмосферних опадів;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7) </a:t>
            </a:r>
            <a:r>
              <a:rPr lang="uk-UA">
                <a:solidFill>
                  <a:srgbClr val="002060"/>
                </a:solidFill>
              </a:rPr>
              <a:t>експлуатаційних особливостей роботи складу;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uk-UA">
                <a:solidFill>
                  <a:srgbClr val="0D78C9"/>
                </a:solidFill>
              </a:rPr>
              <a:t>8) </a:t>
            </a:r>
            <a:r>
              <a:rPr lang="uk-UA">
                <a:solidFill>
                  <a:srgbClr val="002060"/>
                </a:solidFill>
              </a:rPr>
              <a:t>наявності або відсутності вантажу на складі й властивостей самого вантажу. </a:t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3574473" y="459848"/>
            <a:ext cx="8617527" cy="1477328"/>
          </a:xfrm>
          <a:prstGeom prst="rect">
            <a:avLst/>
          </a:prstGeom>
          <a:solidFill>
            <a:srgbClr val="FEA7A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  числа  таких  документів  входять  державні  стандарти.  Вони  встановлюють не тільки вимоги до температурного режиму, показників відносної вологості повітря й освітлення, але й вимоги щодо складування (способів укладання) матеріальних цінностей, способам їхнього зберігання залежно від упаковки й тари (споживчої, транспортної).  </a:t>
            </a:r>
            <a:endParaRPr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620142" cy="262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282631" y="456330"/>
            <a:ext cx="443345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Більшість  перевезених  транспортом  вантажів  у  процесі  руху  від  місць утворення до місць споживання проходять через процедуру зберігання на складі.  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4849091" y="348609"/>
            <a:ext cx="7060278" cy="1692771"/>
          </a:xfrm>
          <a:prstGeom prst="rect">
            <a:avLst/>
          </a:prstGeom>
          <a:solidFill>
            <a:srgbClr val="AFE7D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DBE0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Склад</a:t>
            </a:r>
            <a:r>
              <a:rPr b="0" i="0" lang="uk-UA" sz="2400" u="none" cap="none" strike="noStrike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– це спеціалізована будівля, споруда, пристрій, призначений для приймання, обробки, зберігання і видачі вантажів за призначенням.  </a:t>
            </a:r>
            <a:endParaRPr/>
          </a:p>
        </p:txBody>
      </p:sp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126078" y="5242127"/>
            <a:ext cx="764771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uk-UA">
                <a:solidFill>
                  <a:srgbClr val="002060"/>
                </a:solidFill>
              </a:rPr>
              <a:t>Функцією складів є створення запасів сировини, напівфабрикатів або готової продукції для забезпечення рівномірного й безперебійного виробництва, переміщення і споживання промислових і продовольчих продуктів. </a:t>
            </a:r>
            <a:endParaRPr/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093" y="2379908"/>
            <a:ext cx="8075813" cy="252369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255007"/>
            <a:ext cx="5611200" cy="37407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19" name="Google Shape;119;p3"/>
          <p:cNvSpPr txBox="1"/>
          <p:nvPr>
            <p:ph type="title"/>
          </p:nvPr>
        </p:nvSpPr>
        <p:spPr>
          <a:xfrm>
            <a:off x="268578" y="769743"/>
            <a:ext cx="10197000" cy="10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Schoolbook"/>
              <a:buNone/>
            </a:pPr>
            <a:r>
              <a:rPr lang="uk-UA" sz="2400">
                <a:solidFill>
                  <a:srgbClr val="002060"/>
                </a:solidFill>
              </a:rPr>
              <a:t>Склади розміщають в пунктах заготівлі або виробництва продукту, в місцях перевалки вантажів з одного виду транспорту на інший, в місцях зосередження вантажопотоків.  </a:t>
            </a:r>
            <a:endParaRPr sz="2400"/>
          </a:p>
        </p:txBody>
      </p:sp>
      <p:grpSp>
        <p:nvGrpSpPr>
          <p:cNvPr id="120" name="Google Shape;120;p3"/>
          <p:cNvGrpSpPr/>
          <p:nvPr/>
        </p:nvGrpSpPr>
        <p:grpSpPr>
          <a:xfrm>
            <a:off x="4977246" y="2176734"/>
            <a:ext cx="6830291" cy="4428001"/>
            <a:chOff x="0" y="37363"/>
            <a:chExt cx="6830291" cy="4428001"/>
          </a:xfrm>
        </p:grpSpPr>
        <p:sp>
          <p:nvSpPr>
            <p:cNvPr id="121" name="Google Shape;121;p3"/>
            <p:cNvSpPr/>
            <p:nvPr/>
          </p:nvSpPr>
          <p:spPr>
            <a:xfrm>
              <a:off x="0" y="332563"/>
              <a:ext cx="6830291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5BCDA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514" y="37363"/>
              <a:ext cx="4781203" cy="590400"/>
            </a:xfrm>
            <a:prstGeom prst="roundRect">
              <a:avLst>
                <a:gd fmla="val 16667" name="adj"/>
              </a:avLst>
            </a:prstGeom>
            <a:solidFill>
              <a:srgbClr val="5BCDAF"/>
            </a:solidFill>
            <a:ln>
              <a:noFill/>
            </a:ln>
            <a:effectLst>
              <a:outerShdw blurRad="76200" rotWithShape="0" algn="tl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370335" y="66184"/>
              <a:ext cx="4723561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700" spcFirstLastPara="1" rIns="180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Schoolbook"/>
                <a:buNone/>
              </a:pPr>
              <a:r>
                <a:rPr b="1" i="1" lang="uk-UA" sz="20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Поблизу виробництв</a:t>
              </a:r>
              <a:endPara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0" y="1239763"/>
              <a:ext cx="6830291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CD96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41514" y="944563"/>
              <a:ext cx="4781203" cy="590400"/>
            </a:xfrm>
            <a:prstGeom prst="roundRect">
              <a:avLst>
                <a:gd fmla="val 16667" name="adj"/>
              </a:avLst>
            </a:prstGeom>
            <a:solidFill>
              <a:srgbClr val="4CD963"/>
            </a:solidFill>
            <a:ln>
              <a:noFill/>
            </a:ln>
            <a:effectLst>
              <a:outerShdw blurRad="76200" rotWithShape="0" algn="tl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370335" y="973384"/>
              <a:ext cx="4723561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700" spcFirstLastPara="1" rIns="180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entury Schoolbook"/>
                <a:buNone/>
              </a:pPr>
              <a:r>
                <a:rPr b="1" i="1" lang="uk-UA" sz="2000" u="none" cap="none" strike="noStrike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Проміжне розташування складів</a:t>
              </a:r>
              <a:endParaRPr b="1" i="1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0" y="2146964"/>
              <a:ext cx="6830291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84E53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41514" y="1851764"/>
              <a:ext cx="4781203" cy="590400"/>
            </a:xfrm>
            <a:prstGeom prst="roundRect">
              <a:avLst>
                <a:gd fmla="val 16667" name="adj"/>
              </a:avLst>
            </a:prstGeom>
            <a:solidFill>
              <a:srgbClr val="84E53E"/>
            </a:solidFill>
            <a:ln>
              <a:noFill/>
            </a:ln>
            <a:effectLst>
              <a:outerShdw blurRad="76200" rotWithShape="0" algn="tl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370335" y="1880585"/>
              <a:ext cx="4723561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700" spcFirstLastPara="1" rIns="180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Schoolbook"/>
                <a:buNone/>
              </a:pPr>
              <a:r>
                <a:rPr b="1" i="1" lang="uk-UA" sz="20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Поблизу ринків збуту</a:t>
              </a:r>
              <a:endPara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0" y="3054164"/>
              <a:ext cx="6830291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F0F12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1514" y="2758963"/>
              <a:ext cx="4781203" cy="590400"/>
            </a:xfrm>
            <a:prstGeom prst="roundRect">
              <a:avLst>
                <a:gd fmla="val 16667" name="adj"/>
              </a:avLst>
            </a:prstGeom>
            <a:solidFill>
              <a:srgbClr val="F0F12F"/>
            </a:solidFill>
            <a:ln>
              <a:noFill/>
            </a:ln>
            <a:effectLst>
              <a:outerShdw blurRad="76200" rotWithShape="0" algn="tl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370335" y="2787784"/>
              <a:ext cx="4723561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700" spcFirstLastPara="1" rIns="180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Schoolbook"/>
                <a:buNone/>
              </a:pPr>
              <a:r>
                <a:rPr b="1" i="1" lang="uk-UA" sz="20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Децентралізована система</a:t>
              </a:r>
              <a:endPara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3961364"/>
              <a:ext cx="6830291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FF7F1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1514" y="3666164"/>
              <a:ext cx="4781203" cy="590400"/>
            </a:xfrm>
            <a:prstGeom prst="roundRect">
              <a:avLst>
                <a:gd fmla="val 16667" name="adj"/>
              </a:avLst>
            </a:prstGeom>
            <a:solidFill>
              <a:srgbClr val="FF7F1F"/>
            </a:solidFill>
            <a:ln>
              <a:noFill/>
            </a:ln>
            <a:effectLst>
              <a:outerShdw blurRad="76200" rotWithShape="0" algn="tl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70335" y="3694985"/>
              <a:ext cx="4723561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700" spcFirstLastPara="1" rIns="180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Schoolbook"/>
                <a:buNone/>
              </a:pPr>
              <a:r>
                <a:rPr b="1" i="1" lang="uk-UA" sz="20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Централізована система</a:t>
              </a:r>
              <a:endPara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36" name="Google Shape;136;p3"/>
          <p:cNvSpPr txBox="1"/>
          <p:nvPr/>
        </p:nvSpPr>
        <p:spPr>
          <a:xfrm>
            <a:off x="4322618" y="3754582"/>
            <a:ext cx="6497782" cy="288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179555" y="206975"/>
            <a:ext cx="8133172" cy="652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Schoolbook"/>
              <a:buNone/>
            </a:pPr>
            <a:r>
              <a:rPr i="1" lang="uk-UA"/>
              <a:t>Централізована система</a:t>
            </a:r>
            <a:r>
              <a:rPr lang="uk-UA"/>
              <a:t> </a:t>
            </a:r>
            <a:endParaRPr/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915509" y="1031658"/>
            <a:ext cx="10029582" cy="539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uk-UA">
                <a:solidFill>
                  <a:schemeClr val="dk1"/>
                </a:solidFill>
              </a:rPr>
              <a:t>складування містить у собі один великий центральний склад, де накопичується основна частина запасів і філіальні склади (у їхньому числі і склади загального користування), що розташовуються в регіонах збуту.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lang="uk-UA">
                <a:solidFill>
                  <a:schemeClr val="dk1"/>
                </a:solidFill>
              </a:rPr>
              <a:t>У централізованій товаропровідній мережі розподільчий центр направляє товари, виготовлені підприємством-виробником, у різні регіони країни (оптовим чи дрібнооптовим посередникам або безпосередньо в роздрібну торгову мережу).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b="1" lang="uk-UA">
                <a:solidFill>
                  <a:schemeClr val="dk1"/>
                </a:solidFill>
              </a:rPr>
              <a:t>Перевага </a:t>
            </a:r>
            <a:r>
              <a:rPr lang="uk-UA">
                <a:solidFill>
                  <a:schemeClr val="dk1"/>
                </a:solidFill>
              </a:rPr>
              <a:t>цього варіанта полягає в тому, що можна знизити запаси зберігання на складі готової продукції підприємства-виробника, відправляючи відразу всю виготовлену продукцію в розподільні центри.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b="1" lang="uk-UA">
                <a:solidFill>
                  <a:schemeClr val="dk1"/>
                </a:solidFill>
              </a:rPr>
              <a:t>Недоліки </a:t>
            </a:r>
            <a:r>
              <a:rPr lang="uk-UA">
                <a:solidFill>
                  <a:schemeClr val="dk1"/>
                </a:solidFill>
              </a:rPr>
              <a:t>цього варіанта — великі транспортні витрати на доставку товарів численним споживачам — замовникам товарів.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b="1" lang="uk-UA">
                <a:solidFill>
                  <a:schemeClr val="accent4"/>
                </a:solidFill>
              </a:rPr>
              <a:t>У цілому це вигідно за умови незначної кількості споживачів та значних партіях поставок.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lang="uk-UA">
                <a:solidFill>
                  <a:schemeClr val="dk1"/>
                </a:solidFill>
              </a:rPr>
              <a:t>Витрати на оформлення замовлень у централізованій розподільчій системі можуть бути більшими і знижуватися при збільшенні числа розподільчих центрів, оскільки за умови розташуванні складів у різних регіонах і наближення їх до клієнтів зв'язки зі споживачами можуть бути більш оперативними і дешевими.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125799" y="123849"/>
            <a:ext cx="8962783" cy="693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Schoolbook"/>
              <a:buNone/>
            </a:pPr>
            <a:r>
              <a:rPr i="1" lang="uk-UA"/>
              <a:t>Децентралізована система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354676" y="817418"/>
            <a:ext cx="10784378" cy="604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uk-UA" sz="1800">
                <a:solidFill>
                  <a:schemeClr val="dk1"/>
                </a:solidFill>
              </a:rPr>
              <a:t>основна частина запасів концентрується в мережі складів, розосереджених у різних регіонах у безпосередній близькості від споживача. Така схема розміщення складів найбільш доцільна в системі розподілу, де основним клієнтом виступає роздрібна мережа, що здійснює замовлення дрібними партіями, але з більш частою періодичністю постачання.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uk-UA" sz="1800">
                <a:solidFill>
                  <a:schemeClr val="dk1"/>
                </a:solidFill>
              </a:rPr>
              <a:t>При цій системі і загальні матеріальні запаси і вартість декількох розподільчих центрів будуть більшими, ніж у попередньому варіанті.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uk-UA" sz="1800">
                <a:solidFill>
                  <a:schemeClr val="dk1"/>
                </a:solidFill>
              </a:rPr>
              <a:t>Однак вартість доставки товарів споживачам буде меншою через те, що розподільчі центри знаходяться на території товарних ринків, поблизу споживачів. Крім цього, локальним розподільчим центрам легше вивчати свої регіональні ринки, і вони можуть гнучко реагувати на ситуацію на цих ринках.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uk-UA" sz="1800">
                <a:solidFill>
                  <a:schemeClr val="dk1"/>
                </a:solidFill>
              </a:rPr>
              <a:t>Разом з тим у невеликих регіональних складах важко домогтися такої ж низької собівартості переробки вантажів, як у великому автоматизованому розподільному центрі, що можна спостерігати у централізованій системі організації товаропровідної мережі.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b="1" lang="uk-UA" sz="1800">
                <a:solidFill>
                  <a:schemeClr val="accent4"/>
                </a:solidFill>
              </a:rPr>
              <a:t>Децентралізована дистрибуція стає вигідною у разі малих партій поставок, оскільки зростання складських витрат достатньою мірою компенсується зниженням транспортних витрат.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uk-UA" sz="1800">
                <a:solidFill>
                  <a:schemeClr val="dk1"/>
                </a:solidFill>
              </a:rPr>
              <a:t>У рамках цього рішення важливим є горизонтальна структура рівня складування, тобто кількість, потужність та локалізація складів на кожному рівні утримання запасів.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389036" y="282587"/>
            <a:ext cx="6953873" cy="7905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Schoolbook"/>
              <a:buNone/>
            </a:pPr>
            <a:r>
              <a:rPr lang="uk-UA"/>
              <a:t>Поблизу ринків збуту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762000" y="1288474"/>
            <a:ext cx="9095232" cy="489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i="1" lang="uk-UA"/>
              <a:t>Розташування складів поблизу ринків збуту</a:t>
            </a:r>
            <a:r>
              <a:rPr lang="uk-UA"/>
              <a:t> полегшує поповнення запасів клієнтів.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uk-UA"/>
              <a:t>Географічні розміри ринку, який обслуговується таким складом, залежать від бажаної швидкості постачань, від середнього розміру замовлення і від величини витрат на місцеве транспортування.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uk-UA"/>
              <a:t>Головними критеріями роботи таких складів є забезпечення належної якості обслуговування або мінімізація логістичних витрат.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b="1" lang="uk-UA">
                <a:solidFill>
                  <a:schemeClr val="accent4"/>
                </a:solidFill>
              </a:rPr>
              <a:t>Такі склади часто зустрічаються в торгівлі харчовими продуктами або промисловими товарами масового користування.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uk-UA"/>
              <a:t>Це найдешевший спосіб швидкого поповнення запасів.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318655" y="318654"/>
            <a:ext cx="3670346" cy="1199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Schoolbook"/>
              <a:buNone/>
            </a:pPr>
            <a:r>
              <a:rPr lang="uk-UA"/>
              <a:t>Поблизу виробництв</a:t>
            </a:r>
            <a:endParaRPr/>
          </a:p>
        </p:txBody>
      </p:sp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110837" y="1704109"/>
            <a:ext cx="417021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i="1" lang="uk-UA">
                <a:solidFill>
                  <a:schemeClr val="dk1"/>
                </a:solidFill>
              </a:rPr>
              <a:t>Розташування складів поблизу виробництв</a:t>
            </a:r>
            <a:r>
              <a:rPr lang="uk-UA">
                <a:solidFill>
                  <a:schemeClr val="dk1"/>
                </a:solidFill>
              </a:rPr>
              <a:t> полегшує нагромадження потрібного для постачання споживачів асортименту продукції.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uk-UA">
                <a:solidFill>
                  <a:schemeClr val="dk1"/>
                </a:solidFill>
              </a:rPr>
              <a:t>Таке розташування складів дозволяє відправляти споживачам змішані вантажі підвищений рівень сервісу поширюється на весь асортимент продукції, яка постачається.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4281055" y="318654"/>
            <a:ext cx="6968836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1" i="1" lang="uk-UA" sz="18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За проміжного розташування складів</a:t>
            </a:r>
            <a:r>
              <a:rPr b="0" i="0" lang="uk-UA" sz="18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 між виробництвом і споживанням склади працюють за тією ж схемою, що і склади, розташовані поблизу виробництва: накопичують повний асортимент продукції й відправляють замовникам змішані партії товарів за пільговими тарифами.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uk-UA" sz="18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Кількість, потужності, розташування і функції розподільчих центрів залежать від розмірів матеріальних потоків, стратегії і фінансового стану підприємства, яке проектує мережу розподільчих центрів.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uk-UA" sz="18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При цьому враховують такі фактори: вартість транспортування, складської переробки вантажів, складування вантажів, оформлення замовлень і системи управління, рівень обслуговування клієнтів.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uk-UA" sz="18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Задачу розміщення можна сформулювати як пошук оптимального рішення або ж як пошук субоптимального (близького до оптимального) рішення.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Методи вибору оптимального варіанту розміщення розподільних центрів:</a:t>
            </a:r>
            <a:r>
              <a:rPr b="0" i="0" lang="uk-UA" sz="18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 метод повного перебору; евристичний метод; метод визначення центру ваги; метод пробної точки.</a:t>
            </a:r>
            <a:endParaRPr b="0" i="0" sz="1800" u="none" cap="none" strike="noStrike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4281055" y="6207528"/>
            <a:ext cx="7093527" cy="572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27425">
            <a:normAutofit fontScale="67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Schoolbook"/>
              <a:buNone/>
            </a:pPr>
            <a:r>
              <a:rPr b="1" i="0" lang="uk-UA" sz="4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Проміжне розташування складів</a:t>
            </a:r>
            <a:endParaRPr b="1" i="0" sz="4400" u="none" cap="none" strike="noStrike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idx="1" type="body"/>
          </p:nvPr>
        </p:nvSpPr>
        <p:spPr>
          <a:xfrm>
            <a:off x="2754355" y="2149473"/>
            <a:ext cx="3823856" cy="66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uk-UA" sz="1800">
                <a:solidFill>
                  <a:srgbClr val="002060"/>
                </a:solidFill>
              </a:rPr>
              <a:t>використовують для зберігання вантажів збірної номенклатури </a:t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0" y="109956"/>
            <a:ext cx="86773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0D78C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Залежно від призначення склади розділяють на:</a:t>
            </a:r>
            <a:endParaRPr/>
          </a:p>
        </p:txBody>
      </p:sp>
      <p:grpSp>
        <p:nvGrpSpPr>
          <p:cNvPr id="169" name="Google Shape;169;p8"/>
          <p:cNvGrpSpPr/>
          <p:nvPr/>
        </p:nvGrpSpPr>
        <p:grpSpPr>
          <a:xfrm>
            <a:off x="196784" y="702118"/>
            <a:ext cx="5120542" cy="5334768"/>
            <a:chOff x="2819" y="0"/>
            <a:chExt cx="5120542" cy="5334768"/>
          </a:xfrm>
        </p:grpSpPr>
        <p:sp>
          <p:nvSpPr>
            <p:cNvPr id="170" name="Google Shape;170;p8"/>
            <p:cNvSpPr/>
            <p:nvPr/>
          </p:nvSpPr>
          <p:spPr>
            <a:xfrm>
              <a:off x="2819" y="0"/>
              <a:ext cx="1691639" cy="2560689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5BCDAF"/>
            </a:solidFill>
            <a:ln>
              <a:noFill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745208" y="0"/>
              <a:ext cx="2870661" cy="2560689"/>
            </a:xfrm>
            <a:prstGeom prst="rect">
              <a:avLst/>
            </a:prstGeom>
            <a:noFill/>
            <a:ln cap="flat" cmpd="sng" w="9525">
              <a:solidFill>
                <a:schemeClr val="dk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1745208" y="0"/>
              <a:ext cx="2870661" cy="2560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2000" lIns="192000" spcFirstLastPara="1" rIns="192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entury Schoolbook"/>
                <a:buNone/>
              </a:pPr>
              <a:r>
                <a:rPr b="0" i="0" lang="uk-UA" sz="27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універсальні</a:t>
              </a:r>
              <a:endParaRPr b="0" i="0" sz="27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10311" y="2774079"/>
              <a:ext cx="1691639" cy="256068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7F1F"/>
            </a:solidFill>
            <a:ln>
              <a:noFill/>
            </a:ln>
            <a:effectLst>
              <a:outerShdw blurRad="50800" rotWithShape="0" algn="tl" dir="5400000" dist="15240">
                <a:srgbClr val="00000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2252700" y="2774079"/>
              <a:ext cx="2870661" cy="2560689"/>
            </a:xfrm>
            <a:prstGeom prst="rect">
              <a:avLst/>
            </a:prstGeom>
            <a:noFill/>
            <a:ln cap="flat" cmpd="sng" w="9525">
              <a:solidFill>
                <a:schemeClr val="dk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2252700" y="2774079"/>
              <a:ext cx="2870661" cy="2560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2000" lIns="192000" spcFirstLastPara="1" rIns="192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entury Schoolbook"/>
                <a:buNone/>
              </a:pPr>
              <a:r>
                <a:rPr b="0" i="0" lang="uk-UA" sz="27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спеціалізовані</a:t>
              </a:r>
              <a:endParaRPr b="0" i="0" sz="27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76" name="Google Shape;176;p8"/>
          <p:cNvSpPr/>
          <p:nvPr/>
        </p:nvSpPr>
        <p:spPr>
          <a:xfrm>
            <a:off x="2930236" y="4964853"/>
            <a:ext cx="477981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для певної групи вантажів і окремих вантажів (наприклад, холодильники для швидкопсувних вантажів). 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718" y="969817"/>
            <a:ext cx="3545415" cy="235931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3078" y="3962400"/>
            <a:ext cx="3995739" cy="264384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436418" y="1759706"/>
            <a:ext cx="10674927" cy="4383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0363" lvl="0" marL="360363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sz="2000">
                <a:solidFill>
                  <a:srgbClr val="002060"/>
                </a:solidFill>
              </a:rPr>
              <a:t> </a:t>
            </a:r>
            <a:r>
              <a:rPr lang="uk-UA" sz="2000">
                <a:solidFill>
                  <a:srgbClr val="0D78C9"/>
                </a:solidFill>
              </a:rPr>
              <a:t>1) </a:t>
            </a:r>
            <a:r>
              <a:rPr lang="uk-UA" sz="2000">
                <a:solidFill>
                  <a:srgbClr val="002060"/>
                </a:solidFill>
              </a:rPr>
              <a:t>відкриті площадки для контейнерів і громіздких вантажів, а також для вантажів, що не бояться атмосферних опадів і температурних коливань (щебінь, гравій); </a:t>
            </a:r>
            <a:endParaRPr/>
          </a:p>
          <a:p>
            <a:pPr indent="-360363" lvl="0" marL="360363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uk-UA" sz="2000">
                <a:solidFill>
                  <a:srgbClr val="0D78C9"/>
                </a:solidFill>
              </a:rPr>
              <a:t>2) </a:t>
            </a:r>
            <a:r>
              <a:rPr lang="uk-UA" sz="2000">
                <a:solidFill>
                  <a:srgbClr val="002060"/>
                </a:solidFill>
              </a:rPr>
              <a:t>напівзакриті склади (навіси) для вантажів, що вимагають захисту від атмосферних опадів, але не бояться температурних коливань; </a:t>
            </a:r>
            <a:endParaRPr/>
          </a:p>
          <a:p>
            <a:pPr indent="-360363" lvl="0" marL="360363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uk-UA" sz="2000">
                <a:solidFill>
                  <a:srgbClr val="0D78C9"/>
                </a:solidFill>
              </a:rPr>
              <a:t>3) </a:t>
            </a:r>
            <a:r>
              <a:rPr lang="uk-UA" sz="2000">
                <a:solidFill>
                  <a:srgbClr val="002060"/>
                </a:solidFill>
              </a:rPr>
              <a:t>закриті одне- і багатоповерхові складські приміщення; </a:t>
            </a:r>
            <a:endParaRPr/>
          </a:p>
          <a:p>
            <a:pPr indent="-360363" lvl="0" marL="360363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uk-UA" sz="2000">
                <a:solidFill>
                  <a:srgbClr val="0D78C9"/>
                </a:solidFill>
              </a:rPr>
              <a:t>4) </a:t>
            </a:r>
            <a:r>
              <a:rPr lang="uk-UA" sz="2000">
                <a:solidFill>
                  <a:srgbClr val="002060"/>
                </a:solidFill>
              </a:rPr>
              <a:t>бункери й силосні склади для сипучих вантажів; </a:t>
            </a:r>
            <a:endParaRPr/>
          </a:p>
          <a:p>
            <a:pPr indent="-360363" lvl="0" marL="360363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uk-UA" sz="2000">
                <a:solidFill>
                  <a:srgbClr val="0D78C9"/>
                </a:solidFill>
              </a:rPr>
              <a:t>5) </a:t>
            </a:r>
            <a:r>
              <a:rPr lang="uk-UA" sz="2000">
                <a:solidFill>
                  <a:srgbClr val="002060"/>
                </a:solidFill>
              </a:rPr>
              <a:t>підземні й наземні резервуари для наливних вантажів; </a:t>
            </a:r>
            <a:endParaRPr/>
          </a:p>
          <a:p>
            <a:pPr indent="-360363" lvl="0" marL="360363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uk-UA" sz="2000">
                <a:solidFill>
                  <a:srgbClr val="0D78C9"/>
                </a:solidFill>
              </a:rPr>
              <a:t>6) </a:t>
            </a:r>
            <a:r>
              <a:rPr lang="uk-UA" sz="2000">
                <a:solidFill>
                  <a:srgbClr val="002060"/>
                </a:solidFill>
              </a:rPr>
              <a:t>ізотермічні склади для швидкопсувних вантажів (холодильники);  </a:t>
            </a:r>
            <a:endParaRPr/>
          </a:p>
          <a:p>
            <a:pPr indent="-360363" lvl="0" marL="360363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uk-UA" sz="2000">
                <a:solidFill>
                  <a:srgbClr val="0D78C9"/>
                </a:solidFill>
              </a:rPr>
              <a:t>7)  </a:t>
            </a:r>
            <a:r>
              <a:rPr lang="uk-UA" sz="2000">
                <a:solidFill>
                  <a:srgbClr val="002060"/>
                </a:solidFill>
              </a:rPr>
              <a:t>автоматизовані  склади,  на  яких  всі  вантажні операції виконують машинами й пристроями без участі операторів цих машин.  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2060"/>
              </a:solidFill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304800" y="196381"/>
            <a:ext cx="10363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 конструктивними особливостями розрізняють наступні типи складів: </a:t>
            </a:r>
            <a:endParaRPr b="1" i="0" sz="3600" u="none" cap="none" strike="noStrike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2017-03-25T10:20:32Z</dcterms:created>
  <dc:creator>HOME</dc:creator>
</cp:coreProperties>
</file>