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0" y="-1"/>
            <a:ext cx="866775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9259" y="1037018"/>
            <a:ext cx="3854450" cy="190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4678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4678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4678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873490" y="3070923"/>
            <a:ext cx="2950209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 u="sng">
                <a:solidFill>
                  <a:srgbClr val="4678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4678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127" y="-20319"/>
            <a:ext cx="10983912" cy="145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4678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727" y="2208657"/>
            <a:ext cx="11479530" cy="3232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268-17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hyperlink" Target="https://sdgs.un.org/" TargetMode="External"/><Relationship Id="rId4" Type="http://schemas.openxmlformats.org/officeDocument/2006/relationships/hyperlink" Target="https://zakon.rada.gov.ua/laws/show/984_011/pag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4.jpg"/><Relationship Id="rId18" Type="http://schemas.openxmlformats.org/officeDocument/2006/relationships/hyperlink" Target="https://www.edx.org/learn/mining/the-university-of-queensland-minerals-and-mining-in-a-sustainable-world?index=product&amp;queryID=e4c9da1b8ffbe37ad7f2e671883bc8e5&amp;position=6&amp;results_level=second-level-results&amp;term=mining&amp;objectID=course-06aaf4fb-98f3-4cf2-b681-8e858544e588&amp;campaign=Minerals%2Band%2BMining%2Bin%2Ba%2BSustainable%2BWorld&amp;source=edX&amp;product_category=course&amp;placement_url=https%3A%2F%2Fwww.edx.org%2Fsearch" TargetMode="External"/><Relationship Id="rId3" Type="http://schemas.openxmlformats.org/officeDocument/2006/relationships/hyperlink" Target="https://eminrem.ztu.edu.ua/" TargetMode="External"/><Relationship Id="rId21" Type="http://schemas.openxmlformats.org/officeDocument/2006/relationships/hyperlink" Target="https://www.edx.org/learn/mining/the-university-of-queensland-the-future-of-mining?index=product&amp;queryID=e4c9da1b8ffbe37ad7f2e671883bc8e5&amp;position=4&amp;results_level=second-level-results&amp;term=mining&amp;objectID=course-47671da1-3e4b-4c92-bbe0-b2b6f8501928&amp;campaign=The%2BFuture%2Bof%2BMining%3F&amp;source=edX&amp;product_category=course&amp;placement_url=https%3A%2F%2Fwww.edx.org%2Fsearch" TargetMode="External"/><Relationship Id="rId7" Type="http://schemas.openxmlformats.org/officeDocument/2006/relationships/hyperlink" Target="https://moocs.h2020-minethegap.eu/courses/digital-technologies-for-mining/" TargetMode="External"/><Relationship Id="rId12" Type="http://schemas.openxmlformats.org/officeDocument/2006/relationships/hyperlink" Target="https://www.edx.org/learn/mining/curtin-university-operational-foundations-of-mining?index=product&amp;queryID=e4c9da1b8ffbe37ad7f2e671883bc8e5&amp;position=2&amp;results_level=second-level-results&amp;term=mining&amp;objectID=course-a0fa17d0-0e34-46df-924c-4f46e3fa5c2e&amp;campaign=Operational%2BFoundations%2Bof%2BMining&amp;source=edX&amp;product_category=course&amp;placement_url=https%3A%2F%2Fwww.edx.org%2Fsearch" TargetMode="External"/><Relationship Id="rId17" Type="http://schemas.openxmlformats.org/officeDocument/2006/relationships/image" Target="../media/image37.png"/><Relationship Id="rId2" Type="http://schemas.openxmlformats.org/officeDocument/2006/relationships/hyperlink" Target="https://inteuas.ztu.edu.ua/ua/" TargetMode="External"/><Relationship Id="rId16" Type="http://schemas.openxmlformats.org/officeDocument/2006/relationships/image" Target="../media/image36.pn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s.h2020-minethegap.eu/courses/circular-and-green-economy/" TargetMode="External"/><Relationship Id="rId11" Type="http://schemas.openxmlformats.org/officeDocument/2006/relationships/image" Target="../media/image33.jpg"/><Relationship Id="rId5" Type="http://schemas.openxmlformats.org/officeDocument/2006/relationships/image" Target="../media/image30.jpg"/><Relationship Id="rId15" Type="http://schemas.openxmlformats.org/officeDocument/2006/relationships/image" Target="../media/image35.jpg"/><Relationship Id="rId10" Type="http://schemas.openxmlformats.org/officeDocument/2006/relationships/hyperlink" Target="https://www.edx.org/learn/mining/curtin-university-the-minerals-and-mining-business?index=product&amp;queryID=e4c9da1b8ffbe37ad7f2e671883bc8e5&amp;position=1&amp;results_level=second-level-results&amp;term=mining&amp;objectID=course-526775b7-e416-4736-bb69-c63cabca23e6&amp;campaign=The%2BMinerals%2Band%2BMining%2BBusiness&amp;source=edX&amp;product_category=course&amp;placement_url=https%3A%2F%2Fwww.edx.org%2Fsearch" TargetMode="External"/><Relationship Id="rId19" Type="http://schemas.openxmlformats.org/officeDocument/2006/relationships/image" Target="../media/image38.jpg"/><Relationship Id="rId4" Type="http://schemas.openxmlformats.org/officeDocument/2006/relationships/hyperlink" Target="https://www.udemy.com/course/miningindustry4/" TargetMode="External"/><Relationship Id="rId9" Type="http://schemas.openxmlformats.org/officeDocument/2006/relationships/image" Target="../media/image32.jpg"/><Relationship Id="rId14" Type="http://schemas.openxmlformats.org/officeDocument/2006/relationships/hyperlink" Target="https://www.edx.org/learn/digital-transformation/curtin-university-digital-transformation-of-mining?index=product&amp;queryID=e4c9da1b8ffbe37ad7f2e671883bc8e5&amp;position=3&amp;results_level=second-level-results&amp;term=mining&amp;objectID=course-a7312128-0038-4666-919c-b1762e37d52e&amp;campaign=Digital%2BTransformation%2Bof%2BMining&amp;source=edX&amp;product_category=course&amp;placement_url=https%3A%2F%2Fwww.edx.org%2Fsearch" TargetMode="External"/><Relationship Id="rId22" Type="http://schemas.openxmlformats.org/officeDocument/2006/relationships/hyperlink" Target="https://www.edx.org/search?q=mining&amp;tab=course&amp;page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rrarafiere.it/" TargetMode="External"/><Relationship Id="rId13" Type="http://schemas.openxmlformats.org/officeDocument/2006/relationships/hyperlink" Target="https://www.stonemart-india.in/webinar" TargetMode="External"/><Relationship Id="rId18" Type="http://schemas.openxmlformats.org/officeDocument/2006/relationships/hyperlink" Target="https://www.stonefair.org.cn/active/wsc.html?lang=en" TargetMode="External"/><Relationship Id="rId3" Type="http://schemas.openxmlformats.org/officeDocument/2006/relationships/hyperlink" Target="https://www.coverings.com/" TargetMode="External"/><Relationship Id="rId21" Type="http://schemas.openxmlformats.org/officeDocument/2006/relationships/hyperlink" Target="https://www.marmomac.com/en/marmomac-en/" TargetMode="External"/><Relationship Id="rId7" Type="http://schemas.openxmlformats.org/officeDocument/2006/relationships/image" Target="../media/image42.jpg"/><Relationship Id="rId12" Type="http://schemas.openxmlformats.org/officeDocument/2006/relationships/hyperlink" Target="https://www.stonemart-india.in/" TargetMode="External"/><Relationship Id="rId17" Type="http://schemas.openxmlformats.org/officeDocument/2006/relationships/hyperlink" Target="https://www.stonefair.org.cn/active/infinite.html" TargetMode="External"/><Relationship Id="rId2" Type="http://schemas.openxmlformats.org/officeDocument/2006/relationships/image" Target="../media/image40.jpg"/><Relationship Id="rId16" Type="http://schemas.openxmlformats.org/officeDocument/2006/relationships/hyperlink" Target="https://cloud.stonefair.org.cn/" TargetMode="Externa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lsurfaceevent.com/en/home.html" TargetMode="External"/><Relationship Id="rId11" Type="http://schemas.openxmlformats.org/officeDocument/2006/relationships/hyperlink" Target="https://www.big5constructsaudi.com/specialized-events/stone-surface-event/" TargetMode="External"/><Relationship Id="rId5" Type="http://schemas.openxmlformats.org/officeDocument/2006/relationships/image" Target="../media/image41.jpg"/><Relationship Id="rId15" Type="http://schemas.openxmlformats.org/officeDocument/2006/relationships/hyperlink" Target="https://www.stonefair.org.cn/" TargetMode="External"/><Relationship Id="rId23" Type="http://schemas.openxmlformats.org/officeDocument/2006/relationships/hyperlink" Target="https://www.assomarmomacchine.com/en/tradeshows/" TargetMode="External"/><Relationship Id="rId10" Type="http://schemas.openxmlformats.org/officeDocument/2006/relationships/image" Target="../media/image43.png"/><Relationship Id="rId19" Type="http://schemas.openxmlformats.org/officeDocument/2006/relationships/image" Target="../media/image45.jpg"/><Relationship Id="rId4" Type="http://schemas.openxmlformats.org/officeDocument/2006/relationships/hyperlink" Target="https://coverings2024.eventscribe.net/agenda.asp?pfp=Browse%20By%20Day" TargetMode="External"/><Relationship Id="rId9" Type="http://schemas.openxmlformats.org/officeDocument/2006/relationships/hyperlink" Target="https://carrarafiere.it/stone-lab/" TargetMode="External"/><Relationship Id="rId14" Type="http://schemas.openxmlformats.org/officeDocument/2006/relationships/image" Target="../media/image44.png"/><Relationship Id="rId22" Type="http://schemas.openxmlformats.org/officeDocument/2006/relationships/hyperlink" Target="https://www.marmomac.com/en/marmomac-academy-2024-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commission.europa.eu/strategy-and-policy/priorities-2019-2024_en?prefLang=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strategy-and-policy/priorities-2019-2024/european-green-deal/green-deal-industrial-plan_en?prefLang=uk" TargetMode="External"/><Relationship Id="rId7" Type="http://schemas.openxmlformats.org/officeDocument/2006/relationships/image" Target="../media/image49.jpg"/><Relationship Id="rId2" Type="http://schemas.openxmlformats.org/officeDocument/2006/relationships/hyperlink" Target="https://ukraine-eu.mfa.gov.ua/posolstvo/galuzeve-spivrobitnictvo/klimat-yevropejska-zelena-ug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dpro.com.ua/document/45460" TargetMode="External"/><Relationship Id="rId5" Type="http://schemas.openxmlformats.org/officeDocument/2006/relationships/hyperlink" Target="https://trade.ec.europa.eu/access-to-markets/en/content/eu-ukraine-deep-and-comprehensive-free-trade-area" TargetMode="External"/><Relationship Id="rId4" Type="http://schemas.openxmlformats.org/officeDocument/2006/relationships/hyperlink" Target="https://www.me.gov.ua/Documents/List?lang=uk-UA&amp;id=c6f1c10b-791e-4067-8580-09e2f2739f8e&amp;tag=ZonaVilnoiTorgivliMizhUkrainoiuTa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commission.europa.eu/strategy-and-policy/priorities-2019-2024/european-green-deal/industry-and-green-deal_en?prefLang=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ma.eu/networ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stone2023.stonebyportugal.com/" TargetMode="External"/><Relationship Id="rId2" Type="http://schemas.openxmlformats.org/officeDocument/2006/relationships/hyperlink" Target="https://www.eigconferenc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ble.izfas.com.tr/en" TargetMode="External"/><Relationship Id="rId5" Type="http://schemas.openxmlformats.org/officeDocument/2006/relationships/hyperlink" Target="https://sdimi2024.org/" TargetMode="External"/><Relationship Id="rId4" Type="http://schemas.openxmlformats.org/officeDocument/2006/relationships/hyperlink" Target="https://www.ausimm.com/conferences-and-events/future-min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sectors/raw-materials/areas-specific-interest/critical-raw-materials_e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sectors/raw-materials/eip_en" TargetMode="External"/><Relationship Id="rId2" Type="http://schemas.openxmlformats.org/officeDocument/2006/relationships/hyperlink" Target="https://erm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m3.org/" TargetMode="External"/><Relationship Id="rId13" Type="http://schemas.openxmlformats.org/officeDocument/2006/relationships/hyperlink" Target="https://www.euroroc.net/publications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12" Type="http://schemas.openxmlformats.org/officeDocument/2006/relationships/hyperlink" Target="https://www.euroroc.net/" TargetMode="External"/><Relationship Id="rId2" Type="http://schemas.openxmlformats.org/officeDocument/2006/relationships/hyperlink" Target="https://www.naturalstoneinstitut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%40wonasa-worldnaturalstoneas6828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onasa.com/" TargetMode="External"/><Relationship Id="rId10" Type="http://schemas.openxmlformats.org/officeDocument/2006/relationships/hyperlink" Target="https://ctmarmol.es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iom3.org/careers-learning.html" TargetMode="External"/><Relationship Id="rId1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somarmomacchine.com/en/tradeshows/" TargetMode="External"/><Relationship Id="rId13" Type="http://schemas.openxmlformats.org/officeDocument/2006/relationships/hyperlink" Target="https://gerrm.com/imeb/" TargetMode="External"/><Relationship Id="rId3" Type="http://schemas.openxmlformats.org/officeDocument/2006/relationships/hyperlink" Target="https://eurogeologists.eu/" TargetMode="External"/><Relationship Id="rId7" Type="http://schemas.openxmlformats.org/officeDocument/2006/relationships/hyperlink" Target="https://www.assomarmomacchine.com/en/" TargetMode="External"/><Relationship Id="rId12" Type="http://schemas.openxmlformats.org/officeDocument/2006/relationships/hyperlink" Target="https://gerrm.com/actividades/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11.jpg"/><Relationship Id="rId16" Type="http://schemas.openxmlformats.org/officeDocument/2006/relationships/hyperlink" Target="https://www.stonefed.org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hyperlink" Target="https://gerrm.com/science-for-mining/" TargetMode="External"/><Relationship Id="rId5" Type="http://schemas.openxmlformats.org/officeDocument/2006/relationships/hyperlink" Target="https://www.zpbk.pl/" TargetMode="External"/><Relationship Id="rId15" Type="http://schemas.openxmlformats.org/officeDocument/2006/relationships/image" Target="../media/image15.jpg"/><Relationship Id="rId10" Type="http://schemas.openxmlformats.org/officeDocument/2006/relationships/hyperlink" Target="https://gerrm.com/" TargetMode="External"/><Relationship Id="rId4" Type="http://schemas.openxmlformats.org/officeDocument/2006/relationships/hyperlink" Target="https://www.geologists.org.ua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259" y="1037018"/>
            <a:ext cx="3854450" cy="1903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005"/>
              </a:lnSpc>
              <a:spcBef>
                <a:spcPts val="130"/>
              </a:spcBef>
            </a:pPr>
            <a:r>
              <a:rPr sz="4400" spc="-35" dirty="0">
                <a:latin typeface="Trebuchet MS"/>
                <a:cs typeface="Trebuchet MS"/>
              </a:rPr>
              <a:t>Міжнародне</a:t>
            </a:r>
            <a:endParaRPr sz="4400">
              <a:latin typeface="Trebuchet MS"/>
              <a:cs typeface="Trebuchet MS"/>
            </a:endParaRPr>
          </a:p>
          <a:p>
            <a:pPr marL="12700" marR="5080">
              <a:lnSpc>
                <a:spcPts val="4730"/>
              </a:lnSpc>
              <a:spcBef>
                <a:spcPts val="345"/>
              </a:spcBef>
            </a:pPr>
            <a:r>
              <a:rPr sz="4400" spc="-175" dirty="0">
                <a:latin typeface="Trebuchet MS"/>
                <a:cs typeface="Trebuchet MS"/>
              </a:rPr>
              <a:t>співробітництво </a:t>
            </a:r>
            <a:r>
              <a:rPr sz="4400" spc="-145" dirty="0">
                <a:latin typeface="Trebuchet MS"/>
                <a:cs typeface="Trebuchet MS"/>
              </a:rPr>
              <a:t>в</a:t>
            </a:r>
            <a:r>
              <a:rPr sz="4400" spc="-470" dirty="0">
                <a:latin typeface="Trebuchet MS"/>
                <a:cs typeface="Trebuchet MS"/>
              </a:rPr>
              <a:t> </a:t>
            </a:r>
            <a:r>
              <a:rPr sz="4400" spc="-120" dirty="0">
                <a:latin typeface="Trebuchet MS"/>
                <a:cs typeface="Trebuchet MS"/>
              </a:rPr>
              <a:t>індустрії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59" y="2849181"/>
            <a:ext cx="2229485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180" dirty="0">
                <a:latin typeface="Trebuchet MS"/>
                <a:cs typeface="Trebuchet MS"/>
              </a:rPr>
              <a:t>блочного </a:t>
            </a:r>
            <a:r>
              <a:rPr sz="4400" spc="-10" dirty="0">
                <a:latin typeface="Trebuchet MS"/>
                <a:cs typeface="Trebuchet MS"/>
              </a:rPr>
              <a:t>каменю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775" y="628650"/>
            <a:ext cx="3971925" cy="3933825"/>
            <a:chOff x="485775" y="628650"/>
            <a:chExt cx="3971925" cy="3933825"/>
          </a:xfrm>
        </p:grpSpPr>
        <p:sp>
          <p:nvSpPr>
            <p:cNvPr id="6" name="object 6"/>
            <p:cNvSpPr/>
            <p:nvPr/>
          </p:nvSpPr>
          <p:spPr>
            <a:xfrm>
              <a:off x="485775" y="628650"/>
              <a:ext cx="695325" cy="142875"/>
            </a:xfrm>
            <a:custGeom>
              <a:avLst/>
              <a:gdLst/>
              <a:ahLst/>
              <a:cxnLst/>
              <a:rect l="l" t="t" r="r" b="b"/>
              <a:pathLst>
                <a:path w="695325" h="142875">
                  <a:moveTo>
                    <a:pt x="695325" y="0"/>
                  </a:moveTo>
                  <a:lnTo>
                    <a:pt x="0" y="0"/>
                  </a:lnTo>
                  <a:lnTo>
                    <a:pt x="0" y="142875"/>
                  </a:lnTo>
                  <a:lnTo>
                    <a:pt x="695325" y="14287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775" y="4543425"/>
              <a:ext cx="3971925" cy="19050"/>
            </a:xfrm>
            <a:custGeom>
              <a:avLst/>
              <a:gdLst/>
              <a:ahLst/>
              <a:cxnLst/>
              <a:rect l="l" t="t" r="r" b="b"/>
              <a:pathLst>
                <a:path w="3971925" h="19050">
                  <a:moveTo>
                    <a:pt x="39719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971925" y="19050"/>
                  </a:lnTo>
                  <a:lnTo>
                    <a:pt x="3971925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29" y="2899473"/>
            <a:ext cx="2157095" cy="8305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75"/>
              </a:spcBef>
            </a:pPr>
            <a:r>
              <a:rPr sz="2750" b="1" spc="-10" dirty="0">
                <a:latin typeface="Verdana"/>
                <a:cs typeface="Verdana"/>
              </a:rPr>
              <a:t>Екологічні виклики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875" y="314578"/>
            <a:ext cx="184912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Виклики: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Verdana"/>
                <a:cs typeface="Verdana"/>
              </a:rPr>
              <a:t>1.</a:t>
            </a:r>
            <a:r>
              <a:rPr sz="1200" b="1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зберігання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відходів;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875" y="2326703"/>
            <a:ext cx="21361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2.</a:t>
            </a:r>
            <a:r>
              <a:rPr sz="1200" b="1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зберігання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стічних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вод;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875" y="2880042"/>
            <a:ext cx="2002789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3.</a:t>
            </a:r>
            <a:r>
              <a:rPr sz="1200" b="1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забруднення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стічними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latin typeface="Verdana"/>
                <a:cs typeface="Verdana"/>
              </a:rPr>
              <a:t>водами;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5875" y="4158043"/>
            <a:ext cx="29178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4.</a:t>
            </a:r>
            <a:r>
              <a:rPr sz="1200" b="1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рекультивація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порушених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земель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1850" y="885825"/>
            <a:ext cx="8715375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247" y="762635"/>
            <a:ext cx="2787650" cy="15671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u="none" spc="-10" dirty="0">
                <a:solidFill>
                  <a:srgbClr val="000000"/>
                </a:solidFill>
              </a:rPr>
              <a:t>Концепція сталого розвитку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8446" y="2536412"/>
            <a:ext cx="3286760" cy="86995"/>
            <a:chOff x="628446" y="2536412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47700" y="2560500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60" h="41275">
                  <a:moveTo>
                    <a:pt x="949776" y="28"/>
                  </a:moveTo>
                  <a:lnTo>
                    <a:pt x="908617" y="0"/>
                  </a:lnTo>
                  <a:lnTo>
                    <a:pt x="868796" y="772"/>
                  </a:lnTo>
                  <a:lnTo>
                    <a:pt x="828237" y="2192"/>
                  </a:lnTo>
                  <a:lnTo>
                    <a:pt x="681380" y="8787"/>
                  </a:lnTo>
                  <a:lnTo>
                    <a:pt x="557024" y="13502"/>
                  </a:lnTo>
                  <a:lnTo>
                    <a:pt x="408641" y="19688"/>
                  </a:lnTo>
                  <a:lnTo>
                    <a:pt x="365138" y="21166"/>
                  </a:lnTo>
                  <a:lnTo>
                    <a:pt x="322275" y="22155"/>
                  </a:lnTo>
                  <a:lnTo>
                    <a:pt x="278650" y="22539"/>
                  </a:lnTo>
                  <a:lnTo>
                    <a:pt x="232860" y="22199"/>
                  </a:lnTo>
                  <a:lnTo>
                    <a:pt x="183503" y="21018"/>
                  </a:lnTo>
                  <a:lnTo>
                    <a:pt x="129176" y="18878"/>
                  </a:lnTo>
                  <a:lnTo>
                    <a:pt x="68475" y="15661"/>
                  </a:lnTo>
                  <a:lnTo>
                    <a:pt x="0" y="11249"/>
                  </a:lnTo>
                  <a:lnTo>
                    <a:pt x="368" y="18488"/>
                  </a:lnTo>
                  <a:lnTo>
                    <a:pt x="838" y="21282"/>
                  </a:lnTo>
                  <a:lnTo>
                    <a:pt x="0" y="30299"/>
                  </a:lnTo>
                  <a:lnTo>
                    <a:pt x="45362" y="30022"/>
                  </a:lnTo>
                  <a:lnTo>
                    <a:pt x="90248" y="30127"/>
                  </a:lnTo>
                  <a:lnTo>
                    <a:pt x="135110" y="30523"/>
                  </a:lnTo>
                  <a:lnTo>
                    <a:pt x="274084" y="32535"/>
                  </a:lnTo>
                  <a:lnTo>
                    <a:pt x="374923" y="33650"/>
                  </a:lnTo>
                  <a:lnTo>
                    <a:pt x="429158" y="33864"/>
                  </a:lnTo>
                  <a:lnTo>
                    <a:pt x="486542" y="33728"/>
                  </a:lnTo>
                  <a:lnTo>
                    <a:pt x="547528" y="33149"/>
                  </a:lnTo>
                  <a:lnTo>
                    <a:pt x="612568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6" y="28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496" y="2555462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60" h="48894">
                  <a:moveTo>
                    <a:pt x="203" y="16287"/>
                  </a:moveTo>
                  <a:lnTo>
                    <a:pt x="59712" y="11068"/>
                  </a:lnTo>
                  <a:lnTo>
                    <a:pt x="118295" y="6886"/>
                  </a:lnTo>
                  <a:lnTo>
                    <a:pt x="175789" y="3714"/>
                  </a:lnTo>
                  <a:lnTo>
                    <a:pt x="232030" y="1527"/>
                  </a:lnTo>
                  <a:lnTo>
                    <a:pt x="286856" y="298"/>
                  </a:lnTo>
                  <a:lnTo>
                    <a:pt x="340104" y="0"/>
                  </a:lnTo>
                  <a:lnTo>
                    <a:pt x="391610" y="606"/>
                  </a:lnTo>
                  <a:lnTo>
                    <a:pt x="441213" y="2091"/>
                  </a:lnTo>
                  <a:lnTo>
                    <a:pt x="488748" y="4429"/>
                  </a:lnTo>
                  <a:lnTo>
                    <a:pt x="534053" y="7591"/>
                  </a:lnTo>
                  <a:lnTo>
                    <a:pt x="576965" y="11553"/>
                  </a:lnTo>
                  <a:lnTo>
                    <a:pt x="617321" y="16287"/>
                  </a:lnTo>
                  <a:lnTo>
                    <a:pt x="654127" y="20343"/>
                  </a:lnTo>
                  <a:lnTo>
                    <a:pt x="692612" y="23174"/>
                  </a:lnTo>
                  <a:lnTo>
                    <a:pt x="732916" y="24929"/>
                  </a:lnTo>
                  <a:lnTo>
                    <a:pt x="775179" y="25758"/>
                  </a:lnTo>
                  <a:lnTo>
                    <a:pt x="819543" y="25811"/>
                  </a:lnTo>
                  <a:lnTo>
                    <a:pt x="866147" y="25239"/>
                  </a:lnTo>
                  <a:lnTo>
                    <a:pt x="915132" y="24190"/>
                  </a:lnTo>
                  <a:lnTo>
                    <a:pt x="966638" y="22815"/>
                  </a:lnTo>
                  <a:lnTo>
                    <a:pt x="1020806" y="21263"/>
                  </a:lnTo>
                  <a:lnTo>
                    <a:pt x="1077775" y="19685"/>
                  </a:lnTo>
                  <a:lnTo>
                    <a:pt x="1137688" y="18229"/>
                  </a:lnTo>
                  <a:lnTo>
                    <a:pt x="1200682" y="17047"/>
                  </a:lnTo>
                  <a:lnTo>
                    <a:pt x="1266901" y="16287"/>
                  </a:lnTo>
                  <a:lnTo>
                    <a:pt x="1332636" y="16044"/>
                  </a:lnTo>
                  <a:lnTo>
                    <a:pt x="1394409" y="16238"/>
                  </a:lnTo>
                  <a:lnTo>
                    <a:pt x="1452696" y="16761"/>
                  </a:lnTo>
                  <a:lnTo>
                    <a:pt x="1507975" y="17505"/>
                  </a:lnTo>
                  <a:lnTo>
                    <a:pt x="1560725" y="18361"/>
                  </a:lnTo>
                  <a:lnTo>
                    <a:pt x="1611424" y="19223"/>
                  </a:lnTo>
                  <a:lnTo>
                    <a:pt x="1660549" y="19980"/>
                  </a:lnTo>
                  <a:lnTo>
                    <a:pt x="1708578" y="20526"/>
                  </a:lnTo>
                  <a:lnTo>
                    <a:pt x="1755990" y="20751"/>
                  </a:lnTo>
                  <a:lnTo>
                    <a:pt x="1803262" y="20548"/>
                  </a:lnTo>
                  <a:lnTo>
                    <a:pt x="1850871" y="19809"/>
                  </a:lnTo>
                  <a:lnTo>
                    <a:pt x="1899298" y="18424"/>
                  </a:lnTo>
                  <a:lnTo>
                    <a:pt x="1949018" y="16287"/>
                  </a:lnTo>
                  <a:lnTo>
                    <a:pt x="2000571" y="14354"/>
                  </a:lnTo>
                  <a:lnTo>
                    <a:pt x="2053886" y="13514"/>
                  </a:lnTo>
                  <a:lnTo>
                    <a:pt x="2108524" y="13556"/>
                  </a:lnTo>
                  <a:lnTo>
                    <a:pt x="2164046" y="14271"/>
                  </a:lnTo>
                  <a:lnTo>
                    <a:pt x="2220014" y="15448"/>
                  </a:lnTo>
                  <a:lnTo>
                    <a:pt x="2275987" y="16877"/>
                  </a:lnTo>
                  <a:lnTo>
                    <a:pt x="2331529" y="18348"/>
                  </a:lnTo>
                  <a:lnTo>
                    <a:pt x="2386200" y="19652"/>
                  </a:lnTo>
                  <a:lnTo>
                    <a:pt x="2439561" y="20576"/>
                  </a:lnTo>
                  <a:lnTo>
                    <a:pt x="2491174" y="20912"/>
                  </a:lnTo>
                  <a:lnTo>
                    <a:pt x="2540600" y="20450"/>
                  </a:lnTo>
                  <a:lnTo>
                    <a:pt x="2587400" y="18978"/>
                  </a:lnTo>
                  <a:lnTo>
                    <a:pt x="2631135" y="16287"/>
                  </a:lnTo>
                  <a:lnTo>
                    <a:pt x="2679012" y="13326"/>
                  </a:lnTo>
                  <a:lnTo>
                    <a:pt x="2730856" y="11604"/>
                  </a:lnTo>
                  <a:lnTo>
                    <a:pt x="2785670" y="10912"/>
                  </a:lnTo>
                  <a:lnTo>
                    <a:pt x="2842458" y="11038"/>
                  </a:lnTo>
                  <a:lnTo>
                    <a:pt x="2900223" y="11773"/>
                  </a:lnTo>
                  <a:lnTo>
                    <a:pt x="2957969" y="12906"/>
                  </a:lnTo>
                  <a:lnTo>
                    <a:pt x="3014699" y="14227"/>
                  </a:lnTo>
                  <a:lnTo>
                    <a:pt x="3069416" y="15525"/>
                  </a:lnTo>
                  <a:lnTo>
                    <a:pt x="3121125" y="16591"/>
                  </a:lnTo>
                  <a:lnTo>
                    <a:pt x="3168827" y="17213"/>
                  </a:lnTo>
                  <a:lnTo>
                    <a:pt x="3211527" y="17182"/>
                  </a:lnTo>
                  <a:lnTo>
                    <a:pt x="3248228" y="16287"/>
                  </a:lnTo>
                  <a:lnTo>
                    <a:pt x="3247466" y="24796"/>
                  </a:lnTo>
                  <a:lnTo>
                    <a:pt x="3247847" y="28860"/>
                  </a:lnTo>
                  <a:lnTo>
                    <a:pt x="3248228" y="35337"/>
                  </a:lnTo>
                  <a:lnTo>
                    <a:pt x="3209201" y="36115"/>
                  </a:lnTo>
                  <a:lnTo>
                    <a:pt x="3164075" y="36344"/>
                  </a:lnTo>
                  <a:lnTo>
                    <a:pt x="3113913" y="36130"/>
                  </a:lnTo>
                  <a:lnTo>
                    <a:pt x="3059777" y="35582"/>
                  </a:lnTo>
                  <a:lnTo>
                    <a:pt x="3002729" y="34806"/>
                  </a:lnTo>
                  <a:lnTo>
                    <a:pt x="2943833" y="33911"/>
                  </a:lnTo>
                  <a:lnTo>
                    <a:pt x="2884150" y="33004"/>
                  </a:lnTo>
                  <a:lnTo>
                    <a:pt x="2824744" y="32192"/>
                  </a:lnTo>
                  <a:lnTo>
                    <a:pt x="2766676" y="31582"/>
                  </a:lnTo>
                  <a:lnTo>
                    <a:pt x="2711008" y="31283"/>
                  </a:lnTo>
                  <a:lnTo>
                    <a:pt x="2658805" y="31401"/>
                  </a:lnTo>
                  <a:lnTo>
                    <a:pt x="2611127" y="32045"/>
                  </a:lnTo>
                  <a:lnTo>
                    <a:pt x="2569037" y="33321"/>
                  </a:lnTo>
                  <a:lnTo>
                    <a:pt x="2533599" y="35337"/>
                  </a:lnTo>
                  <a:lnTo>
                    <a:pt x="2500283" y="37023"/>
                  </a:lnTo>
                  <a:lnTo>
                    <a:pt x="2424431" y="36758"/>
                  </a:lnTo>
                  <a:lnTo>
                    <a:pt x="2382084" y="35326"/>
                  </a:lnTo>
                  <a:lnTo>
                    <a:pt x="2336917" y="33375"/>
                  </a:lnTo>
                  <a:lnTo>
                    <a:pt x="2289023" y="31165"/>
                  </a:lnTo>
                  <a:lnTo>
                    <a:pt x="2238498" y="28955"/>
                  </a:lnTo>
                  <a:lnTo>
                    <a:pt x="2185437" y="27006"/>
                  </a:lnTo>
                  <a:lnTo>
                    <a:pt x="2129933" y="25578"/>
                  </a:lnTo>
                  <a:lnTo>
                    <a:pt x="2072081" y="24929"/>
                  </a:lnTo>
                  <a:lnTo>
                    <a:pt x="2011978" y="25321"/>
                  </a:lnTo>
                  <a:lnTo>
                    <a:pt x="1949716" y="27013"/>
                  </a:lnTo>
                  <a:lnTo>
                    <a:pt x="1885390" y="30265"/>
                  </a:lnTo>
                  <a:lnTo>
                    <a:pt x="1819097" y="35337"/>
                  </a:lnTo>
                  <a:lnTo>
                    <a:pt x="1751268" y="40941"/>
                  </a:lnTo>
                  <a:lnTo>
                    <a:pt x="1691665" y="44826"/>
                  </a:lnTo>
                  <a:lnTo>
                    <a:pt x="1638857" y="47204"/>
                  </a:lnTo>
                  <a:lnTo>
                    <a:pt x="1591412" y="48292"/>
                  </a:lnTo>
                  <a:lnTo>
                    <a:pt x="1547897" y="48302"/>
                  </a:lnTo>
                  <a:lnTo>
                    <a:pt x="1506882" y="47450"/>
                  </a:lnTo>
                  <a:lnTo>
                    <a:pt x="1466935" y="45949"/>
                  </a:lnTo>
                  <a:lnTo>
                    <a:pt x="1426623" y="44015"/>
                  </a:lnTo>
                  <a:lnTo>
                    <a:pt x="1384516" y="41861"/>
                  </a:lnTo>
                  <a:lnTo>
                    <a:pt x="1339181" y="39702"/>
                  </a:lnTo>
                  <a:lnTo>
                    <a:pt x="1289186" y="37752"/>
                  </a:lnTo>
                  <a:lnTo>
                    <a:pt x="1233100" y="36226"/>
                  </a:lnTo>
                  <a:lnTo>
                    <a:pt x="1169492" y="35337"/>
                  </a:lnTo>
                  <a:lnTo>
                    <a:pt x="1131004" y="35189"/>
                  </a:lnTo>
                  <a:lnTo>
                    <a:pt x="1092163" y="35286"/>
                  </a:lnTo>
                  <a:lnTo>
                    <a:pt x="1052859" y="35595"/>
                  </a:lnTo>
                  <a:lnTo>
                    <a:pt x="1012983" y="36082"/>
                  </a:lnTo>
                  <a:lnTo>
                    <a:pt x="972424" y="36715"/>
                  </a:lnTo>
                  <a:lnTo>
                    <a:pt x="931072" y="37461"/>
                  </a:lnTo>
                  <a:lnTo>
                    <a:pt x="888817" y="38287"/>
                  </a:lnTo>
                  <a:lnTo>
                    <a:pt x="845550" y="39159"/>
                  </a:lnTo>
                  <a:lnTo>
                    <a:pt x="801160" y="40044"/>
                  </a:lnTo>
                  <a:lnTo>
                    <a:pt x="755537" y="40910"/>
                  </a:lnTo>
                  <a:lnTo>
                    <a:pt x="708571" y="41723"/>
                  </a:lnTo>
                  <a:lnTo>
                    <a:pt x="660152" y="42451"/>
                  </a:lnTo>
                  <a:lnTo>
                    <a:pt x="610171" y="43060"/>
                  </a:lnTo>
                  <a:lnTo>
                    <a:pt x="558517" y="43516"/>
                  </a:lnTo>
                  <a:lnTo>
                    <a:pt x="505080" y="43788"/>
                  </a:lnTo>
                  <a:lnTo>
                    <a:pt x="449750" y="43842"/>
                  </a:lnTo>
                  <a:lnTo>
                    <a:pt x="392418" y="43645"/>
                  </a:lnTo>
                  <a:lnTo>
                    <a:pt x="332972" y="43164"/>
                  </a:lnTo>
                  <a:lnTo>
                    <a:pt x="271304" y="42365"/>
                  </a:lnTo>
                  <a:lnTo>
                    <a:pt x="207303" y="41216"/>
                  </a:lnTo>
                  <a:lnTo>
                    <a:pt x="140859" y="39684"/>
                  </a:lnTo>
                  <a:lnTo>
                    <a:pt x="71862" y="37735"/>
                  </a:lnTo>
                  <a:lnTo>
                    <a:pt x="203" y="35337"/>
                  </a:lnTo>
                  <a:lnTo>
                    <a:pt x="152" y="29241"/>
                  </a:lnTo>
                  <a:lnTo>
                    <a:pt x="0" y="23018"/>
                  </a:lnTo>
                  <a:lnTo>
                    <a:pt x="203" y="16287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247" y="2815653"/>
            <a:ext cx="3177540" cy="30187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0955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latin typeface="Verdana"/>
                <a:cs typeface="Verdana"/>
              </a:rPr>
              <a:t>СТАЛИЙ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РОЗВИТОК </a:t>
            </a:r>
            <a:r>
              <a:rPr sz="1800" dirty="0">
                <a:latin typeface="Verdana"/>
                <a:cs typeface="Verdana"/>
              </a:rPr>
              <a:t>ПРИРОДИ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Й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СУСПІЛЬСТВА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820"/>
              </a:lnSpc>
            </a:pPr>
            <a:r>
              <a:rPr sz="1800" dirty="0">
                <a:latin typeface="Verdana"/>
                <a:cs typeface="Verdana"/>
              </a:rPr>
              <a:t>(Sustainable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Development)</a:t>
            </a:r>
            <a:endParaRPr sz="1800">
              <a:latin typeface="Verdana"/>
              <a:cs typeface="Verdana"/>
            </a:endParaRPr>
          </a:p>
          <a:p>
            <a:pPr marL="12700" marR="363855">
              <a:lnSpc>
                <a:spcPts val="1950"/>
              </a:lnSpc>
              <a:spcBef>
                <a:spcPts val="140"/>
              </a:spcBef>
            </a:pPr>
            <a:r>
              <a:rPr sz="1800" dirty="0">
                <a:latin typeface="Verdana"/>
                <a:cs typeface="Verdana"/>
              </a:rPr>
              <a:t>-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розвиток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суспільства, </a:t>
            </a:r>
            <a:r>
              <a:rPr sz="1800" dirty="0">
                <a:latin typeface="Verdana"/>
                <a:cs typeface="Verdana"/>
              </a:rPr>
              <a:t>за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якого</a:t>
            </a:r>
            <a:endParaRPr sz="1800">
              <a:latin typeface="Verdana"/>
              <a:cs typeface="Verdana"/>
            </a:endParaRPr>
          </a:p>
          <a:p>
            <a:pPr marL="12700" marR="114935">
              <a:lnSpc>
                <a:spcPct val="887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економічне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зростання, </a:t>
            </a:r>
            <a:r>
              <a:rPr sz="1800" dirty="0">
                <a:latin typeface="Verdana"/>
                <a:cs typeface="Verdana"/>
              </a:rPr>
              <a:t>матеріальне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виробництво </a:t>
            </a:r>
            <a:r>
              <a:rPr sz="1800" dirty="0">
                <a:latin typeface="Verdana"/>
                <a:cs typeface="Verdana"/>
              </a:rPr>
              <a:t>і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споживання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850"/>
              </a:lnSpc>
            </a:pPr>
            <a:r>
              <a:rPr sz="1800" dirty="0">
                <a:latin typeface="Verdana"/>
                <a:cs typeface="Verdana"/>
              </a:rPr>
              <a:t>відбуваються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межах,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що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1950"/>
              </a:lnSpc>
              <a:spcBef>
                <a:spcPts val="140"/>
              </a:spcBef>
            </a:pPr>
            <a:r>
              <a:rPr sz="1800" dirty="0">
                <a:latin typeface="Verdana"/>
                <a:cs typeface="Verdana"/>
              </a:rPr>
              <a:t>визначаються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властивістю </a:t>
            </a:r>
            <a:r>
              <a:rPr sz="1800" dirty="0">
                <a:latin typeface="Verdana"/>
                <a:cs typeface="Verdana"/>
              </a:rPr>
              <a:t>екосистем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до </a:t>
            </a:r>
            <a:r>
              <a:rPr sz="1800" spc="-10" dirty="0">
                <a:latin typeface="Verdana"/>
                <a:cs typeface="Verdana"/>
              </a:rPr>
              <a:t>самовідновлення.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4338" y="257175"/>
            <a:ext cx="3360999" cy="31337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73490" y="381634"/>
            <a:ext cx="2780030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550" dirty="0">
                <a:latin typeface="Verdana"/>
                <a:cs typeface="Verdana"/>
              </a:rPr>
              <a:t>Розвиток</a:t>
            </a:r>
            <a:r>
              <a:rPr sz="1550" spc="220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гірничодобувної </a:t>
            </a:r>
            <a:r>
              <a:rPr sz="1550" dirty="0">
                <a:latin typeface="Verdana"/>
                <a:cs typeface="Verdana"/>
              </a:rPr>
              <a:t>промисловості</a:t>
            </a:r>
            <a:r>
              <a:rPr sz="1550" spc="34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</a:t>
            </a:r>
            <a:r>
              <a:rPr sz="1550" spc="45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рамках </a:t>
            </a:r>
            <a:r>
              <a:rPr sz="1550" dirty="0">
                <a:latin typeface="Verdana"/>
                <a:cs typeface="Verdana"/>
              </a:rPr>
              <a:t>підходу</a:t>
            </a:r>
            <a:r>
              <a:rPr sz="1550" spc="25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сталого</a:t>
            </a:r>
            <a:r>
              <a:rPr sz="1550" spc="145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розвитку: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3490" y="1363662"/>
            <a:ext cx="2809240" cy="14871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65"/>
              </a:spcBef>
            </a:pPr>
            <a:r>
              <a:rPr sz="1550" spc="-10" dirty="0">
                <a:latin typeface="Verdana"/>
                <a:cs typeface="Verdana"/>
              </a:rPr>
              <a:t>«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Загальнодержавна</a:t>
            </a:r>
            <a:r>
              <a:rPr sz="155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програма</a:t>
            </a:r>
            <a:r>
              <a:rPr sz="1550" u="sng" spc="2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розвитку</a:t>
            </a:r>
            <a:r>
              <a:rPr sz="155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мінерально-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сировинної</a:t>
            </a:r>
            <a:r>
              <a:rPr sz="155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бази</a:t>
            </a:r>
            <a:r>
              <a:rPr sz="1550" u="sng" spc="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України</a:t>
            </a:r>
            <a:r>
              <a:rPr sz="1550" u="sng" spc="2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на</a:t>
            </a:r>
            <a:r>
              <a:rPr sz="1550" u="sng" spc="1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період</a:t>
            </a:r>
            <a:r>
              <a:rPr sz="1550" u="sng" spc="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до</a:t>
            </a:r>
            <a:r>
              <a:rPr sz="1550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2030</a:t>
            </a:r>
            <a:r>
              <a:rPr sz="1550" u="sng" spc="10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року</a:t>
            </a:r>
            <a:r>
              <a:rPr sz="1550" dirty="0">
                <a:latin typeface="Verdana"/>
                <a:cs typeface="Verdana"/>
              </a:rPr>
              <a:t>»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№</a:t>
            </a:r>
            <a:r>
              <a:rPr sz="1550" spc="80" dirty="0">
                <a:latin typeface="Verdana"/>
                <a:cs typeface="Verdana"/>
              </a:rPr>
              <a:t> </a:t>
            </a:r>
            <a:r>
              <a:rPr sz="1550" spc="-25" dirty="0">
                <a:latin typeface="Verdana"/>
                <a:cs typeface="Verdana"/>
              </a:rPr>
              <a:t>3268-</a:t>
            </a:r>
            <a:r>
              <a:rPr sz="1550" dirty="0">
                <a:latin typeface="Verdana"/>
                <a:cs typeface="Verdana"/>
              </a:rPr>
              <a:t>VI</a:t>
            </a:r>
            <a:r>
              <a:rPr sz="1550" spc="215" dirty="0">
                <a:latin typeface="Verdana"/>
                <a:cs typeface="Verdana"/>
              </a:rPr>
              <a:t> </a:t>
            </a:r>
            <a:r>
              <a:rPr sz="1550" spc="-25" dirty="0">
                <a:latin typeface="Verdana"/>
                <a:cs typeface="Verdana"/>
              </a:rPr>
              <a:t>від </a:t>
            </a:r>
            <a:r>
              <a:rPr sz="1550" spc="-10" dirty="0">
                <a:latin typeface="Verdana"/>
                <a:cs typeface="Verdana"/>
              </a:rPr>
              <a:t>21.04.11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07010" algn="just">
              <a:lnSpc>
                <a:spcPct val="102899"/>
              </a:lnSpc>
              <a:spcBef>
                <a:spcPts val="70"/>
              </a:spcBef>
            </a:pPr>
            <a:r>
              <a:rPr u="none" dirty="0">
                <a:solidFill>
                  <a:srgbClr val="000000"/>
                </a:solidFill>
              </a:rPr>
              <a:t>«</a:t>
            </a:r>
            <a:r>
              <a:rPr dirty="0">
                <a:hlinkClick r:id="rId4"/>
              </a:rPr>
              <a:t>Угода</a:t>
            </a:r>
            <a:r>
              <a:rPr spc="180" dirty="0">
                <a:hlinkClick r:id="rId4"/>
              </a:rPr>
              <a:t> </a:t>
            </a:r>
            <a:r>
              <a:rPr dirty="0">
                <a:hlinkClick r:id="rId4"/>
              </a:rPr>
              <a:t>про</a:t>
            </a:r>
            <a:r>
              <a:rPr spc="175" dirty="0">
                <a:hlinkClick r:id="rId4"/>
              </a:rPr>
              <a:t> </a:t>
            </a:r>
            <a:r>
              <a:rPr dirty="0">
                <a:hlinkClick r:id="rId4"/>
              </a:rPr>
              <a:t>асоціацію</a:t>
            </a:r>
            <a:r>
              <a:rPr spc="100" dirty="0">
                <a:hlinkClick r:id="rId4"/>
              </a:rPr>
              <a:t> </a:t>
            </a:r>
            <a:r>
              <a:rPr spc="-25" dirty="0">
                <a:hlinkClick r:id="rId4"/>
              </a:rPr>
              <a:t>між</a:t>
            </a:r>
            <a:r>
              <a:rPr u="none" spc="-25" dirty="0"/>
              <a:t> </a:t>
            </a:r>
            <a:r>
              <a:rPr dirty="0">
                <a:hlinkClick r:id="rId4"/>
              </a:rPr>
              <a:t>Україною</a:t>
            </a:r>
            <a:r>
              <a:rPr spc="180" dirty="0">
                <a:hlinkClick r:id="rId4"/>
              </a:rPr>
              <a:t> </a:t>
            </a:r>
            <a:r>
              <a:rPr dirty="0">
                <a:hlinkClick r:id="rId4"/>
              </a:rPr>
              <a:t>та</a:t>
            </a:r>
            <a:r>
              <a:rPr spc="110" dirty="0">
                <a:hlinkClick r:id="rId4"/>
              </a:rPr>
              <a:t> </a:t>
            </a:r>
            <a:r>
              <a:rPr dirty="0">
                <a:hlinkClick r:id="rId4"/>
              </a:rPr>
              <a:t>ЄС</a:t>
            </a:r>
            <a:r>
              <a:rPr u="none" dirty="0">
                <a:solidFill>
                  <a:srgbClr val="000000"/>
                </a:solidFill>
              </a:rPr>
              <a:t>»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№</a:t>
            </a:r>
            <a:r>
              <a:rPr u="none" spc="105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1678- </a:t>
            </a:r>
            <a:r>
              <a:rPr u="none" dirty="0">
                <a:solidFill>
                  <a:srgbClr val="000000"/>
                </a:solidFill>
              </a:rPr>
              <a:t>VII</a:t>
            </a:r>
            <a:r>
              <a:rPr u="none" spc="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від</a:t>
            </a:r>
            <a:r>
              <a:rPr u="none" spc="5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16.09.2014: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dirty="0">
                <a:solidFill>
                  <a:srgbClr val="000000"/>
                </a:solidFill>
              </a:rPr>
              <a:t>Ст.</a:t>
            </a:r>
            <a:r>
              <a:rPr u="none" spc="8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339</a:t>
            </a:r>
            <a:r>
              <a:rPr u="none" spc="114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Розділу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spc="-50" dirty="0">
                <a:solidFill>
                  <a:srgbClr val="000000"/>
                </a:solidFill>
              </a:rPr>
              <a:t>V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u="none" dirty="0">
                <a:solidFill>
                  <a:srgbClr val="000000"/>
                </a:solidFill>
              </a:rPr>
              <a:t>«Економічне</a:t>
            </a:r>
            <a:r>
              <a:rPr u="none" spc="2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та</a:t>
            </a:r>
            <a:r>
              <a:rPr u="none" spc="14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промислове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dirty="0">
                <a:solidFill>
                  <a:srgbClr val="000000"/>
                </a:solidFill>
              </a:rPr>
              <a:t>співробітництво»,</a:t>
            </a:r>
            <a:r>
              <a:rPr u="none" spc="3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Глава</a:t>
            </a:r>
            <a:r>
              <a:rPr u="none" spc="6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11</a:t>
            </a:r>
          </a:p>
          <a:p>
            <a:pPr marL="12700" marR="883285" algn="just">
              <a:lnSpc>
                <a:spcPts val="1950"/>
              </a:lnSpc>
              <a:spcBef>
                <a:spcPts val="10"/>
              </a:spcBef>
            </a:pPr>
            <a:r>
              <a:rPr u="none" dirty="0">
                <a:solidFill>
                  <a:srgbClr val="000000"/>
                </a:solidFill>
              </a:rPr>
              <a:t>«Співробітництво</a:t>
            </a:r>
            <a:r>
              <a:rPr u="none" spc="434" dirty="0">
                <a:solidFill>
                  <a:srgbClr val="000000"/>
                </a:solidFill>
              </a:rPr>
              <a:t> </a:t>
            </a:r>
            <a:r>
              <a:rPr u="none" spc="-50" dirty="0">
                <a:solidFill>
                  <a:srgbClr val="000000"/>
                </a:solidFill>
              </a:rPr>
              <a:t>у </a:t>
            </a:r>
            <a:r>
              <a:rPr u="none" dirty="0">
                <a:solidFill>
                  <a:srgbClr val="000000"/>
                </a:solidFill>
              </a:rPr>
              <a:t>гірничодобувній</a:t>
            </a:r>
            <a:r>
              <a:rPr u="none" spc="42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та </a:t>
            </a:r>
            <a:r>
              <a:rPr u="none" spc="-10" dirty="0">
                <a:solidFill>
                  <a:srgbClr val="000000"/>
                </a:solidFill>
              </a:rPr>
              <a:t>металургійній</a:t>
            </a:r>
          </a:p>
          <a:p>
            <a:pPr marL="12700" algn="just">
              <a:lnSpc>
                <a:spcPts val="1800"/>
              </a:lnSpc>
            </a:pPr>
            <a:r>
              <a:rPr u="none" dirty="0">
                <a:solidFill>
                  <a:srgbClr val="000000"/>
                </a:solidFill>
              </a:rPr>
              <a:t>промисловості»,</a:t>
            </a:r>
            <a:r>
              <a:rPr u="none" spc="3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Глава</a:t>
            </a:r>
            <a:r>
              <a:rPr u="none" spc="25" dirty="0">
                <a:solidFill>
                  <a:srgbClr val="000000"/>
                </a:solidFill>
              </a:rPr>
              <a:t> </a:t>
            </a:r>
            <a:r>
              <a:rPr u="none" spc="-50" dirty="0">
                <a:solidFill>
                  <a:srgbClr val="000000"/>
                </a:solidFill>
              </a:rPr>
              <a:t>6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u="none" dirty="0">
                <a:solidFill>
                  <a:srgbClr val="000000"/>
                </a:solidFill>
              </a:rPr>
              <a:t>«Довкілля»,</a:t>
            </a:r>
            <a:r>
              <a:rPr u="none" spc="265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тощо.</a:t>
            </a:r>
          </a:p>
          <a:p>
            <a:pPr>
              <a:lnSpc>
                <a:spcPct val="100000"/>
              </a:lnSpc>
            </a:pPr>
            <a:endParaRPr u="none" spc="-2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u="none" spc="-20" dirty="0">
              <a:solidFill>
                <a:srgbClr val="000000"/>
              </a:solidFill>
            </a:endParaRPr>
          </a:p>
          <a:p>
            <a:pPr marL="60325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Verdana"/>
                <a:cs typeface="Verdana"/>
                <a:hlinkClick r:id="rId5"/>
              </a:rPr>
              <a:t>Цілі</a:t>
            </a:r>
            <a:r>
              <a:rPr sz="1800" b="1" spc="-15" dirty="0">
                <a:latin typeface="Verdana"/>
                <a:cs typeface="Verdana"/>
                <a:hlinkClick r:id="rId5"/>
              </a:rPr>
              <a:t> </a:t>
            </a:r>
            <a:r>
              <a:rPr sz="1800" b="1" dirty="0">
                <a:latin typeface="Verdana"/>
                <a:cs typeface="Verdana"/>
                <a:hlinkClick r:id="rId5"/>
              </a:rPr>
              <a:t>сталого</a:t>
            </a:r>
            <a:r>
              <a:rPr sz="1800" b="1" spc="-35" dirty="0">
                <a:latin typeface="Verdana"/>
                <a:cs typeface="Verdana"/>
                <a:hlinkClick r:id="rId5"/>
              </a:rPr>
              <a:t> </a:t>
            </a:r>
            <a:r>
              <a:rPr sz="1800" b="1" spc="-10" dirty="0">
                <a:latin typeface="Verdana"/>
                <a:cs typeface="Verdana"/>
                <a:hlinkClick r:id="rId5"/>
              </a:rPr>
              <a:t>розвитку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0950" y="3200400"/>
            <a:ext cx="5000625" cy="36575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370070" marR="5080" indent="-1964055">
              <a:lnSpc>
                <a:spcPts val="3450"/>
              </a:lnSpc>
              <a:spcBef>
                <a:spcPts val="570"/>
              </a:spcBef>
            </a:pPr>
            <a:r>
              <a:rPr sz="3200" u="none" dirty="0">
                <a:solidFill>
                  <a:srgbClr val="000000"/>
                </a:solidFill>
              </a:rPr>
              <a:t>Міжнародні</a:t>
            </a:r>
            <a:r>
              <a:rPr sz="3200" u="none" spc="-150" dirty="0">
                <a:solidFill>
                  <a:srgbClr val="000000"/>
                </a:solidFill>
              </a:rPr>
              <a:t> </a:t>
            </a:r>
            <a:r>
              <a:rPr sz="3200" u="none" dirty="0">
                <a:solidFill>
                  <a:srgbClr val="000000"/>
                </a:solidFill>
              </a:rPr>
              <a:t>курси</a:t>
            </a:r>
            <a:r>
              <a:rPr sz="3200" u="none" spc="-90" dirty="0">
                <a:solidFill>
                  <a:srgbClr val="000000"/>
                </a:solidFill>
              </a:rPr>
              <a:t> </a:t>
            </a:r>
            <a:r>
              <a:rPr sz="3200" u="none" spc="-10" dirty="0">
                <a:solidFill>
                  <a:srgbClr val="000000"/>
                </a:solidFill>
              </a:rPr>
              <a:t>підвищення кваліфікації</a:t>
            </a:r>
            <a:endParaRPr sz="3200"/>
          </a:p>
          <a:p>
            <a:pPr marL="3827145">
              <a:lnSpc>
                <a:spcPts val="1290"/>
              </a:lnSpc>
            </a:pP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1250" b="0" u="none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сфері</a:t>
            </a:r>
            <a:r>
              <a:rPr sz="1250" b="0" u="none" spc="1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ІБК,</a:t>
            </a:r>
            <a:r>
              <a:rPr sz="1250" b="0" u="none" spc="1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гірництва</a:t>
            </a:r>
            <a:r>
              <a:rPr sz="1250" b="0" u="none" spc="1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та</a:t>
            </a:r>
            <a:r>
              <a:rPr sz="1250" b="0" u="none" spc="1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дотичні</a:t>
            </a:r>
            <a:r>
              <a:rPr sz="1250" b="0" u="none" spc="1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dirty="0">
                <a:solidFill>
                  <a:srgbClr val="000000"/>
                </a:solidFill>
                <a:latin typeface="Verdana"/>
                <a:cs typeface="Verdana"/>
              </a:rPr>
              <a:t>до</a:t>
            </a:r>
            <a:r>
              <a:rPr sz="1250" b="0" u="none" spc="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50" b="0" u="none" spc="-10" dirty="0">
                <a:solidFill>
                  <a:srgbClr val="000000"/>
                </a:solidFill>
                <a:latin typeface="Verdana"/>
                <a:cs typeface="Verdana"/>
              </a:rPr>
              <a:t>гірництва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525" y="2332672"/>
            <a:ext cx="160401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INTEUAS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25"/>
              </a:lnSpc>
            </a:pPr>
            <a:r>
              <a:rPr sz="1200" dirty="0">
                <a:solidFill>
                  <a:srgbClr val="242B42"/>
                </a:solidFill>
                <a:latin typeface="Verdana"/>
                <a:cs typeface="Verdana"/>
              </a:rPr>
              <a:t>Літні</a:t>
            </a:r>
            <a:r>
              <a:rPr sz="1200" spc="-50" dirty="0">
                <a:solidFill>
                  <a:srgbClr val="242B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42B42"/>
                </a:solidFill>
                <a:latin typeface="Verdana"/>
                <a:cs typeface="Verdana"/>
              </a:rPr>
              <a:t>Школи</a:t>
            </a:r>
            <a:endParaRPr sz="1200">
              <a:latin typeface="Verdana"/>
              <a:cs typeface="Verdana"/>
            </a:endParaRPr>
          </a:p>
          <a:p>
            <a:pPr marR="2540" algn="ctr">
              <a:lnSpc>
                <a:spcPts val="1425"/>
              </a:lnSpc>
            </a:pPr>
            <a:r>
              <a:rPr sz="1200" spc="-10" dirty="0">
                <a:solidFill>
                  <a:srgbClr val="242B42"/>
                </a:solidFill>
                <a:latin typeface="Verdana"/>
                <a:cs typeface="Verdana"/>
              </a:rPr>
              <a:t>«Євроінтеграція</a:t>
            </a:r>
            <a:endParaRPr sz="1200">
              <a:latin typeface="Verdana"/>
              <a:cs typeface="Verdana"/>
            </a:endParaRPr>
          </a:p>
          <a:p>
            <a:pPr marL="8255" algn="ctr">
              <a:lnSpc>
                <a:spcPts val="1435"/>
              </a:lnSpc>
            </a:pPr>
            <a:r>
              <a:rPr sz="1200" spc="-10" dirty="0">
                <a:solidFill>
                  <a:srgbClr val="242B42"/>
                </a:solidFill>
                <a:latin typeface="Verdana"/>
                <a:cs typeface="Verdana"/>
              </a:rPr>
              <a:t>кам'яної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  <a:spcBef>
                <a:spcPts val="65"/>
              </a:spcBef>
            </a:pPr>
            <a:r>
              <a:rPr sz="1200" spc="-10" dirty="0">
                <a:solidFill>
                  <a:srgbClr val="242B42"/>
                </a:solidFill>
                <a:latin typeface="Verdana"/>
                <a:cs typeface="Verdana"/>
              </a:rPr>
              <a:t>промисловості</a:t>
            </a:r>
            <a:endParaRPr sz="1200">
              <a:latin typeface="Verdana"/>
              <a:cs typeface="Verdana"/>
            </a:endParaRPr>
          </a:p>
          <a:p>
            <a:pPr marL="12700" marR="5080" indent="-10795" algn="ctr">
              <a:lnSpc>
                <a:spcPts val="1430"/>
              </a:lnSpc>
              <a:spcBef>
                <a:spcPts val="45"/>
              </a:spcBef>
            </a:pPr>
            <a:r>
              <a:rPr sz="1200" spc="-10" dirty="0">
                <a:solidFill>
                  <a:srgbClr val="242B42"/>
                </a:solidFill>
                <a:latin typeface="Verdana"/>
                <a:cs typeface="Verdana"/>
              </a:rPr>
              <a:t>України»</a:t>
            </a:r>
            <a:r>
              <a:rPr sz="1200" spc="-25" dirty="0">
                <a:solidFill>
                  <a:srgbClr val="242B42"/>
                </a:solidFill>
                <a:latin typeface="Verdana"/>
                <a:cs typeface="Verdana"/>
              </a:rPr>
              <a:t> для </a:t>
            </a:r>
            <a:r>
              <a:rPr sz="1200" dirty="0">
                <a:solidFill>
                  <a:srgbClr val="242B42"/>
                </a:solidFill>
                <a:latin typeface="Verdana"/>
                <a:cs typeface="Verdana"/>
              </a:rPr>
              <a:t>зовнішніх</a:t>
            </a:r>
            <a:r>
              <a:rPr sz="1200" spc="-25" dirty="0">
                <a:solidFill>
                  <a:srgbClr val="242B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42B42"/>
                </a:solidFill>
                <a:latin typeface="Verdana"/>
                <a:cs typeface="Verdana"/>
              </a:rPr>
              <a:t>експертів (ДУЖП)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3904" y="2335784"/>
            <a:ext cx="25044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EMINReM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ts val="1430"/>
              </a:lnSpc>
              <a:spcBef>
                <a:spcPts val="45"/>
              </a:spcBef>
            </a:pPr>
            <a:r>
              <a:rPr sz="1200" dirty="0">
                <a:latin typeface="Verdana"/>
                <a:cs typeface="Verdana"/>
              </a:rPr>
              <a:t>Курс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підвищення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кваліфікації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з </a:t>
            </a:r>
            <a:r>
              <a:rPr sz="1200" spc="-10" dirty="0">
                <a:latin typeface="Verdana"/>
                <a:cs typeface="Verdana"/>
              </a:rPr>
              <a:t>еко-</a:t>
            </a:r>
            <a:r>
              <a:rPr sz="1200" dirty="0">
                <a:latin typeface="Verdana"/>
                <a:cs typeface="Verdana"/>
              </a:rPr>
              <a:t>гірництва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та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380"/>
              </a:lnSpc>
            </a:pPr>
            <a:r>
              <a:rPr sz="1200" dirty="0">
                <a:latin typeface="Verdana"/>
                <a:cs typeface="Verdana"/>
              </a:rPr>
              <a:t>інноваційного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управління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65"/>
              </a:spcBef>
            </a:pPr>
            <a:r>
              <a:rPr sz="1200" dirty="0">
                <a:latin typeface="Verdana"/>
                <a:cs typeface="Verdana"/>
              </a:rPr>
              <a:t>природними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ресурсами</a:t>
            </a:r>
            <a:endParaRPr sz="1200">
              <a:latin typeface="Verdana"/>
              <a:cs typeface="Verdana"/>
            </a:endParaRPr>
          </a:p>
          <a:p>
            <a:pPr marL="1270" algn="ctr">
              <a:lnSpc>
                <a:spcPts val="1435"/>
              </a:lnSpc>
            </a:pPr>
            <a:r>
              <a:rPr sz="1200" spc="-10" dirty="0">
                <a:latin typeface="Verdana"/>
                <a:cs typeface="Verdana"/>
              </a:rPr>
              <a:t>(ДУЖП)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0700" y="2843212"/>
            <a:ext cx="187960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41300" marR="5080" indent="-228600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Mining</a:t>
            </a:r>
            <a:r>
              <a:rPr sz="1200" b="1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4.0</a:t>
            </a:r>
            <a:r>
              <a:rPr sz="1200" b="1" u="sng" spc="-6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-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Mining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in</a:t>
            </a:r>
            <a:r>
              <a:rPr sz="1200" b="1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the</a:t>
            </a:r>
            <a:r>
              <a:rPr sz="1200" b="1" u="sng" spc="-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Industry</a:t>
            </a:r>
            <a:r>
              <a:rPr sz="1200" b="1" u="sng" spc="-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4.0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0200" y="1504950"/>
            <a:ext cx="2247900" cy="13430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875519" y="2285047"/>
            <a:ext cx="2101850" cy="752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3810" algn="ctr">
              <a:lnSpc>
                <a:spcPct val="99100"/>
              </a:lnSpc>
              <a:spcBef>
                <a:spcPts val="114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Circular</a:t>
            </a:r>
            <a:r>
              <a:rPr sz="1200" b="1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and</a:t>
            </a:r>
            <a:r>
              <a:rPr sz="1200" b="1" u="sng" spc="-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Green</a:t>
            </a:r>
            <a:r>
              <a:rPr sz="1200" b="1" spc="-2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Economy</a:t>
            </a:r>
            <a:r>
              <a:rPr sz="1200" b="1" u="sng" spc="-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for</a:t>
            </a:r>
            <a:r>
              <a:rPr sz="1200" b="1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mining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and</a:t>
            </a:r>
            <a:r>
              <a:rPr sz="1200" b="1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raw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materials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MINE.THE.GAP </a:t>
            </a:r>
            <a:r>
              <a:rPr sz="1200" spc="-10" dirty="0">
                <a:latin typeface="Verdana"/>
                <a:cs typeface="Verdana"/>
              </a:rPr>
              <a:t>project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2425" y="3125406"/>
            <a:ext cx="1734185" cy="7531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350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Digital</a:t>
            </a:r>
            <a:r>
              <a:rPr sz="1200" b="1" u="sng" spc="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technologies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for</a:t>
            </a:r>
            <a:r>
              <a:rPr sz="1200" b="1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mining</a:t>
            </a:r>
            <a:r>
              <a:rPr sz="1200" b="1" u="sng" spc="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and</a:t>
            </a:r>
            <a:r>
              <a:rPr sz="1200" b="1" u="sng" spc="-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raw</a:t>
            </a:r>
            <a:r>
              <a:rPr sz="1200" b="1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materials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MINE.THE.GAP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project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15275" y="1990725"/>
            <a:ext cx="1833752" cy="10382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20275" y="1000125"/>
            <a:ext cx="2038350" cy="11525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5947" y="5825807"/>
            <a:ext cx="148717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9850" marR="5080" indent="-57150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The</a:t>
            </a:r>
            <a:r>
              <a:rPr sz="1200" b="1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Minerals</a:t>
            </a:r>
            <a:r>
              <a:rPr sz="1200" b="1" u="sng" spc="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and</a:t>
            </a:r>
            <a:r>
              <a:rPr sz="1200" b="1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Mining</a:t>
            </a:r>
            <a:r>
              <a:rPr sz="1200" b="1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Business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5750" y="4448175"/>
            <a:ext cx="2114550" cy="12477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050920" y="5795645"/>
            <a:ext cx="129857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16510" algn="ctr">
              <a:lnSpc>
                <a:spcPts val="1430"/>
              </a:lnSpc>
              <a:spcBef>
                <a:spcPts val="155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Operational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Foundations</a:t>
            </a:r>
            <a:r>
              <a:rPr sz="1200" b="1" u="sng" spc="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of</a:t>
            </a:r>
            <a:r>
              <a:rPr sz="1200" b="1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Mining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05100" y="4448175"/>
            <a:ext cx="1981200" cy="12477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73446" y="5782627"/>
            <a:ext cx="133413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270" algn="ctr">
              <a:lnSpc>
                <a:spcPts val="1430"/>
              </a:lnSpc>
              <a:spcBef>
                <a:spcPts val="155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4"/>
              </a:rPr>
              <a:t>Digital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4"/>
              </a:rPr>
              <a:t>Transformation</a:t>
            </a:r>
            <a:r>
              <a:rPr sz="1200" b="1" spc="-2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4"/>
              </a:rPr>
              <a:t>of</a:t>
            </a:r>
            <a:r>
              <a:rPr sz="1200" b="1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4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4"/>
              </a:rPr>
              <a:t>Mining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29200" y="4448175"/>
            <a:ext cx="2105025" cy="12382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4747" y="743420"/>
            <a:ext cx="1485085" cy="151362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86000" y="1571625"/>
            <a:ext cx="2718634" cy="6858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620381" y="5736272"/>
            <a:ext cx="172275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Minerals</a:t>
            </a:r>
            <a:r>
              <a:rPr sz="1200" b="1" u="sng" spc="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and</a:t>
            </a:r>
            <a:r>
              <a:rPr sz="1200" b="1" u="sng" spc="-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2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Mining</a:t>
            </a:r>
            <a:r>
              <a:rPr sz="1200" b="1" spc="-2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in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a</a:t>
            </a:r>
            <a:r>
              <a:rPr sz="1200" b="1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Sustainable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World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00925" y="4448175"/>
            <a:ext cx="2105025" cy="12477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734550" y="4438650"/>
            <a:ext cx="2190750" cy="12382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905745" y="5823902"/>
            <a:ext cx="1871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The</a:t>
            </a:r>
            <a:r>
              <a:rPr sz="1200" b="1" u="sng" spc="-7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Future</a:t>
            </a:r>
            <a:r>
              <a:rPr sz="1200" b="1" u="sng" spc="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of</a:t>
            </a:r>
            <a:r>
              <a:rPr sz="1200" b="1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Mining?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42815" y="6553834"/>
            <a:ext cx="33813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Більше</a:t>
            </a:r>
            <a:r>
              <a:rPr sz="1400" b="1" u="sng" spc="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курсів</a:t>
            </a:r>
            <a:r>
              <a:rPr sz="14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на</a:t>
            </a:r>
            <a:r>
              <a:rPr sz="1400" b="1" u="sng" spc="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платформі</a:t>
            </a:r>
            <a:r>
              <a:rPr sz="1400" b="1" u="sng" spc="-1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 </a:t>
            </a:r>
            <a:r>
              <a:rPr sz="1400" b="1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edX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099435">
              <a:lnSpc>
                <a:spcPct val="100000"/>
              </a:lnSpc>
              <a:spcBef>
                <a:spcPts val="125"/>
              </a:spcBef>
            </a:pPr>
            <a:r>
              <a:rPr sz="3200" u="none" dirty="0">
                <a:solidFill>
                  <a:srgbClr val="000000"/>
                </a:solidFill>
              </a:rPr>
              <a:t>Міжнародні</a:t>
            </a:r>
            <a:r>
              <a:rPr sz="3200" u="none" spc="-155" dirty="0">
                <a:solidFill>
                  <a:srgbClr val="000000"/>
                </a:solidFill>
              </a:rPr>
              <a:t> </a:t>
            </a:r>
            <a:r>
              <a:rPr sz="3200" u="none" spc="-10" dirty="0">
                <a:solidFill>
                  <a:srgbClr val="000000"/>
                </a:solidFill>
              </a:rPr>
              <a:t>виставки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3876675"/>
            <a:ext cx="1905000" cy="447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0537" y="4678045"/>
            <a:ext cx="270700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algn="ctr">
              <a:lnSpc>
                <a:spcPts val="1435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Coverings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Щорічна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виставка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Всесвітньому</a:t>
            </a:r>
            <a:endParaRPr sz="1200">
              <a:latin typeface="Verdana"/>
              <a:cs typeface="Verdana"/>
            </a:endParaRPr>
          </a:p>
          <a:p>
            <a:pPr marL="374650" marR="353695" algn="ctr">
              <a:lnSpc>
                <a:spcPts val="1430"/>
              </a:lnSpc>
              <a:spcBef>
                <a:spcPts val="45"/>
              </a:spcBef>
            </a:pPr>
            <a:r>
              <a:rPr sz="1200" dirty="0">
                <a:latin typeface="Verdana"/>
                <a:cs typeface="Verdana"/>
              </a:rPr>
              <a:t>конгрес-центрі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Джорджії (США)</a:t>
            </a:r>
            <a:endParaRPr sz="1200">
              <a:latin typeface="Verdana"/>
              <a:cs typeface="Verdana"/>
            </a:endParaRPr>
          </a:p>
          <a:p>
            <a:pPr marL="12065" algn="ctr">
              <a:lnSpc>
                <a:spcPct val="100000"/>
              </a:lnSpc>
              <a:spcBef>
                <a:spcPts val="15"/>
              </a:spcBef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Навчання</a:t>
            </a:r>
            <a:r>
              <a:rPr sz="1200" u="sng" spc="-9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в</a:t>
            </a:r>
            <a:r>
              <a:rPr sz="1200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рамках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виставки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5425" y="590550"/>
            <a:ext cx="2743200" cy="18002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88526" y="2510472"/>
            <a:ext cx="2704465" cy="16681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50825" marR="249554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The</a:t>
            </a:r>
            <a:r>
              <a:rPr sz="1200" b="1" u="sng" spc="-10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International</a:t>
            </a:r>
            <a:r>
              <a:rPr sz="1200" b="1" u="sng" spc="-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Surface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Event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375"/>
              </a:lnSpc>
            </a:pPr>
            <a:r>
              <a:rPr sz="1200" dirty="0">
                <a:latin typeface="Verdana"/>
                <a:cs typeface="Verdana"/>
              </a:rPr>
              <a:t>три</a:t>
            </a:r>
            <a:r>
              <a:rPr sz="1200" spc="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виставки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світового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рівня: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SURFACES,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StonExpo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TileExpo</a:t>
            </a:r>
            <a:endParaRPr sz="1200">
              <a:latin typeface="Verdana"/>
              <a:cs typeface="Verdana"/>
            </a:endParaRPr>
          </a:p>
          <a:p>
            <a:pPr marL="12700" marR="5080" indent="635" algn="ctr">
              <a:lnSpc>
                <a:spcPct val="99100"/>
              </a:lnSpc>
              <a:spcBef>
                <a:spcPts val="75"/>
              </a:spcBef>
            </a:pPr>
            <a:r>
              <a:rPr sz="1200" dirty="0">
                <a:latin typeface="Verdana"/>
                <a:cs typeface="Verdana"/>
              </a:rPr>
              <a:t>для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обміну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досвідом,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пошуку </a:t>
            </a:r>
            <a:r>
              <a:rPr sz="1200" dirty="0">
                <a:latin typeface="Verdana"/>
                <a:cs typeface="Verdana"/>
              </a:rPr>
              <a:t>партнерів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ринків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збуту,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освітні можливості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20"/>
              </a:lnSpc>
            </a:pPr>
            <a:r>
              <a:rPr sz="1200" spc="-10" dirty="0">
                <a:latin typeface="Verdana"/>
                <a:cs typeface="Verdana"/>
              </a:rPr>
              <a:t>(США)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Участь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від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$95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484" y="1215389"/>
            <a:ext cx="2622354" cy="7376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2600" y="2190432"/>
            <a:ext cx="281876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algn="ctr">
              <a:lnSpc>
                <a:spcPts val="1435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CARRARAFIERE</a:t>
            </a:r>
            <a:endParaRPr sz="1200">
              <a:latin typeface="Verdana"/>
              <a:cs typeface="Verdana"/>
            </a:endParaRPr>
          </a:p>
          <a:p>
            <a:pPr marR="34290" algn="ctr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Ярмарковий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майданчик,</a:t>
            </a:r>
            <a:endParaRPr sz="1200">
              <a:latin typeface="Verdana"/>
              <a:cs typeface="Verdana"/>
            </a:endParaRPr>
          </a:p>
          <a:p>
            <a:pPr marL="3175" algn="ctr">
              <a:lnSpc>
                <a:spcPts val="1430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9"/>
              </a:rPr>
              <a:t>STONELAB</a:t>
            </a:r>
            <a:r>
              <a:rPr sz="1200" spc="-6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- </a:t>
            </a:r>
            <a:r>
              <a:rPr sz="1200" spc="-10" dirty="0">
                <a:latin typeface="Verdana"/>
                <a:cs typeface="Verdana"/>
              </a:rPr>
              <a:t>випробування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характеристик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кам’яних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матеріалів</a:t>
            </a:r>
            <a:endParaRPr sz="1200">
              <a:latin typeface="Verdana"/>
              <a:cs typeface="Verdana"/>
            </a:endParaRPr>
          </a:p>
          <a:p>
            <a:pPr marL="60325" marR="45085" algn="ctr">
              <a:lnSpc>
                <a:spcPts val="1430"/>
              </a:lnSpc>
              <a:spcBef>
                <a:spcPts val="114"/>
              </a:spcBef>
            </a:pPr>
            <a:r>
              <a:rPr sz="1200" dirty="0">
                <a:latin typeface="Verdana"/>
                <a:cs typeface="Verdana"/>
              </a:rPr>
              <a:t>та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маркування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за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стандартами</a:t>
            </a:r>
            <a:r>
              <a:rPr sz="1200" spc="-14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ЄС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США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76750" y="1066800"/>
            <a:ext cx="1809750" cy="6096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05021" y="1961197"/>
            <a:ext cx="253555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Stone</a:t>
            </a:r>
            <a:r>
              <a:rPr sz="1200" b="1" u="sng" spc="-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&amp;</a:t>
            </a:r>
            <a:r>
              <a:rPr sz="1200" b="1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Surface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Saudi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Arabia</a:t>
            </a:r>
            <a:endParaRPr sz="1200">
              <a:latin typeface="Verdana"/>
              <a:cs typeface="Verdana"/>
            </a:endParaRPr>
          </a:p>
          <a:p>
            <a:pPr marL="15875" algn="ctr">
              <a:lnSpc>
                <a:spcPts val="1435"/>
              </a:lnSpc>
            </a:pPr>
            <a:r>
              <a:rPr sz="1200" spc="-10" dirty="0">
                <a:latin typeface="Verdana"/>
                <a:cs typeface="Verdana"/>
              </a:rPr>
              <a:t>(Саудівська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Аравія)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2800" y="4067492"/>
            <a:ext cx="146050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Stone</a:t>
            </a:r>
            <a:r>
              <a:rPr sz="1200" b="1" u="sng" spc="-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Mart</a:t>
            </a:r>
            <a:r>
              <a:rPr sz="1200" b="1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India</a:t>
            </a:r>
            <a:endParaRPr sz="1200">
              <a:latin typeface="Verdana"/>
              <a:cs typeface="Verdana"/>
            </a:endParaRPr>
          </a:p>
          <a:p>
            <a:pPr marL="6985" algn="ctr">
              <a:lnSpc>
                <a:spcPts val="1430"/>
              </a:lnSpc>
            </a:pPr>
            <a:r>
              <a:rPr sz="1200" spc="-10" dirty="0">
                <a:latin typeface="Verdana"/>
                <a:cs typeface="Verdana"/>
              </a:rPr>
              <a:t>(Індія)</a:t>
            </a:r>
            <a:endParaRPr sz="1200">
              <a:latin typeface="Verdana"/>
              <a:cs typeface="Verdana"/>
            </a:endParaRPr>
          </a:p>
          <a:p>
            <a:pPr marL="5080" algn="ctr">
              <a:lnSpc>
                <a:spcPts val="1435"/>
              </a:lnSpc>
            </a:pP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Вебінари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05625" y="2457450"/>
            <a:ext cx="1962150" cy="149000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03370" y="4522406"/>
            <a:ext cx="2392680" cy="18592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5"/>
              </a:rPr>
              <a:t>Xiamen</a:t>
            </a:r>
            <a:r>
              <a:rPr sz="1200" b="1" u="sng" spc="-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5"/>
              </a:rPr>
              <a:t>International</a:t>
            </a:r>
            <a:r>
              <a:rPr sz="1200" b="1" u="sng" spc="-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5"/>
              </a:rPr>
              <a:t> 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5"/>
              </a:rPr>
              <a:t>Stone</a:t>
            </a:r>
            <a:r>
              <a:rPr sz="1200" b="1" spc="-2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5"/>
              </a:rPr>
              <a:t>Fair</a:t>
            </a:r>
            <a:endParaRPr sz="1200">
              <a:latin typeface="Verdana"/>
              <a:cs typeface="Verdana"/>
            </a:endParaRPr>
          </a:p>
          <a:p>
            <a:pPr marL="8890" algn="ctr">
              <a:lnSpc>
                <a:spcPts val="1375"/>
              </a:lnSpc>
            </a:pPr>
            <a:r>
              <a:rPr sz="1200" spc="-10" dirty="0">
                <a:latin typeface="Verdana"/>
                <a:cs typeface="Verdana"/>
              </a:rPr>
              <a:t>(Китай)</a:t>
            </a:r>
            <a:endParaRPr sz="1200">
              <a:latin typeface="Verdana"/>
              <a:cs typeface="Verdana"/>
            </a:endParaRPr>
          </a:p>
          <a:p>
            <a:pPr marL="3175"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Міжнародний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ярмарок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60"/>
              </a:spcBef>
            </a:pPr>
            <a:r>
              <a:rPr sz="1200" dirty="0">
                <a:latin typeface="Verdana"/>
                <a:cs typeface="Verdana"/>
              </a:rPr>
              <a:t>каменю,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Сямень</a:t>
            </a:r>
            <a:endParaRPr sz="1200">
              <a:latin typeface="Verdana"/>
              <a:cs typeface="Verdana"/>
            </a:endParaRPr>
          </a:p>
          <a:p>
            <a:pPr marL="7620" algn="ctr">
              <a:lnSpc>
                <a:spcPts val="1430"/>
              </a:lnSpc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6"/>
              </a:rPr>
              <a:t>Онлайн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6"/>
              </a:rPr>
              <a:t>участь</a:t>
            </a:r>
            <a:endParaRPr sz="1200">
              <a:latin typeface="Verdana"/>
              <a:cs typeface="Verdana"/>
            </a:endParaRPr>
          </a:p>
          <a:p>
            <a:pPr marL="69850" marR="66675" indent="12700" algn="ctr">
              <a:lnSpc>
                <a:spcPts val="1430"/>
              </a:lnSpc>
              <a:spcBef>
                <a:spcPts val="50"/>
              </a:spcBef>
            </a:pPr>
            <a:r>
              <a:rPr sz="1200" b="1" spc="-20" dirty="0">
                <a:latin typeface="Verdana"/>
                <a:cs typeface="Verdana"/>
              </a:rPr>
              <a:t>16-</a:t>
            </a:r>
            <a:r>
              <a:rPr sz="1200" b="1" dirty="0">
                <a:latin typeface="Verdana"/>
                <a:cs typeface="Verdana"/>
              </a:rPr>
              <a:t>19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березня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spc="-20" dirty="0">
                <a:latin typeface="Verdana"/>
                <a:cs typeface="Verdana"/>
              </a:rPr>
              <a:t>2024</a:t>
            </a:r>
            <a:r>
              <a:rPr sz="1200" b="1" spc="500" dirty="0"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Stone</a:t>
            </a:r>
            <a:r>
              <a:rPr sz="1200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Infinite</a:t>
            </a:r>
            <a:r>
              <a:rPr sz="1200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Product</a:t>
            </a:r>
            <a:r>
              <a:rPr sz="1200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Design</a:t>
            </a:r>
            <a:r>
              <a:rPr sz="120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7"/>
              </a:rPr>
              <a:t>Show</a:t>
            </a:r>
            <a:endParaRPr sz="120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  <a:spcBef>
                <a:spcPts val="10"/>
              </a:spcBef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World</a:t>
            </a:r>
            <a:r>
              <a:rPr sz="1200" u="sng" spc="-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Stone</a:t>
            </a:r>
            <a:r>
              <a:rPr sz="1200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8"/>
              </a:rPr>
              <a:t>Congress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72318" y="3267455"/>
            <a:ext cx="2082764" cy="9601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682776" y="5147037"/>
            <a:ext cx="2541696" cy="2405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587740" y="5627370"/>
            <a:ext cx="2726055" cy="7524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Міжнародна</a:t>
            </a:r>
            <a:r>
              <a:rPr sz="1200" b="1" u="sng" spc="9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виставка</a:t>
            </a:r>
            <a:r>
              <a:rPr sz="1200" b="1" u="sng" spc="-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каменю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у</a:t>
            </a:r>
            <a:r>
              <a:rPr sz="1200" b="1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1"/>
              </a:rPr>
              <a:t>Вероні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375"/>
              </a:lnSpc>
            </a:pPr>
            <a:r>
              <a:rPr sz="1200" spc="-10" dirty="0">
                <a:latin typeface="Verdana"/>
                <a:cs typeface="Verdana"/>
              </a:rPr>
              <a:t>(Італія)</a:t>
            </a:r>
            <a:endParaRPr sz="1200">
              <a:latin typeface="Verdana"/>
              <a:cs typeface="Verdana"/>
            </a:endParaRPr>
          </a:p>
          <a:p>
            <a:pPr marL="7620" algn="ctr">
              <a:lnSpc>
                <a:spcPts val="1435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Освітні</a:t>
            </a:r>
            <a:r>
              <a:rPr sz="1200" u="sng" spc="-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2"/>
              </a:rPr>
              <a:t>можливості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884" y="6513512"/>
            <a:ext cx="15113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3"/>
              </a:rPr>
              <a:t>Інші</a:t>
            </a:r>
            <a:r>
              <a:rPr sz="14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3"/>
              </a:rPr>
              <a:t> </a:t>
            </a:r>
            <a:r>
              <a:rPr sz="14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3"/>
              </a:rPr>
              <a:t>виставки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35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05"/>
              </a:spcBef>
            </a:pPr>
            <a:r>
              <a:rPr dirty="0">
                <a:hlinkClick r:id="rId2"/>
              </a:rPr>
              <a:t>Пріоритети</a:t>
            </a:r>
            <a:r>
              <a:rPr spc="-90" dirty="0">
                <a:hlinkClick r:id="rId2"/>
              </a:rPr>
              <a:t> </a:t>
            </a:r>
            <a:r>
              <a:rPr dirty="0">
                <a:hlinkClick r:id="rId2"/>
              </a:rPr>
              <a:t>Європейської</a:t>
            </a:r>
            <a:r>
              <a:rPr spc="-150" dirty="0">
                <a:hlinkClick r:id="rId2"/>
              </a:rPr>
              <a:t> </a:t>
            </a:r>
            <a:r>
              <a:rPr spc="-10" dirty="0">
                <a:hlinkClick r:id="rId2"/>
              </a:rPr>
              <a:t>Комісії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3197" y="989128"/>
            <a:ext cx="11888470" cy="5745480"/>
            <a:chOff x="113197" y="989128"/>
            <a:chExt cx="11888470" cy="5745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97" y="989128"/>
              <a:ext cx="5982802" cy="35521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9800" y="3267073"/>
              <a:ext cx="5981700" cy="3467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91075" y="1571625"/>
              <a:ext cx="819150" cy="419100"/>
            </a:xfrm>
            <a:custGeom>
              <a:avLst/>
              <a:gdLst/>
              <a:ahLst/>
              <a:cxnLst/>
              <a:rect l="l" t="t" r="r" b="b"/>
              <a:pathLst>
                <a:path w="819150" h="419100">
                  <a:moveTo>
                    <a:pt x="209550" y="0"/>
                  </a:moveTo>
                  <a:lnTo>
                    <a:pt x="0" y="209550"/>
                  </a:lnTo>
                  <a:lnTo>
                    <a:pt x="209550" y="419100"/>
                  </a:lnTo>
                  <a:lnTo>
                    <a:pt x="209550" y="314325"/>
                  </a:lnTo>
                  <a:lnTo>
                    <a:pt x="819150" y="314325"/>
                  </a:lnTo>
                  <a:lnTo>
                    <a:pt x="819150" y="104775"/>
                  </a:lnTo>
                  <a:lnTo>
                    <a:pt x="209550" y="10477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91075" y="1571625"/>
              <a:ext cx="819150" cy="419100"/>
            </a:xfrm>
            <a:custGeom>
              <a:avLst/>
              <a:gdLst/>
              <a:ahLst/>
              <a:cxnLst/>
              <a:rect l="l" t="t" r="r" b="b"/>
              <a:pathLst>
                <a:path w="819150" h="419100">
                  <a:moveTo>
                    <a:pt x="0" y="209550"/>
                  </a:moveTo>
                  <a:lnTo>
                    <a:pt x="209550" y="0"/>
                  </a:lnTo>
                  <a:lnTo>
                    <a:pt x="209550" y="104775"/>
                  </a:lnTo>
                  <a:lnTo>
                    <a:pt x="819150" y="104775"/>
                  </a:lnTo>
                  <a:lnTo>
                    <a:pt x="819150" y="314325"/>
                  </a:lnTo>
                  <a:lnTo>
                    <a:pt x="209550" y="314325"/>
                  </a:lnTo>
                  <a:lnTo>
                    <a:pt x="209550" y="419100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9175" y="1839213"/>
              <a:ext cx="828675" cy="1332865"/>
            </a:xfrm>
            <a:custGeom>
              <a:avLst/>
              <a:gdLst/>
              <a:ahLst/>
              <a:cxnLst/>
              <a:rect l="l" t="t" r="r" b="b"/>
              <a:pathLst>
                <a:path w="828675" h="1332864">
                  <a:moveTo>
                    <a:pt x="554609" y="0"/>
                  </a:moveTo>
                  <a:lnTo>
                    <a:pt x="287909" y="0"/>
                  </a:lnTo>
                  <a:lnTo>
                    <a:pt x="287909" y="9525"/>
                  </a:lnTo>
                  <a:lnTo>
                    <a:pt x="554609" y="9525"/>
                  </a:lnTo>
                  <a:lnTo>
                    <a:pt x="554609" y="0"/>
                  </a:lnTo>
                  <a:close/>
                </a:path>
                <a:path w="828675" h="1332864">
                  <a:moveTo>
                    <a:pt x="828675" y="1018286"/>
                  </a:moveTo>
                  <a:lnTo>
                    <a:pt x="209550" y="1018286"/>
                  </a:lnTo>
                  <a:lnTo>
                    <a:pt x="209550" y="913511"/>
                  </a:lnTo>
                  <a:lnTo>
                    <a:pt x="0" y="1123061"/>
                  </a:lnTo>
                  <a:lnTo>
                    <a:pt x="209550" y="1332611"/>
                  </a:lnTo>
                  <a:lnTo>
                    <a:pt x="209550" y="1227836"/>
                  </a:lnTo>
                  <a:lnTo>
                    <a:pt x="828675" y="1227836"/>
                  </a:lnTo>
                  <a:lnTo>
                    <a:pt x="828675" y="10182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9175" y="2752725"/>
              <a:ext cx="828675" cy="419100"/>
            </a:xfrm>
            <a:custGeom>
              <a:avLst/>
              <a:gdLst/>
              <a:ahLst/>
              <a:cxnLst/>
              <a:rect l="l" t="t" r="r" b="b"/>
              <a:pathLst>
                <a:path w="828675" h="419100">
                  <a:moveTo>
                    <a:pt x="0" y="209550"/>
                  </a:moveTo>
                  <a:lnTo>
                    <a:pt x="209550" y="0"/>
                  </a:lnTo>
                  <a:lnTo>
                    <a:pt x="209550" y="104775"/>
                  </a:lnTo>
                  <a:lnTo>
                    <a:pt x="828675" y="104775"/>
                  </a:lnTo>
                  <a:lnTo>
                    <a:pt x="828675" y="314325"/>
                  </a:lnTo>
                  <a:lnTo>
                    <a:pt x="209550" y="314325"/>
                  </a:lnTo>
                  <a:lnTo>
                    <a:pt x="209550" y="419100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9175" y="3023361"/>
              <a:ext cx="828675" cy="1415415"/>
            </a:xfrm>
            <a:custGeom>
              <a:avLst/>
              <a:gdLst/>
              <a:ahLst/>
              <a:cxnLst/>
              <a:rect l="l" t="t" r="r" b="b"/>
              <a:pathLst>
                <a:path w="828675" h="1415414">
                  <a:moveTo>
                    <a:pt x="595757" y="0"/>
                  </a:moveTo>
                  <a:lnTo>
                    <a:pt x="329057" y="0"/>
                  </a:lnTo>
                  <a:lnTo>
                    <a:pt x="329057" y="9525"/>
                  </a:lnTo>
                  <a:lnTo>
                    <a:pt x="595757" y="9525"/>
                  </a:lnTo>
                  <a:lnTo>
                    <a:pt x="595757" y="0"/>
                  </a:lnTo>
                  <a:close/>
                </a:path>
                <a:path w="828675" h="1415414">
                  <a:moveTo>
                    <a:pt x="828675" y="1100963"/>
                  </a:moveTo>
                  <a:lnTo>
                    <a:pt x="209550" y="1100963"/>
                  </a:lnTo>
                  <a:lnTo>
                    <a:pt x="209550" y="996188"/>
                  </a:lnTo>
                  <a:lnTo>
                    <a:pt x="0" y="1205738"/>
                  </a:lnTo>
                  <a:lnTo>
                    <a:pt x="209550" y="1415288"/>
                  </a:lnTo>
                  <a:lnTo>
                    <a:pt x="209550" y="1310513"/>
                  </a:lnTo>
                  <a:lnTo>
                    <a:pt x="828675" y="1310513"/>
                  </a:lnTo>
                  <a:lnTo>
                    <a:pt x="828675" y="110096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9175" y="4019550"/>
              <a:ext cx="828675" cy="419100"/>
            </a:xfrm>
            <a:custGeom>
              <a:avLst/>
              <a:gdLst/>
              <a:ahLst/>
              <a:cxnLst/>
              <a:rect l="l" t="t" r="r" b="b"/>
              <a:pathLst>
                <a:path w="828675" h="419100">
                  <a:moveTo>
                    <a:pt x="0" y="209550"/>
                  </a:moveTo>
                  <a:lnTo>
                    <a:pt x="209550" y="0"/>
                  </a:lnTo>
                  <a:lnTo>
                    <a:pt x="209550" y="104775"/>
                  </a:lnTo>
                  <a:lnTo>
                    <a:pt x="828675" y="104775"/>
                  </a:lnTo>
                  <a:lnTo>
                    <a:pt x="828675" y="314325"/>
                  </a:lnTo>
                  <a:lnTo>
                    <a:pt x="209550" y="314325"/>
                  </a:lnTo>
                  <a:lnTo>
                    <a:pt x="209550" y="419100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10607" y="3809999"/>
              <a:ext cx="6519545" cy="489584"/>
            </a:xfrm>
            <a:custGeom>
              <a:avLst/>
              <a:gdLst/>
              <a:ahLst/>
              <a:cxnLst/>
              <a:rect l="l" t="t" r="r" b="b"/>
              <a:pathLst>
                <a:path w="6519545" h="489585">
                  <a:moveTo>
                    <a:pt x="371475" y="479933"/>
                  </a:moveTo>
                  <a:lnTo>
                    <a:pt x="0" y="479933"/>
                  </a:lnTo>
                  <a:lnTo>
                    <a:pt x="0" y="489458"/>
                  </a:lnTo>
                  <a:lnTo>
                    <a:pt x="371475" y="489458"/>
                  </a:lnTo>
                  <a:lnTo>
                    <a:pt x="371475" y="479933"/>
                  </a:lnTo>
                  <a:close/>
                </a:path>
                <a:path w="6519545" h="489585">
                  <a:moveTo>
                    <a:pt x="6519418" y="104775"/>
                  </a:moveTo>
                  <a:lnTo>
                    <a:pt x="5900293" y="104775"/>
                  </a:lnTo>
                  <a:lnTo>
                    <a:pt x="5900293" y="0"/>
                  </a:lnTo>
                  <a:lnTo>
                    <a:pt x="5690743" y="209550"/>
                  </a:lnTo>
                  <a:lnTo>
                    <a:pt x="5900293" y="419100"/>
                  </a:lnTo>
                  <a:lnTo>
                    <a:pt x="5900293" y="314325"/>
                  </a:lnTo>
                  <a:lnTo>
                    <a:pt x="6519418" y="314325"/>
                  </a:lnTo>
                  <a:lnTo>
                    <a:pt x="6519418" y="10477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1350" y="3810000"/>
              <a:ext cx="828675" cy="419100"/>
            </a:xfrm>
            <a:custGeom>
              <a:avLst/>
              <a:gdLst/>
              <a:ahLst/>
              <a:cxnLst/>
              <a:rect l="l" t="t" r="r" b="b"/>
              <a:pathLst>
                <a:path w="828675" h="419100">
                  <a:moveTo>
                    <a:pt x="0" y="209550"/>
                  </a:moveTo>
                  <a:lnTo>
                    <a:pt x="209550" y="0"/>
                  </a:lnTo>
                  <a:lnTo>
                    <a:pt x="209550" y="104775"/>
                  </a:lnTo>
                  <a:lnTo>
                    <a:pt x="828675" y="104775"/>
                  </a:lnTo>
                  <a:lnTo>
                    <a:pt x="828675" y="314325"/>
                  </a:lnTo>
                  <a:lnTo>
                    <a:pt x="209550" y="314325"/>
                  </a:lnTo>
                  <a:lnTo>
                    <a:pt x="209550" y="419100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30661" y="4083938"/>
              <a:ext cx="266700" cy="9525"/>
            </a:xfrm>
            <a:custGeom>
              <a:avLst/>
              <a:gdLst/>
              <a:ahLst/>
              <a:cxnLst/>
              <a:rect l="l" t="t" r="r" b="b"/>
              <a:pathLst>
                <a:path w="266700" h="9525">
                  <a:moveTo>
                    <a:pt x="2667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66700" y="952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396" y="83185"/>
            <a:ext cx="54540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>
                <a:solidFill>
                  <a:srgbClr val="1D1D1B"/>
                </a:solidFill>
              </a:rPr>
              <a:t>European</a:t>
            </a:r>
            <a:r>
              <a:rPr u="none" spc="-20" dirty="0">
                <a:solidFill>
                  <a:srgbClr val="1D1D1B"/>
                </a:solidFill>
              </a:rPr>
              <a:t> </a:t>
            </a:r>
            <a:r>
              <a:rPr u="none" dirty="0">
                <a:solidFill>
                  <a:srgbClr val="1D1D1B"/>
                </a:solidFill>
              </a:rPr>
              <a:t>Green</a:t>
            </a:r>
            <a:r>
              <a:rPr u="none" spc="-40" dirty="0">
                <a:solidFill>
                  <a:srgbClr val="1D1D1B"/>
                </a:solidFill>
              </a:rPr>
              <a:t> </a:t>
            </a:r>
            <a:r>
              <a:rPr u="none" spc="-20" dirty="0">
                <a:solidFill>
                  <a:srgbClr val="1D1D1B"/>
                </a:solidFill>
              </a:rPr>
              <a:t>Deal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357" y="869632"/>
            <a:ext cx="11256645" cy="10731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25"/>
              </a:spcBef>
            </a:pP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Європейський</a:t>
            </a:r>
            <a:r>
              <a:rPr sz="1400" b="1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Зелений</a:t>
            </a:r>
            <a:r>
              <a:rPr sz="1400" b="1" u="sng" spc="-6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4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Курс</a:t>
            </a:r>
            <a:r>
              <a:rPr sz="1400" b="1" spc="-165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1D1D1B"/>
                </a:solidFill>
                <a:latin typeface="Verdana"/>
                <a:cs typeface="Verdana"/>
              </a:rPr>
              <a:t>-</a:t>
            </a:r>
            <a:r>
              <a:rPr sz="1400" b="1" spc="-2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план</a:t>
            </a:r>
            <a:r>
              <a:rPr sz="1400" spc="-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з</a:t>
            </a:r>
            <a:r>
              <a:rPr sz="1400" spc="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перетворення</a:t>
            </a:r>
            <a:r>
              <a:rPr sz="1400" spc="-13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ЄС</a:t>
            </a:r>
            <a:r>
              <a:rPr sz="1400" spc="1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на</a:t>
            </a:r>
            <a:r>
              <a:rPr sz="1400" spc="-5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перший</a:t>
            </a:r>
            <a:r>
              <a:rPr sz="14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у</a:t>
            </a:r>
            <a:r>
              <a:rPr sz="1400" spc="-4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світі</a:t>
            </a:r>
            <a:r>
              <a:rPr sz="1400" spc="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кліматично</a:t>
            </a:r>
            <a:r>
              <a:rPr sz="1400" spc="-75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нейтральний</a:t>
            </a:r>
            <a:r>
              <a:rPr sz="1400" spc="-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континент</a:t>
            </a:r>
            <a:r>
              <a:rPr sz="1400" spc="-6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до</a:t>
            </a:r>
            <a:r>
              <a:rPr sz="1400" spc="-7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Verdana"/>
                <a:cs typeface="Verdana"/>
              </a:rPr>
              <a:t>2050 року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The Green</a:t>
            </a:r>
            <a:r>
              <a:rPr sz="1400" b="1" u="sng" spc="-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Deal</a:t>
            </a:r>
            <a:r>
              <a:rPr sz="1400" b="1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Industrial</a:t>
            </a:r>
            <a:r>
              <a:rPr sz="1400" b="1" u="sng" spc="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Plan</a:t>
            </a:r>
            <a:r>
              <a:rPr sz="1400" b="1" spc="-20" dirty="0">
                <a:solidFill>
                  <a:srgbClr val="1D1D1B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57" y="4149026"/>
            <a:ext cx="11271885" cy="22098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965"/>
              </a:spcBef>
              <a:buAutoNum type="arabicPeriod" startAt="4"/>
              <a:tabLst>
                <a:tab pos="259079" algn="l"/>
              </a:tabLst>
            </a:pPr>
            <a:r>
              <a:rPr sz="1400" b="1" dirty="0">
                <a:latin typeface="Verdana"/>
                <a:cs typeface="Verdana"/>
              </a:rPr>
              <a:t>Сприяння</a:t>
            </a:r>
            <a:r>
              <a:rPr sz="1400" b="1" spc="-1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відкритій</a:t>
            </a:r>
            <a:r>
              <a:rPr sz="1400" b="1" spc="-114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і</a:t>
            </a:r>
            <a:r>
              <a:rPr sz="1400" b="1" spc="8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чесній</a:t>
            </a:r>
            <a:r>
              <a:rPr sz="1400" b="1" spc="-2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торгівлі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500"/>
              </a:lnSpc>
              <a:spcBef>
                <a:spcPts val="1075"/>
              </a:spcBef>
            </a:pPr>
            <a:r>
              <a:rPr sz="1400" u="sng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Зона</a:t>
            </a:r>
            <a:r>
              <a:rPr sz="1400" u="sng" spc="-130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400" u="sng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вільної</a:t>
            </a:r>
            <a:r>
              <a:rPr sz="1400" u="sng" spc="-3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400" u="sng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торгівлі</a:t>
            </a:r>
            <a:r>
              <a:rPr sz="1400" u="sng" spc="-3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400" u="sng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між</a:t>
            </a:r>
            <a:r>
              <a:rPr sz="1400" u="sng" spc="-3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400" u="sng" spc="-10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Україною</a:t>
            </a:r>
            <a:r>
              <a:rPr sz="1400" u="sng" spc="-100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400" u="sng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та</a:t>
            </a:r>
            <a:r>
              <a:rPr sz="1400" u="sng" spc="25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400" u="sng" dirty="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Verdana"/>
                <a:cs typeface="Verdana"/>
                <a:hlinkClick r:id="rId4"/>
              </a:rPr>
              <a:t>ЄС</a:t>
            </a:r>
            <a:r>
              <a:rPr sz="1400" spc="8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(наразі</a:t>
            </a:r>
            <a:r>
              <a:rPr sz="1400" spc="-114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1D1D1B"/>
                </a:solidFill>
                <a:latin typeface="Verdana"/>
                <a:cs typeface="Verdana"/>
              </a:rPr>
              <a:t>діє</a:t>
            </a:r>
            <a:r>
              <a:rPr sz="1400" spc="40" dirty="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Поглиблена</a:t>
            </a:r>
            <a:r>
              <a:rPr sz="1400" b="1" u="sng" spc="-1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та</a:t>
            </a:r>
            <a:r>
              <a:rPr sz="1400" b="1" u="sng" spc="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всеосяжна</a:t>
            </a:r>
            <a:r>
              <a:rPr sz="1400" b="1" u="sng" spc="-1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зона</a:t>
            </a:r>
            <a:r>
              <a:rPr sz="1400" b="1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вільної</a:t>
            </a:r>
            <a:r>
              <a:rPr sz="1400" b="1" u="sng" spc="-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торгівлі</a:t>
            </a:r>
            <a:r>
              <a:rPr sz="1400" b="1" u="sng" spc="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між </a:t>
            </a:r>
            <a:r>
              <a:rPr sz="14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Україною</a:t>
            </a:r>
            <a:r>
              <a:rPr sz="14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та</a:t>
            </a:r>
            <a:r>
              <a:rPr sz="1400" b="1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ЄС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рамках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якої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Україна</a:t>
            </a:r>
            <a:r>
              <a:rPr sz="1400" spc="-8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зобов’язалась</a:t>
            </a:r>
            <a:r>
              <a:rPr sz="1400" spc="-105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протягом</a:t>
            </a:r>
            <a:r>
              <a:rPr sz="1400" spc="-204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10</a:t>
            </a:r>
            <a:r>
              <a:rPr sz="1400" spc="35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років</a:t>
            </a:r>
            <a:r>
              <a:rPr sz="1400" spc="-13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скасувати</a:t>
            </a:r>
            <a:r>
              <a:rPr sz="1400" spc="10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експортні</a:t>
            </a:r>
            <a:r>
              <a:rPr sz="1400" spc="-13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мита</a:t>
            </a:r>
            <a:r>
              <a:rPr sz="1400" spc="-45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-</a:t>
            </a:r>
            <a:r>
              <a:rPr sz="1400" spc="-1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до</a:t>
            </a:r>
            <a:r>
              <a:rPr sz="1400" spc="-5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2027</a:t>
            </a:r>
            <a:r>
              <a:rPr sz="1400" spc="-12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року,</a:t>
            </a:r>
            <a:r>
              <a:rPr sz="1400" spc="-3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мита зі</a:t>
            </a:r>
            <a:r>
              <a:rPr sz="1400" spc="-5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32323"/>
                </a:solidFill>
                <a:latin typeface="Verdana"/>
                <a:cs typeface="Verdana"/>
              </a:rPr>
              <a:t>сторони </a:t>
            </a:r>
            <a:r>
              <a:rPr sz="1400" dirty="0">
                <a:solidFill>
                  <a:srgbClr val="232323"/>
                </a:solidFill>
                <a:latin typeface="Verdana"/>
                <a:cs typeface="Verdana"/>
              </a:rPr>
              <a:t>ЄС</a:t>
            </a:r>
            <a:r>
              <a:rPr sz="1400" spc="-60" dirty="0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32323"/>
                </a:solidFill>
                <a:latin typeface="Verdana"/>
                <a:cs typeface="Verdana"/>
              </a:rPr>
              <a:t>відсутні).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Мито</a:t>
            </a:r>
            <a:r>
              <a:rPr sz="1400" u="sng" spc="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на</a:t>
            </a:r>
            <a:r>
              <a:rPr sz="14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вироби</a:t>
            </a:r>
            <a:r>
              <a:rPr sz="1400" u="sng" spc="-1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з</a:t>
            </a:r>
            <a:r>
              <a:rPr sz="1400" u="sng" spc="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каменю</a:t>
            </a:r>
            <a:r>
              <a:rPr sz="1400" spc="-10" dirty="0">
                <a:solidFill>
                  <a:srgbClr val="232323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marL="240665" lvl="1" indent="-227965">
              <a:lnSpc>
                <a:spcPct val="100000"/>
              </a:lnSpc>
              <a:spcBef>
                <a:spcPts val="800"/>
              </a:spcBef>
              <a:buFont typeface="Calibri"/>
              <a:buChar char="-"/>
              <a:tabLst>
                <a:tab pos="240665" algn="l"/>
              </a:tabLst>
            </a:pPr>
            <a:r>
              <a:rPr sz="1400" dirty="0">
                <a:latin typeface="Verdana"/>
                <a:cs typeface="Verdana"/>
              </a:rPr>
              <a:t>Брущатка,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бордюрний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камiнь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плити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брукування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природного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каменю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10%</a:t>
            </a:r>
            <a:endParaRPr sz="1400">
              <a:latin typeface="Verdana"/>
              <a:cs typeface="Verdana"/>
            </a:endParaRPr>
          </a:p>
          <a:p>
            <a:pPr marL="241300" marR="942975" lvl="1" indent="-228600">
              <a:lnSpc>
                <a:spcPts val="1500"/>
              </a:lnSpc>
              <a:spcBef>
                <a:spcPts val="1075"/>
              </a:spcBef>
              <a:buFont typeface="Calibri"/>
              <a:buChar char="-"/>
              <a:tabLst>
                <a:tab pos="241300" algn="l"/>
              </a:tabLst>
            </a:pPr>
            <a:r>
              <a:rPr sz="1400" dirty="0">
                <a:latin typeface="Verdana"/>
                <a:cs typeface="Verdana"/>
              </a:rPr>
              <a:t>iншi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каменi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пам'ятникiв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або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будiвництва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вироби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них,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розпилянi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або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обтесанi,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плоскою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або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рiвною </a:t>
            </a:r>
            <a:r>
              <a:rPr sz="1400" dirty="0">
                <a:latin typeface="Verdana"/>
                <a:cs typeface="Verdana"/>
              </a:rPr>
              <a:t>поверхнею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5%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2850" y="1676400"/>
            <a:ext cx="814387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585" y="2347213"/>
            <a:ext cx="3747770" cy="205358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997585" algn="just">
              <a:lnSpc>
                <a:spcPts val="3910"/>
              </a:lnSpc>
              <a:spcBef>
                <a:spcPts val="575"/>
              </a:spcBef>
            </a:pPr>
            <a:r>
              <a:rPr u="none" spc="-10" dirty="0">
                <a:solidFill>
                  <a:srgbClr val="000000"/>
                </a:solidFill>
              </a:rPr>
              <a:t>Напрямки діяльності </a:t>
            </a:r>
            <a:r>
              <a:rPr u="none" dirty="0">
                <a:solidFill>
                  <a:srgbClr val="000000"/>
                </a:solidFill>
              </a:rPr>
              <a:t>в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рамках</a:t>
            </a:r>
          </a:p>
          <a:p>
            <a:pPr marL="12700">
              <a:lnSpc>
                <a:spcPts val="3760"/>
              </a:lnSpc>
            </a:pPr>
            <a:r>
              <a:rPr u="none" dirty="0">
                <a:solidFill>
                  <a:srgbClr val="000000"/>
                </a:solidFill>
              </a:rPr>
              <a:t>Зеленої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Угоди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152775"/>
            <a:ext cx="200025" cy="676275"/>
          </a:xfrm>
          <a:custGeom>
            <a:avLst/>
            <a:gdLst/>
            <a:ahLst/>
            <a:cxnLst/>
            <a:rect l="l" t="t" r="r" b="b"/>
            <a:pathLst>
              <a:path w="200025" h="676275">
                <a:moveTo>
                  <a:pt x="200025" y="0"/>
                </a:moveTo>
                <a:lnTo>
                  <a:pt x="0" y="0"/>
                </a:lnTo>
                <a:lnTo>
                  <a:pt x="0" y="676275"/>
                </a:lnTo>
                <a:lnTo>
                  <a:pt x="200025" y="676275"/>
                </a:lnTo>
                <a:lnTo>
                  <a:pt x="200025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3152775"/>
            <a:ext cx="200025" cy="676275"/>
          </a:xfrm>
          <a:custGeom>
            <a:avLst/>
            <a:gdLst/>
            <a:ahLst/>
            <a:cxnLst/>
            <a:rect l="l" t="t" r="r" b="b"/>
            <a:pathLst>
              <a:path w="200025" h="676275">
                <a:moveTo>
                  <a:pt x="200025" y="0"/>
                </a:moveTo>
                <a:lnTo>
                  <a:pt x="0" y="0"/>
                </a:lnTo>
                <a:lnTo>
                  <a:pt x="0" y="676275"/>
                </a:lnTo>
                <a:lnTo>
                  <a:pt x="200025" y="676275"/>
                </a:lnTo>
                <a:lnTo>
                  <a:pt x="200025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152775"/>
            <a:ext cx="200025" cy="676275"/>
          </a:xfrm>
          <a:custGeom>
            <a:avLst/>
            <a:gdLst/>
            <a:ahLst/>
            <a:cxnLst/>
            <a:rect l="l" t="t" r="r" b="b"/>
            <a:pathLst>
              <a:path w="200025" h="676275">
                <a:moveTo>
                  <a:pt x="200025" y="0"/>
                </a:moveTo>
                <a:lnTo>
                  <a:pt x="0" y="0"/>
                </a:lnTo>
                <a:lnTo>
                  <a:pt x="0" y="676275"/>
                </a:lnTo>
                <a:lnTo>
                  <a:pt x="200025" y="676275"/>
                </a:lnTo>
                <a:lnTo>
                  <a:pt x="200025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534025" y="0"/>
            <a:ext cx="6657975" cy="6858000"/>
            <a:chOff x="5534025" y="0"/>
            <a:chExt cx="6657975" cy="6858000"/>
          </a:xfrm>
        </p:grpSpPr>
        <p:sp>
          <p:nvSpPr>
            <p:cNvPr id="7" name="object 7"/>
            <p:cNvSpPr/>
            <p:nvPr/>
          </p:nvSpPr>
          <p:spPr>
            <a:xfrm>
              <a:off x="10696575" y="0"/>
              <a:ext cx="1495425" cy="6858000"/>
            </a:xfrm>
            <a:custGeom>
              <a:avLst/>
              <a:gdLst/>
              <a:ahLst/>
              <a:cxnLst/>
              <a:rect l="l" t="t" r="r" b="b"/>
              <a:pathLst>
                <a:path w="1495425" h="6858000">
                  <a:moveTo>
                    <a:pt x="14954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495425" y="6858000"/>
                  </a:lnTo>
                  <a:lnTo>
                    <a:pt x="1495425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4025" y="361886"/>
              <a:ext cx="6310376" cy="63199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86425" y="390525"/>
              <a:ext cx="6010275" cy="6019800"/>
            </a:xfrm>
            <a:custGeom>
              <a:avLst/>
              <a:gdLst/>
              <a:ahLst/>
              <a:cxnLst/>
              <a:rect l="l" t="t" r="r" b="b"/>
              <a:pathLst>
                <a:path w="6010275" h="6019800">
                  <a:moveTo>
                    <a:pt x="6010275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6010275" y="6019800"/>
                  </a:lnTo>
                  <a:lnTo>
                    <a:pt x="6010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550" y="666750"/>
              <a:ext cx="5534025" cy="5467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246" y="73405"/>
            <a:ext cx="52101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dirty="0">
                <a:latin typeface="Verdana"/>
                <a:cs typeface="Verdana"/>
                <a:hlinkClick r:id="rId2"/>
              </a:rPr>
              <a:t>Промислова</a:t>
            </a:r>
            <a:r>
              <a:rPr b="0" u="none" spc="-120" dirty="0">
                <a:latin typeface="Verdana"/>
                <a:cs typeface="Verdana"/>
                <a:hlinkClick r:id="rId2"/>
              </a:rPr>
              <a:t> </a:t>
            </a:r>
            <a:r>
              <a:rPr b="0" u="none" spc="-10" dirty="0">
                <a:latin typeface="Verdana"/>
                <a:cs typeface="Verdana"/>
                <a:hlinkClick r:id="rId2"/>
              </a:rPr>
              <a:t>стратегія</a:t>
            </a:r>
          </a:p>
        </p:txBody>
      </p:sp>
      <p:sp>
        <p:nvSpPr>
          <p:cNvPr id="3" name="object 3"/>
          <p:cNvSpPr/>
          <p:nvPr/>
        </p:nvSpPr>
        <p:spPr>
          <a:xfrm>
            <a:off x="3502025" y="562229"/>
            <a:ext cx="5191125" cy="9525"/>
          </a:xfrm>
          <a:custGeom>
            <a:avLst/>
            <a:gdLst/>
            <a:ahLst/>
            <a:cxnLst/>
            <a:rect l="l" t="t" r="r" b="b"/>
            <a:pathLst>
              <a:path w="5191125" h="9525">
                <a:moveTo>
                  <a:pt x="5191125" y="0"/>
                </a:moveTo>
                <a:lnTo>
                  <a:pt x="0" y="0"/>
                </a:lnTo>
                <a:lnTo>
                  <a:pt x="0" y="9525"/>
                </a:lnTo>
                <a:lnTo>
                  <a:pt x="5191125" y="9525"/>
                </a:lnTo>
                <a:lnTo>
                  <a:pt x="5191125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8600" y="1057528"/>
            <a:ext cx="6648450" cy="9525"/>
          </a:xfrm>
          <a:custGeom>
            <a:avLst/>
            <a:gdLst/>
            <a:ahLst/>
            <a:cxnLst/>
            <a:rect l="l" t="t" r="r" b="b"/>
            <a:pathLst>
              <a:path w="6648450" h="9525">
                <a:moveTo>
                  <a:pt x="6648450" y="0"/>
                </a:moveTo>
                <a:lnTo>
                  <a:pt x="0" y="0"/>
                </a:lnTo>
                <a:lnTo>
                  <a:pt x="0" y="9525"/>
                </a:lnTo>
                <a:lnTo>
                  <a:pt x="6648450" y="9525"/>
                </a:lnTo>
                <a:lnTo>
                  <a:pt x="6648450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8185" y="569213"/>
            <a:ext cx="6680834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31140" marR="5080" indent="-219075">
              <a:lnSpc>
                <a:spcPts val="3910"/>
              </a:lnSpc>
              <a:spcBef>
                <a:spcPts val="575"/>
              </a:spcBef>
            </a:pPr>
            <a:r>
              <a:rPr sz="360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для</a:t>
            </a:r>
            <a:r>
              <a:rPr sz="3600" spc="-6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3600" spc="-1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конкурентоспроможної,</a:t>
            </a:r>
            <a:r>
              <a:rPr sz="360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зеленої,</a:t>
            </a:r>
            <a:r>
              <a:rPr sz="3600" spc="-75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360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цифрової</a:t>
            </a:r>
            <a:r>
              <a:rPr sz="3600" spc="-12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3600" spc="-10" dirty="0">
                <a:solidFill>
                  <a:srgbClr val="467885"/>
                </a:solidFill>
                <a:latin typeface="Verdana"/>
                <a:cs typeface="Verdana"/>
                <a:hlinkClick r:id="rId2"/>
              </a:rPr>
              <a:t>Європи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7675" y="1552828"/>
            <a:ext cx="6210300" cy="9525"/>
          </a:xfrm>
          <a:custGeom>
            <a:avLst/>
            <a:gdLst/>
            <a:ahLst/>
            <a:cxnLst/>
            <a:rect l="l" t="t" r="r" b="b"/>
            <a:pathLst>
              <a:path w="6210300" h="9525">
                <a:moveTo>
                  <a:pt x="6210300" y="0"/>
                </a:moveTo>
                <a:lnTo>
                  <a:pt x="0" y="0"/>
                </a:lnTo>
                <a:lnTo>
                  <a:pt x="0" y="9525"/>
                </a:lnTo>
                <a:lnTo>
                  <a:pt x="6210300" y="9525"/>
                </a:lnTo>
                <a:lnTo>
                  <a:pt x="6210300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5" y="1714500"/>
            <a:ext cx="6677659" cy="47297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25434" y="2255456"/>
            <a:ext cx="3463925" cy="124904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422275" marR="419100" indent="495300">
              <a:lnSpc>
                <a:spcPct val="105000"/>
              </a:lnSpc>
              <a:spcBef>
                <a:spcPts val="35"/>
              </a:spcBef>
            </a:pPr>
            <a:r>
              <a:rPr sz="1550" b="1" spc="-10" dirty="0">
                <a:latin typeface="Verdana"/>
                <a:cs typeface="Verdana"/>
              </a:rPr>
              <a:t>Використання </a:t>
            </a:r>
            <a:r>
              <a:rPr sz="1550" b="1" dirty="0">
                <a:latin typeface="Verdana"/>
                <a:cs typeface="Verdana"/>
              </a:rPr>
              <a:t>потенціалу</a:t>
            </a:r>
            <a:r>
              <a:rPr sz="1550" b="1" spc="280" dirty="0">
                <a:latin typeface="Verdana"/>
                <a:cs typeface="Verdana"/>
              </a:rPr>
              <a:t> </a:t>
            </a:r>
            <a:r>
              <a:rPr sz="1550" b="1" spc="-10" dirty="0">
                <a:latin typeface="Verdana"/>
                <a:cs typeface="Verdana"/>
              </a:rPr>
              <a:t>технологій</a:t>
            </a:r>
            <a:endParaRPr sz="1550">
              <a:latin typeface="Verdana"/>
              <a:cs typeface="Verdana"/>
            </a:endParaRPr>
          </a:p>
          <a:p>
            <a:pPr marL="12700" marR="5080" indent="2540" algn="ctr">
              <a:lnSpc>
                <a:spcPts val="1950"/>
              </a:lnSpc>
              <a:spcBef>
                <a:spcPts val="10"/>
              </a:spcBef>
            </a:pPr>
            <a:r>
              <a:rPr sz="1550" b="1" dirty="0">
                <a:latin typeface="Verdana"/>
                <a:cs typeface="Verdana"/>
              </a:rPr>
              <a:t>з</a:t>
            </a:r>
            <a:r>
              <a:rPr sz="1550" b="1" spc="75" dirty="0">
                <a:latin typeface="Verdana"/>
                <a:cs typeface="Verdana"/>
              </a:rPr>
              <a:t> </a:t>
            </a:r>
            <a:r>
              <a:rPr sz="1550" b="1" dirty="0">
                <a:latin typeface="Verdana"/>
                <a:cs typeface="Verdana"/>
              </a:rPr>
              <a:t>низьким</a:t>
            </a:r>
            <a:r>
              <a:rPr sz="1550" b="1" spc="145" dirty="0">
                <a:latin typeface="Verdana"/>
                <a:cs typeface="Verdana"/>
              </a:rPr>
              <a:t> </a:t>
            </a:r>
            <a:r>
              <a:rPr sz="1550" b="1" dirty="0">
                <a:latin typeface="Verdana"/>
                <a:cs typeface="Verdana"/>
              </a:rPr>
              <a:t>рівнем</a:t>
            </a:r>
            <a:r>
              <a:rPr sz="1550" b="1" spc="229" dirty="0">
                <a:latin typeface="Verdana"/>
                <a:cs typeface="Verdana"/>
              </a:rPr>
              <a:t> </a:t>
            </a:r>
            <a:r>
              <a:rPr sz="1550" b="1" spc="-10" dirty="0">
                <a:latin typeface="Verdana"/>
                <a:cs typeface="Verdana"/>
              </a:rPr>
              <a:t>викидів, </a:t>
            </a:r>
            <a:r>
              <a:rPr sz="1550" b="1" dirty="0">
                <a:latin typeface="Verdana"/>
                <a:cs typeface="Verdana"/>
              </a:rPr>
              <a:t>створення</a:t>
            </a:r>
            <a:r>
              <a:rPr sz="1550" b="1" spc="204" dirty="0">
                <a:latin typeface="Verdana"/>
                <a:cs typeface="Verdana"/>
              </a:rPr>
              <a:t> </a:t>
            </a:r>
            <a:r>
              <a:rPr sz="1550" b="1" dirty="0">
                <a:latin typeface="Verdana"/>
                <a:cs typeface="Verdana"/>
              </a:rPr>
              <a:t>екологічно</a:t>
            </a:r>
            <a:r>
              <a:rPr sz="1550" b="1" spc="345" dirty="0">
                <a:latin typeface="Verdana"/>
                <a:cs typeface="Verdana"/>
              </a:rPr>
              <a:t> </a:t>
            </a:r>
            <a:r>
              <a:rPr sz="1550" b="1" spc="-10" dirty="0">
                <a:latin typeface="Verdana"/>
                <a:cs typeface="Verdana"/>
              </a:rPr>
              <a:t>чистих </a:t>
            </a:r>
            <a:r>
              <a:rPr sz="1550" b="1" dirty="0">
                <a:latin typeface="Verdana"/>
                <a:cs typeface="Verdana"/>
              </a:rPr>
              <a:t>продуктів</a:t>
            </a:r>
            <a:r>
              <a:rPr sz="1550" b="1" spc="185" dirty="0">
                <a:latin typeface="Verdana"/>
                <a:cs typeface="Verdana"/>
              </a:rPr>
              <a:t> </a:t>
            </a:r>
            <a:r>
              <a:rPr sz="1550" b="1" dirty="0">
                <a:latin typeface="Verdana"/>
                <a:cs typeface="Verdana"/>
              </a:rPr>
              <a:t>і</a:t>
            </a:r>
            <a:r>
              <a:rPr sz="1550" b="1" spc="110" dirty="0">
                <a:latin typeface="Verdana"/>
                <a:cs typeface="Verdana"/>
              </a:rPr>
              <a:t> </a:t>
            </a:r>
            <a:r>
              <a:rPr sz="1550" b="1" spc="-10" dirty="0">
                <a:latin typeface="Verdana"/>
                <a:cs typeface="Verdana"/>
              </a:rPr>
              <a:t>послуг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5789" y="4457382"/>
            <a:ext cx="1685289" cy="14871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70"/>
              </a:spcBef>
            </a:pPr>
            <a:r>
              <a:rPr sz="155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Європейський</a:t>
            </a:r>
            <a:r>
              <a:rPr sz="155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сировинний</a:t>
            </a:r>
            <a:r>
              <a:rPr sz="155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альянс</a:t>
            </a:r>
            <a:endParaRPr sz="15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550" spc="-10" dirty="0">
                <a:latin typeface="Verdana"/>
                <a:cs typeface="Verdana"/>
              </a:rPr>
              <a:t>(</a:t>
            </a:r>
            <a:r>
              <a:rPr sz="1550" spc="-10" dirty="0">
                <a:solidFill>
                  <a:srgbClr val="404040"/>
                </a:solidFill>
                <a:latin typeface="Verdana"/>
                <a:cs typeface="Verdana"/>
              </a:rPr>
              <a:t>ERMA</a:t>
            </a:r>
            <a:r>
              <a:rPr sz="1550" spc="-10" dirty="0">
                <a:latin typeface="Verdana"/>
                <a:cs typeface="Verdana"/>
              </a:rPr>
              <a:t>)</a:t>
            </a:r>
            <a:endParaRPr sz="1550">
              <a:latin typeface="Verdana"/>
              <a:cs typeface="Verdana"/>
            </a:endParaRPr>
          </a:p>
          <a:p>
            <a:pPr marL="60325" marR="58419" algn="ctr">
              <a:lnSpc>
                <a:spcPct val="100899"/>
              </a:lnSpc>
              <a:spcBef>
                <a:spcPts val="80"/>
              </a:spcBef>
            </a:pP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13</a:t>
            </a:r>
            <a:r>
              <a:rPr sz="1550" u="sng" spc="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українських</a:t>
            </a:r>
            <a:r>
              <a:rPr sz="155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представників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195" y="360044"/>
            <a:ext cx="675767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869950" marR="5080" indent="-857885">
              <a:lnSpc>
                <a:spcPts val="3910"/>
              </a:lnSpc>
              <a:spcBef>
                <a:spcPts val="575"/>
              </a:spcBef>
            </a:pPr>
            <a:r>
              <a:rPr u="none" dirty="0">
                <a:solidFill>
                  <a:srgbClr val="000000"/>
                </a:solidFill>
              </a:rPr>
              <a:t>Міжнародні</a:t>
            </a:r>
            <a:r>
              <a:rPr u="none" spc="-9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конференції, </a:t>
            </a:r>
            <a:r>
              <a:rPr u="none" dirty="0">
                <a:solidFill>
                  <a:srgbClr val="000000"/>
                </a:solidFill>
              </a:rPr>
              <a:t>які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стосуються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ІБК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827" y="2208657"/>
          <a:ext cx="11389994" cy="3232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Назва</a:t>
                      </a: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конференції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Місце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20" dirty="0">
                          <a:latin typeface="Trebuchet MS"/>
                          <a:cs typeface="Trebuchet MS"/>
                        </a:rPr>
                        <a:t>Дата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u="sng" spc="-65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Extractive</a:t>
                      </a:r>
                      <a:r>
                        <a:rPr sz="1800" u="sng" spc="-270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 </a:t>
                      </a:r>
                      <a:r>
                        <a:rPr sz="1800" u="sng" spc="-35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Industry </a:t>
                      </a:r>
                      <a:r>
                        <a:rPr sz="1800" u="sng" spc="-20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Geology</a:t>
                      </a:r>
                      <a:r>
                        <a:rPr sz="1800" u="sng" spc="-120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Conference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45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University</a:t>
                      </a:r>
                      <a:r>
                        <a:rPr sz="1800" spc="-26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7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spc="-13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Hull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30" dirty="0">
                          <a:latin typeface="Trebuchet MS"/>
                          <a:cs typeface="Trebuchet MS"/>
                        </a:rPr>
                        <a:t>4-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вересня</a:t>
                      </a:r>
                      <a:r>
                        <a:rPr sz="18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2024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u="sng" spc="-20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Global</a:t>
                      </a:r>
                      <a:r>
                        <a:rPr sz="1800" u="sng" spc="-90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 </a:t>
                      </a:r>
                      <a:r>
                        <a:rPr sz="1800" u="sng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Stone</a:t>
                      </a:r>
                      <a:r>
                        <a:rPr sz="1800" u="sng" spc="-195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 </a:t>
                      </a:r>
                      <a:r>
                        <a:rPr sz="1800" u="sng" spc="35" dirty="0">
                          <a:solidFill>
                            <a:srgbClr val="467885"/>
                          </a:solidFill>
                          <a:uFill>
                            <a:solidFill>
                              <a:srgbClr val="467885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Congress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5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Batalha,</a:t>
                      </a:r>
                      <a:r>
                        <a:rPr sz="1800" spc="-9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Portugal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Червень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u="sng" spc="-5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International</a:t>
                      </a:r>
                      <a:r>
                        <a:rPr sz="1800" u="sng" spc="-21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 </a:t>
                      </a:r>
                      <a:r>
                        <a:rPr sz="1800" u="sng" spc="-5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Future</a:t>
                      </a:r>
                      <a:r>
                        <a:rPr sz="1800" u="sng" spc="-16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 </a:t>
                      </a:r>
                      <a:r>
                        <a:rPr sz="1800" u="sng" spc="-2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Mining</a:t>
                      </a:r>
                      <a:r>
                        <a:rPr sz="1800" u="sng" spc="-7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Conference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5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Sydney,</a:t>
                      </a:r>
                      <a:r>
                        <a:rPr sz="1800" spc="-185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Australia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0" dirty="0">
                          <a:latin typeface="Trebuchet MS"/>
                          <a:cs typeface="Trebuchet MS"/>
                        </a:rPr>
                        <a:t>2-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8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вересня</a:t>
                      </a:r>
                      <a:r>
                        <a:rPr sz="18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2024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651510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u="sng" spc="-5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International</a:t>
                      </a:r>
                      <a:r>
                        <a:rPr sz="1800" u="sng" spc="-24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Conference</a:t>
                      </a:r>
                      <a:r>
                        <a:rPr sz="1800" u="sng" spc="-27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on</a:t>
                      </a:r>
                      <a:r>
                        <a:rPr sz="1800" u="sng" spc="-7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Sustainable</a:t>
                      </a:r>
                      <a:r>
                        <a:rPr sz="1800" u="sng" spc="-27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spc="-3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Development</a:t>
                      </a:r>
                      <a:r>
                        <a:rPr sz="1800" u="sng" spc="-3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spc="-4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in</a:t>
                      </a:r>
                      <a:r>
                        <a:rPr sz="1800" u="sng" spc="-229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spc="-2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the</a:t>
                      </a:r>
                      <a:r>
                        <a:rPr sz="1800" spc="-25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Minerals</a:t>
                      </a:r>
                      <a:r>
                        <a:rPr sz="1800" u="sng" spc="-204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Industry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2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Torino,</a:t>
                      </a:r>
                      <a:r>
                        <a:rPr sz="1800" spc="-25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ITtaly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5" dirty="0">
                          <a:latin typeface="Trebuchet MS"/>
                          <a:cs typeface="Trebuchet MS"/>
                        </a:rPr>
                        <a:t>9-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липня</a:t>
                      </a:r>
                      <a:r>
                        <a:rPr sz="18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2024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u="sng" spc="-50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6"/>
                        </a:rPr>
                        <a:t>International</a:t>
                      </a:r>
                      <a:r>
                        <a:rPr sz="1800" u="sng" spc="-22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6"/>
                        </a:rPr>
                        <a:t> </a:t>
                      </a:r>
                      <a:r>
                        <a:rPr sz="1800" u="sng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6"/>
                        </a:rPr>
                        <a:t>Stone</a:t>
                      </a:r>
                      <a:r>
                        <a:rPr sz="1800" u="sng" spc="-16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6"/>
                        </a:rPr>
                        <a:t> </a:t>
                      </a:r>
                      <a:r>
                        <a:rPr sz="1800" u="sng" spc="35" dirty="0">
                          <a:solidFill>
                            <a:srgbClr val="253138"/>
                          </a:solidFill>
                          <a:uFill>
                            <a:solidFill>
                              <a:srgbClr val="253138"/>
                            </a:solidFill>
                          </a:uFill>
                          <a:latin typeface="Trebuchet MS"/>
                          <a:cs typeface="Trebuchet MS"/>
                          <a:hlinkClick r:id="rId6"/>
                        </a:rPr>
                        <a:t>Congress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5" dirty="0">
                          <a:latin typeface="Trebuchet MS"/>
                          <a:cs typeface="Trebuchet MS"/>
                        </a:rPr>
                        <a:t>Izmir,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Turkey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17</a:t>
                      </a:r>
                      <a:r>
                        <a:rPr sz="18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6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8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8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квітня</a:t>
                      </a:r>
                      <a:r>
                        <a:rPr sz="1800" spc="-3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2024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175" y="991938"/>
            <a:ext cx="8112169" cy="50811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870" y="879157"/>
            <a:ext cx="3723004" cy="54914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185"/>
              </a:lnSpc>
              <a:spcBef>
                <a:spcPts val="125"/>
              </a:spcBef>
            </a:pPr>
            <a:r>
              <a:rPr sz="1100" dirty="0">
                <a:latin typeface="Verdana"/>
                <a:cs typeface="Verdana"/>
              </a:rPr>
              <a:t>20%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доданої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вартості у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структурі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ВВП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України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-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185"/>
              </a:lnSpc>
            </a:pPr>
            <a:r>
              <a:rPr sz="1100" dirty="0">
                <a:latin typeface="Verdana"/>
                <a:cs typeface="Verdana"/>
              </a:rPr>
              <a:t>видобуток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та</a:t>
            </a:r>
            <a:r>
              <a:rPr sz="1100" spc="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переробка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корисних</a:t>
            </a:r>
            <a:r>
              <a:rPr sz="1100" spc="-10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копалин.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ts val="1185"/>
              </a:lnSpc>
              <a:spcBef>
                <a:spcPts val="5"/>
              </a:spcBef>
            </a:pPr>
            <a:r>
              <a:rPr sz="1100" dirty="0">
                <a:latin typeface="Verdana"/>
                <a:cs typeface="Verdana"/>
              </a:rPr>
              <a:t>Україна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одна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з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провідних</a:t>
            </a:r>
            <a:r>
              <a:rPr sz="1100" spc="-1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країн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Європи</a:t>
            </a:r>
            <a:r>
              <a:rPr sz="1100" spc="-10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та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світу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з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185"/>
              </a:lnSpc>
            </a:pPr>
            <a:r>
              <a:rPr sz="1100" spc="-10" dirty="0">
                <a:latin typeface="Verdana"/>
                <a:cs typeface="Verdana"/>
              </a:rPr>
              <a:t>видобутку: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ts val="1225"/>
              </a:lnSpc>
              <a:spcBef>
                <a:spcPts val="705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залізної</a:t>
            </a:r>
            <a:r>
              <a:rPr sz="1100" b="1" spc="-1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руди</a:t>
            </a:r>
            <a:r>
              <a:rPr sz="1100" b="1" spc="60" dirty="0">
                <a:latin typeface="Verdana"/>
                <a:cs typeface="Verdana"/>
              </a:rPr>
              <a:t>  </a:t>
            </a:r>
            <a:r>
              <a:rPr sz="1100" dirty="0">
                <a:latin typeface="Verdana"/>
                <a:cs typeface="Verdana"/>
              </a:rPr>
              <a:t>(4%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світового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виробництва</a:t>
            </a:r>
            <a:endParaRPr sz="1100">
              <a:latin typeface="Verdana"/>
              <a:cs typeface="Verdana"/>
            </a:endParaRPr>
          </a:p>
          <a:p>
            <a:pPr marL="184150">
              <a:lnSpc>
                <a:spcPts val="1220"/>
              </a:lnSpc>
            </a:pPr>
            <a:r>
              <a:rPr sz="1100" spc="-20" dirty="0">
                <a:latin typeface="Verdana"/>
                <a:cs typeface="Verdana"/>
              </a:rPr>
              <a:t>(Св))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ts val="1185"/>
              </a:lnSpc>
              <a:spcBef>
                <a:spcPts val="710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марганцевої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руди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(10%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Св)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1-е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в</a:t>
            </a:r>
            <a:endParaRPr sz="1100">
              <a:latin typeface="Verdana"/>
              <a:cs typeface="Verdana"/>
            </a:endParaRPr>
          </a:p>
          <a:p>
            <a:pPr marL="184150">
              <a:lnSpc>
                <a:spcPts val="1185"/>
              </a:lnSpc>
            </a:pPr>
            <a:r>
              <a:rPr sz="1100" dirty="0">
                <a:latin typeface="Verdana"/>
                <a:cs typeface="Verdana"/>
              </a:rPr>
              <a:t>Європі</a:t>
            </a:r>
            <a:r>
              <a:rPr sz="1100" spc="-1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і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2-е</a:t>
            </a:r>
            <a:r>
              <a:rPr sz="1100" spc="-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світі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(після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ПАР)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ct val="100000"/>
              </a:lnSpc>
              <a:spcBef>
                <a:spcPts val="710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каоліну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(18%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Св)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ts val="1285"/>
              </a:lnSpc>
              <a:spcBef>
                <a:spcPts val="755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графіту</a:t>
            </a:r>
            <a:r>
              <a:rPr sz="1100" b="1" spc="4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(4%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Св)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2-ге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світі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</a:t>
            </a:r>
            <a:r>
              <a:rPr sz="1200" dirty="0">
                <a:latin typeface="Verdana"/>
                <a:cs typeface="Verdana"/>
              </a:rPr>
              <a:t>20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%</a:t>
            </a:r>
            <a:endParaRPr sz="1200">
              <a:latin typeface="Verdana"/>
              <a:cs typeface="Verdana"/>
            </a:endParaRPr>
          </a:p>
          <a:p>
            <a:pPr marL="184150">
              <a:lnSpc>
                <a:spcPts val="1285"/>
              </a:lnSpc>
            </a:pPr>
            <a:r>
              <a:rPr sz="1200" dirty="0">
                <a:latin typeface="Verdana"/>
                <a:cs typeface="Verdana"/>
              </a:rPr>
              <a:t>світових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запасів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після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Китаю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(26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%)</a:t>
            </a:r>
            <a:endParaRPr sz="1200">
              <a:latin typeface="Verdana"/>
              <a:cs typeface="Verdana"/>
            </a:endParaRPr>
          </a:p>
          <a:p>
            <a:pPr marL="183515" indent="-170815">
              <a:lnSpc>
                <a:spcPct val="100000"/>
              </a:lnSpc>
              <a:spcBef>
                <a:spcPts val="760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уранових</a:t>
            </a:r>
            <a:r>
              <a:rPr sz="1100" b="1" spc="-1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руд</a:t>
            </a:r>
            <a:r>
              <a:rPr sz="1100" b="1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(2%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Св)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1-е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Європі</a:t>
            </a:r>
            <a:endParaRPr sz="1100">
              <a:latin typeface="Verdana"/>
              <a:cs typeface="Verdana"/>
            </a:endParaRPr>
          </a:p>
          <a:p>
            <a:pPr marL="184150" marR="62230" indent="-171450">
              <a:lnSpc>
                <a:spcPct val="79800"/>
              </a:lnSpc>
              <a:spcBef>
                <a:spcPts val="975"/>
              </a:spcBef>
              <a:buFont typeface="Calibri"/>
              <a:buChar char="-"/>
              <a:tabLst>
                <a:tab pos="184150" algn="l"/>
              </a:tabLst>
            </a:pPr>
            <a:r>
              <a:rPr sz="1100" b="1" dirty="0">
                <a:latin typeface="Verdana"/>
                <a:cs typeface="Verdana"/>
              </a:rPr>
              <a:t>ртуті</a:t>
            </a:r>
            <a:r>
              <a:rPr sz="1100" b="1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(1,9%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Св)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5-е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в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світі</a:t>
            </a:r>
            <a:r>
              <a:rPr sz="1100" spc="43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і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2-е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в </a:t>
            </a:r>
            <a:r>
              <a:rPr sz="1100" spc="-10" dirty="0">
                <a:latin typeface="Verdana"/>
                <a:cs typeface="Verdana"/>
              </a:rPr>
              <a:t>Європі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ts val="1185"/>
              </a:lnSpc>
              <a:spcBef>
                <a:spcPts val="785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титану</a:t>
            </a:r>
            <a:r>
              <a:rPr sz="1100" b="1" spc="-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(Україна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лідер серед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країн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ЄС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по</a:t>
            </a:r>
            <a:endParaRPr sz="1100">
              <a:latin typeface="Verdana"/>
              <a:cs typeface="Verdana"/>
            </a:endParaRPr>
          </a:p>
          <a:p>
            <a:pPr marL="184150">
              <a:lnSpc>
                <a:spcPts val="1185"/>
              </a:lnSpc>
            </a:pPr>
            <a:r>
              <a:rPr sz="1100" spc="-10" dirty="0">
                <a:latin typeface="Verdana"/>
                <a:cs typeface="Verdana"/>
              </a:rPr>
              <a:t>запасах)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ct val="100000"/>
              </a:lnSpc>
              <a:spcBef>
                <a:spcPts val="705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кам’яного</a:t>
            </a:r>
            <a:r>
              <a:rPr sz="1100" b="1" spc="-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(2%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Св)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та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бурого</a:t>
            </a:r>
            <a:r>
              <a:rPr sz="1100" b="1" spc="2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вугілля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ct val="100000"/>
              </a:lnSpc>
              <a:spcBef>
                <a:spcPts val="785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руд</a:t>
            </a:r>
            <a:r>
              <a:rPr sz="1100" b="1" spc="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кольорових</a:t>
            </a:r>
            <a:r>
              <a:rPr sz="1100" b="1" spc="-1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і</a:t>
            </a:r>
            <a:r>
              <a:rPr sz="1100" b="1" spc="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рідкісних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металів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ts val="1185"/>
              </a:lnSpc>
              <a:spcBef>
                <a:spcPts val="705"/>
              </a:spcBef>
              <a:buFont typeface="Calibri"/>
              <a:buChar char="-"/>
              <a:tabLst>
                <a:tab pos="183515" algn="l"/>
              </a:tabLst>
            </a:pPr>
            <a:r>
              <a:rPr sz="1100" dirty="0">
                <a:latin typeface="Verdana"/>
                <a:cs typeface="Verdana"/>
              </a:rPr>
              <a:t>самородної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сірки</a:t>
            </a:r>
            <a:r>
              <a:rPr sz="1100" b="1" spc="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одне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з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перших</a:t>
            </a:r>
            <a:r>
              <a:rPr sz="1100" spc="-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місць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у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світі</a:t>
            </a:r>
            <a:endParaRPr sz="1100">
              <a:latin typeface="Verdana"/>
              <a:cs typeface="Verdana"/>
            </a:endParaRPr>
          </a:p>
          <a:p>
            <a:pPr marL="184150">
              <a:lnSpc>
                <a:spcPts val="1050"/>
              </a:lnSpc>
            </a:pPr>
            <a:r>
              <a:rPr sz="1100" dirty="0">
                <a:latin typeface="Verdana"/>
                <a:cs typeface="Verdana"/>
              </a:rPr>
              <a:t>(1-е</a:t>
            </a:r>
            <a:r>
              <a:rPr sz="1100" spc="-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місце</a:t>
            </a:r>
            <a:r>
              <a:rPr sz="1100" spc="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серед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країн</a:t>
            </a:r>
            <a:r>
              <a:rPr sz="1100" spc="8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пострадянського</a:t>
            </a:r>
            <a:endParaRPr sz="1100">
              <a:latin typeface="Verdana"/>
              <a:cs typeface="Verdana"/>
            </a:endParaRPr>
          </a:p>
          <a:p>
            <a:pPr marL="184150">
              <a:lnSpc>
                <a:spcPts val="1185"/>
              </a:lnSpc>
            </a:pPr>
            <a:r>
              <a:rPr sz="1100" spc="-10" dirty="0">
                <a:latin typeface="Verdana"/>
                <a:cs typeface="Verdana"/>
              </a:rPr>
              <a:t>простору)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ct val="100000"/>
              </a:lnSpc>
              <a:spcBef>
                <a:spcPts val="785"/>
              </a:spcBef>
              <a:buFont typeface="Calibri"/>
              <a:buChar char="-"/>
              <a:tabLst>
                <a:tab pos="183515" algn="l"/>
              </a:tabLst>
            </a:pPr>
            <a:r>
              <a:rPr sz="1100" dirty="0">
                <a:latin typeface="Verdana"/>
                <a:cs typeface="Verdana"/>
              </a:rPr>
              <a:t>кам’яної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та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калійної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солей</a:t>
            </a:r>
            <a:r>
              <a:rPr sz="1100" dirty="0">
                <a:latin typeface="Verdana"/>
                <a:cs typeface="Verdana"/>
              </a:rPr>
              <a:t>,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сланцю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ts val="1185"/>
              </a:lnSpc>
              <a:spcBef>
                <a:spcPts val="710"/>
              </a:spcBef>
              <a:buFont typeface="Calibri"/>
              <a:buChar char="-"/>
              <a:tabLst>
                <a:tab pos="183515" algn="l"/>
              </a:tabLst>
            </a:pPr>
            <a:r>
              <a:rPr sz="1100" b="1" dirty="0">
                <a:latin typeface="Verdana"/>
                <a:cs typeface="Verdana"/>
              </a:rPr>
              <a:t>дорогоцінного</a:t>
            </a:r>
            <a:r>
              <a:rPr sz="1100" b="1" spc="-7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і</a:t>
            </a:r>
            <a:r>
              <a:rPr sz="1100" b="1" spc="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напівдорогоцінного</a:t>
            </a:r>
            <a:endParaRPr sz="1100">
              <a:latin typeface="Verdana"/>
              <a:cs typeface="Verdana"/>
            </a:endParaRPr>
          </a:p>
          <a:p>
            <a:pPr marL="184150">
              <a:lnSpc>
                <a:spcPts val="1185"/>
              </a:lnSpc>
            </a:pPr>
            <a:r>
              <a:rPr sz="1100" b="1" spc="-10" dirty="0">
                <a:latin typeface="Verdana"/>
                <a:cs typeface="Verdana"/>
              </a:rPr>
              <a:t>каміння</a:t>
            </a:r>
            <a:endParaRPr sz="1100">
              <a:latin typeface="Verdana"/>
              <a:cs typeface="Verdana"/>
            </a:endParaRPr>
          </a:p>
          <a:p>
            <a:pPr marL="183515" indent="-170815">
              <a:lnSpc>
                <a:spcPct val="100000"/>
              </a:lnSpc>
              <a:spcBef>
                <a:spcPts val="780"/>
              </a:spcBef>
              <a:buFont typeface="Calibri"/>
              <a:buChar char="-"/>
              <a:tabLst>
                <a:tab pos="183515" algn="l"/>
              </a:tabLst>
            </a:pPr>
            <a:r>
              <a:rPr sz="1100" dirty="0">
                <a:latin typeface="Verdana"/>
                <a:cs typeface="Verdana"/>
              </a:rPr>
              <a:t>природного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блочного</a:t>
            </a:r>
            <a:r>
              <a:rPr sz="1100" b="1" spc="2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каменю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9485" y="203898"/>
            <a:ext cx="627570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u="none" dirty="0">
                <a:solidFill>
                  <a:srgbClr val="000000"/>
                </a:solidFill>
              </a:rPr>
              <a:t>Корисні</a:t>
            </a:r>
            <a:r>
              <a:rPr sz="3200" u="none" spc="-110" dirty="0">
                <a:solidFill>
                  <a:srgbClr val="000000"/>
                </a:solidFill>
              </a:rPr>
              <a:t> </a:t>
            </a:r>
            <a:r>
              <a:rPr sz="3200" u="none" dirty="0">
                <a:solidFill>
                  <a:srgbClr val="000000"/>
                </a:solidFill>
              </a:rPr>
              <a:t>копалини</a:t>
            </a:r>
            <a:r>
              <a:rPr sz="3200" u="none" spc="-204" dirty="0">
                <a:solidFill>
                  <a:srgbClr val="000000"/>
                </a:solidFill>
              </a:rPr>
              <a:t> </a:t>
            </a:r>
            <a:r>
              <a:rPr sz="3200" u="none" spc="-10" dirty="0">
                <a:solidFill>
                  <a:srgbClr val="000000"/>
                </a:solidFill>
              </a:rPr>
              <a:t>України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30"/>
              </a:spcBef>
            </a:pPr>
            <a:r>
              <a:rPr sz="2750" u="none" dirty="0">
                <a:solidFill>
                  <a:srgbClr val="000000"/>
                </a:solidFill>
              </a:rPr>
              <a:t>Critical</a:t>
            </a:r>
            <a:r>
              <a:rPr sz="2750" u="none" spc="160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Raw</a:t>
            </a:r>
            <a:r>
              <a:rPr sz="2750" u="none" spc="110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Materials</a:t>
            </a:r>
            <a:r>
              <a:rPr sz="2750" u="none" spc="229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(CRM)</a:t>
            </a:r>
            <a:r>
              <a:rPr sz="2750" u="none" spc="200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/</a:t>
            </a:r>
            <a:r>
              <a:rPr sz="2750" u="none" spc="90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Критична</a:t>
            </a:r>
            <a:r>
              <a:rPr sz="2750" u="none" spc="155" dirty="0">
                <a:solidFill>
                  <a:srgbClr val="000000"/>
                </a:solidFill>
              </a:rPr>
              <a:t> </a:t>
            </a:r>
            <a:r>
              <a:rPr sz="2750" u="none" spc="-10" dirty="0">
                <a:solidFill>
                  <a:srgbClr val="000000"/>
                </a:solidFill>
              </a:rPr>
              <a:t>сировина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685799"/>
            <a:ext cx="9677400" cy="6124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58910" y="1632267"/>
            <a:ext cx="260159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</a:pPr>
            <a:r>
              <a:rPr sz="155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European</a:t>
            </a:r>
            <a:r>
              <a:rPr sz="1550" b="1" u="sng" spc="2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Commission:</a:t>
            </a:r>
            <a:r>
              <a:rPr sz="155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55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Critical</a:t>
            </a:r>
            <a:r>
              <a:rPr sz="1550" b="1" u="sng" spc="1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Raw</a:t>
            </a:r>
            <a:r>
              <a:rPr sz="1550" b="1" u="sng" spc="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55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Materials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2566" y="196850"/>
            <a:ext cx="2011680" cy="57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Ознаки: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1)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можливість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заміщення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0"/>
              </a:lnSpc>
            </a:pPr>
            <a:r>
              <a:rPr sz="1200" dirty="0">
                <a:latin typeface="Verdana"/>
                <a:cs typeface="Verdana"/>
              </a:rPr>
              <a:t>іншим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видом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сировини;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2566" y="930973"/>
            <a:ext cx="2167890" cy="570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indent="-219075">
              <a:lnSpc>
                <a:spcPts val="1435"/>
              </a:lnSpc>
              <a:spcBef>
                <a:spcPts val="100"/>
              </a:spcBef>
              <a:buAutoNum type="arabicParenR" startAt="2"/>
              <a:tabLst>
                <a:tab pos="231775" algn="l"/>
              </a:tabLst>
            </a:pPr>
            <a:r>
              <a:rPr sz="1200" spc="-10" dirty="0">
                <a:latin typeface="Verdana"/>
                <a:cs typeface="Verdana"/>
              </a:rPr>
              <a:t>функціональна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latin typeface="Verdana"/>
                <a:cs typeface="Verdana"/>
              </a:rPr>
              <a:t>незамінність;</a:t>
            </a:r>
            <a:endParaRPr sz="1200">
              <a:latin typeface="Verdana"/>
              <a:cs typeface="Verdana"/>
            </a:endParaRPr>
          </a:p>
          <a:p>
            <a:pPr marL="12700" marR="125095" indent="219075" algn="just">
              <a:lnSpc>
                <a:spcPct val="101699"/>
              </a:lnSpc>
              <a:spcBef>
                <a:spcPts val="1390"/>
              </a:spcBef>
              <a:buAutoNum type="arabicParenR" startAt="3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ризик поставок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(через </a:t>
            </a:r>
            <a:r>
              <a:rPr sz="1200" dirty="0">
                <a:latin typeface="Verdana"/>
                <a:cs typeface="Verdana"/>
              </a:rPr>
              <a:t>високу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частку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імпорту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та </a:t>
            </a:r>
            <a:r>
              <a:rPr sz="1200" dirty="0">
                <a:latin typeface="Verdana"/>
                <a:cs typeface="Verdana"/>
              </a:rPr>
              <a:t>високий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рівень</a:t>
            </a:r>
            <a:endParaRPr sz="1200">
              <a:latin typeface="Verdana"/>
              <a:cs typeface="Verdana"/>
            </a:endParaRPr>
          </a:p>
          <a:p>
            <a:pPr marL="12700" marR="316865">
              <a:lnSpc>
                <a:spcPct val="99100"/>
              </a:lnSpc>
            </a:pPr>
            <a:r>
              <a:rPr sz="1200" spc="-10" dirty="0">
                <a:latin typeface="Verdana"/>
                <a:cs typeface="Verdana"/>
              </a:rPr>
              <a:t>концентрації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критичної </a:t>
            </a:r>
            <a:r>
              <a:rPr sz="1200" dirty="0">
                <a:latin typeface="Verdana"/>
                <a:cs typeface="Verdana"/>
              </a:rPr>
              <a:t>сировини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окремих країнах).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ts val="1430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European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Raw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Materials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25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Alliance</a:t>
            </a:r>
            <a:r>
              <a:rPr sz="1200" u="sng" spc="-7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(ERMA)</a:t>
            </a:r>
            <a:r>
              <a:rPr sz="1200" spc="-4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-</a:t>
            </a:r>
            <a:endParaRPr sz="1200">
              <a:latin typeface="Verdana"/>
              <a:cs typeface="Verdana"/>
            </a:endParaRPr>
          </a:p>
          <a:p>
            <a:pPr marL="12700" marR="309880" indent="57150">
              <a:lnSpc>
                <a:spcPts val="1430"/>
              </a:lnSpc>
              <a:spcBef>
                <a:spcPts val="50"/>
              </a:spcBef>
            </a:pPr>
            <a:r>
              <a:rPr sz="1200" dirty="0">
                <a:latin typeface="Verdana"/>
                <a:cs typeface="Verdana"/>
              </a:rPr>
              <a:t>промисловий</a:t>
            </a:r>
            <a:r>
              <a:rPr sz="1200" spc="-1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альянс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галузі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CRM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899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The</a:t>
            </a:r>
            <a:r>
              <a:rPr sz="1200" u="sng" spc="-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European</a:t>
            </a:r>
            <a:r>
              <a:rPr sz="1200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innovation</a:t>
            </a:r>
            <a:r>
              <a:rPr sz="120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partnership</a:t>
            </a:r>
            <a:r>
              <a:rPr sz="1200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(EIP)</a:t>
            </a:r>
            <a:r>
              <a:rPr sz="120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on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raw </a:t>
            </a:r>
            <a:r>
              <a:rPr sz="1200" dirty="0">
                <a:latin typeface="Verdana"/>
                <a:cs typeface="Verdana"/>
              </a:rPr>
              <a:t>materials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-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платформа,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яка </a:t>
            </a:r>
            <a:r>
              <a:rPr sz="1200" dirty="0">
                <a:latin typeface="Verdana"/>
                <a:cs typeface="Verdana"/>
              </a:rPr>
              <a:t>об’єднує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представників</a:t>
            </a:r>
            <a:endParaRPr sz="1200">
              <a:latin typeface="Verdana"/>
              <a:cs typeface="Verdana"/>
            </a:endParaRPr>
          </a:p>
          <a:p>
            <a:pPr marL="12700" marR="20320">
              <a:lnSpc>
                <a:spcPct val="99100"/>
              </a:lnSpc>
            </a:pPr>
            <a:r>
              <a:rPr sz="1200" dirty="0">
                <a:latin typeface="Verdana"/>
                <a:cs typeface="Verdana"/>
              </a:rPr>
              <a:t>промисловості,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державних </a:t>
            </a:r>
            <a:r>
              <a:rPr sz="1200" dirty="0">
                <a:latin typeface="Verdana"/>
                <a:cs typeface="Verdana"/>
              </a:rPr>
              <a:t>служб,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наукових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кіл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та </a:t>
            </a:r>
            <a:r>
              <a:rPr sz="1200" dirty="0">
                <a:latin typeface="Verdana"/>
                <a:cs typeface="Verdana"/>
              </a:rPr>
              <a:t>неурядових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організацій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з </a:t>
            </a:r>
            <a:r>
              <a:rPr sz="1200" dirty="0">
                <a:latin typeface="Verdana"/>
                <a:cs typeface="Verdana"/>
              </a:rPr>
              <a:t>метою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консультування </a:t>
            </a:r>
            <a:r>
              <a:rPr sz="1200" spc="-25" dirty="0">
                <a:latin typeface="Verdana"/>
                <a:cs typeface="Verdana"/>
              </a:rPr>
              <a:t>та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Verdana"/>
                <a:cs typeface="Verdana"/>
              </a:rPr>
              <a:t>обміну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досвідом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200">
              <a:latin typeface="Verdana"/>
              <a:cs typeface="Verdana"/>
            </a:endParaRPr>
          </a:p>
          <a:p>
            <a:pPr marL="12700" marR="197485">
              <a:lnSpc>
                <a:spcPct val="101699"/>
              </a:lnSpc>
            </a:pPr>
            <a:r>
              <a:rPr sz="1200" b="1" dirty="0">
                <a:latin typeface="Verdana"/>
                <a:cs typeface="Verdana"/>
              </a:rPr>
              <a:t>CRM</a:t>
            </a:r>
            <a:r>
              <a:rPr sz="1200" b="1" spc="-7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в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Україні</a:t>
            </a:r>
            <a:r>
              <a:rPr sz="1200" dirty="0">
                <a:latin typeface="Verdana"/>
                <a:cs typeface="Verdana"/>
              </a:rPr>
              <a:t>: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титан, </a:t>
            </a:r>
            <a:r>
              <a:rPr sz="1200" dirty="0">
                <a:latin typeface="Verdana"/>
                <a:cs typeface="Verdana"/>
              </a:rPr>
              <a:t>літій,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марганець,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графіт, </a:t>
            </a:r>
            <a:r>
              <a:rPr sz="1200" dirty="0">
                <a:latin typeface="Verdana"/>
                <a:cs typeface="Verdana"/>
              </a:rPr>
              <a:t>берилій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ін.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450" y="542925"/>
            <a:ext cx="9601200" cy="61531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127" y="-3175"/>
            <a:ext cx="57651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u="none" dirty="0">
                <a:solidFill>
                  <a:srgbClr val="000000"/>
                </a:solidFill>
              </a:rPr>
              <a:t>Critical</a:t>
            </a:r>
            <a:r>
              <a:rPr sz="2750" u="none" spc="204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Raw</a:t>
            </a:r>
            <a:r>
              <a:rPr sz="2750" u="none" spc="135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Materials</a:t>
            </a:r>
            <a:r>
              <a:rPr sz="2750" u="none" spc="250" dirty="0">
                <a:solidFill>
                  <a:srgbClr val="000000"/>
                </a:solidFill>
              </a:rPr>
              <a:t> </a:t>
            </a:r>
            <a:r>
              <a:rPr sz="2750" u="none" spc="-10" dirty="0">
                <a:solidFill>
                  <a:srgbClr val="000000"/>
                </a:solidFill>
              </a:rPr>
              <a:t>(CRM)</a:t>
            </a:r>
            <a:endParaRPr sz="2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048" rIns="0" bIns="0" rtlCol="0">
            <a:spAutoFit/>
          </a:bodyPr>
          <a:lstStyle/>
          <a:p>
            <a:pPr marL="1110615">
              <a:lnSpc>
                <a:spcPct val="100000"/>
              </a:lnSpc>
              <a:spcBef>
                <a:spcPts val="130"/>
              </a:spcBef>
            </a:pPr>
            <a:r>
              <a:rPr sz="2750" u="none" dirty="0">
                <a:solidFill>
                  <a:srgbClr val="000000"/>
                </a:solidFill>
              </a:rPr>
              <a:t>Міжнародні</a:t>
            </a:r>
            <a:r>
              <a:rPr sz="2750" u="none" spc="175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"кам'яні"</a:t>
            </a:r>
            <a:r>
              <a:rPr sz="2750" u="none" spc="254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організації</a:t>
            </a:r>
            <a:r>
              <a:rPr sz="2750" u="none" spc="180" dirty="0">
                <a:solidFill>
                  <a:srgbClr val="000000"/>
                </a:solidFill>
              </a:rPr>
              <a:t> </a:t>
            </a:r>
            <a:r>
              <a:rPr sz="2750" u="none" dirty="0">
                <a:solidFill>
                  <a:srgbClr val="000000"/>
                </a:solidFill>
              </a:rPr>
              <a:t>та</a:t>
            </a:r>
            <a:r>
              <a:rPr sz="2750" u="none" spc="265" dirty="0">
                <a:solidFill>
                  <a:srgbClr val="000000"/>
                </a:solidFill>
              </a:rPr>
              <a:t> </a:t>
            </a:r>
            <a:r>
              <a:rPr sz="2750" u="none" spc="-10" dirty="0">
                <a:solidFill>
                  <a:srgbClr val="000000"/>
                </a:solidFill>
              </a:rPr>
              <a:t>ініціативи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782637" y="2073211"/>
            <a:ext cx="2110105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5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Natural</a:t>
            </a:r>
            <a:r>
              <a:rPr sz="1200" b="1" u="sng" spc="-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Stone</a:t>
            </a:r>
            <a:r>
              <a:rPr sz="1200" b="1" u="sng" spc="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Institute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395"/>
              </a:lnSpc>
            </a:pPr>
            <a:r>
              <a:rPr sz="1200" spc="-10" dirty="0">
                <a:latin typeface="Trebuchet MS"/>
                <a:cs typeface="Trebuchet MS"/>
              </a:rPr>
              <a:t>(США)</a:t>
            </a:r>
            <a:endParaRPr sz="1200">
              <a:latin typeface="Trebuchet MS"/>
              <a:cs typeface="Trebuchet MS"/>
            </a:endParaRPr>
          </a:p>
          <a:p>
            <a:pPr marL="127000" marR="5080" indent="-114300">
              <a:lnSpc>
                <a:spcPct val="101699"/>
              </a:lnSpc>
              <a:spcBef>
                <a:spcPts val="40"/>
              </a:spcBef>
            </a:pPr>
            <a:r>
              <a:rPr sz="1200" dirty="0">
                <a:latin typeface="Verdana"/>
                <a:cs typeface="Verdana"/>
              </a:rPr>
              <a:t>пропонує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широкий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спектр </a:t>
            </a:r>
            <a:r>
              <a:rPr sz="1200" dirty="0">
                <a:latin typeface="Verdana"/>
                <a:cs typeface="Verdana"/>
              </a:rPr>
              <a:t>технічних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навчальних </a:t>
            </a:r>
            <a:r>
              <a:rPr sz="1200" dirty="0">
                <a:latin typeface="Verdana"/>
                <a:cs typeface="Verdana"/>
              </a:rPr>
              <a:t>ресурсів,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можливості</a:t>
            </a:r>
            <a:endParaRPr sz="1200">
              <a:latin typeface="Verdana"/>
              <a:cs typeface="Verdana"/>
            </a:endParaRPr>
          </a:p>
          <a:p>
            <a:pPr marL="117475" marR="110489" algn="ctr">
              <a:lnSpc>
                <a:spcPts val="1430"/>
              </a:lnSpc>
              <a:spcBef>
                <a:spcPts val="40"/>
              </a:spcBef>
            </a:pPr>
            <a:r>
              <a:rPr sz="1200" spc="-10" dirty="0">
                <a:latin typeface="Verdana"/>
                <a:cs typeface="Verdana"/>
              </a:rPr>
              <a:t>професійного розвитку, нормативно-правову підтримку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мережеві заходи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819150"/>
            <a:ext cx="2731008" cy="1114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0550" y="1038225"/>
            <a:ext cx="2819400" cy="571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0804" y="1800923"/>
            <a:ext cx="3108960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WORLD</a:t>
            </a:r>
            <a:r>
              <a:rPr sz="1200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NATURAL</a:t>
            </a:r>
            <a:r>
              <a:rPr sz="1200" u="sng" spc="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STONE</a:t>
            </a:r>
            <a:r>
              <a:rPr sz="1200" u="sng" spc="-1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ASSOCIATION</a:t>
            </a:r>
            <a:endParaRPr sz="1200">
              <a:latin typeface="Verdana"/>
              <a:cs typeface="Verdana"/>
            </a:endParaRPr>
          </a:p>
          <a:p>
            <a:pPr marR="1905" algn="ctr">
              <a:lnSpc>
                <a:spcPts val="1425"/>
              </a:lnSpc>
            </a:pPr>
            <a:r>
              <a:rPr sz="1200" spc="-10" dirty="0">
                <a:latin typeface="Verdana"/>
                <a:cs typeface="Verdana"/>
              </a:rPr>
              <a:t>(Іспанія)</a:t>
            </a:r>
            <a:endParaRPr sz="1200">
              <a:latin typeface="Verdana"/>
              <a:cs typeface="Verdana"/>
            </a:endParaRPr>
          </a:p>
          <a:p>
            <a:pPr marL="50800" marR="61594" algn="ctr">
              <a:lnSpc>
                <a:spcPts val="1430"/>
              </a:lnSpc>
              <a:spcBef>
                <a:spcPts val="50"/>
              </a:spcBef>
            </a:pPr>
            <a:r>
              <a:rPr sz="1200" spc="-10" dirty="0">
                <a:latin typeface="Verdana"/>
                <a:cs typeface="Verdana"/>
              </a:rPr>
              <a:t>популяризація</a:t>
            </a:r>
            <a:r>
              <a:rPr sz="1200" spc="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натурального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каменю, </a:t>
            </a:r>
            <a:r>
              <a:rPr sz="1200" dirty="0">
                <a:latin typeface="Verdana"/>
                <a:cs typeface="Verdana"/>
              </a:rPr>
              <a:t>навчання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представників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індустрії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WONASA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6"/>
              </a:rPr>
              <a:t>YouTube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3413" y="4151117"/>
            <a:ext cx="1583266" cy="85816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3384" y="5167376"/>
            <a:ext cx="2854960" cy="148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Institute</a:t>
            </a:r>
            <a:r>
              <a:rPr sz="1200" u="sng" spc="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of</a:t>
            </a:r>
            <a:r>
              <a:rPr sz="1200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Materials,</a:t>
            </a:r>
            <a:r>
              <a:rPr sz="1200" u="sng" spc="-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Minerals,</a:t>
            </a:r>
            <a:r>
              <a:rPr sz="1200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120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and</a:t>
            </a:r>
            <a:endParaRPr sz="1200">
              <a:latin typeface="Verdana"/>
              <a:cs typeface="Verdana"/>
            </a:endParaRPr>
          </a:p>
          <a:p>
            <a:pPr marL="1270" algn="ctr">
              <a:lnSpc>
                <a:spcPts val="1425"/>
              </a:lnSpc>
            </a:pP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Mining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(Сполучене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Королівсьво)</a:t>
            </a:r>
            <a:endParaRPr sz="1200">
              <a:latin typeface="Verdana"/>
              <a:cs typeface="Verdana"/>
            </a:endParaRPr>
          </a:p>
          <a:p>
            <a:pPr marL="3810"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професійна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наукова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інженерна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ct val="99000"/>
              </a:lnSpc>
              <a:spcBef>
                <a:spcPts val="75"/>
              </a:spcBef>
            </a:pPr>
            <a:r>
              <a:rPr sz="1200" dirty="0">
                <a:latin typeface="Verdana"/>
                <a:cs typeface="Verdana"/>
              </a:rPr>
              <a:t>установа,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яка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охоплює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різноманітні </a:t>
            </a:r>
            <a:r>
              <a:rPr sz="1200" dirty="0">
                <a:latin typeface="Verdana"/>
                <a:cs typeface="Verdana"/>
              </a:rPr>
              <a:t>сектори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матеріалів,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мінералів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і </a:t>
            </a:r>
            <a:r>
              <a:rPr sz="1200" dirty="0">
                <a:latin typeface="Verdana"/>
                <a:cs typeface="Verdana"/>
              </a:rPr>
              <a:t>гірничої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промисловості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9"/>
              </a:rPr>
              <a:t>Навчання</a:t>
            </a:r>
            <a:r>
              <a:rPr sz="1200" u="sng" spc="-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9"/>
              </a:rPr>
              <a:t>та</a:t>
            </a:r>
            <a:r>
              <a:rPr sz="1200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9"/>
              </a:rPr>
              <a:t>кар'єра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4601" y="4507928"/>
            <a:ext cx="3104515" cy="2040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algn="ctr">
              <a:lnSpc>
                <a:spcPts val="1430"/>
              </a:lnSpc>
              <a:spcBef>
                <a:spcPts val="155"/>
              </a:spcBef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Centro</a:t>
            </a:r>
            <a:r>
              <a:rPr sz="1200" u="sng" spc="-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Tecnológico</a:t>
            </a:r>
            <a:r>
              <a:rPr sz="1200" u="sng" spc="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del</a:t>
            </a:r>
            <a:r>
              <a:rPr sz="1200" u="sng" spc="-9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Mármol,</a:t>
            </a:r>
            <a:r>
              <a:rPr sz="1200" u="sng" spc="-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Piedra</a:t>
            </a:r>
            <a:r>
              <a:rPr sz="1200" u="sng" spc="-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y</a:t>
            </a:r>
            <a:r>
              <a:rPr sz="1200" spc="-5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Materiales</a:t>
            </a:r>
            <a:endParaRPr sz="1200">
              <a:latin typeface="Verdana"/>
              <a:cs typeface="Verdana"/>
            </a:endParaRPr>
          </a:p>
          <a:p>
            <a:pPr marL="12700" algn="ctr">
              <a:lnSpc>
                <a:spcPts val="1375"/>
              </a:lnSpc>
            </a:pPr>
            <a:r>
              <a:rPr sz="1200" spc="-10" dirty="0">
                <a:latin typeface="Verdana"/>
                <a:cs typeface="Verdana"/>
              </a:rPr>
              <a:t>(Іспанія)</a:t>
            </a:r>
            <a:endParaRPr sz="1200">
              <a:latin typeface="Verdana"/>
              <a:cs typeface="Verdana"/>
            </a:endParaRPr>
          </a:p>
          <a:p>
            <a:pPr marL="2540" algn="ctr">
              <a:lnSpc>
                <a:spcPts val="1435"/>
              </a:lnSpc>
            </a:pPr>
            <a:r>
              <a:rPr sz="1200" spc="-10" dirty="0">
                <a:latin typeface="Verdana"/>
                <a:cs typeface="Verdana"/>
              </a:rPr>
              <a:t>Технологічний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центр: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дослідження,</a:t>
            </a:r>
            <a:endParaRPr sz="1200">
              <a:latin typeface="Verdana"/>
              <a:cs typeface="Verdana"/>
            </a:endParaRPr>
          </a:p>
          <a:p>
            <a:pPr marL="116839" marR="114935" indent="7620" algn="ctr">
              <a:lnSpc>
                <a:spcPct val="99100"/>
              </a:lnSpc>
              <a:spcBef>
                <a:spcPts val="80"/>
              </a:spcBef>
            </a:pPr>
            <a:r>
              <a:rPr sz="1200" dirty="0">
                <a:latin typeface="Verdana"/>
                <a:cs typeface="Verdana"/>
              </a:rPr>
              <a:t>контроль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якості,</a:t>
            </a:r>
            <a:r>
              <a:rPr sz="1200" spc="3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технологічне </a:t>
            </a:r>
            <a:r>
              <a:rPr sz="1200" dirty="0">
                <a:latin typeface="Verdana"/>
                <a:cs typeface="Verdana"/>
              </a:rPr>
              <a:t>навчання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компаній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їх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персоналу, консультації </a:t>
            </a:r>
            <a:r>
              <a:rPr sz="1200" dirty="0">
                <a:latin typeface="Verdana"/>
                <a:cs typeface="Verdana"/>
              </a:rPr>
              <a:t>щодо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стандартів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і </a:t>
            </a:r>
            <a:r>
              <a:rPr sz="1200" dirty="0">
                <a:latin typeface="Verdana"/>
                <a:cs typeface="Verdana"/>
              </a:rPr>
              <a:t>специфікацій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галузі,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сировини, автоматизації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вдосконалення</a:t>
            </a:r>
            <a:endParaRPr sz="1200">
              <a:latin typeface="Verdana"/>
              <a:cs typeface="Verdana"/>
            </a:endParaRPr>
          </a:p>
          <a:p>
            <a:pPr marL="173990" marR="172720" algn="ctr">
              <a:lnSpc>
                <a:spcPts val="1430"/>
              </a:lnSpc>
              <a:spcBef>
                <a:spcPts val="114"/>
              </a:spcBef>
            </a:pPr>
            <a:r>
              <a:rPr sz="1200" dirty="0">
                <a:latin typeface="Verdana"/>
                <a:cs typeface="Verdana"/>
              </a:rPr>
              <a:t>продуктів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промислових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процесів, </a:t>
            </a:r>
            <a:r>
              <a:rPr sz="1200" dirty="0">
                <a:latin typeface="Verdana"/>
                <a:cs typeface="Verdana"/>
              </a:rPr>
              <a:t>міжнародна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співпраця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тощо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24850" y="3152775"/>
            <a:ext cx="2743200" cy="12382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57015" y="3628072"/>
            <a:ext cx="3331845" cy="22218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88265" marR="80645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European</a:t>
            </a:r>
            <a:r>
              <a:rPr sz="1200" b="1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&amp;</a:t>
            </a:r>
            <a:r>
              <a:rPr sz="1200" b="1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International</a:t>
            </a:r>
            <a:r>
              <a:rPr sz="1200" b="1" u="sng" spc="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Federation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of</a:t>
            </a:r>
            <a:r>
              <a:rPr sz="1200" b="1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Natural</a:t>
            </a:r>
            <a:r>
              <a:rPr sz="1200" b="1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Stone</a:t>
            </a:r>
            <a:r>
              <a:rPr sz="1200" b="1" u="sng" spc="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Industries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(Німеччина)</a:t>
            </a:r>
            <a:endParaRPr sz="1200">
              <a:latin typeface="Verdana"/>
              <a:cs typeface="Verdana"/>
            </a:endParaRPr>
          </a:p>
          <a:p>
            <a:pPr marL="6985" algn="ctr">
              <a:lnSpc>
                <a:spcPts val="1375"/>
              </a:lnSpc>
            </a:pPr>
            <a:r>
              <a:rPr sz="1200" dirty="0">
                <a:latin typeface="Verdana"/>
                <a:cs typeface="Verdana"/>
              </a:rPr>
              <a:t>координація питань,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що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становлять</a:t>
            </a:r>
            <a:endParaRPr sz="1200">
              <a:latin typeface="Verdana"/>
              <a:cs typeface="Verdana"/>
            </a:endParaRPr>
          </a:p>
          <a:p>
            <a:pPr marL="50800" marR="39370" indent="-635" algn="ctr">
              <a:lnSpc>
                <a:spcPct val="99000"/>
              </a:lnSpc>
              <a:spcBef>
                <a:spcPts val="80"/>
              </a:spcBef>
            </a:pPr>
            <a:r>
              <a:rPr sz="1200" dirty="0">
                <a:latin typeface="Verdana"/>
                <a:cs typeface="Verdana"/>
              </a:rPr>
              <a:t>спільний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інтерес,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пошук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рішень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для </a:t>
            </a:r>
            <a:r>
              <a:rPr sz="1200" dirty="0">
                <a:latin typeface="Verdana"/>
                <a:cs typeface="Verdana"/>
              </a:rPr>
              <a:t>спільних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проблем,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просування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блочного </a:t>
            </a:r>
            <a:r>
              <a:rPr sz="1200" dirty="0">
                <a:latin typeface="Verdana"/>
                <a:cs typeface="Verdana"/>
              </a:rPr>
              <a:t>каменю,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представлення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його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у</a:t>
            </a:r>
            <a:endParaRPr sz="1200">
              <a:latin typeface="Verdana"/>
              <a:cs typeface="Verdana"/>
            </a:endParaRPr>
          </a:p>
          <a:p>
            <a:pPr marL="8890" algn="ctr">
              <a:lnSpc>
                <a:spcPts val="1420"/>
              </a:lnSpc>
            </a:pPr>
            <a:r>
              <a:rPr sz="1200" dirty="0">
                <a:latin typeface="Verdana"/>
                <a:cs typeface="Verdana"/>
              </a:rPr>
              <a:t>відносинах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європейськими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інституціями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на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додаток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політичних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промислових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60"/>
              </a:spcBef>
            </a:pPr>
            <a:r>
              <a:rPr sz="1200" dirty="0">
                <a:latin typeface="Verdana"/>
                <a:cs typeface="Verdana"/>
              </a:rPr>
              <a:t>органів,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наукових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установ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університетів</a:t>
            </a:r>
            <a:endParaRPr sz="1200">
              <a:latin typeface="Verdana"/>
              <a:cs typeface="Verdana"/>
            </a:endParaRPr>
          </a:p>
          <a:p>
            <a:pPr marL="2540" algn="ctr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на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міжнародному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рівні</a:t>
            </a:r>
            <a:endParaRPr sz="1200">
              <a:latin typeface="Verdana"/>
              <a:cs typeface="Verdana"/>
            </a:endParaRPr>
          </a:p>
          <a:p>
            <a:pPr marL="15240" algn="ctr">
              <a:lnSpc>
                <a:spcPts val="1435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Важливі</a:t>
            </a:r>
            <a:r>
              <a:rPr sz="1200" u="sng" spc="-1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документи</a:t>
            </a:r>
            <a:r>
              <a:rPr sz="1200" u="sng" spc="-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про</a:t>
            </a:r>
            <a:r>
              <a:rPr sz="1200" u="sng" spc="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камінь</a:t>
            </a:r>
            <a:r>
              <a:rPr sz="1200" u="sng" spc="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та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ІБК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33900" y="1362075"/>
            <a:ext cx="238125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3876675"/>
            <a:ext cx="2914650" cy="1085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432" y="5062791"/>
            <a:ext cx="3668395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3675" marR="167640" algn="ctr">
              <a:lnSpc>
                <a:spcPts val="1430"/>
              </a:lnSpc>
              <a:spcBef>
                <a:spcPts val="155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The</a:t>
            </a:r>
            <a:r>
              <a:rPr sz="1200" b="1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European</a:t>
            </a:r>
            <a:r>
              <a:rPr sz="1200" b="1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Federation</a:t>
            </a:r>
            <a:r>
              <a:rPr sz="1200" b="1" u="sng" spc="-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of</a:t>
            </a:r>
            <a:r>
              <a:rPr sz="1200" b="1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Geologists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3"/>
              </a:rPr>
              <a:t>(EFG)</a:t>
            </a:r>
            <a:endParaRPr sz="1200">
              <a:latin typeface="Verdana"/>
              <a:cs typeface="Verdana"/>
            </a:endParaRPr>
          </a:p>
          <a:p>
            <a:pPr marL="1905" algn="ctr">
              <a:lnSpc>
                <a:spcPts val="1375"/>
              </a:lnSpc>
            </a:pP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захист</a:t>
            </a:r>
            <a:r>
              <a:rPr sz="12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навколишнього</a:t>
            </a:r>
            <a:r>
              <a:rPr sz="1200" spc="-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середовища,</a:t>
            </a:r>
            <a:endParaRPr sz="1200">
              <a:latin typeface="Verdana"/>
              <a:cs typeface="Verdana"/>
            </a:endParaRPr>
          </a:p>
          <a:p>
            <a:pPr marL="1905" algn="ctr">
              <a:lnSpc>
                <a:spcPts val="1435"/>
              </a:lnSpc>
            </a:pP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громадська</a:t>
            </a:r>
            <a:r>
              <a:rPr sz="1200" spc="-10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безпека</a:t>
            </a:r>
            <a:r>
              <a:rPr sz="1200" spc="3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та</a:t>
            </a:r>
            <a:r>
              <a:rPr sz="1200" spc="-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відповідальне</a:t>
            </a:r>
            <a:endParaRPr sz="1200">
              <a:latin typeface="Verdana"/>
              <a:cs typeface="Verdana"/>
            </a:endParaRPr>
          </a:p>
          <a:p>
            <a:pPr marL="12700" marR="5080" indent="3175" algn="ctr">
              <a:lnSpc>
                <a:spcPct val="99000"/>
              </a:lnSpc>
              <a:spcBef>
                <a:spcPts val="80"/>
              </a:spcBef>
            </a:pP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використання</a:t>
            </a:r>
            <a:r>
              <a:rPr sz="1200" spc="-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природних</a:t>
            </a:r>
            <a:r>
              <a:rPr sz="1200" spc="-3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ресурсів,</a:t>
            </a:r>
            <a:r>
              <a:rPr sz="1200" spc="-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співпраця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з</a:t>
            </a:r>
            <a:r>
              <a:rPr sz="1200" spc="-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іншими</a:t>
            </a:r>
            <a:r>
              <a:rPr sz="1200" spc="6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експертами,</a:t>
            </a:r>
            <a:r>
              <a:rPr sz="1200" spc="-11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ефективне</a:t>
            </a:r>
            <a:r>
              <a:rPr sz="1200" spc="-3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спілкування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з</a:t>
            </a:r>
            <a:r>
              <a:rPr sz="1200" spc="-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Verdana"/>
                <a:cs typeface="Verdana"/>
              </a:rPr>
              <a:t>громадськістю</a:t>
            </a:r>
            <a:endParaRPr sz="1200">
              <a:latin typeface="Verdana"/>
              <a:cs typeface="Verdana"/>
            </a:endParaRPr>
          </a:p>
          <a:p>
            <a:pPr marL="11430" algn="ctr">
              <a:lnSpc>
                <a:spcPts val="1430"/>
              </a:lnSpc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Спілка</a:t>
            </a:r>
            <a:r>
              <a:rPr sz="12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геологів</a:t>
            </a:r>
            <a:r>
              <a:rPr sz="1200" b="1" u="sng" spc="-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України</a:t>
            </a:r>
            <a:r>
              <a:rPr sz="1200" b="1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4"/>
              </a:rPr>
              <a:t>(UAG)</a:t>
            </a:r>
            <a:r>
              <a:rPr sz="1200" b="1" spc="2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sz="1200" spc="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66666"/>
                </a:solidFill>
                <a:latin typeface="Verdana"/>
                <a:cs typeface="Verdana"/>
              </a:rPr>
              <a:t>член</a:t>
            </a:r>
            <a:r>
              <a:rPr sz="1200" spc="-6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Verdana"/>
                <a:cs typeface="Verdana"/>
              </a:rPr>
              <a:t>EFG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072" y="1511998"/>
            <a:ext cx="34677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1435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ПОЛЬСЬКА</a:t>
            </a:r>
            <a:r>
              <a:rPr sz="1200" b="1" u="sng" spc="-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АСОЦІАЦІЯ</a:t>
            </a:r>
            <a:r>
              <a:rPr sz="1200" b="1" u="sng" spc="-1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КАМЕНЯРІВ</a:t>
            </a:r>
            <a:endParaRPr sz="1200">
              <a:latin typeface="Verdana"/>
              <a:cs typeface="Verdana"/>
            </a:endParaRPr>
          </a:p>
          <a:p>
            <a:pPr marL="635" algn="ctr">
              <a:lnSpc>
                <a:spcPts val="1425"/>
              </a:lnSpc>
            </a:pP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(Польща)</a:t>
            </a:r>
            <a:endParaRPr sz="1200">
              <a:latin typeface="Verdana"/>
              <a:cs typeface="Verdana"/>
            </a:endParaRPr>
          </a:p>
          <a:p>
            <a:pPr marL="260350" marR="245110" algn="ctr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Асоціація</a:t>
            </a:r>
            <a:r>
              <a:rPr sz="12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роботодавців</a:t>
            </a:r>
            <a:r>
              <a:rPr sz="12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каменярської промисловості</a:t>
            </a:r>
            <a:endParaRPr sz="1200">
              <a:latin typeface="Verdana"/>
              <a:cs typeface="Verdana"/>
            </a:endParaRPr>
          </a:p>
          <a:p>
            <a:pPr marL="5715" algn="ctr">
              <a:lnSpc>
                <a:spcPts val="1435"/>
              </a:lnSpc>
              <a:spcBef>
                <a:spcPts val="15"/>
              </a:spcBef>
            </a:pP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Встановлення</a:t>
            </a:r>
            <a:r>
              <a:rPr sz="12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ділових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контактів,</a:t>
            </a:r>
            <a:r>
              <a:rPr sz="12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організація</a:t>
            </a:r>
            <a:r>
              <a:rPr sz="12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зустрічей,</a:t>
            </a:r>
            <a:r>
              <a:rPr sz="12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04040"/>
                </a:solidFill>
                <a:latin typeface="Verdana"/>
                <a:cs typeface="Verdana"/>
              </a:rPr>
              <a:t>тренінгів</a:t>
            </a:r>
            <a:r>
              <a:rPr sz="12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Verdana"/>
                <a:cs typeface="Verdana"/>
              </a:rPr>
              <a:t>і </a:t>
            </a:r>
            <a:r>
              <a:rPr sz="1200" spc="-10" dirty="0">
                <a:solidFill>
                  <a:srgbClr val="404040"/>
                </a:solidFill>
                <a:latin typeface="Verdana"/>
                <a:cs typeface="Verdana"/>
              </a:rPr>
              <a:t>конференцій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998" y="606555"/>
            <a:ext cx="2717502" cy="6092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85334" y="1606169"/>
            <a:ext cx="3236595" cy="185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Italian</a:t>
            </a:r>
            <a:r>
              <a:rPr sz="1200" b="1" u="sng" spc="-6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MARMOMACCHINE</a:t>
            </a:r>
            <a:r>
              <a:rPr sz="1200" b="1" u="sng" spc="-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7"/>
              </a:rPr>
              <a:t>Association</a:t>
            </a:r>
            <a:endParaRPr sz="1200">
              <a:latin typeface="Verdana"/>
              <a:cs typeface="Verdana"/>
            </a:endParaRPr>
          </a:p>
          <a:p>
            <a:pPr marL="4445" algn="ctr">
              <a:lnSpc>
                <a:spcPts val="1425"/>
              </a:lnSpc>
            </a:pP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(Італія)</a:t>
            </a:r>
            <a:endParaRPr sz="1200">
              <a:latin typeface="Verdana"/>
              <a:cs typeface="Verdana"/>
            </a:endParaRPr>
          </a:p>
          <a:p>
            <a:pPr marL="317500" marR="299085" algn="ctr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італійська</a:t>
            </a:r>
            <a:r>
              <a:rPr sz="1200" spc="-3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асоціація</a:t>
            </a:r>
            <a:r>
              <a:rPr sz="1200" spc="-9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виробників</a:t>
            </a:r>
            <a:r>
              <a:rPr sz="1200" spc="-3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484D54"/>
                </a:solidFill>
                <a:latin typeface="Verdana"/>
                <a:cs typeface="Verdana"/>
              </a:rPr>
              <a:t>і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обробників</a:t>
            </a:r>
            <a:r>
              <a:rPr sz="1200" spc="-9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мармуру,</a:t>
            </a:r>
            <a:r>
              <a:rPr sz="1200" spc="2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граніту</a:t>
            </a:r>
            <a:r>
              <a:rPr sz="1200" spc="-8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84D54"/>
                </a:solidFill>
                <a:latin typeface="Verdana"/>
                <a:cs typeface="Verdana"/>
              </a:rPr>
              <a:t>та</a:t>
            </a:r>
            <a:endParaRPr sz="1200">
              <a:latin typeface="Verdana"/>
              <a:cs typeface="Verdana"/>
            </a:endParaRPr>
          </a:p>
          <a:p>
            <a:pPr marL="107950" marR="87630" algn="ctr">
              <a:lnSpc>
                <a:spcPct val="99100"/>
              </a:lnSpc>
              <a:spcBef>
                <a:spcPts val="25"/>
              </a:spcBef>
            </a:pP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природного</a:t>
            </a:r>
            <a:r>
              <a:rPr sz="1200" spc="-6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каменю</a:t>
            </a:r>
            <a:r>
              <a:rPr sz="1200" spc="-4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в</a:t>
            </a:r>
            <a:r>
              <a:rPr sz="1200" spc="-5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цілому,</a:t>
            </a:r>
            <a:r>
              <a:rPr sz="1200" spc="6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а</a:t>
            </a:r>
            <a:r>
              <a:rPr sz="1200" spc="-5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484D54"/>
                </a:solidFill>
                <a:latin typeface="Verdana"/>
                <a:cs typeface="Verdana"/>
              </a:rPr>
              <a:t>також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виробників</a:t>
            </a:r>
            <a:r>
              <a:rPr sz="1200" spc="-7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машин,</a:t>
            </a:r>
            <a:r>
              <a:rPr sz="1200" spc="-3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комплектних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установок,</a:t>
            </a:r>
            <a:r>
              <a:rPr sz="1200" spc="-3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інструментів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 і</a:t>
            </a:r>
            <a:r>
              <a:rPr sz="1200" spc="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додаткових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продуктів</a:t>
            </a:r>
            <a:r>
              <a:rPr sz="1200" spc="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для видобутку</a:t>
            </a:r>
            <a:r>
              <a:rPr sz="1200" spc="-5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та</a:t>
            </a:r>
            <a:r>
              <a:rPr sz="1200" spc="-60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обробки </a:t>
            </a: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природного</a:t>
            </a:r>
            <a:r>
              <a:rPr sz="1200" spc="-3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каменю</a:t>
            </a:r>
            <a:endParaRPr sz="1200">
              <a:latin typeface="Verdana"/>
              <a:cs typeface="Verdana"/>
            </a:endParaRPr>
          </a:p>
          <a:p>
            <a:pPr marL="13335" algn="ctr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solidFill>
                  <a:srgbClr val="484D54"/>
                </a:solidFill>
                <a:latin typeface="Verdana"/>
                <a:cs typeface="Verdana"/>
              </a:rPr>
              <a:t>(співпраця,</a:t>
            </a:r>
            <a:r>
              <a:rPr sz="1200" spc="-55" dirty="0">
                <a:solidFill>
                  <a:srgbClr val="484D54"/>
                </a:solidFill>
                <a:latin typeface="Verdana"/>
                <a:cs typeface="Verdana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8"/>
              </a:rPr>
              <a:t>виставки</a:t>
            </a:r>
            <a:r>
              <a:rPr sz="1200" spc="-10" dirty="0">
                <a:solidFill>
                  <a:srgbClr val="484D54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24400" y="400050"/>
            <a:ext cx="2781300" cy="9144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598281" y="2715259"/>
            <a:ext cx="3084830" cy="2955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0325" marR="71120" algn="ctr">
              <a:lnSpc>
                <a:spcPts val="1430"/>
              </a:lnSpc>
              <a:spcBef>
                <a:spcPts val="155"/>
              </a:spcBef>
            </a:pP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Asociación</a:t>
            </a:r>
            <a:r>
              <a:rPr sz="1200" b="1" u="sng" spc="6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Nacional</a:t>
            </a:r>
            <a:r>
              <a:rPr sz="1200" b="1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de</a:t>
            </a:r>
            <a:r>
              <a:rPr sz="1200" b="1" u="sng" spc="-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Ingenieros</a:t>
            </a:r>
            <a:r>
              <a:rPr sz="1200" b="1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de</a:t>
            </a:r>
            <a:r>
              <a:rPr sz="1200" b="1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Minas</a:t>
            </a:r>
            <a:r>
              <a:rPr sz="1200" b="1" u="sng" spc="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0"/>
              </a:rPr>
              <a:t>(ANIM)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370"/>
              </a:lnSpc>
            </a:pPr>
            <a:r>
              <a:rPr sz="1200" spc="-10" dirty="0">
                <a:latin typeface="Verdana"/>
                <a:cs typeface="Verdana"/>
              </a:rPr>
              <a:t>(Іспанія)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Національна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асоціація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гірничих</a:t>
            </a:r>
            <a:endParaRPr sz="1200">
              <a:latin typeface="Verdana"/>
              <a:cs typeface="Verdana"/>
            </a:endParaRPr>
          </a:p>
          <a:p>
            <a:pPr marR="15875" algn="ctr">
              <a:lnSpc>
                <a:spcPts val="1435"/>
              </a:lnSpc>
              <a:spcBef>
                <a:spcPts val="60"/>
              </a:spcBef>
            </a:pPr>
            <a:r>
              <a:rPr sz="1200" spc="-10" dirty="0">
                <a:latin typeface="Verdana"/>
                <a:cs typeface="Verdana"/>
              </a:rPr>
              <a:t>інженерів</a:t>
            </a:r>
            <a:endParaRPr sz="1200">
              <a:latin typeface="Verdana"/>
              <a:cs typeface="Verdana"/>
            </a:endParaRPr>
          </a:p>
          <a:p>
            <a:pPr marR="6350" algn="ctr">
              <a:lnSpc>
                <a:spcPts val="1430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Освіта</a:t>
            </a:r>
            <a:r>
              <a:rPr sz="1200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і</a:t>
            </a:r>
            <a:r>
              <a:rPr sz="1200" u="sng" spc="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1"/>
              </a:rPr>
              <a:t>наука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25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посібники,</a:t>
            </a:r>
            <a:r>
              <a:rPr sz="120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статті,</a:t>
            </a:r>
            <a:r>
              <a:rPr sz="1200" u="sng" spc="-7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конференції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високо</a:t>
            </a:r>
            <a:r>
              <a:rPr sz="1200" spc="-10" dirty="0">
                <a:solidFill>
                  <a:srgbClr val="467885"/>
                </a:solidFill>
                <a:latin typeface="Verdana"/>
                <a:cs typeface="Verdana"/>
                <a:hlinkClick r:id="rId12"/>
              </a:rPr>
              <a:t>ї</a:t>
            </a:r>
            <a:endParaRPr sz="1200">
              <a:latin typeface="Verdana"/>
              <a:cs typeface="Verdana"/>
            </a:endParaRPr>
          </a:p>
          <a:p>
            <a:pPr marL="688975">
              <a:lnSpc>
                <a:spcPts val="1425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2"/>
              </a:rPr>
              <a:t>якості</a:t>
            </a:r>
            <a:r>
              <a:rPr sz="1200" spc="-6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(безкоштовно)</a:t>
            </a:r>
            <a:endParaRPr sz="1200">
              <a:latin typeface="Verdana"/>
              <a:cs typeface="Verdana"/>
            </a:endParaRPr>
          </a:p>
          <a:p>
            <a:pPr marR="4445" algn="ctr">
              <a:lnSpc>
                <a:spcPts val="1435"/>
              </a:lnSpc>
            </a:pP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Iberian</a:t>
            </a:r>
            <a:r>
              <a:rPr sz="1200" u="sng" spc="-10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Mining</a:t>
            </a:r>
            <a:r>
              <a:rPr sz="1200" u="sng" spc="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Engineers</a:t>
            </a:r>
            <a:r>
              <a:rPr sz="12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sz="120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3"/>
              </a:rPr>
              <a:t>Board</a:t>
            </a:r>
            <a:endParaRPr sz="1200">
              <a:latin typeface="Verdana"/>
              <a:cs typeface="Verdana"/>
            </a:endParaRPr>
          </a:p>
          <a:p>
            <a:pPr marR="8255" algn="ctr">
              <a:lnSpc>
                <a:spcPts val="1435"/>
              </a:lnSpc>
              <a:spcBef>
                <a:spcPts val="65"/>
              </a:spcBef>
            </a:pP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некомерційна</a:t>
            </a:r>
            <a:r>
              <a:rPr sz="1200" spc="-7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організація,</a:t>
            </a:r>
            <a:r>
              <a:rPr sz="1200" spc="-10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створена</a:t>
            </a:r>
            <a:endParaRPr sz="1200">
              <a:latin typeface="Verdana"/>
              <a:cs typeface="Verdana"/>
            </a:endParaRPr>
          </a:p>
          <a:p>
            <a:pPr marL="79375" marR="81280" indent="352425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професійними</a:t>
            </a:r>
            <a:r>
              <a:rPr sz="1200" spc="50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геологами</a:t>
            </a:r>
            <a:r>
              <a:rPr sz="1200" spc="-114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Verdana"/>
                <a:cs typeface="Verdana"/>
              </a:rPr>
              <a:t>та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інженерами</a:t>
            </a:r>
            <a:r>
              <a:rPr sz="1200" spc="-7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з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гірничої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та</a:t>
            </a:r>
            <a:r>
              <a:rPr sz="1200" spc="-2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переробної</a:t>
            </a:r>
            <a:endParaRPr sz="1200">
              <a:latin typeface="Verdana"/>
              <a:cs typeface="Verdana"/>
            </a:endParaRPr>
          </a:p>
          <a:p>
            <a:pPr marR="16510" algn="ctr">
              <a:lnSpc>
                <a:spcPts val="1370"/>
              </a:lnSpc>
            </a:pP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промисловості</a:t>
            </a:r>
            <a:r>
              <a:rPr sz="1200" spc="-130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для</a:t>
            </a:r>
            <a:r>
              <a:rPr sz="1200" spc="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встановлення,</a:t>
            </a:r>
            <a:endParaRPr sz="1200">
              <a:latin typeface="Verdana"/>
              <a:cs typeface="Verdana"/>
            </a:endParaRPr>
          </a:p>
          <a:p>
            <a:pPr marR="8890" algn="ctr">
              <a:lnSpc>
                <a:spcPts val="1435"/>
              </a:lnSpc>
            </a:pP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підтримки та</a:t>
            </a:r>
            <a:r>
              <a:rPr sz="1200" spc="-80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просування</a:t>
            </a:r>
            <a:r>
              <a:rPr sz="1200" spc="-8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стандартів</a:t>
            </a:r>
            <a:endParaRPr sz="1200">
              <a:latin typeface="Verdana"/>
              <a:cs typeface="Verdana"/>
            </a:endParaRPr>
          </a:p>
          <a:p>
            <a:pPr marR="10160" algn="ctr">
              <a:lnSpc>
                <a:spcPts val="1435"/>
              </a:lnSpc>
              <a:spcBef>
                <a:spcPts val="60"/>
              </a:spcBef>
            </a:pP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публічної</a:t>
            </a:r>
            <a:r>
              <a:rPr sz="1200" spc="-4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звітності</a:t>
            </a:r>
            <a:r>
              <a:rPr sz="1200" spc="-4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про</a:t>
            </a:r>
            <a:r>
              <a:rPr sz="1200" spc="-65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мінеральні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ресурси</a:t>
            </a:r>
            <a:r>
              <a:rPr sz="1200" spc="-50" dirty="0">
                <a:solidFill>
                  <a:srgbClr val="424242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424242"/>
                </a:solidFill>
                <a:latin typeface="Verdana"/>
                <a:cs typeface="Verdana"/>
              </a:rPr>
              <a:t>та </a:t>
            </a:r>
            <a:r>
              <a:rPr sz="1200" spc="-10" dirty="0">
                <a:solidFill>
                  <a:srgbClr val="424242"/>
                </a:solidFill>
                <a:latin typeface="Verdana"/>
                <a:cs typeface="Verdana"/>
              </a:rPr>
              <a:t>запаси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24620" y="940961"/>
            <a:ext cx="2421259" cy="6526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6956" y="1887581"/>
            <a:ext cx="1525905" cy="6867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01870" y="4786312"/>
            <a:ext cx="2679065" cy="184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1395"/>
              </a:lnSpc>
              <a:spcBef>
                <a:spcPts val="100"/>
              </a:spcBef>
            </a:pPr>
            <a:r>
              <a:rPr sz="12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6"/>
              </a:rPr>
              <a:t>Stone</a:t>
            </a:r>
            <a:r>
              <a:rPr sz="1200" b="1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6"/>
              </a:rPr>
              <a:t> </a:t>
            </a:r>
            <a:r>
              <a:rPr sz="12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16"/>
              </a:rPr>
              <a:t>Federation</a:t>
            </a:r>
            <a:endParaRPr sz="1200">
              <a:latin typeface="Verdana"/>
              <a:cs typeface="Verdana"/>
            </a:endParaRPr>
          </a:p>
          <a:p>
            <a:pPr marL="6350" algn="ctr">
              <a:lnSpc>
                <a:spcPts val="1395"/>
              </a:lnSpc>
            </a:pPr>
            <a:r>
              <a:rPr sz="1200" dirty="0">
                <a:latin typeface="Verdana"/>
                <a:cs typeface="Verdana"/>
              </a:rPr>
              <a:t>(Сполучене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Королівство)</a:t>
            </a:r>
            <a:endParaRPr sz="1200">
              <a:latin typeface="Verdana"/>
              <a:cs typeface="Verdana"/>
            </a:endParaRPr>
          </a:p>
          <a:p>
            <a:pPr marL="48260" algn="ctr">
              <a:lnSpc>
                <a:spcPts val="1435"/>
              </a:lnSpc>
              <a:spcBef>
                <a:spcPts val="65"/>
              </a:spcBef>
            </a:pPr>
            <a:r>
              <a:rPr sz="1200" dirty="0">
                <a:latin typeface="Verdana"/>
                <a:cs typeface="Verdana"/>
              </a:rPr>
              <a:t>торговельна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асоціація</a:t>
            </a:r>
            <a:endParaRPr sz="1200">
              <a:latin typeface="Verdana"/>
              <a:cs typeface="Verdana"/>
            </a:endParaRPr>
          </a:p>
          <a:p>
            <a:pPr marL="635" algn="ctr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промисловості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природного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ct val="99100"/>
              </a:lnSpc>
              <a:spcBef>
                <a:spcPts val="75"/>
              </a:spcBef>
            </a:pPr>
            <a:r>
              <a:rPr sz="1200" dirty="0">
                <a:latin typeface="Verdana"/>
                <a:cs typeface="Verdana"/>
              </a:rPr>
              <a:t>каменю,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яка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надає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архітекторам, дизайнерам,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розробникам, </a:t>
            </a:r>
            <a:r>
              <a:rPr sz="1200" dirty="0">
                <a:latin typeface="Verdana"/>
                <a:cs typeface="Verdana"/>
              </a:rPr>
              <a:t>клієнтам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будівельній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індустрії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цілому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комплексну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інформаційну </a:t>
            </a:r>
            <a:r>
              <a:rPr sz="1200" dirty="0">
                <a:latin typeface="Verdana"/>
                <a:cs typeface="Verdana"/>
              </a:rPr>
              <a:t>підтримку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щодо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всього,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що </a:t>
            </a:r>
            <a:r>
              <a:rPr sz="1200" dirty="0">
                <a:latin typeface="Verdana"/>
                <a:cs typeface="Verdana"/>
              </a:rPr>
              <a:t>стосується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каменю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24400" y="3981450"/>
            <a:ext cx="26384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699" rIns="0" bIns="0" rtlCol="0">
            <a:spAutoFit/>
          </a:bodyPr>
          <a:lstStyle/>
          <a:p>
            <a:pPr marL="750570">
              <a:lnSpc>
                <a:spcPct val="100000"/>
              </a:lnSpc>
              <a:spcBef>
                <a:spcPts val="105"/>
              </a:spcBef>
            </a:pPr>
            <a:r>
              <a:rPr u="none" dirty="0">
                <a:solidFill>
                  <a:srgbClr val="000000"/>
                </a:solidFill>
              </a:rPr>
              <a:t>Виклики</a:t>
            </a:r>
            <a:r>
              <a:rPr u="none" spc="-1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в</a:t>
            </a:r>
            <a:r>
              <a:rPr u="none" spc="-114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індустрії</a:t>
            </a:r>
            <a:r>
              <a:rPr u="none" spc="-10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блочного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каменю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630" y="1632394"/>
            <a:ext cx="7291705" cy="16275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935"/>
              </a:spcBef>
              <a:buFont typeface="Arial MT"/>
              <a:buChar char="•"/>
              <a:tabLst>
                <a:tab pos="266065" algn="l"/>
              </a:tabLst>
            </a:pPr>
            <a:r>
              <a:rPr sz="1550" dirty="0">
                <a:latin typeface="Verdana"/>
                <a:cs typeface="Verdana"/>
              </a:rPr>
              <a:t>порушено</a:t>
            </a:r>
            <a:r>
              <a:rPr sz="1550" spc="29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щонайменше</a:t>
            </a:r>
            <a:r>
              <a:rPr sz="1550" spc="229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15-20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мільйонів</a:t>
            </a:r>
            <a:r>
              <a:rPr sz="1550" spc="24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гектарів</a:t>
            </a:r>
            <a:r>
              <a:rPr sz="1550" spc="150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землі:</a:t>
            </a:r>
            <a:endParaRPr sz="1550">
              <a:latin typeface="Verdana"/>
              <a:cs typeface="Verdana"/>
            </a:endParaRPr>
          </a:p>
          <a:p>
            <a:pPr marL="266065" indent="-227965">
              <a:lnSpc>
                <a:spcPts val="1795"/>
              </a:lnSpc>
              <a:spcBef>
                <a:spcPts val="840"/>
              </a:spcBef>
              <a:buFont typeface="Arial MT"/>
              <a:buChar char="•"/>
              <a:tabLst>
                <a:tab pos="266065" algn="l"/>
              </a:tabLst>
            </a:pPr>
            <a:r>
              <a:rPr sz="1550" dirty="0">
                <a:latin typeface="Verdana"/>
                <a:cs typeface="Verdana"/>
              </a:rPr>
              <a:t>59</a:t>
            </a:r>
            <a:r>
              <a:rPr sz="1550" spc="4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%</a:t>
            </a:r>
            <a:r>
              <a:rPr sz="1550" spc="9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використовується</a:t>
            </a:r>
            <a:r>
              <a:rPr sz="1550" spc="41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для</a:t>
            </a:r>
            <a:r>
              <a:rPr sz="1550" spc="10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різноманітних</a:t>
            </a:r>
            <a:r>
              <a:rPr sz="1550" spc="27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гірничих</a:t>
            </a:r>
            <a:r>
              <a:rPr sz="1550" spc="195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робіт,</a:t>
            </a:r>
            <a:endParaRPr sz="1550">
              <a:latin typeface="Verdana"/>
              <a:cs typeface="Verdana"/>
            </a:endParaRPr>
          </a:p>
          <a:p>
            <a:pPr marL="266700">
              <a:lnSpc>
                <a:spcPts val="1795"/>
              </a:lnSpc>
            </a:pPr>
            <a:r>
              <a:rPr sz="1550" dirty="0">
                <a:latin typeface="Verdana"/>
                <a:cs typeface="Verdana"/>
              </a:rPr>
              <a:t>38</a:t>
            </a:r>
            <a:r>
              <a:rPr sz="1550" spc="3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%</a:t>
            </a:r>
            <a:r>
              <a:rPr sz="1550" spc="9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-</a:t>
            </a:r>
            <a:r>
              <a:rPr sz="1550" spc="2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для</a:t>
            </a:r>
            <a:r>
              <a:rPr sz="1550" spc="8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відвалів</a:t>
            </a:r>
            <a:r>
              <a:rPr sz="1550" spc="10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або</a:t>
            </a:r>
            <a:r>
              <a:rPr sz="1550" spc="8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відстійників</a:t>
            </a:r>
            <a:r>
              <a:rPr sz="1550" spc="335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відходів</a:t>
            </a:r>
            <a:endParaRPr sz="1550">
              <a:latin typeface="Verdana"/>
              <a:cs typeface="Verdana"/>
            </a:endParaRPr>
          </a:p>
          <a:p>
            <a:pPr marL="266065" indent="-227965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266065" algn="l"/>
              </a:tabLst>
            </a:pPr>
            <a:r>
              <a:rPr sz="1550" dirty="0">
                <a:latin typeface="Verdana"/>
                <a:cs typeface="Verdana"/>
              </a:rPr>
              <a:t>Обсяг</a:t>
            </a:r>
            <a:r>
              <a:rPr sz="1550" spc="7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породних</a:t>
            </a:r>
            <a:r>
              <a:rPr sz="1550" spc="20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відвалів</a:t>
            </a:r>
            <a:r>
              <a:rPr sz="1550" spc="19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і</a:t>
            </a:r>
            <a:r>
              <a:rPr sz="1550" spc="1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промислових</a:t>
            </a:r>
            <a:r>
              <a:rPr sz="1550" spc="36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відходів</a:t>
            </a:r>
            <a:r>
              <a:rPr sz="1550" spc="18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-</a:t>
            </a:r>
            <a:r>
              <a:rPr sz="1550" spc="11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понад</a:t>
            </a:r>
            <a:r>
              <a:rPr sz="1550" spc="14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2000</a:t>
            </a:r>
            <a:r>
              <a:rPr sz="1550" spc="125" dirty="0">
                <a:latin typeface="Verdana"/>
                <a:cs typeface="Verdana"/>
              </a:rPr>
              <a:t> </a:t>
            </a:r>
            <a:r>
              <a:rPr sz="1550" spc="-25" dirty="0">
                <a:latin typeface="Verdana"/>
                <a:cs typeface="Verdana"/>
              </a:rPr>
              <a:t>км</a:t>
            </a:r>
            <a:r>
              <a:rPr sz="1575" spc="-37" baseline="23809" dirty="0">
                <a:latin typeface="Verdana"/>
                <a:cs typeface="Verdana"/>
              </a:rPr>
              <a:t>3</a:t>
            </a:r>
            <a:endParaRPr sz="1575" baseline="23809">
              <a:latin typeface="Verdana"/>
              <a:cs typeface="Verdana"/>
            </a:endParaRPr>
          </a:p>
          <a:p>
            <a:pPr marL="266065" indent="-227965">
              <a:lnSpc>
                <a:spcPct val="100000"/>
              </a:lnSpc>
              <a:spcBef>
                <a:spcPts val="919"/>
              </a:spcBef>
              <a:buFont typeface="Arial MT"/>
              <a:buChar char="•"/>
              <a:tabLst>
                <a:tab pos="266065" algn="l"/>
              </a:tabLst>
            </a:pPr>
            <a:r>
              <a:rPr sz="1550" dirty="0">
                <a:latin typeface="Verdana"/>
                <a:cs typeface="Verdana"/>
              </a:rPr>
              <a:t>0,1</a:t>
            </a:r>
            <a:r>
              <a:rPr sz="1550" spc="2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га</a:t>
            </a:r>
            <a:r>
              <a:rPr sz="1550" spc="8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землі на</a:t>
            </a:r>
            <a:r>
              <a:rPr sz="1550" spc="8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кожні</a:t>
            </a:r>
            <a:r>
              <a:rPr sz="1550" spc="7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1000</a:t>
            </a:r>
            <a:r>
              <a:rPr sz="1550" spc="11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т</a:t>
            </a:r>
            <a:r>
              <a:rPr sz="1550" spc="11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сировини</a:t>
            </a:r>
            <a:r>
              <a:rPr sz="1550" spc="32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-</a:t>
            </a:r>
            <a:r>
              <a:rPr sz="1550" spc="20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відвали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30" y="4627435"/>
            <a:ext cx="10329545" cy="115062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935"/>
              </a:spcBef>
              <a:buFont typeface="Arial MT"/>
              <a:buChar char="•"/>
              <a:tabLst>
                <a:tab pos="266065" algn="l"/>
              </a:tabLst>
            </a:pPr>
            <a:r>
              <a:rPr sz="1550" dirty="0">
                <a:latin typeface="Verdana"/>
                <a:cs typeface="Verdana"/>
              </a:rPr>
              <a:t>забруднення</a:t>
            </a:r>
            <a:r>
              <a:rPr sz="1550" spc="31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підземних</a:t>
            </a:r>
            <a:r>
              <a:rPr sz="1550" spc="18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вод</a:t>
            </a:r>
            <a:r>
              <a:rPr sz="1550" spc="5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(10</a:t>
            </a:r>
            <a:r>
              <a:rPr sz="1550" spc="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м</a:t>
            </a:r>
            <a:r>
              <a:rPr sz="1575" baseline="23809" dirty="0">
                <a:latin typeface="Verdana"/>
                <a:cs typeface="Verdana"/>
              </a:rPr>
              <a:t>3</a:t>
            </a:r>
            <a:r>
              <a:rPr sz="1575" spc="367" baseline="23809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забрудненої</a:t>
            </a:r>
            <a:r>
              <a:rPr sz="1550" spc="22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води</a:t>
            </a:r>
            <a:r>
              <a:rPr sz="1550" spc="10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на</a:t>
            </a:r>
            <a:r>
              <a:rPr sz="1550" spc="8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1</a:t>
            </a:r>
            <a:r>
              <a:rPr sz="1550" spc="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тонну</a:t>
            </a:r>
            <a:r>
              <a:rPr sz="1550" spc="18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видобутих</a:t>
            </a:r>
            <a:r>
              <a:rPr sz="1550" spc="33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корисних</a:t>
            </a:r>
            <a:r>
              <a:rPr sz="1550" spc="254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копалин)</a:t>
            </a:r>
            <a:endParaRPr sz="1550">
              <a:latin typeface="Verdana"/>
              <a:cs typeface="Verdana"/>
            </a:endParaRPr>
          </a:p>
          <a:p>
            <a:pPr marL="266065" indent="-227965">
              <a:lnSpc>
                <a:spcPts val="1795"/>
              </a:lnSpc>
              <a:spcBef>
                <a:spcPts val="840"/>
              </a:spcBef>
              <a:buFont typeface="Arial MT"/>
              <a:buChar char="•"/>
              <a:tabLst>
                <a:tab pos="266065" algn="l"/>
              </a:tabLst>
            </a:pPr>
            <a:r>
              <a:rPr sz="1550" dirty="0">
                <a:latin typeface="Verdana"/>
                <a:cs typeface="Verdana"/>
              </a:rPr>
              <a:t>відсутність</a:t>
            </a:r>
            <a:r>
              <a:rPr sz="1550" spc="40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належної</a:t>
            </a:r>
            <a:r>
              <a:rPr sz="1550" spc="10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рекультивації</a:t>
            </a:r>
            <a:r>
              <a:rPr sz="1550" spc="33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(в</a:t>
            </a:r>
            <a:r>
              <a:rPr sz="1550" spc="-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Україні</a:t>
            </a:r>
            <a:r>
              <a:rPr sz="1550" spc="17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через</a:t>
            </a:r>
            <a:r>
              <a:rPr sz="1550" spc="8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недосконалу</a:t>
            </a:r>
            <a:r>
              <a:rPr sz="1550" spc="204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систему</a:t>
            </a:r>
            <a:r>
              <a:rPr sz="1550" spc="125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правового</a:t>
            </a:r>
            <a:endParaRPr sz="1550">
              <a:latin typeface="Verdana"/>
              <a:cs typeface="Verdana"/>
            </a:endParaRPr>
          </a:p>
          <a:p>
            <a:pPr marL="266700" marR="361315">
              <a:lnSpc>
                <a:spcPts val="1730"/>
              </a:lnSpc>
              <a:spcBef>
                <a:spcPts val="100"/>
              </a:spcBef>
            </a:pPr>
            <a:r>
              <a:rPr sz="1550" dirty="0">
                <a:latin typeface="Verdana"/>
                <a:cs typeface="Verdana"/>
              </a:rPr>
              <a:t>регулювання,</a:t>
            </a:r>
            <a:r>
              <a:rPr sz="1550" spc="24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після</a:t>
            </a:r>
            <a:r>
              <a:rPr sz="1550" spc="8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повного</a:t>
            </a:r>
            <a:r>
              <a:rPr sz="1550" spc="229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вичерпання</a:t>
            </a:r>
            <a:r>
              <a:rPr sz="1550" spc="24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запасів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рекультивація</a:t>
            </a:r>
            <a:r>
              <a:rPr sz="1550" spc="32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кар’єрів</a:t>
            </a:r>
            <a:r>
              <a:rPr sz="1550" spc="18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БК</a:t>
            </a:r>
            <a:r>
              <a:rPr sz="1550" spc="9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проводиться</a:t>
            </a:r>
            <a:r>
              <a:rPr sz="1550" spc="330" dirty="0">
                <a:latin typeface="Verdana"/>
                <a:cs typeface="Verdana"/>
              </a:rPr>
              <a:t> </a:t>
            </a:r>
            <a:r>
              <a:rPr sz="1550" spc="-25" dirty="0">
                <a:latin typeface="Verdana"/>
                <a:cs typeface="Verdana"/>
              </a:rPr>
              <a:t>не </a:t>
            </a:r>
            <a:r>
              <a:rPr sz="1550" spc="-10" dirty="0">
                <a:latin typeface="Verdana"/>
                <a:cs typeface="Verdana"/>
              </a:rPr>
              <a:t>завжди)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0419" y="1744281"/>
            <a:ext cx="3015615" cy="14071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latin typeface="Verdana"/>
                <a:cs typeface="Verdana"/>
              </a:rPr>
              <a:t>Переробка: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99500"/>
              </a:lnSpc>
              <a:spcBef>
                <a:spcPts val="85"/>
              </a:spcBef>
            </a:pPr>
            <a:r>
              <a:rPr sz="1400" dirty="0">
                <a:latin typeface="Verdana"/>
                <a:cs typeface="Verdana"/>
              </a:rPr>
              <a:t>вироби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керамограніту; </a:t>
            </a:r>
            <a:r>
              <a:rPr sz="1400" dirty="0">
                <a:latin typeface="Verdana"/>
                <a:cs typeface="Verdana"/>
              </a:rPr>
              <a:t>некондиційні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блоки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відходи </a:t>
            </a:r>
            <a:r>
              <a:rPr sz="1400" spc="-50" dirty="0">
                <a:latin typeface="Verdana"/>
                <a:cs typeface="Verdana"/>
              </a:rPr>
              <a:t>-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щебінь,</a:t>
            </a:r>
            <a:r>
              <a:rPr sz="1400" spc="-10" dirty="0">
                <a:latin typeface="Verdana"/>
                <a:cs typeface="Verdana"/>
              </a:rPr>
              <a:t> бруківку,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колоті </a:t>
            </a:r>
            <a:r>
              <a:rPr sz="1400" dirty="0">
                <a:latin typeface="Verdana"/>
                <a:cs typeface="Verdana"/>
              </a:rPr>
              <a:t>кам'яні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плити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будівельно- </a:t>
            </a:r>
            <a:r>
              <a:rPr sz="1400" dirty="0">
                <a:latin typeface="Verdana"/>
                <a:cs typeface="Verdana"/>
              </a:rPr>
              <a:t>оздоблювальних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робіт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ін.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29" y="2899473"/>
            <a:ext cx="2271395" cy="8305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75"/>
              </a:spcBef>
            </a:pPr>
            <a:r>
              <a:rPr sz="2750" b="1" spc="-10" dirty="0">
                <a:latin typeface="Verdana"/>
                <a:cs typeface="Verdana"/>
              </a:rPr>
              <a:t>Економічні виклики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7985" y="3492436"/>
            <a:ext cx="54768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Зміни:</a:t>
            </a:r>
            <a:endParaRPr sz="1200">
              <a:latin typeface="Verdana"/>
              <a:cs typeface="Verdana"/>
            </a:endParaRPr>
          </a:p>
          <a:p>
            <a:pPr marL="241300" marR="5080" indent="-229235">
              <a:lnSpc>
                <a:spcPts val="1280"/>
              </a:lnSpc>
              <a:spcBef>
                <a:spcPts val="1065"/>
              </a:spcBef>
              <a:buFont typeface="Arial MT"/>
              <a:buChar char="•"/>
              <a:tabLst>
                <a:tab pos="241300" algn="l"/>
              </a:tabLst>
            </a:pPr>
            <a:r>
              <a:rPr sz="1200" dirty="0">
                <a:latin typeface="Verdana"/>
                <a:cs typeface="Verdana"/>
              </a:rPr>
              <a:t>укладати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вигідні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договори</a:t>
            </a:r>
            <a:r>
              <a:rPr sz="1200" spc="-1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іноземними</a:t>
            </a:r>
            <a:r>
              <a:rPr sz="1200" spc="8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постачальниками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газу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та </a:t>
            </a:r>
            <a:r>
              <a:rPr sz="1200" spc="-10" dirty="0">
                <a:latin typeface="Verdana"/>
                <a:cs typeface="Verdana"/>
              </a:rPr>
              <a:t>нафтопродуктів;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985" y="4531931"/>
            <a:ext cx="6304915" cy="154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200" dirty="0">
                <a:latin typeface="Verdana"/>
                <a:cs typeface="Verdana"/>
              </a:rPr>
              <a:t>відновити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діяльність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підприємств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важкої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промисловості;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ts val="1395"/>
              </a:lnSpc>
              <a:buFont typeface="Arial MT"/>
              <a:buChar char="•"/>
              <a:tabLst>
                <a:tab pos="241300" algn="l"/>
              </a:tabLst>
            </a:pPr>
            <a:r>
              <a:rPr sz="1200" dirty="0">
                <a:latin typeface="Verdana"/>
                <a:cs typeface="Verdana"/>
              </a:rPr>
              <a:t>залучення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великого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іноземного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бізнесу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розміщення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дочірніх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компаній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на</a:t>
            </a:r>
            <a:endParaRPr sz="1200">
              <a:latin typeface="Verdana"/>
              <a:cs typeface="Verdana"/>
            </a:endParaRPr>
          </a:p>
          <a:p>
            <a:pPr marL="241300">
              <a:lnSpc>
                <a:spcPts val="1395"/>
              </a:lnSpc>
            </a:pPr>
            <a:r>
              <a:rPr sz="1200" dirty="0">
                <a:latin typeface="Verdana"/>
                <a:cs typeface="Verdana"/>
              </a:rPr>
              <a:t>території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України;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200" dirty="0">
                <a:latin typeface="Verdana"/>
                <a:cs typeface="Verdana"/>
              </a:rPr>
              <a:t>спростити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податкову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систему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процедури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експорту.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8459" y="85725"/>
            <a:ext cx="3263145" cy="27336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0775" y="3381375"/>
            <a:ext cx="1695450" cy="895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4300" y="4152900"/>
            <a:ext cx="2200275" cy="914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9775" y="5200650"/>
            <a:ext cx="2390775" cy="10191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4750" y="5534025"/>
            <a:ext cx="1809750" cy="11715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31795" y="335279"/>
            <a:ext cx="461835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Виклики:</a:t>
            </a:r>
            <a:endParaRPr sz="1200">
              <a:latin typeface="Verdana"/>
              <a:cs typeface="Verdana"/>
            </a:endParaRPr>
          </a:p>
          <a:p>
            <a:pPr marL="231775" indent="-219075">
              <a:lnSpc>
                <a:spcPts val="1425"/>
              </a:lnSpc>
              <a:buFont typeface="Verdana"/>
              <a:buAutoNum type="arabicPeriod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девальвація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національної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валюти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720%;</a:t>
            </a:r>
            <a:endParaRPr sz="1200">
              <a:latin typeface="Verdana"/>
              <a:cs typeface="Verdana"/>
            </a:endParaRPr>
          </a:p>
          <a:p>
            <a:pPr marL="12700" marR="768985" indent="219075">
              <a:lnSpc>
                <a:spcPts val="1430"/>
              </a:lnSpc>
              <a:spcBef>
                <a:spcPts val="50"/>
              </a:spcBef>
              <a:buFont typeface="Verdana"/>
              <a:buAutoNum type="arabicPeriod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Міжнародна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торгівля: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експорт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15%</a:t>
            </a:r>
            <a:r>
              <a:rPr sz="1200" spc="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річного виробництва;</a:t>
            </a:r>
            <a:endParaRPr sz="1200">
              <a:latin typeface="Verdana"/>
              <a:cs typeface="Verdana"/>
            </a:endParaRPr>
          </a:p>
          <a:p>
            <a:pPr marL="231775" indent="-219075">
              <a:lnSpc>
                <a:spcPts val="1435"/>
              </a:lnSpc>
              <a:spcBef>
                <a:spcPts val="15"/>
              </a:spcBef>
              <a:buFont typeface="Verdana"/>
              <a:buAutoNum type="arabicPeriod"/>
              <a:tabLst>
                <a:tab pos="231775" algn="l"/>
              </a:tabLst>
            </a:pPr>
            <a:r>
              <a:rPr sz="1200" spc="-10" dirty="0">
                <a:latin typeface="Verdana"/>
                <a:cs typeface="Verdana"/>
              </a:rPr>
              <a:t>труднощі</a:t>
            </a:r>
            <a:r>
              <a:rPr sz="1200" dirty="0">
                <a:latin typeface="Verdana"/>
                <a:cs typeface="Verdana"/>
              </a:rPr>
              <a:t> відкриття</a:t>
            </a:r>
            <a:r>
              <a:rPr sz="1200" spc="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власного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кам'яного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бізнесу:</a:t>
            </a:r>
            <a:endParaRPr sz="1200">
              <a:latin typeface="Verdana"/>
              <a:cs typeface="Verdana"/>
            </a:endParaRPr>
          </a:p>
          <a:p>
            <a:pPr marL="241300" marR="5080" lvl="1" indent="-228600">
              <a:lnSpc>
                <a:spcPts val="1430"/>
              </a:lnSpc>
              <a:spcBef>
                <a:spcPts val="50"/>
              </a:spcBef>
              <a:buAutoNum type="arabicParenR"/>
              <a:tabLst>
                <a:tab pos="241300" algn="l"/>
              </a:tabLst>
            </a:pPr>
            <a:r>
              <a:rPr sz="1200" dirty="0">
                <a:latin typeface="Verdana"/>
                <a:cs typeface="Verdana"/>
              </a:rPr>
              <a:t>Дозвіл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користування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надрами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(аукціон: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плата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за </a:t>
            </a:r>
            <a:r>
              <a:rPr sz="1200" dirty="0">
                <a:latin typeface="Verdana"/>
                <a:cs typeface="Verdana"/>
              </a:rPr>
              <a:t>участь,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оформлення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геологічної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документації,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податки </a:t>
            </a:r>
            <a:r>
              <a:rPr sz="1200" dirty="0">
                <a:latin typeface="Verdana"/>
                <a:cs typeface="Verdana"/>
              </a:rPr>
              <a:t>10%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від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початкової</a:t>
            </a:r>
            <a:r>
              <a:rPr sz="1200" spc="-1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ціни);</a:t>
            </a:r>
            <a:endParaRPr sz="1200">
              <a:latin typeface="Verdana"/>
              <a:cs typeface="Verdana"/>
            </a:endParaRPr>
          </a:p>
          <a:p>
            <a:pPr marL="231775" lvl="1" indent="-219075">
              <a:lnSpc>
                <a:spcPts val="1375"/>
              </a:lnSpc>
              <a:buAutoNum type="arabicParenR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дозвіл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місцевої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Ради;</a:t>
            </a:r>
            <a:endParaRPr sz="1200">
              <a:latin typeface="Verdana"/>
              <a:cs typeface="Verdana"/>
            </a:endParaRPr>
          </a:p>
          <a:p>
            <a:pPr marL="231775" lvl="1" indent="-219075">
              <a:lnSpc>
                <a:spcPts val="1435"/>
              </a:lnSpc>
              <a:spcBef>
                <a:spcPts val="60"/>
              </a:spcBef>
              <a:buAutoNum type="arabicParenR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Отримання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екологічної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карти,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дозволу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виконання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25"/>
              </a:lnSpc>
            </a:pPr>
            <a:r>
              <a:rPr sz="1200" spc="-10" dirty="0">
                <a:latin typeface="Verdana"/>
                <a:cs typeface="Verdana"/>
              </a:rPr>
              <a:t>робіт;</a:t>
            </a:r>
            <a:endParaRPr sz="1200">
              <a:latin typeface="Verdana"/>
              <a:cs typeface="Verdana"/>
            </a:endParaRPr>
          </a:p>
          <a:p>
            <a:pPr marL="231775" lvl="1" indent="-219075">
              <a:lnSpc>
                <a:spcPts val="1430"/>
              </a:lnSpc>
              <a:buAutoNum type="arabicParenR" startAt="4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Сертифікат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користування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надрами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29" y="2940049"/>
            <a:ext cx="2354580" cy="747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825"/>
              </a:lnSpc>
              <a:spcBef>
                <a:spcPts val="130"/>
              </a:spcBef>
            </a:pPr>
            <a:r>
              <a:rPr sz="2450" b="1" spc="-10" dirty="0">
                <a:latin typeface="Verdana"/>
                <a:cs typeface="Verdana"/>
              </a:rPr>
              <a:t>Технологічні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ts val="2825"/>
              </a:lnSpc>
            </a:pPr>
            <a:r>
              <a:rPr sz="2450" b="1" spc="-10" dirty="0">
                <a:latin typeface="Verdana"/>
                <a:cs typeface="Verdana"/>
              </a:rPr>
              <a:t>виклики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1795" y="314578"/>
            <a:ext cx="5765800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0" dirty="0">
                <a:latin typeface="Verdana"/>
                <a:cs typeface="Verdana"/>
              </a:rPr>
              <a:t>Виклики:</a:t>
            </a:r>
            <a:endParaRPr sz="1200">
              <a:latin typeface="Verdana"/>
              <a:cs typeface="Verdana"/>
            </a:endParaRPr>
          </a:p>
          <a:p>
            <a:pPr marL="231140" indent="-218440">
              <a:lnSpc>
                <a:spcPts val="1435"/>
              </a:lnSpc>
              <a:buFont typeface="Verdana"/>
              <a:buAutoNum type="arabicPeriod"/>
              <a:tabLst>
                <a:tab pos="231140" algn="l"/>
              </a:tabLst>
            </a:pPr>
            <a:r>
              <a:rPr sz="1200" dirty="0">
                <a:latin typeface="Verdana"/>
                <a:cs typeface="Verdana"/>
              </a:rPr>
              <a:t>об'єми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виробництва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(типовий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кар'єр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виробляє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1000-</a:t>
            </a:r>
            <a:r>
              <a:rPr sz="1200" dirty="0">
                <a:latin typeface="Verdana"/>
                <a:cs typeface="Verdana"/>
              </a:rPr>
              <a:t>1500</a:t>
            </a:r>
            <a:r>
              <a:rPr sz="1200" spc="1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м3/рік);</a:t>
            </a:r>
            <a:endParaRPr sz="1200">
              <a:latin typeface="Verdana"/>
              <a:cs typeface="Verdana"/>
            </a:endParaRPr>
          </a:p>
          <a:p>
            <a:pPr marL="231775" indent="-219075">
              <a:lnSpc>
                <a:spcPct val="100000"/>
              </a:lnSpc>
              <a:spcBef>
                <a:spcPts val="1410"/>
              </a:spcBef>
              <a:buFont typeface="Verdana"/>
              <a:buAutoNum type="arabicPeriod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великий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обсяг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фізичної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праці;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1795" y="1773491"/>
            <a:ext cx="3844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3.</a:t>
            </a:r>
            <a:r>
              <a:rPr sz="1200" b="1" spc="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широке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використання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вибухових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технологій;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1795" y="2689288"/>
            <a:ext cx="15544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4. </a:t>
            </a:r>
            <a:r>
              <a:rPr sz="1200" dirty="0">
                <a:latin typeface="Verdana"/>
                <a:cs typeface="Verdana"/>
              </a:rPr>
              <a:t>кар'єрні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дороги;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1795" y="3795712"/>
            <a:ext cx="5846445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5.</a:t>
            </a:r>
            <a:r>
              <a:rPr sz="1200" b="1" spc="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використання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недорогої</a:t>
            </a:r>
            <a:r>
              <a:rPr sz="1200" spc="-1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китайської або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застарілої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радянської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техніки: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latin typeface="Verdana"/>
                <a:cs typeface="Verdana"/>
              </a:rPr>
              <a:t>-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екскаватор</a:t>
            </a:r>
            <a:r>
              <a:rPr sz="1200" spc="-1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ВЕКС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ЕО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5124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(СРСР,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1988)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000-</a:t>
            </a:r>
            <a:r>
              <a:rPr sz="1200" dirty="0">
                <a:latin typeface="Verdana"/>
                <a:cs typeface="Verdana"/>
              </a:rPr>
              <a:t>19</a:t>
            </a:r>
            <a:r>
              <a:rPr sz="1200" spc="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000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у.о.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Verdana"/>
                <a:cs typeface="Verdana"/>
              </a:rPr>
              <a:t>-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Hitachi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ZAXIS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330-</a:t>
            </a:r>
            <a:r>
              <a:rPr sz="1200" dirty="0">
                <a:latin typeface="Verdana"/>
                <a:cs typeface="Verdana"/>
              </a:rPr>
              <a:t>3</a:t>
            </a:r>
            <a:r>
              <a:rPr sz="1200" spc="6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(Японія,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2008-</a:t>
            </a:r>
            <a:r>
              <a:rPr sz="1200" dirty="0">
                <a:latin typeface="Verdana"/>
                <a:cs typeface="Verdana"/>
              </a:rPr>
              <a:t>2012)</a:t>
            </a:r>
            <a:r>
              <a:rPr sz="1200" spc="1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28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000-</a:t>
            </a:r>
            <a:r>
              <a:rPr sz="1200" dirty="0">
                <a:latin typeface="Verdana"/>
                <a:cs typeface="Verdana"/>
              </a:rPr>
              <a:t>55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000</a:t>
            </a:r>
            <a:r>
              <a:rPr sz="1200" spc="6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у.о.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1795" y="5436234"/>
            <a:ext cx="6275705" cy="11245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18440" algn="just">
              <a:lnSpc>
                <a:spcPct val="101699"/>
              </a:lnSpc>
              <a:spcBef>
                <a:spcPts val="75"/>
              </a:spcBef>
              <a:buFont typeface="Verdana"/>
              <a:buAutoNum type="arabicPeriod" startAt="6"/>
              <a:tabLst>
                <a:tab pos="231140" algn="l"/>
              </a:tabLst>
            </a:pPr>
            <a:r>
              <a:rPr sz="1200" dirty="0">
                <a:latin typeface="Verdana"/>
                <a:cs typeface="Verdana"/>
              </a:rPr>
              <a:t>Вибір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кар'єрного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обладнання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базується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досвіді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інших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подібних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компаній </a:t>
            </a:r>
            <a:r>
              <a:rPr sz="1200" dirty="0">
                <a:latin typeface="Verdana"/>
                <a:cs typeface="Verdana"/>
              </a:rPr>
              <a:t>(виїмковий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комплекс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2000</a:t>
            </a:r>
            <a:r>
              <a:rPr sz="1200" spc="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м3/рік,</a:t>
            </a:r>
            <a:r>
              <a:rPr sz="1200" spc="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відвальний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шлях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10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000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м3/рік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гірської маси);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Verdana"/>
              <a:buAutoNum type="arabicPeriod" startAt="6"/>
            </a:pPr>
            <a:endParaRPr sz="1200">
              <a:latin typeface="Verdana"/>
              <a:cs typeface="Verdana"/>
            </a:endParaRPr>
          </a:p>
          <a:p>
            <a:pPr marL="231775" indent="-219075" algn="just">
              <a:lnSpc>
                <a:spcPct val="100000"/>
              </a:lnSpc>
              <a:spcBef>
                <a:spcPts val="5"/>
              </a:spcBef>
              <a:buFont typeface="Verdana"/>
              <a:buAutoNum type="arabicPeriod" startAt="6"/>
              <a:tabLst>
                <a:tab pos="231775" algn="l"/>
              </a:tabLst>
            </a:pPr>
            <a:r>
              <a:rPr sz="1200" dirty="0">
                <a:latin typeface="Verdana"/>
                <a:cs typeface="Verdana"/>
              </a:rPr>
              <a:t>нехтування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правилами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техніки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безпеки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5" y="781050"/>
            <a:ext cx="4257675" cy="1390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1525" y="2209800"/>
            <a:ext cx="2400300" cy="1600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0700" y="2409825"/>
            <a:ext cx="2552700" cy="1695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5300" y="4152900"/>
            <a:ext cx="2447925" cy="13811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8875" y="5648323"/>
            <a:ext cx="2000250" cy="1162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1573</Words>
  <Application>Microsoft Office PowerPoint</Application>
  <PresentationFormat>Широкий екран</PresentationFormat>
  <Paragraphs>275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 MT</vt:lpstr>
      <vt:lpstr>Calibri</vt:lpstr>
      <vt:lpstr>Times New Roman</vt:lpstr>
      <vt:lpstr>Trebuchet MS</vt:lpstr>
      <vt:lpstr>Verdana</vt:lpstr>
      <vt:lpstr>Office Theme</vt:lpstr>
      <vt:lpstr>Презентація PowerPoint</vt:lpstr>
      <vt:lpstr>Корисні копалини України</vt:lpstr>
      <vt:lpstr>Critical Raw Materials (CRM) / Критична сировина</vt:lpstr>
      <vt:lpstr>Critical Raw Materials (CRM)</vt:lpstr>
      <vt:lpstr>Міжнародні "кам'яні" організації та ініціативи</vt:lpstr>
      <vt:lpstr>Презентація PowerPoint</vt:lpstr>
      <vt:lpstr>Виклики в індустрії блочного каменю</vt:lpstr>
      <vt:lpstr>Презентація PowerPoint</vt:lpstr>
      <vt:lpstr>Презентація PowerPoint</vt:lpstr>
      <vt:lpstr>Презентація PowerPoint</vt:lpstr>
      <vt:lpstr>Концепція сталого розвитку</vt:lpstr>
      <vt:lpstr>Міжнародні курси підвищення кваліфікації в сфері ІБК, гірництва та дотичні до гірництва</vt:lpstr>
      <vt:lpstr>Міжнародні виставки</vt:lpstr>
      <vt:lpstr>Пріоритети Європейської Комісії</vt:lpstr>
      <vt:lpstr>European Green Deal</vt:lpstr>
      <vt:lpstr>Напрямки діяльності в рамках Зеленої Угоди</vt:lpstr>
      <vt:lpstr>Промислова стратегія</vt:lpstr>
      <vt:lpstr>Міжнародні конференції, які стосуються ІБК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Lenovo Admin</cp:lastModifiedBy>
  <cp:revision>1</cp:revision>
  <dcterms:created xsi:type="dcterms:W3CDTF">2025-03-15T07:46:40Z</dcterms:created>
  <dcterms:modified xsi:type="dcterms:W3CDTF">2025-03-15T13:05:44Z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LastSaved">
    <vt:filetime>2025-03-15T00:00:00Z</vt:filetime>
  </property>
</Properties>
</file>