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Aileron Bold" panose="020B0604020202020204" charset="0"/>
      <p:regular r:id="rId14"/>
    </p:embeddedFont>
    <p:embeddedFont>
      <p:font typeface="Alice" panose="020B0604020202020204" charset="-52"/>
      <p:regular r:id="rId15"/>
    </p:embeddedFont>
    <p:embeddedFont>
      <p:font typeface="Poppins Medium" panose="00000600000000000000" pitchFamily="2" charset="0"/>
      <p:regular r:id="rId16"/>
    </p:embeddedFont>
    <p:embeddedFont>
      <p:font typeface="Tenor Sans" panose="020B0604020202020204" charset="-52"/>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8" d="100"/>
          <a:sy n="58" d="100"/>
        </p:scale>
        <p:origin x="40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gif"/><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sv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sv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1.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8.svg"/><Relationship Id="rId5" Type="http://schemas.openxmlformats.org/officeDocument/2006/relationships/image" Target="../media/image4.sv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sp>
        <p:nvSpPr>
          <p:cNvPr id="2" name="Freeform 2"/>
          <p:cNvSpPr/>
          <p:nvPr/>
        </p:nvSpPr>
        <p:spPr>
          <a:xfrm>
            <a:off x="0" y="9040210"/>
            <a:ext cx="18288000" cy="2272284"/>
          </a:xfrm>
          <a:custGeom>
            <a:avLst/>
            <a:gdLst/>
            <a:ahLst/>
            <a:cxnLst/>
            <a:rect l="l" t="t" r="r" b="b"/>
            <a:pathLst>
              <a:path w="18288000" h="2272284">
                <a:moveTo>
                  <a:pt x="0" y="0"/>
                </a:moveTo>
                <a:lnTo>
                  <a:pt x="18288000" y="0"/>
                </a:lnTo>
                <a:lnTo>
                  <a:pt x="18288000" y="2272284"/>
                </a:lnTo>
                <a:lnTo>
                  <a:pt x="0" y="2272284"/>
                </a:lnTo>
                <a:lnTo>
                  <a:pt x="0" y="0"/>
                </a:lnTo>
                <a:close/>
              </a:path>
            </a:pathLst>
          </a:custGeom>
          <a:blipFill>
            <a:blip r:embed="rId2"/>
            <a:stretch>
              <a:fillRect t="-6338" b="-6338"/>
            </a:stretch>
          </a:blipFill>
        </p:spPr>
      </p:sp>
      <p:sp>
        <p:nvSpPr>
          <p:cNvPr id="3" name="Freeform 3"/>
          <p:cNvSpPr/>
          <p:nvPr/>
        </p:nvSpPr>
        <p:spPr>
          <a:xfrm>
            <a:off x="-1143951" y="2203780"/>
            <a:ext cx="8736247" cy="7054520"/>
          </a:xfrm>
          <a:custGeom>
            <a:avLst/>
            <a:gdLst/>
            <a:ahLst/>
            <a:cxnLst/>
            <a:rect l="l" t="t" r="r" b="b"/>
            <a:pathLst>
              <a:path w="8736247" h="7054520">
                <a:moveTo>
                  <a:pt x="0" y="0"/>
                </a:moveTo>
                <a:lnTo>
                  <a:pt x="8736247" y="0"/>
                </a:lnTo>
                <a:lnTo>
                  <a:pt x="8736247" y="7054520"/>
                </a:lnTo>
                <a:lnTo>
                  <a:pt x="0" y="7054520"/>
                </a:lnTo>
                <a:lnTo>
                  <a:pt x="0" y="0"/>
                </a:lnTo>
                <a:close/>
              </a:path>
            </a:pathLst>
          </a:custGeom>
          <a:blipFill>
            <a:blip r:embed="rId3"/>
            <a:stretch>
              <a:fillRect/>
            </a:stretch>
          </a:blipFill>
        </p:spPr>
      </p:sp>
      <p:sp>
        <p:nvSpPr>
          <p:cNvPr id="4" name="Freeform 4"/>
          <p:cNvSpPr/>
          <p:nvPr/>
        </p:nvSpPr>
        <p:spPr>
          <a:xfrm>
            <a:off x="436845" y="6102685"/>
            <a:ext cx="806156" cy="1192097"/>
          </a:xfrm>
          <a:custGeom>
            <a:avLst/>
            <a:gdLst/>
            <a:ahLst/>
            <a:cxnLst/>
            <a:rect l="l" t="t" r="r" b="b"/>
            <a:pathLst>
              <a:path w="806156" h="1192097">
                <a:moveTo>
                  <a:pt x="0" y="0"/>
                </a:moveTo>
                <a:lnTo>
                  <a:pt x="806156" y="0"/>
                </a:lnTo>
                <a:lnTo>
                  <a:pt x="806156" y="1192098"/>
                </a:lnTo>
                <a:lnTo>
                  <a:pt x="0" y="11920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6483871" y="5096477"/>
            <a:ext cx="1675134" cy="4161823"/>
          </a:xfrm>
          <a:custGeom>
            <a:avLst/>
            <a:gdLst/>
            <a:ahLst/>
            <a:cxnLst/>
            <a:rect l="l" t="t" r="r" b="b"/>
            <a:pathLst>
              <a:path w="1675134" h="4161823">
                <a:moveTo>
                  <a:pt x="0" y="0"/>
                </a:moveTo>
                <a:lnTo>
                  <a:pt x="1675134" y="0"/>
                </a:lnTo>
                <a:lnTo>
                  <a:pt x="1675134" y="4161823"/>
                </a:lnTo>
                <a:lnTo>
                  <a:pt x="0" y="4161823"/>
                </a:lnTo>
                <a:lnTo>
                  <a:pt x="0" y="0"/>
                </a:lnTo>
                <a:close/>
              </a:path>
            </a:pathLst>
          </a:custGeom>
          <a:blipFill>
            <a:blip r:embed="rId6"/>
            <a:stretch>
              <a:fillRect/>
            </a:stretch>
          </a:blipFill>
        </p:spPr>
      </p:sp>
      <p:sp>
        <p:nvSpPr>
          <p:cNvPr id="6" name="Freeform 6"/>
          <p:cNvSpPr/>
          <p:nvPr/>
        </p:nvSpPr>
        <p:spPr>
          <a:xfrm>
            <a:off x="4730409" y="5731040"/>
            <a:ext cx="1248637" cy="967694"/>
          </a:xfrm>
          <a:custGeom>
            <a:avLst/>
            <a:gdLst/>
            <a:ahLst/>
            <a:cxnLst/>
            <a:rect l="l" t="t" r="r" b="b"/>
            <a:pathLst>
              <a:path w="1248637" h="967694">
                <a:moveTo>
                  <a:pt x="0" y="0"/>
                </a:moveTo>
                <a:lnTo>
                  <a:pt x="1248637" y="0"/>
                </a:lnTo>
                <a:lnTo>
                  <a:pt x="1248637" y="967694"/>
                </a:lnTo>
                <a:lnTo>
                  <a:pt x="0" y="9676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H="1">
            <a:off x="918114" y="7871512"/>
            <a:ext cx="1399245" cy="1608328"/>
          </a:xfrm>
          <a:custGeom>
            <a:avLst/>
            <a:gdLst/>
            <a:ahLst/>
            <a:cxnLst/>
            <a:rect l="l" t="t" r="r" b="b"/>
            <a:pathLst>
              <a:path w="1399245" h="1608328">
                <a:moveTo>
                  <a:pt x="1399245" y="0"/>
                </a:moveTo>
                <a:lnTo>
                  <a:pt x="0" y="0"/>
                </a:lnTo>
                <a:lnTo>
                  <a:pt x="0" y="1608328"/>
                </a:lnTo>
                <a:lnTo>
                  <a:pt x="1399245" y="1608328"/>
                </a:lnTo>
                <a:lnTo>
                  <a:pt x="1399245" y="0"/>
                </a:lnTo>
                <a:close/>
              </a:path>
            </a:pathLst>
          </a:custGeom>
          <a:blipFill>
            <a:blip r:embed="rId9"/>
            <a:stretch>
              <a:fillRect/>
            </a:stretch>
          </a:blipFill>
        </p:spPr>
      </p:sp>
      <p:sp>
        <p:nvSpPr>
          <p:cNvPr id="8" name="Freeform 8"/>
          <p:cNvSpPr/>
          <p:nvPr/>
        </p:nvSpPr>
        <p:spPr>
          <a:xfrm>
            <a:off x="-474438" y="7783196"/>
            <a:ext cx="1822566" cy="1696644"/>
          </a:xfrm>
          <a:custGeom>
            <a:avLst/>
            <a:gdLst/>
            <a:ahLst/>
            <a:cxnLst/>
            <a:rect l="l" t="t" r="r" b="b"/>
            <a:pathLst>
              <a:path w="1822566" h="1696644">
                <a:moveTo>
                  <a:pt x="0" y="0"/>
                </a:moveTo>
                <a:lnTo>
                  <a:pt x="1822566" y="0"/>
                </a:lnTo>
                <a:lnTo>
                  <a:pt x="1822566" y="1696644"/>
                </a:lnTo>
                <a:lnTo>
                  <a:pt x="0" y="16966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51719" y="6112210"/>
            <a:ext cx="806156" cy="1192097"/>
          </a:xfrm>
          <a:custGeom>
            <a:avLst/>
            <a:gdLst/>
            <a:ahLst/>
            <a:cxnLst/>
            <a:rect l="l" t="t" r="r" b="b"/>
            <a:pathLst>
              <a:path w="806156" h="1192097">
                <a:moveTo>
                  <a:pt x="0" y="0"/>
                </a:moveTo>
                <a:lnTo>
                  <a:pt x="806156" y="0"/>
                </a:lnTo>
                <a:lnTo>
                  <a:pt x="806156" y="1192098"/>
                </a:lnTo>
                <a:lnTo>
                  <a:pt x="0" y="11920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2821095" y="6122506"/>
            <a:ext cx="806156" cy="1192097"/>
          </a:xfrm>
          <a:custGeom>
            <a:avLst/>
            <a:gdLst/>
            <a:ahLst/>
            <a:cxnLst/>
            <a:rect l="l" t="t" r="r" b="b"/>
            <a:pathLst>
              <a:path w="806156" h="1192097">
                <a:moveTo>
                  <a:pt x="0" y="0"/>
                </a:moveTo>
                <a:lnTo>
                  <a:pt x="806156" y="0"/>
                </a:lnTo>
                <a:lnTo>
                  <a:pt x="806156" y="1192097"/>
                </a:lnTo>
                <a:lnTo>
                  <a:pt x="0" y="11920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5133905" y="-3253759"/>
            <a:ext cx="16230600" cy="5457539"/>
          </a:xfrm>
          <a:custGeom>
            <a:avLst/>
            <a:gdLst/>
            <a:ahLst/>
            <a:cxnLst/>
            <a:rect l="l" t="t" r="r" b="b"/>
            <a:pathLst>
              <a:path w="16230600" h="5457539">
                <a:moveTo>
                  <a:pt x="0" y="0"/>
                </a:moveTo>
                <a:lnTo>
                  <a:pt x="16230600" y="0"/>
                </a:lnTo>
                <a:lnTo>
                  <a:pt x="16230600" y="5457539"/>
                </a:lnTo>
                <a:lnTo>
                  <a:pt x="0" y="5457539"/>
                </a:lnTo>
                <a:lnTo>
                  <a:pt x="0" y="0"/>
                </a:lnTo>
                <a:close/>
              </a:path>
            </a:pathLst>
          </a:custGeom>
          <a:blipFill>
            <a:blip r:embed="rId12"/>
            <a:stretch>
              <a:fillRect/>
            </a:stretch>
          </a:blipFill>
        </p:spPr>
      </p:sp>
      <p:sp>
        <p:nvSpPr>
          <p:cNvPr id="12" name="Freeform 12"/>
          <p:cNvSpPr/>
          <p:nvPr/>
        </p:nvSpPr>
        <p:spPr>
          <a:xfrm>
            <a:off x="14711565" y="7108143"/>
            <a:ext cx="4348110" cy="2371696"/>
          </a:xfrm>
          <a:custGeom>
            <a:avLst/>
            <a:gdLst/>
            <a:ahLst/>
            <a:cxnLst/>
            <a:rect l="l" t="t" r="r" b="b"/>
            <a:pathLst>
              <a:path w="4348110" h="2371696">
                <a:moveTo>
                  <a:pt x="0" y="0"/>
                </a:moveTo>
                <a:lnTo>
                  <a:pt x="4348110" y="0"/>
                </a:lnTo>
                <a:lnTo>
                  <a:pt x="4348110" y="2371697"/>
                </a:lnTo>
                <a:lnTo>
                  <a:pt x="0" y="23716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TextBox 13"/>
          <p:cNvSpPr txBox="1"/>
          <p:nvPr/>
        </p:nvSpPr>
        <p:spPr>
          <a:xfrm>
            <a:off x="8159005" y="2299687"/>
            <a:ext cx="8675023" cy="3802999"/>
          </a:xfrm>
          <a:prstGeom prst="rect">
            <a:avLst/>
          </a:prstGeom>
        </p:spPr>
        <p:txBody>
          <a:bodyPr lIns="0" tIns="0" rIns="0" bIns="0" rtlCol="0" anchor="t">
            <a:spAutoFit/>
          </a:bodyPr>
          <a:lstStyle/>
          <a:p>
            <a:pPr algn="ctr">
              <a:lnSpc>
                <a:spcPts val="9717"/>
              </a:lnSpc>
            </a:pPr>
            <a:r>
              <a:rPr lang="en-US" sz="11042">
                <a:solidFill>
                  <a:srgbClr val="000000"/>
                </a:solidFill>
                <a:latin typeface="Alice"/>
              </a:rPr>
              <a:t>Планування маркетингу</a:t>
            </a:r>
          </a:p>
          <a:p>
            <a:pPr algn="ctr">
              <a:lnSpc>
                <a:spcPts val="9717"/>
              </a:lnSpc>
            </a:pPr>
            <a:endParaRPr lang="en-US" sz="11042">
              <a:solidFill>
                <a:srgbClr val="000000"/>
              </a:solidFill>
              <a:latin typeface="Alic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sp>
        <p:nvSpPr>
          <p:cNvPr id="2" name="Freeform 2"/>
          <p:cNvSpPr/>
          <p:nvPr/>
        </p:nvSpPr>
        <p:spPr>
          <a:xfrm>
            <a:off x="2478895" y="3906319"/>
            <a:ext cx="6976020" cy="8340893"/>
          </a:xfrm>
          <a:custGeom>
            <a:avLst/>
            <a:gdLst/>
            <a:ahLst/>
            <a:cxnLst/>
            <a:rect l="l" t="t" r="r" b="b"/>
            <a:pathLst>
              <a:path w="6976020" h="8340893">
                <a:moveTo>
                  <a:pt x="0" y="0"/>
                </a:moveTo>
                <a:lnTo>
                  <a:pt x="6976020" y="0"/>
                </a:lnTo>
                <a:lnTo>
                  <a:pt x="6976020" y="8340893"/>
                </a:lnTo>
                <a:lnTo>
                  <a:pt x="0" y="8340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822110" y="3352632"/>
            <a:ext cx="8192481" cy="13025269"/>
          </a:xfrm>
          <a:custGeom>
            <a:avLst/>
            <a:gdLst/>
            <a:ahLst/>
            <a:cxnLst/>
            <a:rect l="l" t="t" r="r" b="b"/>
            <a:pathLst>
              <a:path w="8192481" h="13025269">
                <a:moveTo>
                  <a:pt x="0" y="0"/>
                </a:moveTo>
                <a:lnTo>
                  <a:pt x="8192481" y="0"/>
                </a:lnTo>
                <a:lnTo>
                  <a:pt x="8192481" y="13025269"/>
                </a:lnTo>
                <a:lnTo>
                  <a:pt x="0" y="130252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35648" y="6936112"/>
            <a:ext cx="8271626" cy="11605598"/>
          </a:xfrm>
          <a:custGeom>
            <a:avLst/>
            <a:gdLst/>
            <a:ahLst/>
            <a:cxnLst/>
            <a:rect l="l" t="t" r="r" b="b"/>
            <a:pathLst>
              <a:path w="8271626" h="11605598">
                <a:moveTo>
                  <a:pt x="0" y="0"/>
                </a:moveTo>
                <a:lnTo>
                  <a:pt x="8271627" y="0"/>
                </a:lnTo>
                <a:lnTo>
                  <a:pt x="8271627" y="11605598"/>
                </a:lnTo>
                <a:lnTo>
                  <a:pt x="0" y="11605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4647500" y="7248105"/>
            <a:ext cx="2792759" cy="929227"/>
          </a:xfrm>
          <a:custGeom>
            <a:avLst/>
            <a:gdLst/>
            <a:ahLst/>
            <a:cxnLst/>
            <a:rect l="l" t="t" r="r" b="b"/>
            <a:pathLst>
              <a:path w="2792759" h="929227">
                <a:moveTo>
                  <a:pt x="0" y="0"/>
                </a:moveTo>
                <a:lnTo>
                  <a:pt x="2792759" y="0"/>
                </a:lnTo>
                <a:lnTo>
                  <a:pt x="2792759" y="929227"/>
                </a:lnTo>
                <a:lnTo>
                  <a:pt x="0" y="9292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307926" y="7248105"/>
            <a:ext cx="1062445" cy="601610"/>
          </a:xfrm>
          <a:custGeom>
            <a:avLst/>
            <a:gdLst/>
            <a:ahLst/>
            <a:cxnLst/>
            <a:rect l="l" t="t" r="r" b="b"/>
            <a:pathLst>
              <a:path w="1062445" h="601610">
                <a:moveTo>
                  <a:pt x="0" y="0"/>
                </a:moveTo>
                <a:lnTo>
                  <a:pt x="1062445" y="0"/>
                </a:lnTo>
                <a:lnTo>
                  <a:pt x="1062445" y="601609"/>
                </a:lnTo>
                <a:lnTo>
                  <a:pt x="0" y="601609"/>
                </a:lnTo>
                <a:lnTo>
                  <a:pt x="0" y="0"/>
                </a:lnTo>
                <a:close/>
              </a:path>
            </a:pathLst>
          </a:custGeom>
          <a:blipFill>
            <a:blip r:embed="rId10"/>
            <a:stretch>
              <a:fillRect/>
            </a:stretch>
          </a:blipFill>
        </p:spPr>
      </p:sp>
      <p:sp>
        <p:nvSpPr>
          <p:cNvPr id="7" name="Freeform 7"/>
          <p:cNvSpPr/>
          <p:nvPr/>
        </p:nvSpPr>
        <p:spPr>
          <a:xfrm>
            <a:off x="6370371" y="6936112"/>
            <a:ext cx="807292" cy="913603"/>
          </a:xfrm>
          <a:custGeom>
            <a:avLst/>
            <a:gdLst/>
            <a:ahLst/>
            <a:cxnLst/>
            <a:rect l="l" t="t" r="r" b="b"/>
            <a:pathLst>
              <a:path w="807292" h="913603">
                <a:moveTo>
                  <a:pt x="0" y="0"/>
                </a:moveTo>
                <a:lnTo>
                  <a:pt x="807293" y="0"/>
                </a:lnTo>
                <a:lnTo>
                  <a:pt x="807293" y="913602"/>
                </a:lnTo>
                <a:lnTo>
                  <a:pt x="0" y="913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8" name="Picture 8"/>
          <p:cNvPicPr>
            <a:picLocks noChangeAspect="1"/>
          </p:cNvPicPr>
          <p:nvPr/>
        </p:nvPicPr>
        <p:blipFill>
          <a:blip r:embed="rId13"/>
          <a:srcRect/>
          <a:stretch>
            <a:fillRect/>
          </a:stretch>
        </p:blipFill>
        <p:spPr>
          <a:xfrm>
            <a:off x="3394600" y="5391059"/>
            <a:ext cx="1499706" cy="2157850"/>
          </a:xfrm>
          <a:prstGeom prst="rect">
            <a:avLst/>
          </a:prstGeom>
        </p:spPr>
      </p:pic>
      <p:sp>
        <p:nvSpPr>
          <p:cNvPr id="9" name="Freeform 9"/>
          <p:cNvSpPr/>
          <p:nvPr/>
        </p:nvSpPr>
        <p:spPr>
          <a:xfrm>
            <a:off x="3272210" y="6977706"/>
            <a:ext cx="1622096" cy="1470025"/>
          </a:xfrm>
          <a:custGeom>
            <a:avLst/>
            <a:gdLst/>
            <a:ahLst/>
            <a:cxnLst/>
            <a:rect l="l" t="t" r="r" b="b"/>
            <a:pathLst>
              <a:path w="1622096" h="1470025">
                <a:moveTo>
                  <a:pt x="0" y="0"/>
                </a:moveTo>
                <a:lnTo>
                  <a:pt x="1622096" y="0"/>
                </a:lnTo>
                <a:lnTo>
                  <a:pt x="1622096" y="1470025"/>
                </a:lnTo>
                <a:lnTo>
                  <a:pt x="0" y="1470025"/>
                </a:lnTo>
                <a:lnTo>
                  <a:pt x="0" y="0"/>
                </a:lnTo>
                <a:close/>
              </a:path>
            </a:pathLst>
          </a:custGeom>
          <a:blipFill>
            <a:blip r:embed="rId14"/>
            <a:stretch>
              <a:fillRect/>
            </a:stretch>
          </a:blipFill>
        </p:spPr>
      </p:sp>
      <p:sp>
        <p:nvSpPr>
          <p:cNvPr id="10" name="Freeform 10"/>
          <p:cNvSpPr/>
          <p:nvPr/>
        </p:nvSpPr>
        <p:spPr>
          <a:xfrm>
            <a:off x="924528" y="6709061"/>
            <a:ext cx="1001843" cy="1367704"/>
          </a:xfrm>
          <a:custGeom>
            <a:avLst/>
            <a:gdLst/>
            <a:ahLst/>
            <a:cxnLst/>
            <a:rect l="l" t="t" r="r" b="b"/>
            <a:pathLst>
              <a:path w="1001843" h="1367704">
                <a:moveTo>
                  <a:pt x="0" y="0"/>
                </a:moveTo>
                <a:lnTo>
                  <a:pt x="1001843" y="0"/>
                </a:lnTo>
                <a:lnTo>
                  <a:pt x="1001843" y="1367704"/>
                </a:lnTo>
                <a:lnTo>
                  <a:pt x="0" y="1367704"/>
                </a:lnTo>
                <a:lnTo>
                  <a:pt x="0" y="0"/>
                </a:lnTo>
                <a:close/>
              </a:path>
            </a:pathLst>
          </a:custGeom>
          <a:blipFill>
            <a:blip r:embed="rId15"/>
            <a:stretch>
              <a:fillRect/>
            </a:stretch>
          </a:blipFill>
        </p:spPr>
      </p:sp>
      <p:sp>
        <p:nvSpPr>
          <p:cNvPr id="11" name="Freeform 11"/>
          <p:cNvSpPr/>
          <p:nvPr/>
        </p:nvSpPr>
        <p:spPr>
          <a:xfrm>
            <a:off x="1926371" y="5788188"/>
            <a:ext cx="1105047" cy="1841746"/>
          </a:xfrm>
          <a:custGeom>
            <a:avLst/>
            <a:gdLst/>
            <a:ahLst/>
            <a:cxnLst/>
            <a:rect l="l" t="t" r="r" b="b"/>
            <a:pathLst>
              <a:path w="1105047" h="1841746">
                <a:moveTo>
                  <a:pt x="0" y="0"/>
                </a:moveTo>
                <a:lnTo>
                  <a:pt x="1105048" y="0"/>
                </a:lnTo>
                <a:lnTo>
                  <a:pt x="1105048" y="1841746"/>
                </a:lnTo>
                <a:lnTo>
                  <a:pt x="0" y="1841746"/>
                </a:lnTo>
                <a:lnTo>
                  <a:pt x="0" y="0"/>
                </a:lnTo>
                <a:close/>
              </a:path>
            </a:pathLst>
          </a:custGeom>
          <a:blipFill>
            <a:blip r:embed="rId16"/>
            <a:stretch>
              <a:fillRect/>
            </a:stretch>
          </a:blipFill>
        </p:spPr>
      </p:sp>
      <p:sp>
        <p:nvSpPr>
          <p:cNvPr id="12" name="TextBox 12"/>
          <p:cNvSpPr txBox="1"/>
          <p:nvPr/>
        </p:nvSpPr>
        <p:spPr>
          <a:xfrm>
            <a:off x="8507275" y="3040618"/>
            <a:ext cx="9780725" cy="6824649"/>
          </a:xfrm>
          <a:prstGeom prst="rect">
            <a:avLst/>
          </a:prstGeom>
        </p:spPr>
        <p:txBody>
          <a:bodyPr lIns="0" tIns="0" rIns="0" bIns="0" rtlCol="0" anchor="t">
            <a:spAutoFit/>
          </a:bodyPr>
          <a:lstStyle/>
          <a:p>
            <a:pPr algn="r">
              <a:lnSpc>
                <a:spcPts val="4547"/>
              </a:lnSpc>
            </a:pPr>
            <a:r>
              <a:rPr lang="en-US" sz="3248">
                <a:solidFill>
                  <a:srgbClr val="000000"/>
                </a:solidFill>
                <a:latin typeface="Tenor Sans"/>
              </a:rPr>
              <a:t>— сегментування ринку — виділення окремих груп споживачів;</a:t>
            </a:r>
          </a:p>
          <a:p>
            <a:pPr algn="r">
              <a:lnSpc>
                <a:spcPts val="4547"/>
              </a:lnSpc>
            </a:pPr>
            <a:r>
              <a:rPr lang="en-US" sz="3248">
                <a:solidFill>
                  <a:srgbClr val="000000"/>
                </a:solidFill>
                <a:latin typeface="Tenor Sans"/>
              </a:rPr>
              <a:t>— вибір цільових ринків — визначення цільових сегментів, на які підприємство збирається орієнтувати свою діяльність;</a:t>
            </a:r>
          </a:p>
          <a:p>
            <a:pPr algn="r">
              <a:lnSpc>
                <a:spcPts val="4547"/>
              </a:lnSpc>
            </a:pPr>
            <a:r>
              <a:rPr lang="en-US" sz="3248">
                <a:solidFill>
                  <a:srgbClr val="000000"/>
                </a:solidFill>
                <a:latin typeface="Tenor Sans"/>
              </a:rPr>
              <a:t>— позиціювання товару на ринку — визначення місця товару серед конкуруючих товарів;</a:t>
            </a:r>
          </a:p>
          <a:p>
            <a:pPr algn="r">
              <a:lnSpc>
                <a:spcPts val="4547"/>
              </a:lnSpc>
            </a:pPr>
            <a:r>
              <a:rPr lang="en-US" sz="3248">
                <a:solidFill>
                  <a:srgbClr val="000000"/>
                </a:solidFill>
                <a:latin typeface="Tenor Sans"/>
              </a:rPr>
              <a:t>— визначення конкурентів, з якими конкуруватиме підприємство;</a:t>
            </a:r>
          </a:p>
          <a:p>
            <a:pPr algn="r">
              <a:lnSpc>
                <a:spcPts val="4547"/>
              </a:lnSpc>
            </a:pPr>
            <a:r>
              <a:rPr lang="en-US" sz="3248">
                <a:solidFill>
                  <a:srgbClr val="000000"/>
                </a:solidFill>
                <a:latin typeface="Tenor Sans"/>
              </a:rPr>
              <a:t>— визначення конкурентних переваг.</a:t>
            </a:r>
          </a:p>
          <a:p>
            <a:pPr algn="r">
              <a:lnSpc>
                <a:spcPts val="4547"/>
              </a:lnSpc>
            </a:pPr>
            <a:r>
              <a:rPr lang="en-US" sz="3248">
                <a:solidFill>
                  <a:srgbClr val="000000"/>
                </a:solidFill>
                <a:latin typeface="Tenor Sans"/>
              </a:rPr>
              <a:t>.</a:t>
            </a:r>
          </a:p>
        </p:txBody>
      </p:sp>
      <p:sp>
        <p:nvSpPr>
          <p:cNvPr id="13" name="TextBox 13"/>
          <p:cNvSpPr txBox="1"/>
          <p:nvPr/>
        </p:nvSpPr>
        <p:spPr>
          <a:xfrm>
            <a:off x="3031419" y="76200"/>
            <a:ext cx="14828492" cy="2325753"/>
          </a:xfrm>
          <a:prstGeom prst="rect">
            <a:avLst/>
          </a:prstGeom>
        </p:spPr>
        <p:txBody>
          <a:bodyPr lIns="0" tIns="0" rIns="0" bIns="0" rtlCol="0" anchor="t">
            <a:spAutoFit/>
          </a:bodyPr>
          <a:lstStyle/>
          <a:p>
            <a:pPr algn="r">
              <a:lnSpc>
                <a:spcPts val="9047"/>
              </a:lnSpc>
            </a:pPr>
            <a:r>
              <a:rPr lang="en-US" sz="8300">
                <a:solidFill>
                  <a:srgbClr val="000000"/>
                </a:solidFill>
                <a:latin typeface="Alice"/>
              </a:rPr>
              <a:t>Формування стратегії передбачає:</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sp>
        <p:nvSpPr>
          <p:cNvPr id="2" name="Freeform 2"/>
          <p:cNvSpPr/>
          <p:nvPr/>
        </p:nvSpPr>
        <p:spPr>
          <a:xfrm>
            <a:off x="0" y="8819440"/>
            <a:ext cx="18288000" cy="2935119"/>
          </a:xfrm>
          <a:custGeom>
            <a:avLst/>
            <a:gdLst/>
            <a:ahLst/>
            <a:cxnLst/>
            <a:rect l="l" t="t" r="r" b="b"/>
            <a:pathLst>
              <a:path w="18288000" h="2935119">
                <a:moveTo>
                  <a:pt x="0" y="0"/>
                </a:moveTo>
                <a:lnTo>
                  <a:pt x="18288000" y="0"/>
                </a:lnTo>
                <a:lnTo>
                  <a:pt x="18288000" y="2935120"/>
                </a:lnTo>
                <a:lnTo>
                  <a:pt x="0" y="2935120"/>
                </a:lnTo>
                <a:lnTo>
                  <a:pt x="0" y="0"/>
                </a:lnTo>
                <a:close/>
              </a:path>
            </a:pathLst>
          </a:custGeom>
          <a:blipFill>
            <a:blip r:embed="rId2"/>
            <a:stretch>
              <a:fillRect l="-10735" r="-10735" b="-5960"/>
            </a:stretch>
          </a:blipFill>
        </p:spPr>
      </p:sp>
      <p:sp>
        <p:nvSpPr>
          <p:cNvPr id="3" name="Freeform 3"/>
          <p:cNvSpPr/>
          <p:nvPr/>
        </p:nvSpPr>
        <p:spPr>
          <a:xfrm>
            <a:off x="-4478221" y="1961992"/>
            <a:ext cx="13346707" cy="8325008"/>
          </a:xfrm>
          <a:custGeom>
            <a:avLst/>
            <a:gdLst/>
            <a:ahLst/>
            <a:cxnLst/>
            <a:rect l="l" t="t" r="r" b="b"/>
            <a:pathLst>
              <a:path w="13346707" h="8325008">
                <a:moveTo>
                  <a:pt x="0" y="0"/>
                </a:moveTo>
                <a:lnTo>
                  <a:pt x="13346707" y="0"/>
                </a:lnTo>
                <a:lnTo>
                  <a:pt x="13346707" y="8325008"/>
                </a:lnTo>
                <a:lnTo>
                  <a:pt x="0" y="8325008"/>
                </a:lnTo>
                <a:lnTo>
                  <a:pt x="0" y="0"/>
                </a:lnTo>
                <a:close/>
              </a:path>
            </a:pathLst>
          </a:custGeom>
          <a:blipFill>
            <a:blip r:embed="rId3"/>
            <a:stretch>
              <a:fillRect/>
            </a:stretch>
          </a:blipFill>
        </p:spPr>
      </p:sp>
      <p:sp>
        <p:nvSpPr>
          <p:cNvPr id="4" name="TextBox 4"/>
          <p:cNvSpPr txBox="1"/>
          <p:nvPr/>
        </p:nvSpPr>
        <p:spPr>
          <a:xfrm>
            <a:off x="7428966" y="1307287"/>
            <a:ext cx="10455209" cy="6840472"/>
          </a:xfrm>
          <a:prstGeom prst="rect">
            <a:avLst/>
          </a:prstGeom>
        </p:spPr>
        <p:txBody>
          <a:bodyPr lIns="0" tIns="0" rIns="0" bIns="0" rtlCol="0" anchor="t">
            <a:spAutoFit/>
          </a:bodyPr>
          <a:lstStyle/>
          <a:p>
            <a:pPr algn="ctr">
              <a:lnSpc>
                <a:spcPts val="5410"/>
              </a:lnSpc>
              <a:spcBef>
                <a:spcPct val="0"/>
              </a:spcBef>
            </a:pPr>
            <a:r>
              <a:rPr lang="en-US" sz="3864">
                <a:solidFill>
                  <a:srgbClr val="000000"/>
                </a:solidFill>
                <a:latin typeface="Poppins Medium"/>
              </a:rPr>
              <a:t>Маркетингові цілі — це конкретні якісні та кількісні зобов'язання підприємства у показниках обсягу продажу, частки ринку або прибутку, яких можна досягти за певний час. Вони ґрунтуються на загальних цілях підприємства, похідні від них і повністю їм підпорядковуються . Досягнення маркетингових цілей сприяє досягненню цілей підприємства та реалізації його місії.</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652271" y="0"/>
          <a:ext cx="11635728" cy="10287000"/>
        </p:xfrm>
        <a:graphic>
          <a:graphicData uri="http://schemas.openxmlformats.org/drawingml/2006/table">
            <a:tbl>
              <a:tblPr/>
              <a:tblGrid>
                <a:gridCol w="5817864">
                  <a:extLst>
                    <a:ext uri="{9D8B030D-6E8A-4147-A177-3AD203B41FA5}">
                      <a16:colId xmlns:a16="http://schemas.microsoft.com/office/drawing/2014/main" val="20000"/>
                    </a:ext>
                  </a:extLst>
                </a:gridCol>
                <a:gridCol w="5817864">
                  <a:extLst>
                    <a:ext uri="{9D8B030D-6E8A-4147-A177-3AD203B41FA5}">
                      <a16:colId xmlns:a16="http://schemas.microsoft.com/office/drawing/2014/main" val="20001"/>
                    </a:ext>
                  </a:extLst>
                </a:gridCol>
              </a:tblGrid>
              <a:tr h="1237447">
                <a:tc>
                  <a:txBody>
                    <a:bodyPr/>
                    <a:lstStyle/>
                    <a:p>
                      <a:pPr algn="l">
                        <a:lnSpc>
                          <a:spcPts val="2659"/>
                        </a:lnSpc>
                        <a:defRPr/>
                      </a:pPr>
                      <a:r>
                        <a:rPr lang="en-US" sz="1899">
                          <a:solidFill>
                            <a:srgbClr val="000000"/>
                          </a:solidFill>
                          <a:latin typeface="Poppins Medium"/>
                        </a:rPr>
                        <a:t>Цілі підприємства</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659"/>
                        </a:lnSpc>
                        <a:defRPr/>
                      </a:pPr>
                      <a:r>
                        <a:rPr lang="en-US" sz="1899">
                          <a:solidFill>
                            <a:srgbClr val="000000"/>
                          </a:solidFill>
                          <a:latin typeface="Poppins Medium"/>
                        </a:rPr>
                        <a:t>Цілі маркетингу</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14039">
                <a:tc>
                  <a:txBody>
                    <a:bodyPr/>
                    <a:lstStyle/>
                    <a:p>
                      <a:pPr algn="l">
                        <a:lnSpc>
                          <a:spcPts val="2659"/>
                        </a:lnSpc>
                        <a:defRPr/>
                      </a:pPr>
                      <a:r>
                        <a:rPr lang="en-US" sz="1899">
                          <a:solidFill>
                            <a:srgbClr val="000000"/>
                          </a:solidFill>
                          <a:latin typeface="Poppins Medium"/>
                        </a:rPr>
                        <a:t>Підвищення прибутковості</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659"/>
                        </a:lnSpc>
                        <a:defRPr/>
                      </a:pPr>
                      <a:r>
                        <a:rPr lang="en-US" sz="1899">
                          <a:solidFill>
                            <a:srgbClr val="000000"/>
                          </a:solidFill>
                          <a:latin typeface="Poppins Medium"/>
                        </a:rPr>
                        <a:t>1. Підвищення прибутковості у довгостроковій перспективі завдяки освоєнню нового товару2. Підвищення короткострокової прибутковості у результаті збільшення обсягів продажу наявного товару3. Одержання прибутку за рахунок нового сегменту4. Підвищення прибутковості за рахунок підвищення якості наявного товару</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05826">
                <a:tc>
                  <a:txBody>
                    <a:bodyPr/>
                    <a:lstStyle/>
                    <a:p>
                      <a:pPr algn="l">
                        <a:lnSpc>
                          <a:spcPts val="2659"/>
                        </a:lnSpc>
                        <a:defRPr/>
                      </a:pPr>
                      <a:r>
                        <a:rPr lang="en-US" sz="1899">
                          <a:solidFill>
                            <a:srgbClr val="000000"/>
                          </a:solidFill>
                          <a:latin typeface="Poppins Medium"/>
                        </a:rPr>
                        <a:t>Збільшення масштабів діяльності підприємства</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659"/>
                        </a:lnSpc>
                        <a:defRPr/>
                      </a:pPr>
                      <a:r>
                        <a:rPr lang="en-US" sz="1899">
                          <a:solidFill>
                            <a:srgbClr val="000000"/>
                          </a:solidFill>
                          <a:latin typeface="Poppins Medium"/>
                        </a:rPr>
                        <a:t>1. Збільшення частки товарів на освоєних ринках2. Вихід на нові ринки, сегменти ринку</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23862">
                <a:tc>
                  <a:txBody>
                    <a:bodyPr/>
                    <a:lstStyle/>
                    <a:p>
                      <a:pPr algn="l">
                        <a:lnSpc>
                          <a:spcPts val="2659"/>
                        </a:lnSpc>
                        <a:defRPr/>
                      </a:pPr>
                      <a:r>
                        <a:rPr lang="en-US" sz="1899">
                          <a:solidFill>
                            <a:srgbClr val="000000"/>
                          </a:solidFill>
                          <a:latin typeface="Poppins Medium"/>
                        </a:rPr>
                        <a:t>Забезпечення збалансованості (ритмічності) діяльності</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659"/>
                        </a:lnSpc>
                        <a:defRPr/>
                      </a:pPr>
                      <a:r>
                        <a:rPr lang="en-US" sz="1899">
                          <a:solidFill>
                            <a:srgbClr val="000000"/>
                          </a:solidFill>
                          <a:latin typeface="Poppins Medium"/>
                        </a:rPr>
                        <a:t>Забезпечення безперервного зростання прибутковості підприємства на основі ефективного поєднання життєвих циклів товару, попиту, технології</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05826">
                <a:tc>
                  <a:txBody>
                    <a:bodyPr/>
                    <a:lstStyle/>
                    <a:p>
                      <a:pPr algn="l">
                        <a:lnSpc>
                          <a:spcPts val="2659"/>
                        </a:lnSpc>
                        <a:defRPr/>
                      </a:pPr>
                      <a:r>
                        <a:rPr lang="en-US" sz="1899">
                          <a:solidFill>
                            <a:srgbClr val="000000"/>
                          </a:solidFill>
                          <a:latin typeface="Poppins Medium"/>
                        </a:rPr>
                        <a:t>Охорона навколишнього середовища</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659"/>
                        </a:lnSpc>
                        <a:defRPr/>
                      </a:pPr>
                      <a:r>
                        <a:rPr lang="en-US" sz="1899">
                          <a:solidFill>
                            <a:srgbClr val="000000"/>
                          </a:solidFill>
                          <a:latin typeface="Poppins Medium"/>
                        </a:rPr>
                        <a:t>1. Стимулювання збуту на екологічно чисту продукцію2. Стимулювання виробництва екологічно чистих продуктів</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436235" y="456159"/>
            <a:ext cx="5770853" cy="5043630"/>
          </a:xfrm>
          <a:prstGeom prst="rect">
            <a:avLst/>
          </a:prstGeom>
        </p:spPr>
        <p:txBody>
          <a:bodyPr lIns="0" tIns="0" rIns="0" bIns="0" rtlCol="0" anchor="t">
            <a:spAutoFit/>
          </a:bodyPr>
          <a:lstStyle/>
          <a:p>
            <a:pPr algn="ctr">
              <a:lnSpc>
                <a:spcPts val="7991"/>
              </a:lnSpc>
            </a:pPr>
            <a:r>
              <a:rPr lang="en-US" sz="5707">
                <a:solidFill>
                  <a:srgbClr val="000000"/>
                </a:solidFill>
                <a:latin typeface="Alice"/>
              </a:rPr>
              <a:t>Співвідношення цілей підприємства та маркетингових цілей</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sp>
        <p:nvSpPr>
          <p:cNvPr id="2" name="Freeform 2"/>
          <p:cNvSpPr/>
          <p:nvPr/>
        </p:nvSpPr>
        <p:spPr>
          <a:xfrm>
            <a:off x="614494" y="3315842"/>
            <a:ext cx="8386771" cy="6657000"/>
          </a:xfrm>
          <a:custGeom>
            <a:avLst/>
            <a:gdLst/>
            <a:ahLst/>
            <a:cxnLst/>
            <a:rect l="l" t="t" r="r" b="b"/>
            <a:pathLst>
              <a:path w="8386771" h="6657000">
                <a:moveTo>
                  <a:pt x="0" y="0"/>
                </a:moveTo>
                <a:lnTo>
                  <a:pt x="8386771" y="0"/>
                </a:lnTo>
                <a:lnTo>
                  <a:pt x="8386771" y="6657000"/>
                </a:lnTo>
                <a:lnTo>
                  <a:pt x="0" y="6657000"/>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614494" y="5362892"/>
            <a:ext cx="3883053" cy="3452486"/>
          </a:xfrm>
          <a:custGeom>
            <a:avLst/>
            <a:gdLst/>
            <a:ahLst/>
            <a:cxnLst/>
            <a:rect l="l" t="t" r="r" b="b"/>
            <a:pathLst>
              <a:path w="3883053" h="3452486">
                <a:moveTo>
                  <a:pt x="0" y="0"/>
                </a:moveTo>
                <a:lnTo>
                  <a:pt x="3883053" y="0"/>
                </a:lnTo>
                <a:lnTo>
                  <a:pt x="3883053" y="3452486"/>
                </a:lnTo>
                <a:lnTo>
                  <a:pt x="0" y="3452486"/>
                </a:lnTo>
                <a:lnTo>
                  <a:pt x="0" y="0"/>
                </a:lnTo>
                <a:close/>
              </a:path>
            </a:pathLst>
          </a:custGeom>
          <a:blipFill>
            <a:blip r:embed="rId4"/>
            <a:stretch>
              <a:fillRect l="-2256" b="-3795"/>
            </a:stretch>
          </a:blipFill>
        </p:spPr>
      </p:sp>
      <p:sp>
        <p:nvSpPr>
          <p:cNvPr id="4" name="Freeform 4"/>
          <p:cNvSpPr/>
          <p:nvPr/>
        </p:nvSpPr>
        <p:spPr>
          <a:xfrm rot="-912380">
            <a:off x="1319532" y="4229540"/>
            <a:ext cx="1720143" cy="2266703"/>
          </a:xfrm>
          <a:custGeom>
            <a:avLst/>
            <a:gdLst/>
            <a:ahLst/>
            <a:cxnLst/>
            <a:rect l="l" t="t" r="r" b="b"/>
            <a:pathLst>
              <a:path w="1720143" h="2266703">
                <a:moveTo>
                  <a:pt x="0" y="0"/>
                </a:moveTo>
                <a:lnTo>
                  <a:pt x="1720143" y="0"/>
                </a:lnTo>
                <a:lnTo>
                  <a:pt x="1720143" y="2266703"/>
                </a:lnTo>
                <a:lnTo>
                  <a:pt x="0" y="2266703"/>
                </a:lnTo>
                <a:lnTo>
                  <a:pt x="0" y="0"/>
                </a:lnTo>
                <a:close/>
              </a:path>
            </a:pathLst>
          </a:custGeom>
          <a:blipFill>
            <a:blip r:embed="rId4"/>
            <a:stretch>
              <a:fillRect l="-53613" r="-44677" b="-35806"/>
            </a:stretch>
          </a:blipFill>
        </p:spPr>
      </p:sp>
      <p:sp>
        <p:nvSpPr>
          <p:cNvPr id="5" name="Freeform 5"/>
          <p:cNvSpPr/>
          <p:nvPr/>
        </p:nvSpPr>
        <p:spPr>
          <a:xfrm rot="-912380" flipH="1">
            <a:off x="1264121" y="4131154"/>
            <a:ext cx="1720143" cy="2024693"/>
          </a:xfrm>
          <a:custGeom>
            <a:avLst/>
            <a:gdLst/>
            <a:ahLst/>
            <a:cxnLst/>
            <a:rect l="l" t="t" r="r" b="b"/>
            <a:pathLst>
              <a:path w="1720143" h="2024693">
                <a:moveTo>
                  <a:pt x="1720143" y="0"/>
                </a:moveTo>
                <a:lnTo>
                  <a:pt x="0" y="0"/>
                </a:lnTo>
                <a:lnTo>
                  <a:pt x="0" y="2024692"/>
                </a:lnTo>
                <a:lnTo>
                  <a:pt x="1720143" y="2024692"/>
                </a:lnTo>
                <a:lnTo>
                  <a:pt x="1720143" y="0"/>
                </a:lnTo>
                <a:close/>
              </a:path>
            </a:pathLst>
          </a:custGeom>
          <a:blipFill>
            <a:blip r:embed="rId4"/>
            <a:stretch>
              <a:fillRect l="-53613" t="-11952" r="-44677" b="-40086"/>
            </a:stretch>
          </a:blipFill>
        </p:spPr>
      </p:sp>
      <p:sp>
        <p:nvSpPr>
          <p:cNvPr id="6" name="Freeform 6"/>
          <p:cNvSpPr/>
          <p:nvPr/>
        </p:nvSpPr>
        <p:spPr>
          <a:xfrm>
            <a:off x="14720873" y="7454199"/>
            <a:ext cx="5750451" cy="5340731"/>
          </a:xfrm>
          <a:custGeom>
            <a:avLst/>
            <a:gdLst/>
            <a:ahLst/>
            <a:cxnLst/>
            <a:rect l="l" t="t" r="r" b="b"/>
            <a:pathLst>
              <a:path w="5750451" h="5340731">
                <a:moveTo>
                  <a:pt x="0" y="0"/>
                </a:moveTo>
                <a:lnTo>
                  <a:pt x="5750451" y="0"/>
                </a:lnTo>
                <a:lnTo>
                  <a:pt x="5750451" y="5340731"/>
                </a:lnTo>
                <a:lnTo>
                  <a:pt x="0" y="5340731"/>
                </a:lnTo>
                <a:lnTo>
                  <a:pt x="0" y="0"/>
                </a:lnTo>
                <a:close/>
              </a:path>
            </a:pathLst>
          </a:custGeom>
          <a:blipFill>
            <a:blip r:embed="rId5"/>
            <a:stretch>
              <a:fillRect/>
            </a:stretch>
          </a:blipFill>
        </p:spPr>
      </p:sp>
      <p:sp>
        <p:nvSpPr>
          <p:cNvPr id="7" name="Freeform 7"/>
          <p:cNvSpPr/>
          <p:nvPr/>
        </p:nvSpPr>
        <p:spPr>
          <a:xfrm>
            <a:off x="988586" y="2253404"/>
            <a:ext cx="6490512" cy="6823140"/>
          </a:xfrm>
          <a:custGeom>
            <a:avLst/>
            <a:gdLst/>
            <a:ahLst/>
            <a:cxnLst/>
            <a:rect l="l" t="t" r="r" b="b"/>
            <a:pathLst>
              <a:path w="6490512" h="6823140">
                <a:moveTo>
                  <a:pt x="0" y="0"/>
                </a:moveTo>
                <a:lnTo>
                  <a:pt x="6490512" y="0"/>
                </a:lnTo>
                <a:lnTo>
                  <a:pt x="6490512" y="6823140"/>
                </a:lnTo>
                <a:lnTo>
                  <a:pt x="0" y="68231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7479098" y="723070"/>
            <a:ext cx="10491746" cy="3724275"/>
          </a:xfrm>
          <a:prstGeom prst="rect">
            <a:avLst/>
          </a:prstGeom>
        </p:spPr>
        <p:txBody>
          <a:bodyPr lIns="0" tIns="0" rIns="0" bIns="0" rtlCol="0" anchor="t">
            <a:spAutoFit/>
          </a:bodyPr>
          <a:lstStyle/>
          <a:p>
            <a:pPr algn="ctr">
              <a:lnSpc>
                <a:spcPts val="4200"/>
              </a:lnSpc>
            </a:pPr>
            <a:r>
              <a:rPr lang="en-US" sz="3000">
                <a:solidFill>
                  <a:srgbClr val="000000"/>
                </a:solidFill>
                <a:latin typeface="Aileron Bold"/>
              </a:rPr>
              <a:t>Маркетинговий план — це документ, у якому сформульовані основні цілі маркетингу та шляхи їх досягнення. План містить систему заходів, необхідних для досягнення поставлених цілей, їхній зміст, забезпечення ресурсами, а також обсяги, методи, послідовність і строки виконання робіт різного характеру.</a:t>
            </a:r>
          </a:p>
        </p:txBody>
      </p:sp>
      <p:sp>
        <p:nvSpPr>
          <p:cNvPr id="9" name="TextBox 9"/>
          <p:cNvSpPr txBox="1"/>
          <p:nvPr/>
        </p:nvSpPr>
        <p:spPr>
          <a:xfrm>
            <a:off x="8481432" y="5076829"/>
            <a:ext cx="8487078" cy="2471656"/>
          </a:xfrm>
          <a:prstGeom prst="rect">
            <a:avLst/>
          </a:prstGeom>
        </p:spPr>
        <p:txBody>
          <a:bodyPr lIns="0" tIns="0" rIns="0" bIns="0" rtlCol="0" anchor="t">
            <a:spAutoFit/>
          </a:bodyPr>
          <a:lstStyle/>
          <a:p>
            <a:pPr algn="ctr">
              <a:lnSpc>
                <a:spcPts val="3941"/>
              </a:lnSpc>
            </a:pPr>
            <a:r>
              <a:rPr lang="en-US" sz="2815">
                <a:solidFill>
                  <a:srgbClr val="000000"/>
                </a:solidFill>
                <a:latin typeface="Tenor Sans"/>
              </a:rPr>
              <a:t>Мета планування маркетингу — зменшення маркетингових ризиків за рахунок зниження невизначеності умов діяльності та концентрації ресурсів на найбільш перспективних напрямах.</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sp>
        <p:nvSpPr>
          <p:cNvPr id="2" name="Freeform 2"/>
          <p:cNvSpPr/>
          <p:nvPr/>
        </p:nvSpPr>
        <p:spPr>
          <a:xfrm>
            <a:off x="-8750129" y="9381590"/>
            <a:ext cx="29420097" cy="6141445"/>
          </a:xfrm>
          <a:custGeom>
            <a:avLst/>
            <a:gdLst/>
            <a:ahLst/>
            <a:cxnLst/>
            <a:rect l="l" t="t" r="r" b="b"/>
            <a:pathLst>
              <a:path w="29420097" h="6141445">
                <a:moveTo>
                  <a:pt x="0" y="0"/>
                </a:moveTo>
                <a:lnTo>
                  <a:pt x="29420096" y="0"/>
                </a:lnTo>
                <a:lnTo>
                  <a:pt x="29420096" y="6141445"/>
                </a:lnTo>
                <a:lnTo>
                  <a:pt x="0" y="61414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347428" y="1890073"/>
            <a:ext cx="7816305" cy="7908572"/>
          </a:xfrm>
          <a:custGeom>
            <a:avLst/>
            <a:gdLst/>
            <a:ahLst/>
            <a:cxnLst/>
            <a:rect l="l" t="t" r="r" b="b"/>
            <a:pathLst>
              <a:path w="7816305" h="7908572">
                <a:moveTo>
                  <a:pt x="0" y="0"/>
                </a:moveTo>
                <a:lnTo>
                  <a:pt x="7816306" y="0"/>
                </a:lnTo>
                <a:lnTo>
                  <a:pt x="7816306" y="7908572"/>
                </a:lnTo>
                <a:lnTo>
                  <a:pt x="0" y="790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161409" y="-523875"/>
            <a:ext cx="1391008" cy="3479660"/>
            <a:chOff x="0" y="0"/>
            <a:chExt cx="1854678" cy="4639547"/>
          </a:xfrm>
        </p:grpSpPr>
        <p:sp>
          <p:nvSpPr>
            <p:cNvPr id="5" name="Freeform 5"/>
            <p:cNvSpPr/>
            <p:nvPr/>
          </p:nvSpPr>
          <p:spPr>
            <a:xfrm>
              <a:off x="297895" y="0"/>
              <a:ext cx="1258888" cy="1896955"/>
            </a:xfrm>
            <a:custGeom>
              <a:avLst/>
              <a:gdLst/>
              <a:ahLst/>
              <a:cxnLst/>
              <a:rect l="l" t="t" r="r" b="b"/>
              <a:pathLst>
                <a:path w="1258888" h="1896955">
                  <a:moveTo>
                    <a:pt x="0" y="0"/>
                  </a:moveTo>
                  <a:lnTo>
                    <a:pt x="1258888" y="0"/>
                  </a:lnTo>
                  <a:lnTo>
                    <a:pt x="1258888" y="1896955"/>
                  </a:lnTo>
                  <a:lnTo>
                    <a:pt x="0" y="1896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0" y="1896955"/>
              <a:ext cx="1854678" cy="2742592"/>
            </a:xfrm>
            <a:custGeom>
              <a:avLst/>
              <a:gdLst/>
              <a:ahLst/>
              <a:cxnLst/>
              <a:rect l="l" t="t" r="r" b="b"/>
              <a:pathLst>
                <a:path w="1854678" h="2742592">
                  <a:moveTo>
                    <a:pt x="0" y="0"/>
                  </a:moveTo>
                  <a:lnTo>
                    <a:pt x="1854678" y="0"/>
                  </a:lnTo>
                  <a:lnTo>
                    <a:pt x="1854678" y="2742592"/>
                  </a:lnTo>
                  <a:lnTo>
                    <a:pt x="0" y="27425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7" name="Group 7"/>
          <p:cNvGrpSpPr/>
          <p:nvPr/>
        </p:nvGrpSpPr>
        <p:grpSpPr>
          <a:xfrm>
            <a:off x="4568911" y="-523875"/>
            <a:ext cx="1391008" cy="3479660"/>
            <a:chOff x="0" y="0"/>
            <a:chExt cx="1854678" cy="4639547"/>
          </a:xfrm>
        </p:grpSpPr>
        <p:sp>
          <p:nvSpPr>
            <p:cNvPr id="8" name="Freeform 8"/>
            <p:cNvSpPr/>
            <p:nvPr/>
          </p:nvSpPr>
          <p:spPr>
            <a:xfrm>
              <a:off x="297895" y="0"/>
              <a:ext cx="1258888" cy="1896955"/>
            </a:xfrm>
            <a:custGeom>
              <a:avLst/>
              <a:gdLst/>
              <a:ahLst/>
              <a:cxnLst/>
              <a:rect l="l" t="t" r="r" b="b"/>
              <a:pathLst>
                <a:path w="1258888" h="1896955">
                  <a:moveTo>
                    <a:pt x="0" y="0"/>
                  </a:moveTo>
                  <a:lnTo>
                    <a:pt x="1258888" y="0"/>
                  </a:lnTo>
                  <a:lnTo>
                    <a:pt x="1258888" y="1896955"/>
                  </a:lnTo>
                  <a:lnTo>
                    <a:pt x="0" y="1896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0" y="1896955"/>
              <a:ext cx="1854678" cy="2742592"/>
            </a:xfrm>
            <a:custGeom>
              <a:avLst/>
              <a:gdLst/>
              <a:ahLst/>
              <a:cxnLst/>
              <a:rect l="l" t="t" r="r" b="b"/>
              <a:pathLst>
                <a:path w="1854678" h="2742592">
                  <a:moveTo>
                    <a:pt x="0" y="0"/>
                  </a:moveTo>
                  <a:lnTo>
                    <a:pt x="1854678" y="0"/>
                  </a:lnTo>
                  <a:lnTo>
                    <a:pt x="1854678" y="2742592"/>
                  </a:lnTo>
                  <a:lnTo>
                    <a:pt x="0" y="27425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0" name="TextBox 10"/>
          <p:cNvSpPr txBox="1"/>
          <p:nvPr/>
        </p:nvSpPr>
        <p:spPr>
          <a:xfrm>
            <a:off x="4210081" y="790983"/>
            <a:ext cx="14274694" cy="1003840"/>
          </a:xfrm>
          <a:prstGeom prst="rect">
            <a:avLst/>
          </a:prstGeom>
        </p:spPr>
        <p:txBody>
          <a:bodyPr lIns="0" tIns="0" rIns="0" bIns="0" rtlCol="0" anchor="t">
            <a:spAutoFit/>
          </a:bodyPr>
          <a:lstStyle/>
          <a:p>
            <a:pPr algn="ctr">
              <a:lnSpc>
                <a:spcPts val="8195"/>
              </a:lnSpc>
            </a:pPr>
            <a:r>
              <a:rPr lang="en-US" sz="5853">
                <a:solidFill>
                  <a:srgbClr val="000000"/>
                </a:solidFill>
                <a:latin typeface="Alice"/>
              </a:rPr>
              <a:t>Добре розроблений план маркетингу:</a:t>
            </a:r>
          </a:p>
        </p:txBody>
      </p:sp>
      <p:sp>
        <p:nvSpPr>
          <p:cNvPr id="11" name="TextBox 11"/>
          <p:cNvSpPr txBox="1"/>
          <p:nvPr/>
        </p:nvSpPr>
        <p:spPr>
          <a:xfrm>
            <a:off x="236484" y="1915473"/>
            <a:ext cx="751962" cy="523875"/>
          </a:xfrm>
          <a:prstGeom prst="rect">
            <a:avLst/>
          </a:prstGeom>
        </p:spPr>
        <p:txBody>
          <a:bodyPr lIns="0" tIns="0" rIns="0" bIns="0" rtlCol="0" anchor="t">
            <a:spAutoFit/>
          </a:bodyPr>
          <a:lstStyle/>
          <a:p>
            <a:pPr algn="ctr">
              <a:lnSpc>
                <a:spcPts val="4200"/>
              </a:lnSpc>
            </a:pPr>
            <a:r>
              <a:rPr lang="en-US" sz="3000">
                <a:solidFill>
                  <a:srgbClr val="000000"/>
                </a:solidFill>
                <a:latin typeface="Poppins Medium"/>
              </a:rPr>
              <a:t>1</a:t>
            </a:r>
          </a:p>
        </p:txBody>
      </p:sp>
      <p:sp>
        <p:nvSpPr>
          <p:cNvPr id="12" name="TextBox 12"/>
          <p:cNvSpPr txBox="1"/>
          <p:nvPr/>
        </p:nvSpPr>
        <p:spPr>
          <a:xfrm>
            <a:off x="320543" y="3229923"/>
            <a:ext cx="583843" cy="523875"/>
          </a:xfrm>
          <a:prstGeom prst="rect">
            <a:avLst/>
          </a:prstGeom>
        </p:spPr>
        <p:txBody>
          <a:bodyPr lIns="0" tIns="0" rIns="0" bIns="0" rtlCol="0" anchor="t">
            <a:spAutoFit/>
          </a:bodyPr>
          <a:lstStyle/>
          <a:p>
            <a:pPr algn="ctr">
              <a:lnSpc>
                <a:spcPts val="4200"/>
              </a:lnSpc>
            </a:pPr>
            <a:r>
              <a:rPr lang="en-US" sz="3000">
                <a:solidFill>
                  <a:srgbClr val="000000"/>
                </a:solidFill>
                <a:latin typeface="Poppins Medium"/>
              </a:rPr>
              <a:t>2</a:t>
            </a:r>
          </a:p>
        </p:txBody>
      </p:sp>
      <p:sp>
        <p:nvSpPr>
          <p:cNvPr id="13" name="TextBox 13"/>
          <p:cNvSpPr txBox="1"/>
          <p:nvPr/>
        </p:nvSpPr>
        <p:spPr>
          <a:xfrm>
            <a:off x="311018" y="4544373"/>
            <a:ext cx="654963" cy="523875"/>
          </a:xfrm>
          <a:prstGeom prst="rect">
            <a:avLst/>
          </a:prstGeom>
        </p:spPr>
        <p:txBody>
          <a:bodyPr lIns="0" tIns="0" rIns="0" bIns="0" rtlCol="0" anchor="t">
            <a:spAutoFit/>
          </a:bodyPr>
          <a:lstStyle/>
          <a:p>
            <a:pPr algn="ctr">
              <a:lnSpc>
                <a:spcPts val="4200"/>
              </a:lnSpc>
            </a:pPr>
            <a:r>
              <a:rPr lang="en-US" sz="3000">
                <a:solidFill>
                  <a:srgbClr val="000000"/>
                </a:solidFill>
                <a:latin typeface="Poppins Medium"/>
              </a:rPr>
              <a:t>3</a:t>
            </a:r>
          </a:p>
        </p:txBody>
      </p:sp>
      <p:sp>
        <p:nvSpPr>
          <p:cNvPr id="14" name="TextBox 14"/>
          <p:cNvSpPr txBox="1"/>
          <p:nvPr/>
        </p:nvSpPr>
        <p:spPr>
          <a:xfrm>
            <a:off x="478734" y="5858823"/>
            <a:ext cx="319532" cy="523875"/>
          </a:xfrm>
          <a:prstGeom prst="rect">
            <a:avLst/>
          </a:prstGeom>
        </p:spPr>
        <p:txBody>
          <a:bodyPr lIns="0" tIns="0" rIns="0" bIns="0" rtlCol="0" anchor="t">
            <a:spAutoFit/>
          </a:bodyPr>
          <a:lstStyle/>
          <a:p>
            <a:pPr algn="ctr">
              <a:lnSpc>
                <a:spcPts val="4200"/>
              </a:lnSpc>
            </a:pPr>
            <a:r>
              <a:rPr lang="en-US" sz="3000">
                <a:solidFill>
                  <a:srgbClr val="000000"/>
                </a:solidFill>
                <a:latin typeface="Poppins Medium"/>
              </a:rPr>
              <a:t>4</a:t>
            </a:r>
          </a:p>
        </p:txBody>
      </p:sp>
      <p:sp>
        <p:nvSpPr>
          <p:cNvPr id="15" name="TextBox 15"/>
          <p:cNvSpPr txBox="1"/>
          <p:nvPr/>
        </p:nvSpPr>
        <p:spPr>
          <a:xfrm>
            <a:off x="1454394" y="1832923"/>
            <a:ext cx="9185646" cy="1186683"/>
          </a:xfrm>
          <a:prstGeom prst="rect">
            <a:avLst/>
          </a:prstGeom>
        </p:spPr>
        <p:txBody>
          <a:bodyPr lIns="0" tIns="0" rIns="0" bIns="0" rtlCol="0" anchor="t">
            <a:spAutoFit/>
          </a:bodyPr>
          <a:lstStyle/>
          <a:p>
            <a:pPr algn="l">
              <a:lnSpc>
                <a:spcPts val="3142"/>
              </a:lnSpc>
            </a:pPr>
            <a:r>
              <a:rPr lang="en-US" sz="2244">
                <a:solidFill>
                  <a:srgbClr val="000000"/>
                </a:solidFill>
                <a:latin typeface="Tenor Sans"/>
              </a:rPr>
              <a:t>систематизує і доводить до відома всіх співробітників підприємства ті ідеї, що до його складання існували винятково у свідомості керівника;</a:t>
            </a:r>
          </a:p>
        </p:txBody>
      </p:sp>
      <p:sp>
        <p:nvSpPr>
          <p:cNvPr id="16" name="TextBox 16"/>
          <p:cNvSpPr txBox="1"/>
          <p:nvPr/>
        </p:nvSpPr>
        <p:spPr>
          <a:xfrm>
            <a:off x="1454394" y="3305650"/>
            <a:ext cx="7834864" cy="870128"/>
          </a:xfrm>
          <a:prstGeom prst="rect">
            <a:avLst/>
          </a:prstGeom>
        </p:spPr>
        <p:txBody>
          <a:bodyPr lIns="0" tIns="0" rIns="0" bIns="0" rtlCol="0" anchor="t">
            <a:spAutoFit/>
          </a:bodyPr>
          <a:lstStyle/>
          <a:p>
            <a:pPr algn="l">
              <a:lnSpc>
                <a:spcPts val="3480"/>
              </a:lnSpc>
            </a:pPr>
            <a:r>
              <a:rPr lang="en-US" sz="2485">
                <a:solidFill>
                  <a:srgbClr val="000000"/>
                </a:solidFill>
                <a:latin typeface="Tenor Sans"/>
              </a:rPr>
              <a:t>дає змогу чітко встановити цілі та проконтролювати їх досягнення;</a:t>
            </a:r>
          </a:p>
        </p:txBody>
      </p:sp>
      <p:sp>
        <p:nvSpPr>
          <p:cNvPr id="17" name="TextBox 17"/>
          <p:cNvSpPr txBox="1"/>
          <p:nvPr/>
        </p:nvSpPr>
        <p:spPr>
          <a:xfrm>
            <a:off x="1454394" y="4461823"/>
            <a:ext cx="7834864" cy="821953"/>
          </a:xfrm>
          <a:prstGeom prst="rect">
            <a:avLst/>
          </a:prstGeom>
        </p:spPr>
        <p:txBody>
          <a:bodyPr lIns="0" tIns="0" rIns="0" bIns="0" rtlCol="0" anchor="t">
            <a:spAutoFit/>
          </a:bodyPr>
          <a:lstStyle/>
          <a:p>
            <a:pPr algn="just">
              <a:lnSpc>
                <a:spcPts val="3274"/>
              </a:lnSpc>
            </a:pPr>
            <a:r>
              <a:rPr lang="en-US" sz="2338">
                <a:solidFill>
                  <a:srgbClr val="000000"/>
                </a:solidFill>
                <a:latin typeface="Tenor Sans"/>
              </a:rPr>
              <a:t>є документом, що організовує роботу всього підприємства;</a:t>
            </a:r>
          </a:p>
        </p:txBody>
      </p:sp>
      <p:sp>
        <p:nvSpPr>
          <p:cNvPr id="18" name="TextBox 18"/>
          <p:cNvSpPr txBox="1"/>
          <p:nvPr/>
        </p:nvSpPr>
        <p:spPr>
          <a:xfrm>
            <a:off x="1454394" y="5715102"/>
            <a:ext cx="6487710" cy="820842"/>
          </a:xfrm>
          <a:prstGeom prst="rect">
            <a:avLst/>
          </a:prstGeom>
        </p:spPr>
        <p:txBody>
          <a:bodyPr lIns="0" tIns="0" rIns="0" bIns="0" rtlCol="0" anchor="t">
            <a:spAutoFit/>
          </a:bodyPr>
          <a:lstStyle/>
          <a:p>
            <a:pPr algn="l">
              <a:lnSpc>
                <a:spcPts val="3269"/>
              </a:lnSpc>
            </a:pPr>
            <a:r>
              <a:rPr lang="en-US" sz="2335">
                <a:solidFill>
                  <a:srgbClr val="000000"/>
                </a:solidFill>
                <a:latin typeface="Tenor Sans"/>
              </a:rPr>
              <a:t>дає змогу уникнути зайвих дій, що не приводять до намічених цілей;</a:t>
            </a:r>
          </a:p>
        </p:txBody>
      </p:sp>
      <p:sp>
        <p:nvSpPr>
          <p:cNvPr id="19" name="TextBox 19"/>
          <p:cNvSpPr txBox="1"/>
          <p:nvPr/>
        </p:nvSpPr>
        <p:spPr>
          <a:xfrm>
            <a:off x="320543" y="7199519"/>
            <a:ext cx="654963" cy="523875"/>
          </a:xfrm>
          <a:prstGeom prst="rect">
            <a:avLst/>
          </a:prstGeom>
        </p:spPr>
        <p:txBody>
          <a:bodyPr lIns="0" tIns="0" rIns="0" bIns="0" rtlCol="0" anchor="t">
            <a:spAutoFit/>
          </a:bodyPr>
          <a:lstStyle/>
          <a:p>
            <a:pPr algn="ctr">
              <a:lnSpc>
                <a:spcPts val="4200"/>
              </a:lnSpc>
            </a:pPr>
            <a:r>
              <a:rPr lang="en-US" sz="3000">
                <a:solidFill>
                  <a:srgbClr val="000000"/>
                </a:solidFill>
                <a:latin typeface="Poppins Medium"/>
              </a:rPr>
              <a:t>5</a:t>
            </a:r>
          </a:p>
        </p:txBody>
      </p:sp>
      <p:sp>
        <p:nvSpPr>
          <p:cNvPr id="20" name="TextBox 20"/>
          <p:cNvSpPr txBox="1"/>
          <p:nvPr/>
        </p:nvSpPr>
        <p:spPr>
          <a:xfrm>
            <a:off x="488259" y="8513969"/>
            <a:ext cx="319532" cy="523875"/>
          </a:xfrm>
          <a:prstGeom prst="rect">
            <a:avLst/>
          </a:prstGeom>
        </p:spPr>
        <p:txBody>
          <a:bodyPr lIns="0" tIns="0" rIns="0" bIns="0" rtlCol="0" anchor="t">
            <a:spAutoFit/>
          </a:bodyPr>
          <a:lstStyle/>
          <a:p>
            <a:pPr algn="ctr">
              <a:lnSpc>
                <a:spcPts val="4200"/>
              </a:lnSpc>
            </a:pPr>
            <a:r>
              <a:rPr lang="en-US" sz="3000">
                <a:solidFill>
                  <a:srgbClr val="000000"/>
                </a:solidFill>
                <a:latin typeface="Poppins Medium"/>
              </a:rPr>
              <a:t>6</a:t>
            </a:r>
          </a:p>
        </p:txBody>
      </p:sp>
      <p:sp>
        <p:nvSpPr>
          <p:cNvPr id="21" name="TextBox 21"/>
          <p:cNvSpPr txBox="1"/>
          <p:nvPr/>
        </p:nvSpPr>
        <p:spPr>
          <a:xfrm>
            <a:off x="1463919" y="7116969"/>
            <a:ext cx="7834864" cy="409851"/>
          </a:xfrm>
          <a:prstGeom prst="rect">
            <a:avLst/>
          </a:prstGeom>
        </p:spPr>
        <p:txBody>
          <a:bodyPr lIns="0" tIns="0" rIns="0" bIns="0" rtlCol="0" anchor="t">
            <a:spAutoFit/>
          </a:bodyPr>
          <a:lstStyle/>
          <a:p>
            <a:pPr algn="just">
              <a:lnSpc>
                <a:spcPts val="3274"/>
              </a:lnSpc>
            </a:pPr>
            <a:r>
              <a:rPr lang="en-US" sz="2338">
                <a:solidFill>
                  <a:srgbClr val="000000"/>
                </a:solidFill>
                <a:latin typeface="Tenor Sans"/>
              </a:rPr>
              <a:t>дає змогу чітко розподіляти час та інші ресурси;</a:t>
            </a:r>
          </a:p>
        </p:txBody>
      </p:sp>
      <p:sp>
        <p:nvSpPr>
          <p:cNvPr id="22" name="TextBox 22"/>
          <p:cNvSpPr txBox="1"/>
          <p:nvPr/>
        </p:nvSpPr>
        <p:spPr>
          <a:xfrm>
            <a:off x="1463919" y="8370248"/>
            <a:ext cx="6487710" cy="820842"/>
          </a:xfrm>
          <a:prstGeom prst="rect">
            <a:avLst/>
          </a:prstGeom>
        </p:spPr>
        <p:txBody>
          <a:bodyPr lIns="0" tIns="0" rIns="0" bIns="0" rtlCol="0" anchor="t">
            <a:spAutoFit/>
          </a:bodyPr>
          <a:lstStyle/>
          <a:p>
            <a:pPr algn="l">
              <a:lnSpc>
                <a:spcPts val="3269"/>
              </a:lnSpc>
            </a:pPr>
            <a:r>
              <a:rPr lang="en-US" sz="2335">
                <a:solidFill>
                  <a:srgbClr val="000000"/>
                </a:solidFill>
                <a:latin typeface="Tenor Sans"/>
              </a:rPr>
              <a:t>мобілізує співробітників підприємства чи організації.</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sp>
        <p:nvSpPr>
          <p:cNvPr id="2" name="Freeform 2"/>
          <p:cNvSpPr/>
          <p:nvPr/>
        </p:nvSpPr>
        <p:spPr>
          <a:xfrm>
            <a:off x="13348745" y="3814716"/>
            <a:ext cx="4354082" cy="6472284"/>
          </a:xfrm>
          <a:custGeom>
            <a:avLst/>
            <a:gdLst/>
            <a:ahLst/>
            <a:cxnLst/>
            <a:rect l="l" t="t" r="r" b="b"/>
            <a:pathLst>
              <a:path w="4354082" h="6472284">
                <a:moveTo>
                  <a:pt x="0" y="0"/>
                </a:moveTo>
                <a:lnTo>
                  <a:pt x="4354083" y="0"/>
                </a:lnTo>
                <a:lnTo>
                  <a:pt x="4354083" y="6472284"/>
                </a:lnTo>
                <a:lnTo>
                  <a:pt x="0" y="6472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8742" y="0"/>
            <a:ext cx="5955632" cy="4114800"/>
          </a:xfrm>
          <a:custGeom>
            <a:avLst/>
            <a:gdLst/>
            <a:ahLst/>
            <a:cxnLst/>
            <a:rect l="l" t="t" r="r" b="b"/>
            <a:pathLst>
              <a:path w="5955632" h="4114800">
                <a:moveTo>
                  <a:pt x="0" y="0"/>
                </a:moveTo>
                <a:lnTo>
                  <a:pt x="5955631" y="0"/>
                </a:lnTo>
                <a:lnTo>
                  <a:pt x="595563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258085" y="4414057"/>
            <a:ext cx="12039946" cy="5616079"/>
          </a:xfrm>
          <a:prstGeom prst="rect">
            <a:avLst/>
          </a:prstGeom>
        </p:spPr>
        <p:txBody>
          <a:bodyPr lIns="0" tIns="0" rIns="0" bIns="0" rtlCol="0" anchor="t">
            <a:spAutoFit/>
          </a:bodyPr>
          <a:lstStyle/>
          <a:p>
            <a:pPr algn="l">
              <a:lnSpc>
                <a:spcPts val="4441"/>
              </a:lnSpc>
            </a:pPr>
            <a:r>
              <a:rPr lang="en-US" sz="3172">
                <a:solidFill>
                  <a:srgbClr val="000000"/>
                </a:solidFill>
                <a:latin typeface="Tenor Sans"/>
              </a:rPr>
              <a:t>За строками розрізняють короткострокові (на один рік), середньострокові (від двох до п'яти років) і довгострокові (від п'яти до десяти чи навіть 15-ти років). Короткострокові, або тактичні, плани розробляють на період до одного року. Вони повинні установити цілі та передбачити заходи щодо їх досягнення. Іноді короткострокові плани передбачають дослідження ринку. Середньострокові плани ґрунтуються на короткострокових планах і дослідженнях перспектив розвитку ринку та інвестицій.</a:t>
            </a:r>
          </a:p>
        </p:txBody>
      </p:sp>
      <p:sp>
        <p:nvSpPr>
          <p:cNvPr id="5" name="TextBox 5"/>
          <p:cNvSpPr txBox="1"/>
          <p:nvPr/>
        </p:nvSpPr>
        <p:spPr>
          <a:xfrm>
            <a:off x="8355772" y="309096"/>
            <a:ext cx="9932228" cy="3200129"/>
          </a:xfrm>
          <a:prstGeom prst="rect">
            <a:avLst/>
          </a:prstGeom>
        </p:spPr>
        <p:txBody>
          <a:bodyPr lIns="0" tIns="0" rIns="0" bIns="0" rtlCol="0" anchor="t">
            <a:spAutoFit/>
          </a:bodyPr>
          <a:lstStyle/>
          <a:p>
            <a:pPr algn="r">
              <a:lnSpc>
                <a:spcPts val="4214"/>
              </a:lnSpc>
            </a:pPr>
            <a:r>
              <a:rPr lang="en-US" sz="3010">
                <a:solidFill>
                  <a:srgbClr val="000000"/>
                </a:solidFill>
                <a:latin typeface="Tenor Sans"/>
              </a:rPr>
              <a:t>Маркетингове планування в сучасному підприємництві ґрунтується на принципах комплексності, системності, обмеженості ресурсів, варіантності, оптимальності, узгодженості, динамічності, адаптивності та повинне передбачати визначені строки виконання плану.</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grpSp>
        <p:nvGrpSpPr>
          <p:cNvPr id="2" name="Group 2"/>
          <p:cNvGrpSpPr/>
          <p:nvPr/>
        </p:nvGrpSpPr>
        <p:grpSpPr>
          <a:xfrm>
            <a:off x="16589"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8D7358"/>
            </a:solidFill>
          </p:spPr>
        </p:sp>
        <p:sp>
          <p:nvSpPr>
            <p:cNvPr id="4" name="TextBox 4"/>
            <p:cNvSpPr txBox="1"/>
            <p:nvPr/>
          </p:nvSpPr>
          <p:spPr>
            <a:xfrm>
              <a:off x="0" y="-57150"/>
              <a:ext cx="2408296" cy="2766483"/>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a:off x="3317143" y="2514179"/>
            <a:ext cx="2542891" cy="166444"/>
          </a:xfrm>
          <a:custGeom>
            <a:avLst/>
            <a:gdLst/>
            <a:ahLst/>
            <a:cxnLst/>
            <a:rect l="l" t="t" r="r" b="b"/>
            <a:pathLst>
              <a:path w="2542891" h="166444">
                <a:moveTo>
                  <a:pt x="0" y="0"/>
                </a:moveTo>
                <a:lnTo>
                  <a:pt x="2542891" y="0"/>
                </a:lnTo>
                <a:lnTo>
                  <a:pt x="2542891" y="166444"/>
                </a:lnTo>
                <a:lnTo>
                  <a:pt x="0" y="166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535426" y="2597401"/>
            <a:ext cx="2542891" cy="166444"/>
          </a:xfrm>
          <a:custGeom>
            <a:avLst/>
            <a:gdLst/>
            <a:ahLst/>
            <a:cxnLst/>
            <a:rect l="l" t="t" r="r" b="b"/>
            <a:pathLst>
              <a:path w="2542891" h="166444">
                <a:moveTo>
                  <a:pt x="0" y="0"/>
                </a:moveTo>
                <a:lnTo>
                  <a:pt x="2542891" y="0"/>
                </a:lnTo>
                <a:lnTo>
                  <a:pt x="2542891" y="166444"/>
                </a:lnTo>
                <a:lnTo>
                  <a:pt x="0" y="166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98114" y="160087"/>
            <a:ext cx="8780949" cy="2089150"/>
          </a:xfrm>
          <a:prstGeom prst="rect">
            <a:avLst/>
          </a:prstGeom>
        </p:spPr>
        <p:txBody>
          <a:bodyPr lIns="0" tIns="0" rIns="0" bIns="0" rtlCol="0" anchor="t">
            <a:spAutoFit/>
          </a:bodyPr>
          <a:lstStyle/>
          <a:p>
            <a:pPr algn="ctr">
              <a:lnSpc>
                <a:spcPts val="5599"/>
              </a:lnSpc>
            </a:pPr>
            <a:r>
              <a:rPr lang="en-US" sz="3999">
                <a:solidFill>
                  <a:srgbClr val="FFFFFF"/>
                </a:solidFill>
                <a:latin typeface="Aileron Bold"/>
              </a:rPr>
              <a:t>ДОВГОСТРОКОВІ, АБО СТРАТЕГІЧНІ, ПЛАНИ МАРКЕТИНГУ </a:t>
            </a:r>
          </a:p>
        </p:txBody>
      </p:sp>
      <p:sp>
        <p:nvSpPr>
          <p:cNvPr id="8" name="TextBox 8"/>
          <p:cNvSpPr txBox="1"/>
          <p:nvPr/>
        </p:nvSpPr>
        <p:spPr>
          <a:xfrm>
            <a:off x="10647919" y="182530"/>
            <a:ext cx="6317905" cy="1876206"/>
          </a:xfrm>
          <a:prstGeom prst="rect">
            <a:avLst/>
          </a:prstGeom>
        </p:spPr>
        <p:txBody>
          <a:bodyPr lIns="0" tIns="0" rIns="0" bIns="0" rtlCol="0" anchor="t">
            <a:spAutoFit/>
          </a:bodyPr>
          <a:lstStyle/>
          <a:p>
            <a:pPr algn="ctr">
              <a:lnSpc>
                <a:spcPts val="5007"/>
              </a:lnSpc>
            </a:pPr>
            <a:r>
              <a:rPr lang="en-US" sz="3576">
                <a:solidFill>
                  <a:srgbClr val="000000"/>
                </a:solidFill>
                <a:latin typeface="Aileron Bold"/>
              </a:rPr>
              <a:t>ТАКТИЧНИЙ (КОРОТКОСТРОКОВИЙ) МАРКЕТИНГОВИЙ ПЛАН</a:t>
            </a:r>
          </a:p>
        </p:txBody>
      </p:sp>
      <p:sp>
        <p:nvSpPr>
          <p:cNvPr id="9" name="TextBox 9"/>
          <p:cNvSpPr txBox="1"/>
          <p:nvPr/>
        </p:nvSpPr>
        <p:spPr>
          <a:xfrm>
            <a:off x="16589" y="2871123"/>
            <a:ext cx="8979063" cy="6970016"/>
          </a:xfrm>
          <a:prstGeom prst="rect">
            <a:avLst/>
          </a:prstGeom>
        </p:spPr>
        <p:txBody>
          <a:bodyPr lIns="0" tIns="0" rIns="0" bIns="0" rtlCol="0" anchor="t">
            <a:spAutoFit/>
          </a:bodyPr>
          <a:lstStyle/>
          <a:p>
            <a:pPr algn="ctr">
              <a:lnSpc>
                <a:spcPts val="4243"/>
              </a:lnSpc>
            </a:pPr>
            <a:r>
              <a:rPr lang="en-US" sz="3031">
                <a:solidFill>
                  <a:srgbClr val="FFFFFF"/>
                </a:solidFill>
                <a:latin typeface="Tenor Sans"/>
              </a:rPr>
              <a:t>розробляють на період більше п'яти років. Головним завданням довгострокового плану є формування і розробка таких маркетингових рішень, які будуть ефективними в довгостроковій перспективі. Найважче в таких планах визначати обсяги пропозиції підприємства та тенденції розвитку ринків. Тому довгострокові плани містять не заходи, а структуру перспективних маркетингових рішень. Завдання довгострокових планів маркетингу — аналіз та передбачення життєвих циклів наявних товарів і/або послуг та прогнози на майбутнє.</a:t>
            </a:r>
          </a:p>
        </p:txBody>
      </p:sp>
      <p:sp>
        <p:nvSpPr>
          <p:cNvPr id="10" name="TextBox 10"/>
          <p:cNvSpPr txBox="1"/>
          <p:nvPr/>
        </p:nvSpPr>
        <p:spPr>
          <a:xfrm>
            <a:off x="9645580" y="3172068"/>
            <a:ext cx="8322583" cy="6377652"/>
          </a:xfrm>
          <a:prstGeom prst="rect">
            <a:avLst/>
          </a:prstGeom>
        </p:spPr>
        <p:txBody>
          <a:bodyPr lIns="0" tIns="0" rIns="0" bIns="0" rtlCol="0" anchor="t">
            <a:spAutoFit/>
          </a:bodyPr>
          <a:lstStyle/>
          <a:p>
            <a:pPr algn="ctr">
              <a:lnSpc>
                <a:spcPts val="5067"/>
              </a:lnSpc>
            </a:pPr>
            <a:r>
              <a:rPr lang="en-US" sz="3619">
                <a:solidFill>
                  <a:srgbClr val="000000"/>
                </a:solidFill>
                <a:latin typeface="Tenor Sans"/>
              </a:rPr>
              <a:t>є детальною схемою та розрахунком вартості конкретних заходів, необхідних для досягнення цілей, визначених на перший рік у стратегічному маркетинговому плані. Тактичний план складають на рік. Успішні компанії, зазвичай, завершують розробку стратегічного плану до початку складання тактичного плану.</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sp>
        <p:nvSpPr>
          <p:cNvPr id="2" name="Freeform 2"/>
          <p:cNvSpPr/>
          <p:nvPr/>
        </p:nvSpPr>
        <p:spPr>
          <a:xfrm>
            <a:off x="3164757" y="2561091"/>
            <a:ext cx="11958485" cy="7301225"/>
          </a:xfrm>
          <a:custGeom>
            <a:avLst/>
            <a:gdLst/>
            <a:ahLst/>
            <a:cxnLst/>
            <a:rect l="l" t="t" r="r" b="b"/>
            <a:pathLst>
              <a:path w="11958485" h="7301225">
                <a:moveTo>
                  <a:pt x="0" y="0"/>
                </a:moveTo>
                <a:lnTo>
                  <a:pt x="11958486" y="0"/>
                </a:lnTo>
                <a:lnTo>
                  <a:pt x="11958486" y="7301226"/>
                </a:lnTo>
                <a:lnTo>
                  <a:pt x="0" y="7301226"/>
                </a:lnTo>
                <a:lnTo>
                  <a:pt x="0" y="0"/>
                </a:lnTo>
                <a:close/>
              </a:path>
            </a:pathLst>
          </a:custGeom>
          <a:blipFill>
            <a:blip r:embed="rId2"/>
            <a:stretch>
              <a:fillRect/>
            </a:stretch>
          </a:blipFill>
        </p:spPr>
      </p:sp>
      <p:sp>
        <p:nvSpPr>
          <p:cNvPr id="3" name="TextBox 3"/>
          <p:cNvSpPr txBox="1"/>
          <p:nvPr/>
        </p:nvSpPr>
        <p:spPr>
          <a:xfrm>
            <a:off x="352861" y="807160"/>
            <a:ext cx="16906439" cy="1472490"/>
          </a:xfrm>
          <a:prstGeom prst="rect">
            <a:avLst/>
          </a:prstGeom>
        </p:spPr>
        <p:txBody>
          <a:bodyPr lIns="0" tIns="0" rIns="0" bIns="0" rtlCol="0" anchor="t">
            <a:spAutoFit/>
          </a:bodyPr>
          <a:lstStyle/>
          <a:p>
            <a:pPr algn="ctr">
              <a:lnSpc>
                <a:spcPts val="3906"/>
              </a:lnSpc>
              <a:spcBef>
                <a:spcPct val="0"/>
              </a:spcBef>
            </a:pPr>
            <a:r>
              <a:rPr lang="en-US" sz="2790">
                <a:solidFill>
                  <a:srgbClr val="000000"/>
                </a:solidFill>
                <a:latin typeface="Tenor Sans"/>
              </a:rPr>
              <a:t>В процесі планування маркетингової діяльності на перспективу (довгостроковий план), з метою забезпечення належного рівня самого плану та його реалістичності, використовують певну послідовність дій, яка може бути представлена у вигляді алгоритму</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sp>
        <p:nvSpPr>
          <p:cNvPr id="2" name="Freeform 2"/>
          <p:cNvSpPr/>
          <p:nvPr/>
        </p:nvSpPr>
        <p:spPr>
          <a:xfrm>
            <a:off x="9647255" y="2183265"/>
            <a:ext cx="8094340" cy="7856569"/>
          </a:xfrm>
          <a:custGeom>
            <a:avLst/>
            <a:gdLst/>
            <a:ahLst/>
            <a:cxnLst/>
            <a:rect l="l" t="t" r="r" b="b"/>
            <a:pathLst>
              <a:path w="8094340" h="7856569">
                <a:moveTo>
                  <a:pt x="0" y="0"/>
                </a:moveTo>
                <a:lnTo>
                  <a:pt x="8094340" y="0"/>
                </a:lnTo>
                <a:lnTo>
                  <a:pt x="8094340" y="7856568"/>
                </a:lnTo>
                <a:lnTo>
                  <a:pt x="0" y="78565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0" y="152383"/>
            <a:ext cx="18288000" cy="1607684"/>
          </a:xfrm>
          <a:prstGeom prst="rect">
            <a:avLst/>
          </a:prstGeom>
        </p:spPr>
        <p:txBody>
          <a:bodyPr lIns="0" tIns="0" rIns="0" bIns="0" rtlCol="0" anchor="t">
            <a:spAutoFit/>
          </a:bodyPr>
          <a:lstStyle/>
          <a:p>
            <a:pPr algn="ctr">
              <a:lnSpc>
                <a:spcPts val="4341"/>
              </a:lnSpc>
            </a:pPr>
            <a:r>
              <a:rPr lang="en-US" sz="3101" dirty="0" err="1">
                <a:solidFill>
                  <a:srgbClr val="000000"/>
                </a:solidFill>
                <a:latin typeface="Aileron Bold"/>
              </a:rPr>
              <a:t>Перший</a:t>
            </a:r>
            <a:r>
              <a:rPr lang="en-US" sz="3101" dirty="0">
                <a:solidFill>
                  <a:srgbClr val="000000"/>
                </a:solidFill>
                <a:latin typeface="Aileron Bold"/>
              </a:rPr>
              <a:t> </a:t>
            </a:r>
            <a:r>
              <a:rPr lang="en-US" sz="3101" dirty="0" err="1">
                <a:solidFill>
                  <a:srgbClr val="000000"/>
                </a:solidFill>
                <a:latin typeface="Aileron Bold"/>
              </a:rPr>
              <a:t>етап</a:t>
            </a:r>
            <a:r>
              <a:rPr lang="en-US" sz="3101" dirty="0">
                <a:solidFill>
                  <a:srgbClr val="000000"/>
                </a:solidFill>
                <a:latin typeface="Aileron Bold"/>
              </a:rPr>
              <a:t> </a:t>
            </a:r>
            <a:r>
              <a:rPr lang="en-US" sz="3101" dirty="0" err="1">
                <a:solidFill>
                  <a:srgbClr val="000000"/>
                </a:solidFill>
                <a:latin typeface="Aileron Bold"/>
              </a:rPr>
              <a:t>розробки</a:t>
            </a:r>
            <a:r>
              <a:rPr lang="en-US" sz="3101" dirty="0">
                <a:solidFill>
                  <a:srgbClr val="000000"/>
                </a:solidFill>
                <a:latin typeface="Aileron Bold"/>
              </a:rPr>
              <a:t> </a:t>
            </a:r>
            <a:r>
              <a:rPr lang="en-US" sz="3101" dirty="0" err="1">
                <a:solidFill>
                  <a:srgbClr val="000000"/>
                </a:solidFill>
                <a:latin typeface="Aileron Bold"/>
              </a:rPr>
              <a:t>плану</a:t>
            </a:r>
            <a:r>
              <a:rPr lang="en-US" sz="3101" dirty="0">
                <a:solidFill>
                  <a:srgbClr val="000000"/>
                </a:solidFill>
                <a:latin typeface="Aileron Bold"/>
              </a:rPr>
              <a:t> </a:t>
            </a:r>
            <a:r>
              <a:rPr lang="en-US" sz="3101" dirty="0" err="1">
                <a:solidFill>
                  <a:srgbClr val="000000"/>
                </a:solidFill>
                <a:latin typeface="Aileron Bold"/>
              </a:rPr>
              <a:t>маркетингу</a:t>
            </a:r>
            <a:r>
              <a:rPr lang="en-US" sz="3101" dirty="0">
                <a:solidFill>
                  <a:srgbClr val="000000"/>
                </a:solidFill>
                <a:latin typeface="Aileron Bold"/>
              </a:rPr>
              <a:t> - </a:t>
            </a:r>
            <a:r>
              <a:rPr lang="en-US" sz="3101" dirty="0" err="1">
                <a:solidFill>
                  <a:srgbClr val="000000"/>
                </a:solidFill>
                <a:latin typeface="Aileron Bold"/>
              </a:rPr>
              <a:t>визначення</a:t>
            </a:r>
            <a:r>
              <a:rPr lang="en-US" sz="3101" dirty="0">
                <a:solidFill>
                  <a:srgbClr val="000000"/>
                </a:solidFill>
                <a:latin typeface="Aileron Bold"/>
              </a:rPr>
              <a:t> </a:t>
            </a:r>
            <a:r>
              <a:rPr lang="en-US" sz="3101" dirty="0" err="1">
                <a:solidFill>
                  <a:srgbClr val="000000"/>
                </a:solidFill>
                <a:latin typeface="Aileron Bold"/>
              </a:rPr>
              <a:t>місії</a:t>
            </a:r>
            <a:r>
              <a:rPr lang="en-US" sz="3101" dirty="0">
                <a:solidFill>
                  <a:srgbClr val="000000"/>
                </a:solidFill>
                <a:latin typeface="Aileron Bold"/>
              </a:rPr>
              <a:t>. </a:t>
            </a:r>
            <a:r>
              <a:rPr lang="en-US" sz="3101" dirty="0" err="1">
                <a:solidFill>
                  <a:srgbClr val="000000"/>
                </a:solidFill>
                <a:latin typeface="Aileron Bold"/>
              </a:rPr>
              <a:t>Місія</a:t>
            </a:r>
            <a:r>
              <a:rPr lang="en-US" sz="3101" dirty="0">
                <a:solidFill>
                  <a:srgbClr val="000000"/>
                </a:solidFill>
                <a:latin typeface="Aileron Bold"/>
              </a:rPr>
              <a:t> - </a:t>
            </a:r>
            <a:r>
              <a:rPr lang="en-US" sz="3101" dirty="0" err="1">
                <a:solidFill>
                  <a:srgbClr val="000000"/>
                </a:solidFill>
                <a:latin typeface="Aileron Bold"/>
              </a:rPr>
              <a:t>це</a:t>
            </a:r>
            <a:r>
              <a:rPr lang="en-US" sz="3101" dirty="0">
                <a:solidFill>
                  <a:srgbClr val="000000"/>
                </a:solidFill>
                <a:latin typeface="Aileron Bold"/>
              </a:rPr>
              <a:t> </a:t>
            </a:r>
            <a:r>
              <a:rPr lang="en-US" sz="3101" dirty="0" err="1">
                <a:solidFill>
                  <a:srgbClr val="000000"/>
                </a:solidFill>
                <a:latin typeface="Aileron Bold"/>
              </a:rPr>
              <a:t>короткий</a:t>
            </a:r>
            <a:r>
              <a:rPr lang="en-US" sz="3101" dirty="0">
                <a:solidFill>
                  <a:srgbClr val="000000"/>
                </a:solidFill>
                <a:latin typeface="Aileron Bold"/>
              </a:rPr>
              <a:t> </a:t>
            </a:r>
            <a:r>
              <a:rPr lang="en-US" sz="3101" dirty="0" err="1">
                <a:solidFill>
                  <a:srgbClr val="000000"/>
                </a:solidFill>
                <a:latin typeface="Aileron Bold"/>
              </a:rPr>
              <a:t>вираз</a:t>
            </a:r>
            <a:r>
              <a:rPr lang="en-US" sz="3101" dirty="0">
                <a:solidFill>
                  <a:srgbClr val="000000"/>
                </a:solidFill>
                <a:latin typeface="Aileron Bold"/>
              </a:rPr>
              <a:t> </a:t>
            </a:r>
            <a:r>
              <a:rPr lang="en-US" sz="3101" dirty="0" err="1">
                <a:solidFill>
                  <a:srgbClr val="000000"/>
                </a:solidFill>
                <a:latin typeface="Aileron Bold"/>
              </a:rPr>
              <a:t>основної</a:t>
            </a:r>
            <a:r>
              <a:rPr lang="en-US" sz="3101" dirty="0">
                <a:solidFill>
                  <a:srgbClr val="000000"/>
                </a:solidFill>
                <a:latin typeface="Aileron Bold"/>
              </a:rPr>
              <a:t> </a:t>
            </a:r>
            <a:r>
              <a:rPr lang="en-US" sz="3101" dirty="0" err="1">
                <a:solidFill>
                  <a:srgbClr val="000000"/>
                </a:solidFill>
                <a:latin typeface="Aileron Bold"/>
              </a:rPr>
              <a:t>мети</a:t>
            </a:r>
            <a:r>
              <a:rPr lang="en-US" sz="3101" dirty="0">
                <a:solidFill>
                  <a:srgbClr val="000000"/>
                </a:solidFill>
                <a:latin typeface="Aileron Bold"/>
              </a:rPr>
              <a:t> </a:t>
            </a:r>
            <a:r>
              <a:rPr lang="en-US" sz="3101" dirty="0" err="1">
                <a:solidFill>
                  <a:srgbClr val="000000"/>
                </a:solidFill>
                <a:latin typeface="Aileron Bold"/>
              </a:rPr>
              <a:t>підприємства</a:t>
            </a:r>
            <a:r>
              <a:rPr lang="en-US" sz="3101" dirty="0">
                <a:solidFill>
                  <a:srgbClr val="000000"/>
                </a:solidFill>
                <a:latin typeface="Aileron Bold"/>
              </a:rPr>
              <a:t>, </a:t>
            </a:r>
            <a:r>
              <a:rPr lang="en-US" sz="3101" dirty="0" err="1">
                <a:solidFill>
                  <a:srgbClr val="000000"/>
                </a:solidFill>
                <a:latin typeface="Aileron Bold"/>
              </a:rPr>
              <a:t>чітко</a:t>
            </a:r>
            <a:r>
              <a:rPr lang="en-US" sz="3101" dirty="0">
                <a:solidFill>
                  <a:srgbClr val="000000"/>
                </a:solidFill>
                <a:latin typeface="Aileron Bold"/>
              </a:rPr>
              <a:t> </a:t>
            </a:r>
            <a:r>
              <a:rPr lang="en-US" sz="3101" dirty="0" err="1">
                <a:solidFill>
                  <a:srgbClr val="000000"/>
                </a:solidFill>
                <a:latin typeface="Aileron Bold"/>
              </a:rPr>
              <a:t>сформульована</a:t>
            </a:r>
            <a:r>
              <a:rPr lang="en-US" sz="3101" dirty="0">
                <a:solidFill>
                  <a:srgbClr val="000000"/>
                </a:solidFill>
                <a:latin typeface="Aileron Bold"/>
              </a:rPr>
              <a:t> </a:t>
            </a:r>
            <a:r>
              <a:rPr lang="en-US" sz="3101" dirty="0" err="1">
                <a:solidFill>
                  <a:srgbClr val="000000"/>
                </a:solidFill>
                <a:latin typeface="Aileron Bold"/>
              </a:rPr>
              <a:t>причина</a:t>
            </a:r>
            <a:r>
              <a:rPr lang="en-US" sz="3101" dirty="0">
                <a:solidFill>
                  <a:srgbClr val="000000"/>
                </a:solidFill>
                <a:latin typeface="Aileron Bold"/>
              </a:rPr>
              <a:t> </a:t>
            </a:r>
            <a:r>
              <a:rPr lang="en-US" sz="3101" dirty="0" err="1">
                <a:solidFill>
                  <a:srgbClr val="000000"/>
                </a:solidFill>
                <a:latin typeface="Aileron Bold"/>
              </a:rPr>
              <a:t>його</a:t>
            </a:r>
            <a:r>
              <a:rPr lang="en-US" sz="3101" dirty="0">
                <a:solidFill>
                  <a:srgbClr val="000000"/>
                </a:solidFill>
                <a:latin typeface="Aileron Bold"/>
              </a:rPr>
              <a:t> </a:t>
            </a:r>
            <a:r>
              <a:rPr lang="en-US" sz="3101" dirty="0" err="1">
                <a:solidFill>
                  <a:srgbClr val="000000"/>
                </a:solidFill>
                <a:latin typeface="Aileron Bold"/>
              </a:rPr>
              <a:t>існування</a:t>
            </a:r>
            <a:r>
              <a:rPr lang="en-US" sz="3101" dirty="0">
                <a:solidFill>
                  <a:srgbClr val="000000"/>
                </a:solidFill>
                <a:latin typeface="Aileron Bold"/>
              </a:rPr>
              <a:t>. </a:t>
            </a:r>
            <a:r>
              <a:rPr lang="en-US" sz="3101" dirty="0" err="1">
                <a:solidFill>
                  <a:srgbClr val="000000"/>
                </a:solidFill>
                <a:latin typeface="Aileron Bold"/>
              </a:rPr>
              <a:t>Часто</a:t>
            </a:r>
            <a:r>
              <a:rPr lang="en-US" sz="3101" dirty="0">
                <a:solidFill>
                  <a:srgbClr val="000000"/>
                </a:solidFill>
                <a:latin typeface="Aileron Bold"/>
              </a:rPr>
              <a:t> </a:t>
            </a:r>
            <a:r>
              <a:rPr lang="en-US" sz="3101" dirty="0" err="1">
                <a:solidFill>
                  <a:srgbClr val="000000"/>
                </a:solidFill>
                <a:latin typeface="Aileron Bold"/>
              </a:rPr>
              <a:t>місія</a:t>
            </a:r>
            <a:r>
              <a:rPr lang="en-US" sz="3101" dirty="0">
                <a:solidFill>
                  <a:srgbClr val="000000"/>
                </a:solidFill>
                <a:latin typeface="Aileron Bold"/>
              </a:rPr>
              <a:t> </a:t>
            </a:r>
            <a:r>
              <a:rPr lang="en-US" sz="3101" dirty="0" err="1">
                <a:solidFill>
                  <a:srgbClr val="000000"/>
                </a:solidFill>
                <a:latin typeface="Aileron Bold"/>
              </a:rPr>
              <a:t>відображається</a:t>
            </a:r>
            <a:r>
              <a:rPr lang="en-US" sz="3101" dirty="0">
                <a:solidFill>
                  <a:srgbClr val="000000"/>
                </a:solidFill>
                <a:latin typeface="Aileron Bold"/>
              </a:rPr>
              <a:t> в </a:t>
            </a:r>
            <a:r>
              <a:rPr lang="en-US" sz="3101" dirty="0" err="1">
                <a:solidFill>
                  <a:srgbClr val="000000"/>
                </a:solidFill>
                <a:latin typeface="Aileron Bold"/>
              </a:rPr>
              <a:t>рекламному</a:t>
            </a:r>
            <a:r>
              <a:rPr lang="en-US" sz="3101" dirty="0">
                <a:solidFill>
                  <a:srgbClr val="000000"/>
                </a:solidFill>
                <a:latin typeface="Aileron Bold"/>
              </a:rPr>
              <a:t> </a:t>
            </a:r>
            <a:r>
              <a:rPr lang="en-US" sz="3101" dirty="0" err="1">
                <a:solidFill>
                  <a:srgbClr val="000000"/>
                </a:solidFill>
                <a:latin typeface="Aileron Bold"/>
              </a:rPr>
              <a:t>слогані</a:t>
            </a:r>
            <a:r>
              <a:rPr lang="en-US" sz="3101" dirty="0">
                <a:solidFill>
                  <a:srgbClr val="000000"/>
                </a:solidFill>
                <a:latin typeface="Aileron Bold"/>
              </a:rPr>
              <a:t> </a:t>
            </a:r>
            <a:r>
              <a:rPr lang="en-US" sz="3101" dirty="0" err="1">
                <a:solidFill>
                  <a:srgbClr val="000000"/>
                </a:solidFill>
                <a:latin typeface="Aileron Bold"/>
              </a:rPr>
              <a:t>та</a:t>
            </a:r>
            <a:r>
              <a:rPr lang="en-US" sz="3101" dirty="0">
                <a:solidFill>
                  <a:srgbClr val="000000"/>
                </a:solidFill>
                <a:latin typeface="Aileron Bold"/>
              </a:rPr>
              <a:t> </a:t>
            </a:r>
            <a:r>
              <a:rPr lang="en-US" sz="3101" dirty="0" err="1">
                <a:solidFill>
                  <a:srgbClr val="000000"/>
                </a:solidFill>
                <a:latin typeface="Aileron Bold"/>
              </a:rPr>
              <a:t>інших</a:t>
            </a:r>
            <a:r>
              <a:rPr lang="en-US" sz="3101" dirty="0">
                <a:solidFill>
                  <a:srgbClr val="000000"/>
                </a:solidFill>
                <a:latin typeface="Aileron Bold"/>
              </a:rPr>
              <a:t> </a:t>
            </a:r>
            <a:r>
              <a:rPr lang="en-US" sz="3101" dirty="0" err="1">
                <a:solidFill>
                  <a:srgbClr val="000000"/>
                </a:solidFill>
                <a:latin typeface="Aileron Bold"/>
              </a:rPr>
              <a:t>фірмових</a:t>
            </a:r>
            <a:r>
              <a:rPr lang="en-US" sz="3101" dirty="0">
                <a:solidFill>
                  <a:srgbClr val="000000"/>
                </a:solidFill>
                <a:latin typeface="Aileron Bold"/>
              </a:rPr>
              <a:t> </a:t>
            </a:r>
            <a:r>
              <a:rPr lang="en-US" sz="3101" dirty="0" err="1">
                <a:solidFill>
                  <a:srgbClr val="000000"/>
                </a:solidFill>
                <a:latin typeface="Aileron Bold"/>
              </a:rPr>
              <a:t>константах</a:t>
            </a:r>
            <a:r>
              <a:rPr lang="en-US" sz="3101" dirty="0">
                <a:solidFill>
                  <a:srgbClr val="000000"/>
                </a:solidFill>
                <a:latin typeface="Aileron Bold"/>
              </a:rPr>
              <a:t> </a:t>
            </a:r>
            <a:r>
              <a:rPr lang="en-US" sz="3101" dirty="0" err="1">
                <a:solidFill>
                  <a:srgbClr val="000000"/>
                </a:solidFill>
                <a:latin typeface="Aileron Bold"/>
              </a:rPr>
              <a:t>підприємства</a:t>
            </a:r>
            <a:r>
              <a:rPr lang="en-US" sz="3101" dirty="0">
                <a:solidFill>
                  <a:srgbClr val="000000"/>
                </a:solidFill>
                <a:latin typeface="Aileron Bold"/>
              </a:rPr>
              <a:t> </a:t>
            </a:r>
            <a:r>
              <a:rPr lang="en-US" sz="3101" dirty="0" err="1">
                <a:solidFill>
                  <a:srgbClr val="000000"/>
                </a:solidFill>
                <a:latin typeface="Aileron Bold"/>
              </a:rPr>
              <a:t>чи</a:t>
            </a:r>
            <a:r>
              <a:rPr lang="en-US" sz="3101" dirty="0">
                <a:solidFill>
                  <a:srgbClr val="000000"/>
                </a:solidFill>
                <a:latin typeface="Aileron Bold"/>
              </a:rPr>
              <a:t> </a:t>
            </a:r>
            <a:r>
              <a:rPr lang="en-US" sz="3101" dirty="0" err="1">
                <a:solidFill>
                  <a:srgbClr val="000000"/>
                </a:solidFill>
                <a:latin typeface="Aileron Bold"/>
              </a:rPr>
              <a:t>організації</a:t>
            </a:r>
            <a:r>
              <a:rPr lang="en-US" sz="3101" dirty="0">
                <a:solidFill>
                  <a:srgbClr val="000000"/>
                </a:solidFill>
                <a:latin typeface="Aileron Bold"/>
              </a:rPr>
              <a:t>.</a:t>
            </a:r>
          </a:p>
        </p:txBody>
      </p:sp>
      <p:sp>
        <p:nvSpPr>
          <p:cNvPr id="4" name="TextBox 4"/>
          <p:cNvSpPr txBox="1"/>
          <p:nvPr/>
        </p:nvSpPr>
        <p:spPr>
          <a:xfrm>
            <a:off x="0" y="2746025"/>
            <a:ext cx="9144000" cy="7069704"/>
          </a:xfrm>
          <a:prstGeom prst="rect">
            <a:avLst/>
          </a:prstGeom>
        </p:spPr>
        <p:txBody>
          <a:bodyPr lIns="0" tIns="0" rIns="0" bIns="0" rtlCol="0" anchor="t">
            <a:spAutoFit/>
          </a:bodyPr>
          <a:lstStyle/>
          <a:p>
            <a:pPr algn="ctr">
              <a:lnSpc>
                <a:spcPts val="4345"/>
              </a:lnSpc>
              <a:spcBef>
                <a:spcPct val="0"/>
              </a:spcBef>
            </a:pPr>
            <a:r>
              <a:rPr lang="en-US" sz="3104">
                <a:solidFill>
                  <a:srgbClr val="000000"/>
                </a:solidFill>
                <a:latin typeface="Tenor Sans"/>
              </a:rPr>
              <a:t>В ідеалі в місії повинні бути відображені такі моменти:</a:t>
            </a:r>
          </a:p>
          <a:p>
            <a:pPr algn="ctr">
              <a:lnSpc>
                <a:spcPts val="4345"/>
              </a:lnSpc>
              <a:spcBef>
                <a:spcPct val="0"/>
              </a:spcBef>
            </a:pPr>
            <a:endParaRPr lang="en-US" sz="3104">
              <a:solidFill>
                <a:srgbClr val="000000"/>
              </a:solidFill>
              <a:latin typeface="Tenor Sans"/>
            </a:endParaRPr>
          </a:p>
          <a:p>
            <a:pPr algn="ctr">
              <a:lnSpc>
                <a:spcPts val="4345"/>
              </a:lnSpc>
              <a:spcBef>
                <a:spcPct val="0"/>
              </a:spcBef>
            </a:pPr>
            <a:r>
              <a:rPr lang="en-US" sz="3104">
                <a:solidFill>
                  <a:srgbClr val="000000"/>
                </a:solidFill>
                <a:latin typeface="Tenor Sans"/>
              </a:rPr>
              <a:t>— споживачі (для кого працює організація);</a:t>
            </a:r>
          </a:p>
          <a:p>
            <a:pPr algn="ctr">
              <a:lnSpc>
                <a:spcPts val="4345"/>
              </a:lnSpc>
              <a:spcBef>
                <a:spcPct val="0"/>
              </a:spcBef>
            </a:pPr>
            <a:endParaRPr lang="en-US" sz="3104">
              <a:solidFill>
                <a:srgbClr val="000000"/>
              </a:solidFill>
              <a:latin typeface="Tenor Sans"/>
            </a:endParaRPr>
          </a:p>
          <a:p>
            <a:pPr algn="ctr">
              <a:lnSpc>
                <a:spcPts val="4345"/>
              </a:lnSpc>
              <a:spcBef>
                <a:spcPct val="0"/>
              </a:spcBef>
            </a:pPr>
            <a:r>
              <a:rPr lang="en-US" sz="3104">
                <a:solidFill>
                  <a:srgbClr val="000000"/>
                </a:solidFill>
                <a:latin typeface="Tenor Sans"/>
              </a:rPr>
              <a:t>— які товари і/або послуги пропоновані (які потреби задовольняє організація та в який спосіб);</a:t>
            </a:r>
          </a:p>
          <a:p>
            <a:pPr algn="ctr">
              <a:lnSpc>
                <a:spcPts val="4345"/>
              </a:lnSpc>
              <a:spcBef>
                <a:spcPct val="0"/>
              </a:spcBef>
            </a:pPr>
            <a:endParaRPr lang="en-US" sz="3104">
              <a:solidFill>
                <a:srgbClr val="000000"/>
              </a:solidFill>
              <a:latin typeface="Tenor Sans"/>
            </a:endParaRPr>
          </a:p>
          <a:p>
            <a:pPr algn="ctr">
              <a:lnSpc>
                <a:spcPts val="4345"/>
              </a:lnSpc>
              <a:spcBef>
                <a:spcPct val="0"/>
              </a:spcBef>
            </a:pPr>
            <a:r>
              <a:rPr lang="en-US" sz="3104">
                <a:solidFill>
                  <a:srgbClr val="000000"/>
                </a:solidFill>
                <a:latin typeface="Tenor Sans"/>
              </a:rPr>
              <a:t>— якими цінностями керується організація під час ухвалення рішень;</a:t>
            </a:r>
          </a:p>
          <a:p>
            <a:pPr algn="ctr">
              <a:lnSpc>
                <a:spcPts val="4345"/>
              </a:lnSpc>
              <a:spcBef>
                <a:spcPct val="0"/>
              </a:spcBef>
            </a:pPr>
            <a:endParaRPr lang="en-US" sz="3104">
              <a:solidFill>
                <a:srgbClr val="000000"/>
              </a:solidFill>
              <a:latin typeface="Tenor Sans"/>
            </a:endParaRPr>
          </a:p>
          <a:p>
            <a:pPr algn="ctr">
              <a:lnSpc>
                <a:spcPts val="4345"/>
              </a:lnSpc>
              <a:spcBef>
                <a:spcPct val="0"/>
              </a:spcBef>
            </a:pPr>
            <a:r>
              <a:rPr lang="en-US" sz="3104">
                <a:solidFill>
                  <a:srgbClr val="000000"/>
                </a:solidFill>
                <a:latin typeface="Tenor Sans"/>
              </a:rPr>
              <a:t>— до чого прагне організація в майбутньому.</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grpSp>
        <p:nvGrpSpPr>
          <p:cNvPr id="2" name="Group 2"/>
          <p:cNvGrpSpPr/>
          <p:nvPr/>
        </p:nvGrpSpPr>
        <p:grpSpPr>
          <a:xfrm>
            <a:off x="2206318" y="-798122"/>
            <a:ext cx="1687619" cy="4221643"/>
            <a:chOff x="0" y="0"/>
            <a:chExt cx="2250159" cy="5628857"/>
          </a:xfrm>
        </p:grpSpPr>
        <p:sp>
          <p:nvSpPr>
            <p:cNvPr id="3" name="Freeform 3"/>
            <p:cNvSpPr/>
            <p:nvPr/>
          </p:nvSpPr>
          <p:spPr>
            <a:xfrm>
              <a:off x="361416" y="0"/>
              <a:ext cx="1527326" cy="2301450"/>
            </a:xfrm>
            <a:custGeom>
              <a:avLst/>
              <a:gdLst/>
              <a:ahLst/>
              <a:cxnLst/>
              <a:rect l="l" t="t" r="r" b="b"/>
              <a:pathLst>
                <a:path w="1527326" h="2301450">
                  <a:moveTo>
                    <a:pt x="0" y="0"/>
                  </a:moveTo>
                  <a:lnTo>
                    <a:pt x="1527326" y="0"/>
                  </a:lnTo>
                  <a:lnTo>
                    <a:pt x="1527326" y="2301450"/>
                  </a:lnTo>
                  <a:lnTo>
                    <a:pt x="0" y="2301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2301450"/>
              <a:ext cx="2250159" cy="3327406"/>
            </a:xfrm>
            <a:custGeom>
              <a:avLst/>
              <a:gdLst/>
              <a:ahLst/>
              <a:cxnLst/>
              <a:rect l="l" t="t" r="r" b="b"/>
              <a:pathLst>
                <a:path w="2250159" h="3327406">
                  <a:moveTo>
                    <a:pt x="0" y="0"/>
                  </a:moveTo>
                  <a:lnTo>
                    <a:pt x="2250159" y="0"/>
                  </a:lnTo>
                  <a:lnTo>
                    <a:pt x="2250159" y="3327407"/>
                  </a:lnTo>
                  <a:lnTo>
                    <a:pt x="0" y="3327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6268900" y="-798122"/>
            <a:ext cx="1687619" cy="4221643"/>
            <a:chOff x="0" y="0"/>
            <a:chExt cx="2250159" cy="5628857"/>
          </a:xfrm>
        </p:grpSpPr>
        <p:sp>
          <p:nvSpPr>
            <p:cNvPr id="6" name="Freeform 6"/>
            <p:cNvSpPr/>
            <p:nvPr/>
          </p:nvSpPr>
          <p:spPr>
            <a:xfrm>
              <a:off x="361416" y="0"/>
              <a:ext cx="1527326" cy="2301450"/>
            </a:xfrm>
            <a:custGeom>
              <a:avLst/>
              <a:gdLst/>
              <a:ahLst/>
              <a:cxnLst/>
              <a:rect l="l" t="t" r="r" b="b"/>
              <a:pathLst>
                <a:path w="1527326" h="2301450">
                  <a:moveTo>
                    <a:pt x="0" y="0"/>
                  </a:moveTo>
                  <a:lnTo>
                    <a:pt x="1527326" y="0"/>
                  </a:lnTo>
                  <a:lnTo>
                    <a:pt x="1527326" y="2301450"/>
                  </a:lnTo>
                  <a:lnTo>
                    <a:pt x="0" y="2301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0" y="2301450"/>
              <a:ext cx="2250159" cy="3327406"/>
            </a:xfrm>
            <a:custGeom>
              <a:avLst/>
              <a:gdLst/>
              <a:ahLst/>
              <a:cxnLst/>
              <a:rect l="l" t="t" r="r" b="b"/>
              <a:pathLst>
                <a:path w="2250159" h="3327406">
                  <a:moveTo>
                    <a:pt x="0" y="0"/>
                  </a:moveTo>
                  <a:lnTo>
                    <a:pt x="2250159" y="0"/>
                  </a:lnTo>
                  <a:lnTo>
                    <a:pt x="2250159" y="3327407"/>
                  </a:lnTo>
                  <a:lnTo>
                    <a:pt x="0" y="3327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8" name="Group 8"/>
          <p:cNvGrpSpPr/>
          <p:nvPr/>
        </p:nvGrpSpPr>
        <p:grpSpPr>
          <a:xfrm>
            <a:off x="10331481" y="-798122"/>
            <a:ext cx="1687619" cy="4221643"/>
            <a:chOff x="0" y="0"/>
            <a:chExt cx="2250159" cy="5628857"/>
          </a:xfrm>
        </p:grpSpPr>
        <p:sp>
          <p:nvSpPr>
            <p:cNvPr id="9" name="Freeform 9"/>
            <p:cNvSpPr/>
            <p:nvPr/>
          </p:nvSpPr>
          <p:spPr>
            <a:xfrm>
              <a:off x="361416" y="0"/>
              <a:ext cx="1527326" cy="2301450"/>
            </a:xfrm>
            <a:custGeom>
              <a:avLst/>
              <a:gdLst/>
              <a:ahLst/>
              <a:cxnLst/>
              <a:rect l="l" t="t" r="r" b="b"/>
              <a:pathLst>
                <a:path w="1527326" h="2301450">
                  <a:moveTo>
                    <a:pt x="0" y="0"/>
                  </a:moveTo>
                  <a:lnTo>
                    <a:pt x="1527326" y="0"/>
                  </a:lnTo>
                  <a:lnTo>
                    <a:pt x="1527326" y="2301450"/>
                  </a:lnTo>
                  <a:lnTo>
                    <a:pt x="0" y="2301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0" y="2301450"/>
              <a:ext cx="2250159" cy="3327406"/>
            </a:xfrm>
            <a:custGeom>
              <a:avLst/>
              <a:gdLst/>
              <a:ahLst/>
              <a:cxnLst/>
              <a:rect l="l" t="t" r="r" b="b"/>
              <a:pathLst>
                <a:path w="2250159" h="3327406">
                  <a:moveTo>
                    <a:pt x="0" y="0"/>
                  </a:moveTo>
                  <a:lnTo>
                    <a:pt x="2250159" y="0"/>
                  </a:lnTo>
                  <a:lnTo>
                    <a:pt x="2250159" y="3327407"/>
                  </a:lnTo>
                  <a:lnTo>
                    <a:pt x="0" y="3327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1"/>
          <p:cNvGrpSpPr/>
          <p:nvPr/>
        </p:nvGrpSpPr>
        <p:grpSpPr>
          <a:xfrm>
            <a:off x="14394063" y="-798122"/>
            <a:ext cx="1687619" cy="4221643"/>
            <a:chOff x="0" y="0"/>
            <a:chExt cx="2250159" cy="5628857"/>
          </a:xfrm>
        </p:grpSpPr>
        <p:sp>
          <p:nvSpPr>
            <p:cNvPr id="12" name="Freeform 12"/>
            <p:cNvSpPr/>
            <p:nvPr/>
          </p:nvSpPr>
          <p:spPr>
            <a:xfrm>
              <a:off x="361416" y="0"/>
              <a:ext cx="1527326" cy="2301450"/>
            </a:xfrm>
            <a:custGeom>
              <a:avLst/>
              <a:gdLst/>
              <a:ahLst/>
              <a:cxnLst/>
              <a:rect l="l" t="t" r="r" b="b"/>
              <a:pathLst>
                <a:path w="1527326" h="2301450">
                  <a:moveTo>
                    <a:pt x="0" y="0"/>
                  </a:moveTo>
                  <a:lnTo>
                    <a:pt x="1527326" y="0"/>
                  </a:lnTo>
                  <a:lnTo>
                    <a:pt x="1527326" y="2301450"/>
                  </a:lnTo>
                  <a:lnTo>
                    <a:pt x="0" y="23014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0" y="2301450"/>
              <a:ext cx="2250159" cy="3327406"/>
            </a:xfrm>
            <a:custGeom>
              <a:avLst/>
              <a:gdLst/>
              <a:ahLst/>
              <a:cxnLst/>
              <a:rect l="l" t="t" r="r" b="b"/>
              <a:pathLst>
                <a:path w="2250159" h="3327406">
                  <a:moveTo>
                    <a:pt x="0" y="0"/>
                  </a:moveTo>
                  <a:lnTo>
                    <a:pt x="2250159" y="0"/>
                  </a:lnTo>
                  <a:lnTo>
                    <a:pt x="2250159" y="3327407"/>
                  </a:lnTo>
                  <a:lnTo>
                    <a:pt x="0" y="3327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4" name="Freeform 14"/>
          <p:cNvSpPr/>
          <p:nvPr/>
        </p:nvSpPr>
        <p:spPr>
          <a:xfrm>
            <a:off x="-7216984" y="9258300"/>
            <a:ext cx="29420097" cy="6141445"/>
          </a:xfrm>
          <a:custGeom>
            <a:avLst/>
            <a:gdLst/>
            <a:ahLst/>
            <a:cxnLst/>
            <a:rect l="l" t="t" r="r" b="b"/>
            <a:pathLst>
              <a:path w="29420097" h="6141445">
                <a:moveTo>
                  <a:pt x="0" y="0"/>
                </a:moveTo>
                <a:lnTo>
                  <a:pt x="29420097" y="0"/>
                </a:lnTo>
                <a:lnTo>
                  <a:pt x="29420097" y="6141445"/>
                </a:lnTo>
                <a:lnTo>
                  <a:pt x="0" y="614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1028700" y="3365500"/>
            <a:ext cx="16230600" cy="3498850"/>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Tenor Sans"/>
              </a:rPr>
              <a:t>— сильні сторони (Strengths) — переваги підприємства чи організації;</a:t>
            </a:r>
          </a:p>
          <a:p>
            <a:pPr algn="ctr">
              <a:lnSpc>
                <a:spcPts val="3499"/>
              </a:lnSpc>
              <a:spcBef>
                <a:spcPct val="0"/>
              </a:spcBef>
            </a:pPr>
            <a:endParaRPr lang="en-US" sz="2499">
              <a:solidFill>
                <a:srgbClr val="000000"/>
              </a:solidFill>
              <a:latin typeface="Tenor Sans"/>
            </a:endParaRPr>
          </a:p>
          <a:p>
            <a:pPr algn="ctr">
              <a:lnSpc>
                <a:spcPts val="3499"/>
              </a:lnSpc>
              <a:spcBef>
                <a:spcPct val="0"/>
              </a:spcBef>
            </a:pPr>
            <a:r>
              <a:rPr lang="en-US" sz="2499">
                <a:solidFill>
                  <a:srgbClr val="000000"/>
                </a:solidFill>
                <a:latin typeface="Tenor Sans"/>
              </a:rPr>
              <a:t>— слабкі сторони (Weaknesses) — недоліки організації;</a:t>
            </a:r>
          </a:p>
          <a:p>
            <a:pPr algn="ctr">
              <a:lnSpc>
                <a:spcPts val="3499"/>
              </a:lnSpc>
              <a:spcBef>
                <a:spcPct val="0"/>
              </a:spcBef>
            </a:pPr>
            <a:endParaRPr lang="en-US" sz="2499">
              <a:solidFill>
                <a:srgbClr val="000000"/>
              </a:solidFill>
              <a:latin typeface="Tenor Sans"/>
            </a:endParaRPr>
          </a:p>
          <a:p>
            <a:pPr algn="ctr">
              <a:lnSpc>
                <a:spcPts val="3499"/>
              </a:lnSpc>
              <a:spcBef>
                <a:spcPct val="0"/>
              </a:spcBef>
            </a:pPr>
            <a:r>
              <a:rPr lang="en-US" sz="2499">
                <a:solidFill>
                  <a:srgbClr val="000000"/>
                </a:solidFill>
                <a:latin typeface="Tenor Sans"/>
              </a:rPr>
              <a:t>— можливості (Opportunities) — чинники зовнішнього середовища, використання яких створить переваги для організації на ринку;</a:t>
            </a:r>
          </a:p>
          <a:p>
            <a:pPr algn="ctr">
              <a:lnSpc>
                <a:spcPts val="3499"/>
              </a:lnSpc>
              <a:spcBef>
                <a:spcPct val="0"/>
              </a:spcBef>
            </a:pPr>
            <a:endParaRPr lang="en-US" sz="2499">
              <a:solidFill>
                <a:srgbClr val="000000"/>
              </a:solidFill>
              <a:latin typeface="Tenor Sans"/>
            </a:endParaRPr>
          </a:p>
          <a:p>
            <a:pPr algn="ctr">
              <a:lnSpc>
                <a:spcPts val="3499"/>
              </a:lnSpc>
              <a:spcBef>
                <a:spcPct val="0"/>
              </a:spcBef>
            </a:pPr>
            <a:r>
              <a:rPr lang="en-US" sz="2499">
                <a:solidFill>
                  <a:srgbClr val="000000"/>
                </a:solidFill>
                <a:latin typeface="Tenor Sans"/>
              </a:rPr>
              <a:t>— загрози (Threats) — чинники, що можуть погіршити становище організації на ринку.</a:t>
            </a:r>
          </a:p>
        </p:txBody>
      </p:sp>
      <p:sp>
        <p:nvSpPr>
          <p:cNvPr id="16" name="Freeform 16"/>
          <p:cNvSpPr/>
          <p:nvPr/>
        </p:nvSpPr>
        <p:spPr>
          <a:xfrm>
            <a:off x="15237873" y="2072252"/>
            <a:ext cx="2722960" cy="2702537"/>
          </a:xfrm>
          <a:custGeom>
            <a:avLst/>
            <a:gdLst/>
            <a:ahLst/>
            <a:cxnLst/>
            <a:rect l="l" t="t" r="r" b="b"/>
            <a:pathLst>
              <a:path w="2722960" h="2702537">
                <a:moveTo>
                  <a:pt x="0" y="0"/>
                </a:moveTo>
                <a:lnTo>
                  <a:pt x="2722959" y="0"/>
                </a:lnTo>
                <a:lnTo>
                  <a:pt x="2722959" y="2702537"/>
                </a:lnTo>
                <a:lnTo>
                  <a:pt x="0" y="2702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329577" y="2732060"/>
            <a:ext cx="2411440" cy="2411440"/>
          </a:xfrm>
          <a:custGeom>
            <a:avLst/>
            <a:gdLst/>
            <a:ahLst/>
            <a:cxnLst/>
            <a:rect l="l" t="t" r="r" b="b"/>
            <a:pathLst>
              <a:path w="2411440" h="2411440">
                <a:moveTo>
                  <a:pt x="0" y="0"/>
                </a:moveTo>
                <a:lnTo>
                  <a:pt x="2411440" y="0"/>
                </a:lnTo>
                <a:lnTo>
                  <a:pt x="2411440" y="2411440"/>
                </a:lnTo>
                <a:lnTo>
                  <a:pt x="0" y="24114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TextBox 18"/>
          <p:cNvSpPr txBox="1"/>
          <p:nvPr/>
        </p:nvSpPr>
        <p:spPr>
          <a:xfrm>
            <a:off x="1028700" y="1680551"/>
            <a:ext cx="16230600" cy="869950"/>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Tenor Sans"/>
              </a:rPr>
              <a:t>SWOT-аналіз — це визначення сильних і слабких сторін підприємства, а також можливостей та загроз, що походять із його найближчого оточення:</a:t>
            </a:r>
          </a:p>
        </p:txBody>
      </p:sp>
      <p:sp>
        <p:nvSpPr>
          <p:cNvPr id="19" name="TextBox 19"/>
          <p:cNvSpPr txBox="1"/>
          <p:nvPr/>
        </p:nvSpPr>
        <p:spPr>
          <a:xfrm>
            <a:off x="1028700" y="7950200"/>
            <a:ext cx="16230600" cy="1308100"/>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Tenor Sans"/>
              </a:rPr>
              <a:t>Застосування SWOT-аналізу дає змогу систематизувати всю наявну інформацію і, проаналізувавши реальний стан справ, ухвалювати зважені рішення, що стосуються подальшого господарського розвитку підприємства.</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CEBD"/>
        </a:solidFill>
        <a:effectLst/>
      </p:bgPr>
    </p:bg>
    <p:spTree>
      <p:nvGrpSpPr>
        <p:cNvPr id="1" name=""/>
        <p:cNvGrpSpPr/>
        <p:nvPr/>
      </p:nvGrpSpPr>
      <p:grpSpPr>
        <a:xfrm>
          <a:off x="0" y="0"/>
          <a:ext cx="0" cy="0"/>
          <a:chOff x="0" y="0"/>
          <a:chExt cx="0" cy="0"/>
        </a:xfrm>
      </p:grpSpPr>
      <p:sp>
        <p:nvSpPr>
          <p:cNvPr id="2" name="Freeform 2"/>
          <p:cNvSpPr/>
          <p:nvPr/>
        </p:nvSpPr>
        <p:spPr>
          <a:xfrm>
            <a:off x="13134163" y="7211558"/>
            <a:ext cx="3961922" cy="3075442"/>
          </a:xfrm>
          <a:custGeom>
            <a:avLst/>
            <a:gdLst/>
            <a:ahLst/>
            <a:cxnLst/>
            <a:rect l="l" t="t" r="r" b="b"/>
            <a:pathLst>
              <a:path w="3961922" h="3075442">
                <a:moveTo>
                  <a:pt x="0" y="0"/>
                </a:moveTo>
                <a:lnTo>
                  <a:pt x="3961921" y="0"/>
                </a:lnTo>
                <a:lnTo>
                  <a:pt x="3961921" y="3075442"/>
                </a:lnTo>
                <a:lnTo>
                  <a:pt x="0" y="3075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1174750"/>
            <a:ext cx="4646578" cy="7880350"/>
          </a:xfrm>
          <a:prstGeom prst="rect">
            <a:avLst/>
          </a:prstGeom>
        </p:spPr>
        <p:txBody>
          <a:bodyPr lIns="0" tIns="0" rIns="0" bIns="0" rtlCol="0" anchor="t">
            <a:spAutoFit/>
          </a:bodyPr>
          <a:lstStyle/>
          <a:p>
            <a:pPr algn="ctr">
              <a:lnSpc>
                <a:spcPts val="3499"/>
              </a:lnSpc>
            </a:pPr>
            <a:r>
              <a:rPr lang="en-US" sz="2499">
                <a:solidFill>
                  <a:srgbClr val="000000"/>
                </a:solidFill>
                <a:latin typeface="Tenor Sans"/>
              </a:rPr>
              <a:t>Цілі підприємства — це бажані результати, яких прагне досягнути підприємство за період виконання плану. Формування цілей відбувається на основі результатів проведеного SWOT-аналізу, даних досліджень з метою забезпечення виконання місії підприємства на ринку. На їхній основі визначають цілі маркетингу. більш деталізовані та спрямовані на виконання оперативних завдань, довгострокові — спрямовані на перспективу.</a:t>
            </a:r>
          </a:p>
        </p:txBody>
      </p:sp>
      <p:sp>
        <p:nvSpPr>
          <p:cNvPr id="4" name="TextBox 4"/>
          <p:cNvSpPr txBox="1"/>
          <p:nvPr/>
        </p:nvSpPr>
        <p:spPr>
          <a:xfrm>
            <a:off x="6820711" y="1072916"/>
            <a:ext cx="4646578" cy="3498850"/>
          </a:xfrm>
          <a:prstGeom prst="rect">
            <a:avLst/>
          </a:prstGeom>
        </p:spPr>
        <p:txBody>
          <a:bodyPr lIns="0" tIns="0" rIns="0" bIns="0" rtlCol="0" anchor="t">
            <a:spAutoFit/>
          </a:bodyPr>
          <a:lstStyle/>
          <a:p>
            <a:pPr algn="ctr">
              <a:lnSpc>
                <a:spcPts val="3499"/>
              </a:lnSpc>
            </a:pPr>
            <a:r>
              <a:rPr lang="en-US" sz="2499">
                <a:solidFill>
                  <a:srgbClr val="000000"/>
                </a:solidFill>
                <a:latin typeface="Tenor Sans"/>
              </a:rPr>
              <a:t>Стратегія маркетингу — це загальна, ґрунтована на оцінці ринкової ситуації та власних можливостей, модель дій, необхідних для досягнення поставленої мети підприємства загалом і маркетингу зокрема.</a:t>
            </a:r>
          </a:p>
        </p:txBody>
      </p:sp>
      <p:sp>
        <p:nvSpPr>
          <p:cNvPr id="5" name="TextBox 5"/>
          <p:cNvSpPr txBox="1"/>
          <p:nvPr/>
        </p:nvSpPr>
        <p:spPr>
          <a:xfrm>
            <a:off x="6820711" y="5086350"/>
            <a:ext cx="4646578" cy="4813300"/>
          </a:xfrm>
          <a:prstGeom prst="rect">
            <a:avLst/>
          </a:prstGeom>
        </p:spPr>
        <p:txBody>
          <a:bodyPr lIns="0" tIns="0" rIns="0" bIns="0" rtlCol="0" anchor="t">
            <a:spAutoFit/>
          </a:bodyPr>
          <a:lstStyle/>
          <a:p>
            <a:pPr algn="ctr">
              <a:lnSpc>
                <a:spcPts val="3499"/>
              </a:lnSpc>
            </a:pPr>
            <a:r>
              <a:rPr lang="en-US" sz="2499">
                <a:solidFill>
                  <a:srgbClr val="000000"/>
                </a:solidFill>
                <a:latin typeface="Tenor Sans"/>
              </a:rPr>
              <a:t>Розробка та впровадження стратегії підприємства — процес, який поєднує сфери маркетингу та управління, і який розрахований на перспективу. Добре розроблені стратегії та добір інструментарію засвідчують маркетингову орієнтацію управління підприємства.</a:t>
            </a:r>
          </a:p>
        </p:txBody>
      </p:sp>
      <p:sp>
        <p:nvSpPr>
          <p:cNvPr id="6" name="TextBox 6"/>
          <p:cNvSpPr txBox="1"/>
          <p:nvPr/>
        </p:nvSpPr>
        <p:spPr>
          <a:xfrm>
            <a:off x="12612722" y="1072916"/>
            <a:ext cx="4646578" cy="6127750"/>
          </a:xfrm>
          <a:prstGeom prst="rect">
            <a:avLst/>
          </a:prstGeom>
        </p:spPr>
        <p:txBody>
          <a:bodyPr lIns="0" tIns="0" rIns="0" bIns="0" rtlCol="0" anchor="t">
            <a:spAutoFit/>
          </a:bodyPr>
          <a:lstStyle/>
          <a:p>
            <a:pPr algn="ctr">
              <a:lnSpc>
                <a:spcPts val="3499"/>
              </a:lnSpc>
            </a:pPr>
            <a:r>
              <a:rPr lang="en-US" sz="2499">
                <a:solidFill>
                  <a:srgbClr val="000000"/>
                </a:solidFill>
                <a:latin typeface="Tenor Sans"/>
              </a:rPr>
              <a:t>Стратегічний вибір — це процес комплексного ухвалення рішення щодо генерації низки стратегічних альтернатив, які відповідають місії підприємства на ринку, його внутрішнім сильним та слабким сторонам, зовнішнім можливостям та загрозам, вибору оптимального набору стратегічних зон господарювання (СЗГ).</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1001</Words>
  <Application>Microsoft Office PowerPoint</Application>
  <PresentationFormat>Довільний</PresentationFormat>
  <Paragraphs>65</Paragraphs>
  <Slides>12</Slides>
  <Notes>0</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12</vt:i4>
      </vt:variant>
    </vt:vector>
  </HeadingPairs>
  <TitlesOfParts>
    <vt:vector size="19" baseType="lpstr">
      <vt:lpstr>Aileron Bold</vt:lpstr>
      <vt:lpstr>Arial</vt:lpstr>
      <vt:lpstr>Calibri</vt:lpstr>
      <vt:lpstr>Tenor Sans</vt:lpstr>
      <vt:lpstr>Alice</vt:lpstr>
      <vt:lpstr>Poppins Medium</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Планування маркетингу</dc:title>
  <dc:creator>Lenovo Admin</dc:creator>
  <cp:lastModifiedBy>Lenovo Admin</cp:lastModifiedBy>
  <cp:revision>3</cp:revision>
  <dcterms:created xsi:type="dcterms:W3CDTF">2006-08-16T00:00:00Z</dcterms:created>
  <dcterms:modified xsi:type="dcterms:W3CDTF">2025-04-12T05:43:13Z</dcterms:modified>
  <dc:identifier>DAGEh4AK5nQ</dc:identifier>
</cp:coreProperties>
</file>