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0" r:id="rId3"/>
    <p:sldId id="31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2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983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15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2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70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32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1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Камінь і бізнес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Економіка</a:t>
            </a:r>
            <a:r>
              <a:rPr lang="ru-RU" dirty="0"/>
              <a:t> та </a:t>
            </a:r>
            <a:r>
              <a:rPr lang="ru-RU" dirty="0" err="1"/>
              <a:t>фінанси</a:t>
            </a:r>
            <a:r>
              <a:rPr lang="ru-RU" dirty="0"/>
              <a:t> в </a:t>
            </a:r>
            <a:r>
              <a:rPr lang="ru-RU" dirty="0" err="1"/>
              <a:t>кам'яному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endParaRPr lang="ru-RU" dirty="0"/>
          </a:p>
          <a:p>
            <a:r>
              <a:rPr lang="uk-UA" dirty="0"/>
              <a:t>Автор: [Володимир шамрай]</a:t>
            </a:r>
          </a:p>
          <a:p>
            <a:r>
              <a:rPr lang="uk-UA" dirty="0"/>
              <a:t>Дата: [26.04.2025]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274638"/>
            <a:ext cx="8050378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1.7. </a:t>
            </a:r>
            <a:r>
              <a:rPr lang="ru-RU" sz="3600" b="1" dirty="0" err="1"/>
              <a:t>Сегментація</a:t>
            </a:r>
            <a:r>
              <a:rPr lang="ru-RU" sz="3600" b="1" dirty="0"/>
              <a:t> ринку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836" y="1166776"/>
            <a:ext cx="7633742" cy="3593591"/>
          </a:xfrm>
        </p:spPr>
        <p:txBody>
          <a:bodyPr/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за типами </a:t>
            </a:r>
            <a:r>
              <a:rPr lang="ru-RU" dirty="0" err="1"/>
              <a:t>каменю</a:t>
            </a:r>
            <a:r>
              <a:rPr lang="ru-RU" dirty="0"/>
              <a:t> (</a:t>
            </a:r>
            <a:r>
              <a:rPr lang="ru-RU" dirty="0" err="1"/>
              <a:t>граніт</a:t>
            </a:r>
            <a:r>
              <a:rPr lang="ru-RU" dirty="0"/>
              <a:t>, </a:t>
            </a:r>
            <a:r>
              <a:rPr lang="ru-RU" dirty="0" err="1"/>
              <a:t>мармур</a:t>
            </a:r>
            <a:r>
              <a:rPr lang="ru-RU" dirty="0"/>
              <a:t>, </a:t>
            </a:r>
            <a:r>
              <a:rPr lang="ru-RU" dirty="0" err="1"/>
              <a:t>вапняк</a:t>
            </a:r>
            <a:r>
              <a:rPr lang="ru-RU" dirty="0"/>
              <a:t>) і сферою </a:t>
            </a:r>
            <a:r>
              <a:rPr lang="ru-RU" dirty="0" err="1"/>
              <a:t>застосування</a:t>
            </a:r>
            <a:r>
              <a:rPr lang="ru-RU" dirty="0"/>
              <a:t>.</a:t>
            </a:r>
          </a:p>
          <a:p>
            <a:r>
              <a:rPr lang="ru-RU" dirty="0" err="1"/>
              <a:t>Граніт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35% </a:t>
            </a:r>
            <a:r>
              <a:rPr lang="ru-RU" dirty="0" err="1"/>
              <a:t>світового</a:t>
            </a:r>
            <a:r>
              <a:rPr lang="ru-RU" dirty="0"/>
              <a:t> ринку натурального </a:t>
            </a:r>
            <a:r>
              <a:rPr lang="ru-RU" dirty="0" err="1"/>
              <a:t>каменю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08A3B5-9340-5FD5-FA63-9515189B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41" y="2348034"/>
            <a:ext cx="4364391" cy="4509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1.8.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39" y="1874517"/>
            <a:ext cx="8154035" cy="3593591"/>
          </a:xfrm>
        </p:spPr>
        <p:txBody>
          <a:bodyPr/>
          <a:lstStyle/>
          <a:p>
            <a:r>
              <a:rPr lang="uk-UA" dirty="0"/>
              <a:t>Нові технології обробки каменю підвищують ефективність та екологічність.</a:t>
            </a:r>
          </a:p>
          <a:p>
            <a:r>
              <a:rPr lang="ru-RU" dirty="0" err="1"/>
              <a:t>Лазерна</a:t>
            </a:r>
            <a:r>
              <a:rPr lang="ru-RU" dirty="0"/>
              <a:t>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на 30–40%.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92A6D-F6B0-5CAD-1916-C947A206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68" y="3048037"/>
            <a:ext cx="5558346" cy="3693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1.9.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75103"/>
            <a:ext cx="7876058" cy="4217213"/>
          </a:xfrm>
        </p:spPr>
        <p:txBody>
          <a:bodyPr/>
          <a:lstStyle/>
          <a:p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є </a:t>
            </a:r>
            <a:r>
              <a:rPr lang="ru-RU" dirty="0" err="1"/>
              <a:t>продуктивність</a:t>
            </a:r>
            <a:r>
              <a:rPr lang="ru-RU" dirty="0"/>
              <a:t>, </a:t>
            </a:r>
            <a:r>
              <a:rPr lang="ru-RU" dirty="0" err="1"/>
              <a:t>рентабельність</a:t>
            </a:r>
            <a:r>
              <a:rPr lang="ru-RU" dirty="0"/>
              <a:t> і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.</a:t>
            </a:r>
          </a:p>
          <a:p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становить 15–20%.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CA778-04FA-06A5-4E79-8EEF8DC2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9" y="3752698"/>
            <a:ext cx="8125746" cy="2958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1.10. </a:t>
            </a:r>
            <a:r>
              <a:rPr lang="ru-RU" dirty="0" err="1"/>
              <a:t>Глобалізація</a:t>
            </a:r>
            <a:r>
              <a:rPr lang="ru-RU" dirty="0"/>
              <a:t> і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73349"/>
            <a:ext cx="8205242" cy="3990125"/>
          </a:xfrm>
        </p:spPr>
        <p:txBody>
          <a:bodyPr>
            <a:normAutofit/>
          </a:bodyPr>
          <a:lstStyle/>
          <a:p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економік</a:t>
            </a:r>
            <a:r>
              <a:rPr lang="ru-RU" dirty="0"/>
              <a:t>.</a:t>
            </a:r>
          </a:p>
          <a:p>
            <a:r>
              <a:rPr lang="ru-RU" dirty="0" err="1"/>
              <a:t>Експорт</a:t>
            </a:r>
            <a:r>
              <a:rPr lang="ru-RU" dirty="0"/>
              <a:t> природного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зріс</a:t>
            </a:r>
            <a:r>
              <a:rPr lang="ru-RU" dirty="0"/>
              <a:t> на 12% за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2DF8B-3294-AD70-EB95-4DAE2616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22" y="3239960"/>
            <a:ext cx="5153014" cy="34223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2. </a:t>
            </a:r>
            <a:r>
              <a:rPr lang="uk-UA" dirty="0"/>
              <a:t>Фінансове планування та бюджетування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Огляд</a:t>
            </a:r>
            <a:r>
              <a:rPr dirty="0"/>
              <a:t> </a:t>
            </a:r>
            <a:r>
              <a:rPr dirty="0" err="1"/>
              <a:t>ключових</a:t>
            </a:r>
            <a:r>
              <a:rPr dirty="0"/>
              <a:t> </a:t>
            </a:r>
            <a:r>
              <a:rPr dirty="0" err="1"/>
              <a:t>аспектів</a:t>
            </a:r>
            <a:r>
              <a:rPr dirty="0"/>
              <a:t> </a:t>
            </a:r>
            <a:r>
              <a:rPr lang="uk-UA" dirty="0"/>
              <a:t>фінансового планування та бюджетування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2.1. Оцінка стартових інвестицій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2762733" cy="3851451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Для запуску кам'яного бізнесу необхідно оцінити стартові витрати на техніку, оренду, сировину та персонал. Стартові інвестиції можуть варіюватися від </a:t>
            </a:r>
            <a:r>
              <a:rPr lang="uk-UA" b="1" dirty="0"/>
              <a:t>150 000 до 500 000 доларів США</a:t>
            </a:r>
            <a:r>
              <a:rPr lang="uk-UA" dirty="0"/>
              <a:t> залежно від масштабу виробництва. Наприклад, обладнання для базового цеху коштує близько </a:t>
            </a:r>
            <a:r>
              <a:rPr lang="uk-UA" b="1" dirty="0"/>
              <a:t>100 000 доларів</a:t>
            </a:r>
            <a:r>
              <a:rPr lang="uk-UA" dirty="0"/>
              <a:t>, тоді як оренда земельної ділянки — </a:t>
            </a:r>
            <a:r>
              <a:rPr lang="uk-UA" b="1" dirty="0"/>
              <a:t>10 000–30 000 доларів на рік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D67A4-8D62-BE78-3F4A-27633CA2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54" y="2395197"/>
            <a:ext cx="4844305" cy="36178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2.2. Планування операційних витрат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545460" cy="359359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Операційні витрати включають заробітні плати, обслуговування техніки, логістику і енергоносії. Середні місячні операційні витрати малого кам'яного підприємства становлять близько </a:t>
            </a:r>
            <a:r>
              <a:rPr lang="uk-UA" b="1" dirty="0"/>
              <a:t>30 000–50 000 доларів</a:t>
            </a:r>
            <a:r>
              <a:rPr lang="uk-UA" dirty="0"/>
              <a:t>. Наприклад, електроенергія для обробки каменю складає до </a:t>
            </a:r>
            <a:r>
              <a:rPr lang="uk-UA" b="1" dirty="0"/>
              <a:t>20%</a:t>
            </a:r>
            <a:r>
              <a:rPr lang="uk-UA" dirty="0"/>
              <a:t> операційного бюджету.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428557-67A4-AE0D-9C24-328CBAFB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218" y="2809036"/>
            <a:ext cx="4436294" cy="2690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2.3. Формування плану доходів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99" y="1907437"/>
            <a:ext cx="8124775" cy="3593591"/>
          </a:xfrm>
        </p:spPr>
        <p:txBody>
          <a:bodyPr>
            <a:normAutofit/>
          </a:bodyPr>
          <a:lstStyle/>
          <a:p>
            <a:r>
              <a:rPr lang="ru-RU" dirty="0"/>
              <a:t>План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прогнозованих</a:t>
            </a:r>
            <a:r>
              <a:rPr lang="ru-RU" dirty="0"/>
              <a:t> </a:t>
            </a:r>
            <a:r>
              <a:rPr lang="ru-RU" dirty="0" err="1"/>
              <a:t>обсягах</a:t>
            </a:r>
            <a:r>
              <a:rPr lang="ru-RU" dirty="0"/>
              <a:t> продажу та </a:t>
            </a:r>
            <a:r>
              <a:rPr lang="ru-RU" dirty="0" err="1"/>
              <a:t>цінах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.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невеликого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</a:t>
            </a:r>
            <a:r>
              <a:rPr lang="ru-RU" b="1" dirty="0"/>
              <a:t>100 000–200 000 </a:t>
            </a:r>
            <a:r>
              <a:rPr lang="ru-RU" b="1" dirty="0" err="1"/>
              <a:t>доларів</a:t>
            </a:r>
            <a:r>
              <a:rPr lang="ru-RU" b="1" dirty="0"/>
              <a:t> на </a:t>
            </a:r>
            <a:r>
              <a:rPr lang="ru-RU" b="1" dirty="0" err="1"/>
              <a:t>місяць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продаж 500 м² </a:t>
            </a:r>
            <a:r>
              <a:rPr lang="ru-RU" dirty="0" err="1"/>
              <a:t>облицювального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за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b="1" dirty="0"/>
              <a:t>200 $/м²</a:t>
            </a:r>
            <a:r>
              <a:rPr lang="ru-RU" dirty="0"/>
              <a:t> приносить </a:t>
            </a:r>
            <a:r>
              <a:rPr lang="ru-RU" b="1" dirty="0"/>
              <a:t>100 000 $</a:t>
            </a:r>
            <a:r>
              <a:rPr lang="ru-RU" dirty="0"/>
              <a:t> </a:t>
            </a:r>
            <a:r>
              <a:rPr lang="ru-RU" dirty="0" err="1"/>
              <a:t>виручки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58E70D-BAB6-B38B-46DC-26C494D6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83" y="3704232"/>
            <a:ext cx="6089681" cy="30156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2.4. Визначення точки беззбитковості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21" y="1878177"/>
            <a:ext cx="7985786" cy="3593591"/>
          </a:xfrm>
        </p:spPr>
        <p:txBody>
          <a:bodyPr>
            <a:normAutofit/>
          </a:bodyPr>
          <a:lstStyle/>
          <a:p>
            <a:r>
              <a:rPr lang="uk-UA" dirty="0"/>
              <a:t>Точка беззбитковості — обсяг продажів, за якого доходи покривають витрати. Для кам'яного бізнесу точка беззбитковості зазвичай складає </a:t>
            </a:r>
            <a:r>
              <a:rPr lang="uk-UA" b="1" dirty="0"/>
              <a:t>60–70%</a:t>
            </a:r>
            <a:r>
              <a:rPr lang="uk-UA" dirty="0"/>
              <a:t> від виробничої потужності. Наприклад, якщо максимальний виробіток 1000 м² на місяць, то для беззбитковості потрібно продати </a:t>
            </a:r>
            <a:r>
              <a:rPr lang="uk-UA" b="1" dirty="0"/>
              <a:t>600–700 м²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717B3-9579-E225-64E5-4247E5A6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41" y="3682286"/>
            <a:ext cx="5238945" cy="31460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2.5. Бюджетування виробничих витрат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24" y="1874517"/>
            <a:ext cx="8058938" cy="3593591"/>
          </a:xfrm>
        </p:spPr>
        <p:txBody>
          <a:bodyPr>
            <a:normAutofit/>
          </a:bodyPr>
          <a:lstStyle/>
          <a:p>
            <a:r>
              <a:rPr lang="uk-UA" dirty="0"/>
              <a:t>Бюджет виробничих витрат враховує закупівлю сировини, витратних матеріалів та амортизацію техніки. В середньому витрати на виробництво 1 м² готової кам’яної продукції становлять </a:t>
            </a:r>
            <a:r>
              <a:rPr lang="uk-UA" b="1" dirty="0"/>
              <a:t>50–80 доларів</a:t>
            </a:r>
            <a:r>
              <a:rPr lang="uk-UA" dirty="0"/>
              <a:t>. Наприклад, щомісячні витрати на сировину для виробництва 1000 м² можуть досягати </a:t>
            </a:r>
            <a:r>
              <a:rPr lang="uk-UA" b="1" dirty="0"/>
              <a:t>50 000–80 000 доларів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AB52E0-01AC-0BF2-4773-A60CEE8D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4" y="3803902"/>
            <a:ext cx="8062358" cy="2935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CF0F-AD34-A08E-58C8-60458695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лекція №13 </a:t>
            </a:r>
            <a:r>
              <a:rPr lang="ru-RU" sz="4000" dirty="0" err="1"/>
              <a:t>Економіка</a:t>
            </a:r>
            <a:r>
              <a:rPr lang="ru-RU" sz="4000" dirty="0"/>
              <a:t> та </a:t>
            </a:r>
            <a:r>
              <a:rPr lang="ru-RU" sz="4000" dirty="0" err="1"/>
              <a:t>фінанси</a:t>
            </a:r>
            <a:r>
              <a:rPr lang="ru-RU" sz="4000" dirty="0"/>
              <a:t> в </a:t>
            </a:r>
            <a:r>
              <a:rPr lang="ru-RU" sz="4000" dirty="0" err="1"/>
              <a:t>кам'яному</a:t>
            </a:r>
            <a:r>
              <a:rPr lang="ru-RU" sz="4000" dirty="0"/>
              <a:t> </a:t>
            </a:r>
            <a:r>
              <a:rPr lang="ru-RU" sz="4000" dirty="0" err="1"/>
              <a:t>бізнесі</a:t>
            </a:r>
            <a:endParaRPr lang="uk-UA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E45672-5DC2-F8F5-5EE5-D5BFBE4D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56" y="2069286"/>
            <a:ext cx="7633742" cy="2719427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економіки кам'яного бізнесу.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Фінансове планування та бюджетування.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ціноутворення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кам'яній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промисловості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Інвестиційна діяльність і залучення капіталу.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прибутковості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2.6. Бюджет маркетингу та </a:t>
            </a:r>
            <a:r>
              <a:rPr lang="ru-RU" dirty="0" err="1"/>
              <a:t>продажів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406471" cy="359359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є </a:t>
            </a:r>
            <a:r>
              <a:rPr lang="ru-RU" dirty="0" err="1"/>
              <a:t>критичним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на маркетинг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b="1" dirty="0"/>
              <a:t>3–7%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доходу.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місячній</a:t>
            </a:r>
            <a:r>
              <a:rPr lang="ru-RU" dirty="0"/>
              <a:t> </a:t>
            </a:r>
            <a:r>
              <a:rPr lang="ru-RU" dirty="0" err="1"/>
              <a:t>виручці</a:t>
            </a:r>
            <a:r>
              <a:rPr lang="ru-RU" dirty="0"/>
              <a:t> </a:t>
            </a:r>
            <a:r>
              <a:rPr lang="ru-RU" b="1" dirty="0"/>
              <a:t>150 000 </a:t>
            </a:r>
            <a:r>
              <a:rPr lang="ru-RU" b="1" dirty="0" err="1"/>
              <a:t>доларів</a:t>
            </a:r>
            <a:r>
              <a:rPr lang="ru-RU" dirty="0"/>
              <a:t> бюджет на рекламу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b="1" dirty="0"/>
              <a:t>4 500–10 500 </a:t>
            </a:r>
            <a:r>
              <a:rPr lang="ru-RU" b="1" dirty="0" err="1"/>
              <a:t>доларів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09EF8-D6D3-F86C-4B93-5B7DFC80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399" y="2611526"/>
            <a:ext cx="4312155" cy="30652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2.7. </a:t>
            </a:r>
            <a:r>
              <a:rPr lang="ru-RU" dirty="0" err="1"/>
              <a:t>Капітальне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7912634" cy="3593591"/>
          </a:xfrm>
        </p:spPr>
        <p:txBody>
          <a:bodyPr>
            <a:normAutofit/>
          </a:bodyPr>
          <a:lstStyle/>
          <a:p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доходу </a:t>
            </a:r>
            <a:r>
              <a:rPr lang="ru-RU" dirty="0" err="1"/>
              <a:t>відкладається</a:t>
            </a:r>
            <a:r>
              <a:rPr lang="ru-RU" dirty="0"/>
              <a:t> на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модернізацію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Рекомендовано </a:t>
            </a:r>
            <a:r>
              <a:rPr lang="ru-RU" dirty="0" err="1"/>
              <a:t>інвестувати</a:t>
            </a:r>
            <a:r>
              <a:rPr lang="ru-RU" dirty="0"/>
              <a:t> </a:t>
            </a:r>
            <a:r>
              <a:rPr lang="ru-RU" b="1" dirty="0"/>
              <a:t>5–10%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щорічного</a:t>
            </a:r>
            <a:r>
              <a:rPr lang="ru-RU" dirty="0"/>
              <a:t> обороту в </a:t>
            </a:r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річному</a:t>
            </a:r>
            <a:r>
              <a:rPr lang="ru-RU" dirty="0"/>
              <a:t> </a:t>
            </a:r>
            <a:r>
              <a:rPr lang="ru-RU" dirty="0" err="1"/>
              <a:t>доході</a:t>
            </a:r>
            <a:r>
              <a:rPr lang="ru-RU" dirty="0"/>
              <a:t> </a:t>
            </a:r>
            <a:r>
              <a:rPr lang="ru-RU" b="1" dirty="0"/>
              <a:t>2 млн </a:t>
            </a:r>
            <a:r>
              <a:rPr lang="ru-RU" b="1" dirty="0" err="1"/>
              <a:t>доларів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b="1" dirty="0"/>
              <a:t>100 000–200 000 </a:t>
            </a:r>
            <a:r>
              <a:rPr lang="ru-RU" b="1" dirty="0" err="1"/>
              <a:t>доларів</a:t>
            </a:r>
            <a:r>
              <a:rPr lang="ru-RU" dirty="0"/>
              <a:t> на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3A689-A9DD-E2FF-3EB8-F3FC6DF1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05" y="4213211"/>
            <a:ext cx="6378854" cy="25256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2.8. Планування фінансових резервів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2081176"/>
            <a:ext cx="7846797" cy="3593591"/>
          </a:xfrm>
        </p:spPr>
        <p:txBody>
          <a:bodyPr>
            <a:normAutofit/>
          </a:bodyPr>
          <a:lstStyle/>
          <a:p>
            <a:r>
              <a:rPr lang="uk-UA" dirty="0"/>
              <a:t>Фінансові резерви покривають непередбачувані витрати (ремонт, затримки платежів, форс-мажори). Резерв має складати не менше </a:t>
            </a:r>
            <a:r>
              <a:rPr lang="uk-UA" b="1" dirty="0"/>
              <a:t>10–15%</a:t>
            </a:r>
            <a:r>
              <a:rPr lang="uk-UA" dirty="0"/>
              <a:t> річного бюджету операційних витрат. Наприклад, якщо річні витрати </a:t>
            </a:r>
            <a:r>
              <a:rPr lang="uk-UA" b="1" dirty="0"/>
              <a:t>600 000 доларів</a:t>
            </a:r>
            <a:r>
              <a:rPr lang="uk-UA" dirty="0"/>
              <a:t>, резерв повинен бути </a:t>
            </a:r>
            <a:r>
              <a:rPr lang="uk-UA" b="1" dirty="0"/>
              <a:t>60 000–90 000 доларів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02F2C2-2FB7-6D6D-809C-B39016ED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22" y="3489351"/>
            <a:ext cx="5229508" cy="32436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177559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ru-RU" dirty="0"/>
              <a:t>2.9. </a:t>
            </a:r>
            <a:r>
              <a:rPr lang="ru-RU" dirty="0" err="1"/>
              <a:t>Фінансове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r>
              <a:rPr lang="ru-RU" dirty="0"/>
              <a:t> на 3–5 </a:t>
            </a:r>
            <a:r>
              <a:rPr lang="ru-RU" dirty="0" err="1"/>
              <a:t>років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183589"/>
            <a:ext cx="7963840" cy="3593591"/>
          </a:xfrm>
        </p:spPr>
        <p:txBody>
          <a:bodyPr>
            <a:normAutofit/>
          </a:bodyPr>
          <a:lstStyle/>
          <a:p>
            <a:r>
              <a:rPr lang="uk-UA" dirty="0"/>
              <a:t>Стратегічне прогнозування дозволяє бачити перспективи розвитку бізнесу. Наприклад, прогноз збільшення обсягів продажів на </a:t>
            </a:r>
            <a:r>
              <a:rPr lang="uk-UA" b="1" dirty="0"/>
              <a:t>8–12% щороку</a:t>
            </a:r>
            <a:r>
              <a:rPr lang="uk-UA" dirty="0"/>
              <a:t> забезпечує подвоєння доходів за </a:t>
            </a:r>
            <a:r>
              <a:rPr lang="uk-UA" b="1" dirty="0"/>
              <a:t>6–8 років</a:t>
            </a:r>
            <a:r>
              <a:rPr lang="uk-UA" dirty="0"/>
              <a:t>. При поточному обсязі продажу </a:t>
            </a:r>
            <a:r>
              <a:rPr lang="uk-UA" b="1" dirty="0"/>
              <a:t>2 млн доларів</a:t>
            </a:r>
            <a:r>
              <a:rPr lang="uk-UA" dirty="0"/>
              <a:t> очікуваний дохід через 5 років складе близько </a:t>
            </a:r>
            <a:r>
              <a:rPr lang="uk-UA" b="1" dirty="0"/>
              <a:t>3–3.5 млн доларів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7FD946-78E5-083E-A451-06ECF171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63" y="4043332"/>
            <a:ext cx="5683908" cy="28146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162929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ru-RU" dirty="0"/>
              <a:t>2.10. </a:t>
            </a:r>
            <a:r>
              <a:rPr lang="ru-RU" dirty="0" err="1"/>
              <a:t>Моніторинг</a:t>
            </a:r>
            <a:r>
              <a:rPr lang="ru-RU" dirty="0"/>
              <a:t> і контроль </a:t>
            </a:r>
            <a:r>
              <a:rPr lang="ru-RU" dirty="0" err="1"/>
              <a:t>виконання</a:t>
            </a:r>
            <a:r>
              <a:rPr lang="ru-RU" dirty="0"/>
              <a:t> бюджету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2043684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Регулярний аналіз фінансових показників забезпечує своєчасне коригування планів. Рекомендовано щомісячно перевіряти виконання бюджету з допустимим відхиленням не більше ніж </a:t>
            </a:r>
            <a:r>
              <a:rPr lang="uk-UA" b="1" dirty="0"/>
              <a:t>±5%</a:t>
            </a:r>
            <a:r>
              <a:rPr lang="uk-UA" dirty="0"/>
              <a:t>. Наприклад, якщо заплановані витрати на місяць складають </a:t>
            </a:r>
            <a:r>
              <a:rPr lang="uk-UA" b="1" dirty="0"/>
              <a:t>50 000 доларів</a:t>
            </a:r>
            <a:r>
              <a:rPr lang="uk-UA" dirty="0"/>
              <a:t>, реальні витрати не повинні перевищувати </a:t>
            </a:r>
            <a:r>
              <a:rPr lang="uk-UA" b="1" dirty="0"/>
              <a:t>52 500 доларів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226DA-536A-4D2E-6D5D-09C9FC5E6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4" y="3840480"/>
            <a:ext cx="5544049" cy="29101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7200" dirty="0"/>
              <a:t>3. </a:t>
            </a:r>
            <a:r>
              <a:rPr lang="ru-RU" sz="7200" dirty="0" err="1"/>
              <a:t>Системи</a:t>
            </a:r>
            <a:r>
              <a:rPr lang="ru-RU" sz="7200" dirty="0"/>
              <a:t> </a:t>
            </a:r>
            <a:r>
              <a:rPr lang="ru-RU" sz="7200" dirty="0" err="1"/>
              <a:t>ціноутворення</a:t>
            </a:r>
            <a:r>
              <a:rPr lang="ru-RU" sz="7200" dirty="0"/>
              <a:t> в </a:t>
            </a:r>
            <a:r>
              <a:rPr lang="ru-RU" sz="7200" dirty="0" err="1"/>
              <a:t>кам'яній</a:t>
            </a:r>
            <a:r>
              <a:rPr lang="ru-RU" sz="7200" dirty="0"/>
              <a:t> </a:t>
            </a:r>
            <a:r>
              <a:rPr lang="ru-RU" sz="7200" dirty="0" err="1"/>
              <a:t>промисловості</a:t>
            </a:r>
            <a:endParaRPr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Огляд</a:t>
            </a:r>
            <a:r>
              <a:rPr dirty="0"/>
              <a:t> </a:t>
            </a:r>
            <a:r>
              <a:rPr dirty="0" err="1"/>
              <a:t>ключових</a:t>
            </a:r>
            <a:r>
              <a:rPr dirty="0"/>
              <a:t> </a:t>
            </a:r>
            <a:r>
              <a:rPr dirty="0" err="1"/>
              <a:t>аспектів</a:t>
            </a:r>
            <a:r>
              <a:rPr dirty="0"/>
              <a:t> </a:t>
            </a:r>
            <a:r>
              <a:rPr lang="uk-UA" dirty="0"/>
              <a:t>ціноутворення в кам’яному бізнесі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3.1.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868743" cy="3593591"/>
          </a:xfrm>
        </p:spPr>
        <p:txBody>
          <a:bodyPr>
            <a:normAutofit/>
          </a:bodyPr>
          <a:lstStyle/>
          <a:p>
            <a:r>
              <a:rPr lang="uk-UA" dirty="0"/>
              <a:t>Ціну каменю визначають його якість, розміри, рідкість, методи обробки та логістика. Наприклад, базальт звичайної якості коштує близько </a:t>
            </a:r>
            <a:r>
              <a:rPr lang="uk-UA" b="1" dirty="0"/>
              <a:t>120–200 $/м³</a:t>
            </a:r>
            <a:r>
              <a:rPr lang="uk-UA" dirty="0"/>
              <a:t>, тоді як декоративний онікс — понад </a:t>
            </a:r>
            <a:r>
              <a:rPr lang="uk-UA" b="1" dirty="0"/>
              <a:t>1500 $/м³</a:t>
            </a:r>
            <a:r>
              <a:rPr lang="uk-UA" dirty="0"/>
              <a:t>. Логістичні витрати можуть складати </a:t>
            </a:r>
            <a:r>
              <a:rPr lang="uk-UA" b="1" dirty="0"/>
              <a:t>до 20%</a:t>
            </a:r>
            <a:r>
              <a:rPr lang="uk-UA" dirty="0"/>
              <a:t> кінцевої ціни.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592A3-BFE5-89E9-2262-19CC484B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8" y="3429000"/>
            <a:ext cx="5972861" cy="32902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3.2. Роль </a:t>
            </a:r>
            <a:r>
              <a:rPr lang="ru-RU" dirty="0" err="1"/>
              <a:t>рідкості</a:t>
            </a:r>
            <a:r>
              <a:rPr lang="ru-RU" dirty="0"/>
              <a:t> і </a:t>
            </a:r>
            <a:r>
              <a:rPr lang="ru-RU" dirty="0" err="1"/>
              <a:t>походження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556432" cy="3593591"/>
          </a:xfrm>
        </p:spPr>
        <p:txBody>
          <a:bodyPr/>
          <a:lstStyle/>
          <a:p>
            <a:r>
              <a:rPr lang="uk-UA" dirty="0"/>
              <a:t>Рідкісні види каменю, такі як лазурит або мармур Каррара, мають високу вартість через обмеженість родовищ. Наприклад, мармур Каррара може коштувати </a:t>
            </a:r>
            <a:r>
              <a:rPr lang="uk-UA" b="1" dirty="0"/>
              <a:t>800–1500 $/м³</a:t>
            </a:r>
            <a:r>
              <a:rPr lang="uk-UA" dirty="0"/>
              <a:t>, тоді як місцевий вапняк — </a:t>
            </a:r>
            <a:r>
              <a:rPr lang="uk-UA" b="1" dirty="0"/>
              <a:t>100–150 $/м³</a:t>
            </a:r>
            <a:r>
              <a:rPr lang="uk-UA" dirty="0"/>
              <a:t>. Походження додає до вартості </a:t>
            </a:r>
            <a:r>
              <a:rPr lang="uk-UA" b="1" dirty="0"/>
              <a:t>15–25%</a:t>
            </a:r>
            <a:r>
              <a:rPr lang="uk-UA" dirty="0"/>
              <a:t>.</a:t>
            </a:r>
            <a:endParaRPr lang="en-A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0850D6-0428-DD8D-CA01-A2D89096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4951"/>
            <a:ext cx="4356760" cy="27022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3.3. Вплив технології обробки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2" y="2066546"/>
            <a:ext cx="7919949" cy="3593591"/>
          </a:xfrm>
        </p:spPr>
        <p:txBody>
          <a:bodyPr>
            <a:normAutofit/>
          </a:bodyPr>
          <a:lstStyle/>
          <a:p>
            <a:r>
              <a:rPr lang="uk-UA" dirty="0"/>
              <a:t>Новітні технології (лазерна різка, автоматична полірування) знижують собівартість і підвищують якість. Наприклад, лазерна обробка зменшує виробничі витрати на </a:t>
            </a:r>
            <a:r>
              <a:rPr lang="uk-UA" b="1" dirty="0"/>
              <a:t>30–40%</a:t>
            </a:r>
            <a:r>
              <a:rPr lang="uk-UA" dirty="0"/>
              <a:t>. Продукція після лазерної різки коштує на </a:t>
            </a:r>
            <a:r>
              <a:rPr lang="uk-UA" b="1" dirty="0"/>
              <a:t>10–15%</a:t>
            </a:r>
            <a:r>
              <a:rPr lang="uk-UA" dirty="0"/>
              <a:t> дорожче за класичну обробку.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52885F-3DFF-7C11-FA31-41D46BBB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93" y="3994099"/>
            <a:ext cx="7266228" cy="2863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3.4. Сезонні коливання цін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54" y="1874517"/>
            <a:ext cx="8036992" cy="3593591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будівельний</a:t>
            </a:r>
            <a:r>
              <a:rPr lang="ru-RU" dirty="0"/>
              <a:t> сезон (весна–</a:t>
            </a:r>
            <a:r>
              <a:rPr lang="ru-RU" dirty="0" err="1"/>
              <a:t>осінь</a:t>
            </a:r>
            <a:r>
              <a:rPr lang="ru-RU" dirty="0"/>
              <a:t>)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зростати</a:t>
            </a:r>
            <a:r>
              <a:rPr lang="ru-RU" dirty="0"/>
              <a:t> на </a:t>
            </a:r>
            <a:r>
              <a:rPr lang="ru-RU" b="1" dirty="0"/>
              <a:t>10–20%</a:t>
            </a:r>
            <a:r>
              <a:rPr lang="ru-RU" dirty="0"/>
              <a:t> через </a:t>
            </a:r>
            <a:r>
              <a:rPr lang="ru-RU" dirty="0" err="1"/>
              <a:t>підвищений</a:t>
            </a:r>
            <a:r>
              <a:rPr lang="ru-RU" dirty="0"/>
              <a:t> попит.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гранітна</a:t>
            </a:r>
            <a:r>
              <a:rPr lang="ru-RU" dirty="0"/>
              <a:t> плитка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коштувати</a:t>
            </a:r>
            <a:r>
              <a:rPr lang="ru-RU" dirty="0"/>
              <a:t> </a:t>
            </a:r>
            <a:r>
              <a:rPr lang="ru-RU" b="1" dirty="0"/>
              <a:t>30 $/м²</a:t>
            </a:r>
            <a:r>
              <a:rPr lang="ru-RU" dirty="0"/>
              <a:t>, а </a:t>
            </a:r>
            <a:r>
              <a:rPr lang="ru-RU" dirty="0" err="1"/>
              <a:t>взимку</a:t>
            </a:r>
            <a:r>
              <a:rPr lang="ru-RU" dirty="0"/>
              <a:t> — </a:t>
            </a:r>
            <a:r>
              <a:rPr lang="ru-RU" b="1" dirty="0"/>
              <a:t>25 $/м²</a:t>
            </a:r>
            <a:r>
              <a:rPr lang="ru-RU" dirty="0"/>
              <a:t>. </a:t>
            </a:r>
            <a:r>
              <a:rPr lang="ru-RU" dirty="0" err="1"/>
              <a:t>Сезонність</a:t>
            </a:r>
            <a:r>
              <a:rPr lang="ru-RU" dirty="0"/>
              <a:t> </a:t>
            </a:r>
            <a:r>
              <a:rPr lang="ru-RU" dirty="0" err="1"/>
              <a:t>враховується</a:t>
            </a:r>
            <a:r>
              <a:rPr lang="ru-RU" dirty="0"/>
              <a:t> при </a:t>
            </a:r>
            <a:r>
              <a:rPr lang="ru-RU" dirty="0" err="1"/>
              <a:t>довгострокових</a:t>
            </a:r>
            <a:r>
              <a:rPr lang="ru-RU" dirty="0"/>
              <a:t> контрактах.</a:t>
            </a:r>
            <a:endParaRPr lang="en-A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1475D-4273-FE4B-E41E-74EA2774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75" y="3253660"/>
            <a:ext cx="7042125" cy="3487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1</a:t>
            </a:r>
            <a:r>
              <a:rPr dirty="0"/>
              <a:t>. </a:t>
            </a:r>
            <a:r>
              <a:rPr lang="uk-UA" dirty="0"/>
              <a:t>Основи економіки кам'яного бізнесу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Ключова роль кам’яного бізнесу в економіці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988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3.5.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логістики</a:t>
            </a:r>
            <a:r>
              <a:rPr lang="ru-RU" dirty="0"/>
              <a:t> і доставки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801492" cy="3593591"/>
          </a:xfrm>
        </p:spPr>
        <p:txBody>
          <a:bodyPr/>
          <a:lstStyle/>
          <a:p>
            <a:r>
              <a:rPr lang="ru-RU" dirty="0"/>
              <a:t>Доставка природного </a:t>
            </a:r>
            <a:r>
              <a:rPr lang="ru-RU" dirty="0" err="1"/>
              <a:t>каменю</a:t>
            </a:r>
            <a:r>
              <a:rPr lang="ru-RU" dirty="0"/>
              <a:t> становить </a:t>
            </a:r>
            <a:r>
              <a:rPr lang="ru-RU" dirty="0" err="1"/>
              <a:t>суттєву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особливо на </a:t>
            </a:r>
            <a:r>
              <a:rPr lang="ru-RU" dirty="0" err="1"/>
              <a:t>експорт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контейнера </a:t>
            </a:r>
            <a:r>
              <a:rPr lang="ru-RU" dirty="0" err="1"/>
              <a:t>граніту</a:t>
            </a:r>
            <a:r>
              <a:rPr lang="ru-RU" dirty="0"/>
              <a:t> до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коштувати</a:t>
            </a:r>
            <a:r>
              <a:rPr lang="ru-RU" dirty="0"/>
              <a:t> </a:t>
            </a:r>
            <a:r>
              <a:rPr lang="ru-RU" b="1" dirty="0"/>
              <a:t>5000–8000 $</a:t>
            </a:r>
            <a:r>
              <a:rPr lang="ru-RU" dirty="0"/>
              <a:t>. У </a:t>
            </a:r>
            <a:r>
              <a:rPr lang="ru-RU" dirty="0" err="1"/>
              <a:t>ціні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логістика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до </a:t>
            </a:r>
            <a:r>
              <a:rPr lang="ru-RU" b="1" dirty="0"/>
              <a:t>20–25%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4839D9-6A65-6EEA-5006-172A449A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50" y="2335380"/>
            <a:ext cx="4133679" cy="308717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3.7. Структура кінцевої ціни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04059" cy="359359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Кінцева ціна складається з собівартості виробництва, логістики, націнки та податків. Наприклад, при собівартості </a:t>
            </a:r>
            <a:r>
              <a:rPr lang="uk-UA" b="1" dirty="0"/>
              <a:t>100 $/м²</a:t>
            </a:r>
            <a:r>
              <a:rPr lang="uk-UA" dirty="0"/>
              <a:t>, витратах на доставку </a:t>
            </a:r>
            <a:r>
              <a:rPr lang="uk-UA" b="1" dirty="0"/>
              <a:t>20 $/м²</a:t>
            </a:r>
            <a:r>
              <a:rPr lang="uk-UA" dirty="0"/>
              <a:t>, і націнці </a:t>
            </a:r>
            <a:r>
              <a:rPr lang="uk-UA" b="1" dirty="0"/>
              <a:t>30%</a:t>
            </a:r>
            <a:r>
              <a:rPr lang="uk-UA" dirty="0"/>
              <a:t>, кінцева ціна складе </a:t>
            </a:r>
            <a:r>
              <a:rPr lang="uk-UA" b="1" dirty="0"/>
              <a:t>156 $/м²</a:t>
            </a:r>
            <a:r>
              <a:rPr lang="uk-UA" dirty="0"/>
              <a:t>. Податки можуть додавати ще </a:t>
            </a:r>
            <a:r>
              <a:rPr lang="uk-UA" b="1" dirty="0"/>
              <a:t>5–7%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772E0-7BC5-660A-A5B7-7ACBFFE4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87" y="2523166"/>
            <a:ext cx="5029012" cy="31192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3.8.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знижок</a:t>
            </a:r>
            <a:r>
              <a:rPr lang="ru-RU" dirty="0"/>
              <a:t> і </a:t>
            </a:r>
            <a:r>
              <a:rPr lang="ru-RU" dirty="0" err="1"/>
              <a:t>акцій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2286002"/>
            <a:ext cx="7795591" cy="3593591"/>
          </a:xfrm>
        </p:spPr>
        <p:txBody>
          <a:bodyPr>
            <a:normAutofit/>
          </a:bodyPr>
          <a:lstStyle/>
          <a:p>
            <a:r>
              <a:rPr lang="ru-RU" dirty="0" err="1"/>
              <a:t>Компанії</a:t>
            </a:r>
            <a:r>
              <a:rPr lang="ru-RU" dirty="0"/>
              <a:t> активно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та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покупці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b="1" dirty="0"/>
              <a:t>100 м²</a:t>
            </a:r>
            <a:r>
              <a:rPr lang="ru-RU" dirty="0"/>
              <a:t> плитки </a:t>
            </a:r>
            <a:r>
              <a:rPr lang="ru-RU" dirty="0" err="1"/>
              <a:t>знижка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b="1" dirty="0"/>
              <a:t>5–10%</a:t>
            </a:r>
            <a:r>
              <a:rPr lang="ru-RU" dirty="0"/>
              <a:t>. На Black </a:t>
            </a:r>
            <a:r>
              <a:rPr lang="ru-RU" dirty="0" err="1"/>
              <a:t>Friday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міжсезоння</a:t>
            </a:r>
            <a:r>
              <a:rPr lang="ru-RU" dirty="0"/>
              <a:t> </a:t>
            </a:r>
            <a:r>
              <a:rPr lang="ru-RU" dirty="0" err="1"/>
              <a:t>акційні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на </a:t>
            </a:r>
            <a:r>
              <a:rPr lang="ru-RU" b="1" dirty="0"/>
              <a:t>15–20%</a:t>
            </a:r>
            <a:r>
              <a:rPr lang="ru-RU" dirty="0"/>
              <a:t>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3F951-AAA1-5313-49D3-400CBE37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43" y="3878808"/>
            <a:ext cx="5569280" cy="27579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3.9. Вплив глобального ринку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406471" cy="359359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трендів</a:t>
            </a:r>
            <a:r>
              <a:rPr lang="ru-RU" dirty="0"/>
              <a:t> і </a:t>
            </a:r>
            <a:r>
              <a:rPr lang="ru-RU" dirty="0" err="1"/>
              <a:t>конкуренції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через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мармур</a:t>
            </a:r>
            <a:r>
              <a:rPr lang="ru-RU" dirty="0"/>
              <a:t> у 2023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виросли</a:t>
            </a:r>
            <a:r>
              <a:rPr lang="ru-RU" dirty="0"/>
              <a:t> на </a:t>
            </a:r>
            <a:r>
              <a:rPr lang="ru-RU" b="1" dirty="0"/>
              <a:t>12%</a:t>
            </a:r>
            <a:r>
              <a:rPr lang="ru-RU" dirty="0"/>
              <a:t>. </a:t>
            </a:r>
            <a:r>
              <a:rPr lang="ru-RU" dirty="0" err="1"/>
              <a:t>Курси</a:t>
            </a:r>
            <a:r>
              <a:rPr lang="ru-RU" dirty="0"/>
              <a:t> валют також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експортної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b="1" dirty="0"/>
              <a:t>до 10%</a:t>
            </a:r>
            <a:r>
              <a:rPr lang="ru-RU" dirty="0"/>
              <a:t>).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82D12-43ED-37E1-E528-22E68675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160" y="2538374"/>
            <a:ext cx="4838840" cy="28852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3.10.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у контрактах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91841" cy="359359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довгострокових контрактах передбачають індексацію ціни відповідно до інфляції або змін витрат. Наприклад, контракт на постачання граніту з індексацією </a:t>
            </a:r>
            <a:r>
              <a:rPr lang="uk-UA" b="1" dirty="0"/>
              <a:t>5% річних</a:t>
            </a:r>
            <a:r>
              <a:rPr lang="uk-UA" dirty="0"/>
              <a:t> дозволяє уникнути збитків через інфляцію. Це поширено для </a:t>
            </a:r>
            <a:r>
              <a:rPr lang="uk-UA" dirty="0" err="1"/>
              <a:t>проєктів</a:t>
            </a:r>
            <a:r>
              <a:rPr lang="uk-UA" dirty="0"/>
              <a:t> тривалістю понад 1 рік.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F8289-075D-43E4-7431-C098382D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14" y="2523742"/>
            <a:ext cx="4353878" cy="32488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6000" dirty="0"/>
              <a:t>4. </a:t>
            </a:r>
            <a:r>
              <a:rPr lang="ru-RU" sz="6000" dirty="0" err="1"/>
              <a:t>Інвестиційна</a:t>
            </a:r>
            <a:r>
              <a:rPr lang="ru-RU" sz="6000" dirty="0"/>
              <a:t> </a:t>
            </a:r>
            <a:r>
              <a:rPr lang="ru-RU" sz="6000" dirty="0" err="1"/>
              <a:t>діяльність</a:t>
            </a:r>
            <a:r>
              <a:rPr lang="ru-RU" sz="6000" dirty="0"/>
              <a:t> і </a:t>
            </a:r>
            <a:r>
              <a:rPr lang="ru-RU" sz="6000" dirty="0" err="1"/>
              <a:t>залучення</a:t>
            </a:r>
            <a:r>
              <a:rPr lang="ru-RU" sz="6000" dirty="0"/>
              <a:t> </a:t>
            </a:r>
            <a:r>
              <a:rPr lang="ru-RU" sz="6000" dirty="0" err="1"/>
              <a:t>капіталу</a:t>
            </a:r>
            <a:endParaRPr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Огляд</a:t>
            </a:r>
            <a:r>
              <a:rPr dirty="0"/>
              <a:t> </a:t>
            </a:r>
            <a:r>
              <a:rPr lang="uk-UA" dirty="0"/>
              <a:t>ключової ролі інвестицій в кам’яному бізнесі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4.1. </a:t>
            </a:r>
            <a:r>
              <a:rPr lang="ru-RU" dirty="0" err="1"/>
              <a:t>Оцінка</a:t>
            </a:r>
            <a:r>
              <a:rPr lang="ru-RU" dirty="0"/>
              <a:t> потреб у </a:t>
            </a:r>
            <a:r>
              <a:rPr lang="ru-RU" dirty="0" err="1"/>
              <a:t>капіталі</a:t>
            </a:r>
            <a:r>
              <a:rPr lang="ru-RU" dirty="0"/>
              <a:t> для старту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9" y="2286002"/>
            <a:ext cx="3355264" cy="3593591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Початкові інвестиції включають витрати на обладнання, ліцензії, оренду й формування оборотного капіталу. Для середнього кам'яного виробництва стартовий капітал складає </a:t>
            </a:r>
            <a:r>
              <a:rPr lang="uk-UA" b="1" dirty="0"/>
              <a:t>300 000–500 000 доларів</a:t>
            </a:r>
            <a:r>
              <a:rPr lang="uk-UA" dirty="0"/>
              <a:t>. Наприклад, тільки закупівля виробничої лінії коштуватиме </a:t>
            </a:r>
            <a:r>
              <a:rPr lang="uk-UA" b="1" dirty="0"/>
              <a:t>близько 200 000 $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456CF-D6DA-68FB-E933-FD5DAE36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13" y="2464194"/>
            <a:ext cx="4724125" cy="32372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4.2. Визначення джерел фінансування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40634" cy="359359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Фінансування може здійснюватися за рахунок власних коштів, банківських кредитів, венчурного капіталу чи грантів. Наприклад, кредити малому бізнесу зазвичай мають ставку </a:t>
            </a:r>
            <a:r>
              <a:rPr lang="uk-UA" b="1" dirty="0"/>
              <a:t>8–12% річних</a:t>
            </a:r>
            <a:r>
              <a:rPr lang="uk-UA" dirty="0"/>
              <a:t>. Частка власного фінансування на старті часто складає </a:t>
            </a:r>
            <a:r>
              <a:rPr lang="uk-UA" b="1" dirty="0"/>
              <a:t>30–50%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871E25-4C0A-465D-5304-3DEF7D55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194" y="2519509"/>
            <a:ext cx="5040806" cy="31265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4.3.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-плану для </a:t>
            </a:r>
            <a:r>
              <a:rPr lang="ru-RU" dirty="0" err="1"/>
              <a:t>інвесторів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52" y="2015340"/>
            <a:ext cx="8007732" cy="3593591"/>
          </a:xfrm>
        </p:spPr>
        <p:txBody>
          <a:bodyPr>
            <a:normAutofit/>
          </a:bodyPr>
          <a:lstStyle/>
          <a:p>
            <a:r>
              <a:rPr lang="uk-UA" dirty="0"/>
              <a:t>Для залучення капіталу необхідно підготувати бізнес-план із докладними фінансовими розрахунками і ринковим аналізом. Бізнес-план повинен обґрунтовувати повернення інвестицій через </a:t>
            </a:r>
            <a:r>
              <a:rPr lang="uk-UA" b="1" dirty="0"/>
              <a:t>3–5 років</a:t>
            </a:r>
            <a:r>
              <a:rPr lang="uk-UA" dirty="0"/>
              <a:t>. Наприклад, рентабельність </a:t>
            </a:r>
            <a:r>
              <a:rPr lang="uk-UA" dirty="0" err="1"/>
              <a:t>проєкту</a:t>
            </a:r>
            <a:r>
              <a:rPr lang="uk-UA" dirty="0"/>
              <a:t> має бути не менше </a:t>
            </a:r>
            <a:r>
              <a:rPr lang="uk-UA" b="1" dirty="0"/>
              <a:t>20%</a:t>
            </a:r>
            <a:r>
              <a:rPr lang="uk-UA" dirty="0"/>
              <a:t> на рік.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9FF2A-751B-C2F4-A050-D6C9CB04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57" y="4054059"/>
            <a:ext cx="8154159" cy="26734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4.4.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очікуваної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(ROI)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77210" cy="359359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Очікувана</a:t>
            </a:r>
            <a:r>
              <a:rPr lang="ru-RU" dirty="0"/>
              <a:t> норма </a:t>
            </a:r>
            <a:r>
              <a:rPr lang="ru-RU" dirty="0" err="1"/>
              <a:t>прибутку</a:t>
            </a:r>
            <a:r>
              <a:rPr lang="ru-RU" dirty="0"/>
              <a:t> (ROI)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. Для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ROI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b="1" dirty="0"/>
              <a:t>18–25%</a:t>
            </a:r>
            <a:r>
              <a:rPr lang="ru-RU" dirty="0"/>
              <a:t> за </a:t>
            </a:r>
            <a:r>
              <a:rPr lang="ru-RU" dirty="0" err="1"/>
              <a:t>перші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b="1" dirty="0"/>
              <a:t>400 000 $</a:t>
            </a:r>
            <a:r>
              <a:rPr lang="ru-RU" dirty="0"/>
              <a:t> </a:t>
            </a:r>
            <a:r>
              <a:rPr lang="ru-RU" dirty="0" err="1"/>
              <a:t>очікуваний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b="1" dirty="0"/>
              <a:t>70 000–100 000 $ на </a:t>
            </a:r>
            <a:r>
              <a:rPr lang="ru-RU" b="1" dirty="0" err="1"/>
              <a:t>рік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4D76DE-F904-245F-742E-CF877065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2463394"/>
            <a:ext cx="4571999" cy="283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1.1. Поняття кам'яного бізнесу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67790"/>
            <a:ext cx="3830193" cy="3911804"/>
          </a:xfrm>
        </p:spPr>
        <p:txBody>
          <a:bodyPr/>
          <a:lstStyle/>
          <a:p>
            <a:r>
              <a:rPr lang="ru-RU" dirty="0" err="1"/>
              <a:t>Кам'яний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видобування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 і продаж природного </a:t>
            </a:r>
            <a:r>
              <a:rPr lang="ru-RU" dirty="0" err="1"/>
              <a:t>каменю</a:t>
            </a:r>
            <a:r>
              <a:rPr lang="ru-RU" dirty="0"/>
              <a:t>.</a:t>
            </a:r>
          </a:p>
          <a:p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млн тонн </a:t>
            </a:r>
            <a:r>
              <a:rPr lang="ru-RU" dirty="0" err="1"/>
              <a:t>щороку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433219-5191-EE64-9EC5-7B088645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92" y="1544117"/>
            <a:ext cx="3830193" cy="51069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4.5.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8000416" cy="3593591"/>
          </a:xfrm>
        </p:spPr>
        <p:txBody>
          <a:bodyPr/>
          <a:lstStyle/>
          <a:p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: </a:t>
            </a:r>
            <a:r>
              <a:rPr lang="ru-RU" dirty="0" err="1"/>
              <a:t>пайова</a:t>
            </a:r>
            <a:r>
              <a:rPr lang="ru-RU" dirty="0"/>
              <a:t> участь, </a:t>
            </a:r>
            <a:r>
              <a:rPr lang="ru-RU" dirty="0" err="1"/>
              <a:t>боргове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стратегічне</a:t>
            </a:r>
            <a:r>
              <a:rPr lang="ru-RU" dirty="0"/>
              <a:t> партнерство.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інвестор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b="1" dirty="0"/>
              <a:t>30% </a:t>
            </a:r>
            <a:r>
              <a:rPr lang="ru-RU" b="1" dirty="0" err="1"/>
              <a:t>частки</a:t>
            </a:r>
            <a:r>
              <a:rPr lang="ru-RU" b="1" dirty="0"/>
              <a:t> </a:t>
            </a:r>
            <a:r>
              <a:rPr lang="ru-RU" b="1" dirty="0" err="1"/>
              <a:t>бізнесу</a:t>
            </a:r>
            <a:r>
              <a:rPr lang="ru-RU" dirty="0"/>
              <a:t> за вклад </a:t>
            </a:r>
            <a:r>
              <a:rPr lang="ru-RU" b="1" dirty="0"/>
              <a:t>200 000 $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гібридна</a:t>
            </a:r>
            <a:r>
              <a:rPr lang="ru-RU" dirty="0"/>
              <a:t> модель (кредит + участь).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343F7-B4C0-E78C-9D1E-9DA2756C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68" y="4254881"/>
            <a:ext cx="7373722" cy="21389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4.6.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33" y="1874517"/>
            <a:ext cx="8036992" cy="3593591"/>
          </a:xfrm>
        </p:spPr>
        <p:txBody>
          <a:bodyPr>
            <a:normAutofit/>
          </a:bodyPr>
          <a:lstStyle/>
          <a:p>
            <a:r>
              <a:rPr lang="uk-UA" dirty="0"/>
              <a:t>До ризиків відносять нестабільність ринку, коливання цін на камінь, логістичні ризики. Для пом'якшення ризиків зазвичай створюється страхування бізнесу та резервні фонди на рівні </a:t>
            </a:r>
            <a:r>
              <a:rPr lang="uk-UA" b="1" dirty="0"/>
              <a:t>10–15%</a:t>
            </a:r>
            <a:r>
              <a:rPr lang="uk-UA" dirty="0"/>
              <a:t> капіталу. Наприклад, резерв на непередбачені витрати може бути </a:t>
            </a:r>
            <a:r>
              <a:rPr lang="uk-UA" b="1" dirty="0"/>
              <a:t>50 000–75 000 $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AFC98-59ED-FD1A-09BA-BADF4DE4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3366649"/>
            <a:ext cx="5588813" cy="33323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4.7. Прогноз окупності інвестицій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179700" cy="3593591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Окупність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і </a:t>
            </a:r>
            <a:r>
              <a:rPr lang="ru-RU" dirty="0" err="1"/>
              <a:t>ринкових</a:t>
            </a:r>
            <a:r>
              <a:rPr lang="ru-RU" dirty="0"/>
              <a:t> умов. 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окупність</a:t>
            </a:r>
            <a:r>
              <a:rPr lang="ru-RU" dirty="0"/>
              <a:t> у </a:t>
            </a:r>
            <a:r>
              <a:rPr lang="ru-RU" dirty="0" err="1"/>
              <a:t>кам'яній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становить </a:t>
            </a:r>
            <a:r>
              <a:rPr lang="ru-RU" b="1" dirty="0"/>
              <a:t>3–5 </a:t>
            </a:r>
            <a:r>
              <a:rPr lang="ru-RU" b="1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b="1" dirty="0"/>
              <a:t>350 000 $</a:t>
            </a:r>
            <a:r>
              <a:rPr lang="ru-RU" dirty="0"/>
              <a:t> </a:t>
            </a: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у </a:t>
            </a:r>
            <a:r>
              <a:rPr lang="ru-RU" b="1" dirty="0"/>
              <a:t>90 000 $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окупність</a:t>
            </a:r>
            <a:r>
              <a:rPr lang="ru-RU" dirty="0"/>
              <a:t> за </a:t>
            </a:r>
            <a:r>
              <a:rPr lang="ru-RU" b="1" dirty="0" err="1"/>
              <a:t>близько</a:t>
            </a:r>
            <a:r>
              <a:rPr lang="ru-RU" b="1" dirty="0"/>
              <a:t> 4 роки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BA342D-953D-C4AC-9CE4-8AEF2EA8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91" y="2457907"/>
            <a:ext cx="4842807" cy="303151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4.8.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27557"/>
            <a:ext cx="8007732" cy="3593591"/>
          </a:xfrm>
        </p:spPr>
        <p:txBody>
          <a:bodyPr/>
          <a:lstStyle/>
          <a:p>
            <a:r>
              <a:rPr lang="uk-UA" dirty="0"/>
              <a:t>На етапі розвитку можливе залучення коштів через розширення пайової участі або реінвестування прибутків. Наприклад, продаж додаткової частки </a:t>
            </a:r>
            <a:r>
              <a:rPr lang="uk-UA" b="1" dirty="0"/>
              <a:t>20%</a:t>
            </a:r>
            <a:r>
              <a:rPr lang="uk-UA" dirty="0"/>
              <a:t> може залучити ще </a:t>
            </a:r>
            <a:r>
              <a:rPr lang="uk-UA" b="1" dirty="0"/>
              <a:t>150 000 $</a:t>
            </a:r>
            <a:r>
              <a:rPr lang="uk-UA" dirty="0"/>
              <a:t> інвестицій. Також використовують банківські кредити під активи компанії.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D4E1F-FC31-FADA-0AA9-D1E212B5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97"/>
          <a:stretch/>
        </p:blipFill>
        <p:spPr>
          <a:xfrm>
            <a:off x="999730" y="3429000"/>
            <a:ext cx="7860503" cy="28620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4.9.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інвесторами</a:t>
            </a:r>
            <a:r>
              <a:rPr lang="ru-RU" dirty="0"/>
              <a:t> та </a:t>
            </a:r>
            <a:r>
              <a:rPr lang="ru-RU" dirty="0" err="1"/>
              <a:t>звітність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735655" cy="3593591"/>
          </a:xfrm>
        </p:spPr>
        <p:txBody>
          <a:bodyPr/>
          <a:lstStyle/>
          <a:p>
            <a:r>
              <a:rPr lang="uk-UA" dirty="0"/>
              <a:t>Після залучення капіталу важливо підтримувати прозору фінансову звітність і регулярні комунікації. Стандартом є квартальна звітність із рентабельності та операційної діяльності. Наприклад, рентабельність продажів має бути не нижче </a:t>
            </a:r>
            <a:r>
              <a:rPr lang="uk-UA" b="1" dirty="0"/>
              <a:t>15%</a:t>
            </a:r>
            <a:r>
              <a:rPr lang="uk-UA" dirty="0"/>
              <a:t> щокварталу.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11624B-797B-66C4-0616-F425F063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98" r="15106"/>
          <a:stretch/>
        </p:blipFill>
        <p:spPr>
          <a:xfrm>
            <a:off x="4572000" y="2286002"/>
            <a:ext cx="4306240" cy="370220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4.10.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228600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Інвестор може вийти через продаж частки, </a:t>
            </a:r>
            <a:r>
              <a:rPr lang="en-AU" dirty="0"/>
              <a:t>IPO </a:t>
            </a:r>
            <a:r>
              <a:rPr lang="uk-UA" dirty="0"/>
              <a:t>чи рефінансування бізнесу. План виходу зазвичай розробляється на етапі укладання угоди. Наприклад, перепродаж частки бізнесу через 5 років може принести інвестору </a:t>
            </a:r>
            <a:r>
              <a:rPr lang="uk-UA" b="1" dirty="0"/>
              <a:t>прибуток 50–70%</a:t>
            </a:r>
            <a:r>
              <a:rPr lang="uk-UA" dirty="0"/>
              <a:t> від початкової інвестиції.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6D76F-EF03-A2AA-5CCB-FB005F1D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93"/>
          <a:stretch/>
        </p:blipFill>
        <p:spPr>
          <a:xfrm>
            <a:off x="1042085" y="4138194"/>
            <a:ext cx="7633742" cy="262105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/>
              <a:t>5</a:t>
            </a:r>
            <a:r>
              <a:rPr sz="6000" dirty="0"/>
              <a:t>. </a:t>
            </a:r>
            <a:r>
              <a:rPr lang="ru-RU" sz="6000" dirty="0" err="1"/>
              <a:t>Аналіз</a:t>
            </a:r>
            <a:r>
              <a:rPr lang="ru-RU" sz="6000" dirty="0"/>
              <a:t> </a:t>
            </a:r>
            <a:r>
              <a:rPr lang="ru-RU" sz="6000" dirty="0" err="1"/>
              <a:t>прибутковості</a:t>
            </a:r>
            <a:r>
              <a:rPr lang="ru-RU" sz="6000" dirty="0"/>
              <a:t> та </a:t>
            </a:r>
            <a:r>
              <a:rPr lang="ru-RU" sz="6000" dirty="0" err="1"/>
              <a:t>фінансові</a:t>
            </a:r>
            <a:r>
              <a:rPr lang="ru-RU" sz="6000" dirty="0"/>
              <a:t> </a:t>
            </a:r>
            <a:r>
              <a:rPr lang="ru-RU" sz="6000" dirty="0" err="1"/>
              <a:t>ризики</a:t>
            </a:r>
            <a:endParaRPr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Огляд</a:t>
            </a:r>
            <a:r>
              <a:rPr dirty="0"/>
              <a:t> </a:t>
            </a:r>
            <a:r>
              <a:rPr lang="uk-UA" dirty="0"/>
              <a:t>показників прибутковості та фінансових ризиків в кам’яному бізнесі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715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5.1. Оцінка валового прибутку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доходом і </a:t>
            </a:r>
            <a:r>
              <a:rPr lang="ru-RU" dirty="0" err="1"/>
              <a:t>прямими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. У </a:t>
            </a:r>
            <a:r>
              <a:rPr lang="ru-RU" dirty="0" err="1"/>
              <a:t>середньому</a:t>
            </a:r>
            <a:r>
              <a:rPr lang="ru-RU" dirty="0"/>
              <a:t> у </a:t>
            </a:r>
            <a:r>
              <a:rPr lang="ru-RU" dirty="0" err="1"/>
              <a:t>кам'яному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валова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 становить </a:t>
            </a:r>
            <a:r>
              <a:rPr lang="ru-RU" b="1" dirty="0"/>
              <a:t>40–50%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продаж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b="1" dirty="0"/>
              <a:t>500 000 $</a:t>
            </a:r>
            <a:r>
              <a:rPr lang="ru-RU" dirty="0"/>
              <a:t>, а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</a:t>
            </a:r>
            <a:r>
              <a:rPr lang="ru-RU" b="1" dirty="0"/>
              <a:t>250 000 $</a:t>
            </a:r>
            <a:r>
              <a:rPr lang="ru-RU" dirty="0"/>
              <a:t>, </a:t>
            </a:r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становить </a:t>
            </a:r>
            <a:r>
              <a:rPr lang="ru-RU" b="1" dirty="0"/>
              <a:t>250 000 $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/>
              <a:t>50%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57680-B2C8-C784-BC18-02E64739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33" y="3696917"/>
            <a:ext cx="4147718" cy="28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3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5.2. Аналіз операційного прибутку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Операційний прибуток враховує адміністративні, маркетингові та інші постійні витрати. Зазвичай операційна рентабельність галузі тримається на рівні </a:t>
            </a:r>
            <a:r>
              <a:rPr lang="uk-UA" b="1" dirty="0"/>
              <a:t>20–30%</a:t>
            </a:r>
            <a:r>
              <a:rPr lang="uk-UA" dirty="0"/>
              <a:t>. Наприклад, із виручки </a:t>
            </a:r>
            <a:r>
              <a:rPr lang="uk-UA" b="1" dirty="0"/>
              <a:t>500 000 $</a:t>
            </a:r>
            <a:r>
              <a:rPr lang="uk-UA" dirty="0"/>
              <a:t> операційний прибуток складе </a:t>
            </a:r>
            <a:r>
              <a:rPr lang="uk-UA" b="1" dirty="0"/>
              <a:t>100 000–150 000 $</a:t>
            </a:r>
            <a:r>
              <a:rPr lang="uk-UA" dirty="0"/>
              <a:t> після вирахування всіх операційних витрат.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6EB30-0162-9D0C-E38C-D2617350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79" y="3621140"/>
            <a:ext cx="4981651" cy="30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7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5.3. Розрахунок чистого прибутку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Чистий прибуток враховує податки та інші обов'язкові платежі. Середній рівень чистої рентабельності у кам'яній промисловості складає </a:t>
            </a:r>
            <a:r>
              <a:rPr lang="uk-UA" b="1" dirty="0"/>
              <a:t>15–20%</a:t>
            </a:r>
            <a:r>
              <a:rPr lang="uk-UA" dirty="0"/>
              <a:t>. Наприклад, після сплати податків з виручки </a:t>
            </a:r>
            <a:r>
              <a:rPr lang="uk-UA" b="1" dirty="0"/>
              <a:t>500 000 $</a:t>
            </a:r>
            <a:r>
              <a:rPr lang="uk-UA" dirty="0"/>
              <a:t> підприємство може залишити </a:t>
            </a:r>
            <a:r>
              <a:rPr lang="uk-UA" b="1" dirty="0"/>
              <a:t>75 000–100 000 $</a:t>
            </a:r>
            <a:r>
              <a:rPr lang="uk-UA" dirty="0"/>
              <a:t> чистого прибутку.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CBFB0-3F5E-81A6-EAFF-9C16625C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96" y="3752357"/>
            <a:ext cx="7695591" cy="30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3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1.2. Роль природного </a:t>
            </a:r>
            <a:r>
              <a:rPr lang="ru-RU" sz="3600" b="1" dirty="0" err="1"/>
              <a:t>каменю</a:t>
            </a:r>
            <a:r>
              <a:rPr lang="ru-RU" sz="3600" b="1" dirty="0"/>
              <a:t> в </a:t>
            </a:r>
            <a:r>
              <a:rPr lang="ru-RU" sz="3600" b="1" dirty="0" err="1"/>
              <a:t>економіці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14" y="1700786"/>
            <a:ext cx="7633742" cy="3593591"/>
          </a:xfrm>
        </p:spPr>
        <p:txBody>
          <a:bodyPr/>
          <a:lstStyle/>
          <a:p>
            <a:r>
              <a:rPr lang="uk-UA" dirty="0"/>
              <a:t>Камінь є важливим ресурсом у будівництві, дизайні інтер'єрів та ювелірній справі.</a:t>
            </a:r>
          </a:p>
          <a:p>
            <a:r>
              <a:rPr lang="ru-RU" dirty="0" err="1"/>
              <a:t>Будівельний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до 25%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капітальне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861D79-86A4-A515-60B4-806798DF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3429000"/>
            <a:ext cx="451485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5.4. Визначення точки беззбитковості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Точка беззбитковості — обсяг продажів, при якому прибуток дорівнює нулю. У кам'яній галузі вона зазвичай складає </a:t>
            </a:r>
            <a:r>
              <a:rPr lang="uk-UA" b="1" dirty="0"/>
              <a:t>60–70%</a:t>
            </a:r>
            <a:r>
              <a:rPr lang="uk-UA" dirty="0"/>
              <a:t> виробничої потужності. Наприклад, якщо виробнича потужність — </a:t>
            </a:r>
            <a:r>
              <a:rPr lang="uk-UA" b="1" dirty="0"/>
              <a:t>10 000 м² каменю</a:t>
            </a:r>
            <a:r>
              <a:rPr lang="uk-UA" dirty="0"/>
              <a:t>, то точка беззбитковості — продаж </a:t>
            </a:r>
            <a:r>
              <a:rPr lang="uk-UA" b="1" dirty="0"/>
              <a:t>6000–7000 м²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99A36-5153-8C13-4211-3055FAF0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34" y="3387574"/>
            <a:ext cx="5820316" cy="34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1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5.5.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—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електроенергію</a:t>
            </a:r>
            <a:r>
              <a:rPr lang="ru-RU" dirty="0"/>
              <a:t> на </a:t>
            </a:r>
            <a:r>
              <a:rPr lang="ru-RU" b="1" dirty="0"/>
              <a:t>15%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на </a:t>
            </a:r>
            <a:r>
              <a:rPr lang="ru-RU" b="1" dirty="0"/>
              <a:t>7–10%</a:t>
            </a:r>
            <a:r>
              <a:rPr lang="ru-RU" dirty="0"/>
              <a:t>. Також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b="1" dirty="0"/>
              <a:t>10%</a:t>
            </a:r>
            <a:r>
              <a:rPr lang="ru-RU" dirty="0"/>
              <a:t> прямо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виручку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D501C-B6D2-86D2-C14B-2DA7F63A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819" y="3346182"/>
            <a:ext cx="5508346" cy="32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6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5.6. Вплив валютних коливань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У разі експорту або імпорту значну роль відіграють коливання валютних курсів. Наприклад, знецінення національної валюти на </a:t>
            </a:r>
            <a:r>
              <a:rPr lang="uk-UA" b="1" dirty="0"/>
              <a:t>10%</a:t>
            </a:r>
            <a:r>
              <a:rPr lang="uk-UA" dirty="0"/>
              <a:t> може збільшити дохід експортерів, але підвищити вартість імпортного обладнання на ті ж </a:t>
            </a:r>
            <a:r>
              <a:rPr lang="uk-UA" b="1" dirty="0"/>
              <a:t>10%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375E7-36FD-7951-6847-858583CC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96" y="3429000"/>
            <a:ext cx="6239866" cy="30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6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5.7. Аналіз структури витрат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У кам'яному бізнесі структура витрат складається із сировини (40–50%), енергії (15–20%), заробітної плати (20–25%), логістики (10–15%). Наприклад, у витратах на виробництво гранітної плитки основну частку займає закупівля блоків — близько </a:t>
            </a:r>
            <a:r>
              <a:rPr lang="uk-UA" b="1" dirty="0"/>
              <a:t>45%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80B79-98A6-AFEE-ADA4-9D5D5ED3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35" y="3268066"/>
            <a:ext cx="45623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3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5.8.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через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прибутковість</a:t>
            </a:r>
            <a:r>
              <a:rPr lang="ru-RU" dirty="0"/>
              <a:t> на </a:t>
            </a:r>
            <a:r>
              <a:rPr lang="ru-RU" dirty="0" err="1"/>
              <a:t>вкладений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(ROCE). У </a:t>
            </a:r>
            <a:r>
              <a:rPr lang="ru-RU" dirty="0" err="1"/>
              <a:t>кам'яному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ROCE становить </a:t>
            </a:r>
            <a:r>
              <a:rPr lang="ru-RU" b="1" dirty="0"/>
              <a:t>15–18%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вкладенні</a:t>
            </a:r>
            <a:r>
              <a:rPr lang="ru-RU" dirty="0"/>
              <a:t> </a:t>
            </a:r>
            <a:r>
              <a:rPr lang="ru-RU" b="1" dirty="0"/>
              <a:t>1 млн $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операційний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b="1" dirty="0"/>
              <a:t>150 000–180 000 $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хорошим </a:t>
            </a:r>
            <a:r>
              <a:rPr lang="ru-RU" dirty="0" err="1"/>
              <a:t>показником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BB5C6-1497-E3F4-5328-B2D0B913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58" y="3701491"/>
            <a:ext cx="5089066" cy="31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0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5.9.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ліквідності</a:t>
            </a:r>
            <a:r>
              <a:rPr lang="ru-RU" dirty="0"/>
              <a:t> та </a:t>
            </a:r>
            <a:r>
              <a:rPr lang="ru-RU" dirty="0" err="1"/>
              <a:t>платоспроможності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Поточний коефіцієнт ліквідності має бути </a:t>
            </a:r>
            <a:r>
              <a:rPr lang="uk-UA" b="1" dirty="0"/>
              <a:t>&gt;1,5</a:t>
            </a:r>
            <a:r>
              <a:rPr lang="uk-UA" dirty="0"/>
              <a:t>, що гарантує здатність компанії погашати короткострокові зобов'язання. Наприклад, при поточних активах </a:t>
            </a:r>
            <a:r>
              <a:rPr lang="uk-UA" b="1" dirty="0"/>
              <a:t>300 000 $</a:t>
            </a:r>
            <a:r>
              <a:rPr lang="uk-UA" dirty="0"/>
              <a:t> і короткострокових зобов'язаннях </a:t>
            </a:r>
            <a:r>
              <a:rPr lang="uk-UA" b="1" dirty="0"/>
              <a:t>150 000 $</a:t>
            </a:r>
            <a:r>
              <a:rPr lang="uk-UA" dirty="0"/>
              <a:t>, коефіцієнт ліквідності дорівнює </a:t>
            </a:r>
            <a:r>
              <a:rPr lang="uk-UA" b="1" dirty="0"/>
              <a:t>2,0</a:t>
            </a:r>
            <a:r>
              <a:rPr lang="uk-UA" dirty="0"/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1D809-A5BE-2D94-3BDF-10058CB0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41" y="3352569"/>
            <a:ext cx="5522976" cy="32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5.10. Стратегії мінімізації фінансових ризиків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900122"/>
            <a:ext cx="7978471" cy="3593591"/>
          </a:xfrm>
        </p:spPr>
        <p:txBody>
          <a:bodyPr>
            <a:normAutofit/>
          </a:bodyPr>
          <a:lstStyle/>
          <a:p>
            <a:r>
              <a:rPr lang="uk-UA" dirty="0"/>
              <a:t>Для мінімізації ризиків рекомендують створювати страхові фонди, укладати валютні </a:t>
            </a:r>
            <a:r>
              <a:rPr lang="uk-UA" dirty="0" err="1"/>
              <a:t>хеджингові</a:t>
            </a:r>
            <a:r>
              <a:rPr lang="uk-UA" dirty="0"/>
              <a:t> угоди, диверсифікувати продажі. Наприклад, резервний фонд у розмірі </a:t>
            </a:r>
            <a:r>
              <a:rPr lang="uk-UA" b="1" dirty="0"/>
              <a:t>10%</a:t>
            </a:r>
            <a:r>
              <a:rPr lang="uk-UA" dirty="0"/>
              <a:t> річних витрат допомагає покривати фінансові кризи.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1FD3D-BEB2-83D5-7619-552BCD3B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94" y="3288740"/>
            <a:ext cx="5991149" cy="35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1.3. Ланцюг створення вартості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26004" cy="3593591"/>
          </a:xfrm>
        </p:spPr>
        <p:txBody>
          <a:bodyPr/>
          <a:lstStyle/>
          <a:p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на кожному </a:t>
            </a:r>
            <a:r>
              <a:rPr lang="ru-RU" dirty="0" err="1"/>
              <a:t>етапі</a:t>
            </a:r>
            <a:r>
              <a:rPr lang="ru-RU" dirty="0"/>
              <a:t>: </a:t>
            </a:r>
            <a:r>
              <a:rPr lang="ru-RU" dirty="0" err="1"/>
              <a:t>видобуток</a:t>
            </a:r>
            <a:r>
              <a:rPr lang="ru-RU" dirty="0"/>
              <a:t> → </a:t>
            </a:r>
            <a:r>
              <a:rPr lang="ru-RU" dirty="0" err="1"/>
              <a:t>обробка</a:t>
            </a:r>
            <a:r>
              <a:rPr lang="ru-RU" dirty="0"/>
              <a:t> → </a:t>
            </a:r>
            <a:r>
              <a:rPr lang="ru-RU" dirty="0" err="1"/>
              <a:t>дистрибуція</a:t>
            </a:r>
            <a:r>
              <a:rPr lang="ru-RU" dirty="0"/>
              <a:t> → продаж.</a:t>
            </a:r>
          </a:p>
          <a:p>
            <a:r>
              <a:rPr lang="ru-RU" dirty="0"/>
              <a:t>Додана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зрости</a:t>
            </a:r>
            <a:r>
              <a:rPr lang="ru-RU" dirty="0"/>
              <a:t> в 2–4 рази.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75076B-0FD3-74CA-2DC5-06BC4B2E4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37" y="2008390"/>
            <a:ext cx="4514850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1.4. Собівартість продукції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406471" cy="3593591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видобуток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і маркетинг.</a:t>
            </a:r>
          </a:p>
          <a:p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35–50%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.</a:t>
            </a:r>
            <a:endParaRPr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E3D74071-FC72-6ACE-F475-7B5F12050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21378"/>
              </p:ext>
            </p:extLst>
          </p:nvPr>
        </p:nvGraphicFramePr>
        <p:xfrm>
          <a:off x="4411065" y="2035765"/>
          <a:ext cx="4469588" cy="45186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34794">
                  <a:extLst>
                    <a:ext uri="{9D8B030D-6E8A-4147-A177-3AD203B41FA5}">
                      <a16:colId xmlns:a16="http://schemas.microsoft.com/office/drawing/2014/main" val="1295548789"/>
                    </a:ext>
                  </a:extLst>
                </a:gridCol>
                <a:gridCol w="2234794">
                  <a:extLst>
                    <a:ext uri="{9D8B030D-6E8A-4147-A177-3AD203B41FA5}">
                      <a16:colId xmlns:a16="http://schemas.microsoft.com/office/drawing/2014/main" val="198365072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/>
                        <a:t>Категорія витрат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/>
                        <a:t>Приклади витрат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6550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uk-UA" sz="1300" b="1" dirty="0"/>
                        <a:t>Сировина та матеріали</a:t>
                      </a:r>
                      <a:endParaRPr lang="uk-UA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err="1"/>
                        <a:t>Закупівля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каменю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абразивів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хімічних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засобів</a:t>
                      </a:r>
                      <a:r>
                        <a:rPr lang="ru-RU" sz="1300" dirty="0"/>
                        <a:t> для </a:t>
                      </a:r>
                      <a:r>
                        <a:rPr lang="ru-RU" sz="1300" dirty="0" err="1"/>
                        <a:t>обробки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88197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uk-UA" sz="1300" b="1"/>
                        <a:t>Виробничі витрати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err="1"/>
                        <a:t>Амортизація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обладнання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електроенергія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витратні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матеріали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5993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uk-UA" sz="1300" b="1"/>
                        <a:t>Заробітна плата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Оплата </a:t>
                      </a:r>
                      <a:r>
                        <a:rPr lang="ru-RU" sz="1300" dirty="0" err="1"/>
                        <a:t>праці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робітників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майстрів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інженерів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6748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uk-UA" sz="1300" b="1"/>
                        <a:t>Логістика та транспортування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Доставка </a:t>
                      </a:r>
                      <a:r>
                        <a:rPr lang="ru-RU" sz="1300" dirty="0" err="1"/>
                        <a:t>сировини</a:t>
                      </a:r>
                      <a:r>
                        <a:rPr lang="ru-RU" sz="1300" dirty="0"/>
                        <a:t> та </a:t>
                      </a:r>
                      <a:r>
                        <a:rPr lang="ru-RU" sz="1300" dirty="0" err="1"/>
                        <a:t>готової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продукції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витрати</a:t>
                      </a:r>
                      <a:r>
                        <a:rPr lang="ru-RU" sz="1300" dirty="0"/>
                        <a:t> на </a:t>
                      </a:r>
                      <a:r>
                        <a:rPr lang="ru-RU" sz="1300" dirty="0" err="1"/>
                        <a:t>паливо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67391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uk-UA" sz="1300" b="1"/>
                        <a:t>Адміністративні витрати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err="1"/>
                        <a:t>Оренда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офісу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канцелярські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товари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комунальні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послуги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24305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uk-UA" sz="1300" b="1"/>
                        <a:t>Маркетинг та продажі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Реклама, участь у </a:t>
                      </a:r>
                      <a:r>
                        <a:rPr lang="ru-RU" sz="1300" dirty="0" err="1"/>
                        <a:t>виставках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просування</a:t>
                      </a:r>
                      <a:r>
                        <a:rPr lang="ru-RU" sz="1300" dirty="0"/>
                        <a:t> </a:t>
                      </a:r>
                      <a:r>
                        <a:rPr lang="ru-RU" sz="1300" dirty="0" err="1"/>
                        <a:t>продукції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0544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uk-UA" sz="1300" b="1"/>
                        <a:t>Інші витрати</a:t>
                      </a:r>
                      <a:endParaRPr lang="uk-UA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err="1"/>
                        <a:t>Податки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страхування</a:t>
                      </a:r>
                      <a:r>
                        <a:rPr lang="ru-RU" sz="1300" dirty="0"/>
                        <a:t>, </a:t>
                      </a:r>
                      <a:r>
                        <a:rPr lang="ru-RU" sz="1300" dirty="0" err="1"/>
                        <a:t>витрати</a:t>
                      </a:r>
                      <a:r>
                        <a:rPr lang="ru-RU" sz="1300" dirty="0"/>
                        <a:t> на </a:t>
                      </a:r>
                      <a:r>
                        <a:rPr lang="ru-RU" sz="1300" dirty="0" err="1"/>
                        <a:t>сертифікацію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3818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1.5. </a:t>
            </a:r>
            <a:r>
              <a:rPr lang="ru-RU" dirty="0" err="1"/>
              <a:t>Ціноутворення</a:t>
            </a:r>
            <a:r>
              <a:rPr lang="ru-RU" dirty="0"/>
              <a:t> у </a:t>
            </a:r>
            <a:r>
              <a:rPr lang="ru-RU" dirty="0" err="1"/>
              <a:t>кам'яному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94" y="1942190"/>
            <a:ext cx="8543405" cy="4370830"/>
          </a:xfrm>
        </p:spPr>
        <p:txBody>
          <a:bodyPr>
            <a:noAutofit/>
          </a:bodyPr>
          <a:lstStyle/>
          <a:p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рідкість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розміри</a:t>
            </a:r>
            <a:r>
              <a:rPr lang="ru-RU" dirty="0"/>
              <a:t> та </a:t>
            </a:r>
            <a:r>
              <a:rPr lang="ru-RU" dirty="0" err="1"/>
              <a:t>логістика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 err="1"/>
              <a:t>Елітні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дорожчими</a:t>
            </a:r>
            <a:r>
              <a:rPr lang="ru-RU" dirty="0"/>
              <a:t> у 10–15 </a:t>
            </a:r>
            <a:r>
              <a:rPr lang="ru-RU" dirty="0" err="1"/>
              <a:t>разів</a:t>
            </a:r>
            <a:r>
              <a:rPr lang="ru-RU" dirty="0"/>
              <a:t> за </a:t>
            </a:r>
            <a:r>
              <a:rPr lang="ru-RU" dirty="0" err="1"/>
              <a:t>звичайний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2CDA09-6FD2-3CAB-97DB-781C8FD6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94" y="2979296"/>
            <a:ext cx="6210604" cy="37031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1.6. Попит і </a:t>
            </a:r>
            <a:r>
              <a:rPr lang="ru-RU" dirty="0" err="1"/>
              <a:t>пропозиція</a:t>
            </a:r>
            <a:r>
              <a:rPr lang="ru-RU" dirty="0"/>
              <a:t> на ринку </a:t>
            </a:r>
            <a:r>
              <a:rPr lang="ru-RU" dirty="0" err="1"/>
              <a:t>каменю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06" y="1874517"/>
            <a:ext cx="7633742" cy="3593591"/>
          </a:xfrm>
        </p:spPr>
        <p:txBody>
          <a:bodyPr/>
          <a:lstStyle/>
          <a:p>
            <a:r>
              <a:rPr lang="ru-RU" dirty="0"/>
              <a:t>Попит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трендів</a:t>
            </a:r>
            <a:r>
              <a:rPr lang="ru-RU" dirty="0"/>
              <a:t>, а </a:t>
            </a:r>
            <a:r>
              <a:rPr lang="ru-RU" dirty="0" err="1"/>
              <a:t>пропозиція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сезонності</a:t>
            </a:r>
            <a:r>
              <a:rPr lang="ru-RU" dirty="0"/>
              <a:t> і </a:t>
            </a:r>
            <a:r>
              <a:rPr lang="ru-RU" dirty="0" err="1"/>
              <a:t>видобутку</a:t>
            </a:r>
            <a:r>
              <a:rPr lang="ru-RU" dirty="0"/>
              <a:t>.</a:t>
            </a:r>
          </a:p>
          <a:p>
            <a:r>
              <a:rPr lang="ru-RU" dirty="0"/>
              <a:t>Попит на </a:t>
            </a:r>
            <a:r>
              <a:rPr lang="ru-RU" dirty="0" err="1"/>
              <a:t>мармур</a:t>
            </a:r>
            <a:r>
              <a:rPr lang="ru-RU" dirty="0"/>
              <a:t> </a:t>
            </a:r>
            <a:r>
              <a:rPr lang="ru-RU" dirty="0" err="1"/>
              <a:t>зріс</a:t>
            </a:r>
            <a:r>
              <a:rPr lang="ru-RU" dirty="0"/>
              <a:t> на 20% за </a:t>
            </a:r>
            <a:r>
              <a:rPr lang="ru-RU" dirty="0" err="1"/>
              <a:t>останні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291FB-12E7-99BA-317A-15AF9843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94" y="3176804"/>
            <a:ext cx="4674412" cy="34976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начок">
  <a:themeElements>
    <a:clrScheme name="Значок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Значок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ок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1778</TotalTime>
  <Words>2288</Words>
  <Application>Microsoft Office PowerPoint</Application>
  <PresentationFormat>Екран (4:3)</PresentationFormat>
  <Paragraphs>144</Paragraphs>
  <Slides>56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56</vt:i4>
      </vt:variant>
    </vt:vector>
  </HeadingPairs>
  <TitlesOfParts>
    <vt:vector size="62" baseType="lpstr">
      <vt:lpstr>Arial</vt:lpstr>
      <vt:lpstr>Calibri</vt:lpstr>
      <vt:lpstr>Corbel</vt:lpstr>
      <vt:lpstr>Gill Sans MT</vt:lpstr>
      <vt:lpstr>Impact</vt:lpstr>
      <vt:lpstr>Значок</vt:lpstr>
      <vt:lpstr>Камінь і бізнес</vt:lpstr>
      <vt:lpstr>лекція №13 Економіка та фінанси в кам'яному бізнесі</vt:lpstr>
      <vt:lpstr>1. Основи економіки кам'яного бізнесу</vt:lpstr>
      <vt:lpstr>1.1. Поняття кам'яного бізнесу</vt:lpstr>
      <vt:lpstr>1.2. Роль природного каменю в економіці</vt:lpstr>
      <vt:lpstr>1.3. Ланцюг створення вартості</vt:lpstr>
      <vt:lpstr>1.4. Собівартість продукції</vt:lpstr>
      <vt:lpstr>1.5. Ціноутворення у кам'яному бізнесі</vt:lpstr>
      <vt:lpstr>1.6. Попит і пропозиція на ринку каменю</vt:lpstr>
      <vt:lpstr>1.7. Сегментація ринку</vt:lpstr>
      <vt:lpstr>1.8. Вплив інновацій на економіку галузі</vt:lpstr>
      <vt:lpstr>1.9. Економічні показники ефективності бізнесу</vt:lpstr>
      <vt:lpstr>1.10. Глобалізація і міжнародна торгівля каменем</vt:lpstr>
      <vt:lpstr>2. Фінансове планування та бюджетування</vt:lpstr>
      <vt:lpstr>2.1. Оцінка стартових інвестицій</vt:lpstr>
      <vt:lpstr>2.2. Планування операційних витрат</vt:lpstr>
      <vt:lpstr>2.3. Формування плану доходів</vt:lpstr>
      <vt:lpstr>2.4. Визначення точки беззбитковості</vt:lpstr>
      <vt:lpstr>2.5. Бюджетування виробничих витрат</vt:lpstr>
      <vt:lpstr>2.6. Бюджет маркетингу та продажів</vt:lpstr>
      <vt:lpstr>2.7. Капітальне планування та оновлення обладнання</vt:lpstr>
      <vt:lpstr>2.8. Планування фінансових резервів</vt:lpstr>
      <vt:lpstr>2.9. Фінансове прогнозування на 3–5 років</vt:lpstr>
      <vt:lpstr>2.10. Моніторинг і контроль виконання бюджету</vt:lpstr>
      <vt:lpstr>3. Системи ціноутворення в кам'яній промисловості</vt:lpstr>
      <vt:lpstr>3.1. Основні фактори формування ціни</vt:lpstr>
      <vt:lpstr>3.2. Роль рідкості і походження</vt:lpstr>
      <vt:lpstr>3.3. Вплив технології обробки</vt:lpstr>
      <vt:lpstr>3.4. Сезонні коливання цін</vt:lpstr>
      <vt:lpstr>3.5. Вартість логістики і доставки</vt:lpstr>
      <vt:lpstr>3.7. Структура кінцевої ціни</vt:lpstr>
      <vt:lpstr>3.8. Політика знижок і акцій</vt:lpstr>
      <vt:lpstr>3.9. Вплив глобального ринку</vt:lpstr>
      <vt:lpstr>3.10. Використання індексації цін у контрактах</vt:lpstr>
      <vt:lpstr>4. Інвестиційна діяльність і залучення капіталу</vt:lpstr>
      <vt:lpstr>4.1. Оцінка потреб у капіталі для старту</vt:lpstr>
      <vt:lpstr>4.2. Визначення джерел фінансування</vt:lpstr>
      <vt:lpstr>4.3. Створення бізнес-плану для інвесторів</vt:lpstr>
      <vt:lpstr>4.4. Розрахунок очікуваної норми прибутку (ROI)</vt:lpstr>
      <vt:lpstr>4.5. Вибір форми залучення інвестора</vt:lpstr>
      <vt:lpstr>4.6. Оцінка ризиків інвестиційного проєкту</vt:lpstr>
      <vt:lpstr>4.7. Прогноз окупності інвестицій</vt:lpstr>
      <vt:lpstr>4.8. Стратегії залучення додаткового капіталу</vt:lpstr>
      <vt:lpstr>4.9. Відносини з інвесторами та звітність</vt:lpstr>
      <vt:lpstr>4.10. Вихід інвестора та стратегії повернення капіталу</vt:lpstr>
      <vt:lpstr>5. Аналіз прибутковості та фінансові ризики</vt:lpstr>
      <vt:lpstr>5.1. Оцінка валового прибутку</vt:lpstr>
      <vt:lpstr>5.2. Аналіз операційного прибутку</vt:lpstr>
      <vt:lpstr>5.3. Розрахунок чистого прибутку</vt:lpstr>
      <vt:lpstr>5.4. Визначення точки беззбитковості</vt:lpstr>
      <vt:lpstr>5.5. Аналіз фінансових ризиків галузі</vt:lpstr>
      <vt:lpstr>5.6. Вплив валютних коливань</vt:lpstr>
      <vt:lpstr>5.7. Аналіз структури витрат</vt:lpstr>
      <vt:lpstr>5.8. Оцінка ефективності використання капіталу</vt:lpstr>
      <vt:lpstr>5.9. Аналіз ліквідності та платоспроможності</vt:lpstr>
      <vt:lpstr>5.10. Стратегії мінімізації фінансових ризиків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Lenovo Admin</dc:creator>
  <cp:keywords/>
  <dc:description>generated using python-pptx</dc:description>
  <cp:lastModifiedBy>Lenovo Admin</cp:lastModifiedBy>
  <cp:revision>10</cp:revision>
  <dcterms:created xsi:type="dcterms:W3CDTF">2013-01-27T09:14:16Z</dcterms:created>
  <dcterms:modified xsi:type="dcterms:W3CDTF">2025-04-26T08:32:04Z</dcterms:modified>
  <cp:category/>
</cp:coreProperties>
</file>