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ebas Neue Cyrillic" panose="020B0604020202020204" charset="0"/>
      <p:regular r:id="rId18"/>
    </p:embeddedFont>
    <p:embeddedFont>
      <p:font typeface="More Sugar" panose="020B0604020202020204" charset="0"/>
      <p:regular r:id="rId19"/>
    </p:embeddedFont>
    <p:embeddedFont>
      <p:font typeface="Quicksand" panose="020B0604020202020204" charset="0"/>
      <p:regular r:id="rId20"/>
    </p:embeddedFont>
    <p:embeddedFont>
      <p:font typeface="Quicksand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4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5.sv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svg"/><Relationship Id="rId7" Type="http://schemas.openxmlformats.org/officeDocument/2006/relationships/image" Target="../media/image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svg"/><Relationship Id="rId3" Type="http://schemas.openxmlformats.org/officeDocument/2006/relationships/image" Target="../media/image10.svg"/><Relationship Id="rId7" Type="http://schemas.openxmlformats.org/officeDocument/2006/relationships/image" Target="../media/image29.svg"/><Relationship Id="rId12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8.svg"/><Relationship Id="rId5" Type="http://schemas.openxmlformats.org/officeDocument/2006/relationships/image" Target="../media/image27.sv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4711" y="7934814"/>
            <a:ext cx="8499289" cy="1792577"/>
          </a:xfrm>
          <a:custGeom>
            <a:avLst/>
            <a:gdLst/>
            <a:ahLst/>
            <a:cxnLst/>
            <a:rect l="l" t="t" r="r" b="b"/>
            <a:pathLst>
              <a:path w="8499289" h="1792577">
                <a:moveTo>
                  <a:pt x="0" y="0"/>
                </a:moveTo>
                <a:lnTo>
                  <a:pt x="8499289" y="0"/>
                </a:lnTo>
                <a:lnTo>
                  <a:pt x="8499289" y="1792577"/>
                </a:lnTo>
                <a:lnTo>
                  <a:pt x="0" y="179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2213" y="1321133"/>
            <a:ext cx="6753808" cy="7937167"/>
          </a:xfrm>
          <a:custGeom>
            <a:avLst/>
            <a:gdLst/>
            <a:ahLst/>
            <a:cxnLst/>
            <a:rect l="l" t="t" r="r" b="b"/>
            <a:pathLst>
              <a:path w="6753808" h="7937167">
                <a:moveTo>
                  <a:pt x="0" y="0"/>
                </a:moveTo>
                <a:lnTo>
                  <a:pt x="6753808" y="0"/>
                </a:lnTo>
                <a:lnTo>
                  <a:pt x="6753808" y="7937167"/>
                </a:lnTo>
                <a:lnTo>
                  <a:pt x="0" y="793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08805">
            <a:off x="5801460" y="1744645"/>
            <a:ext cx="1278098" cy="2203616"/>
          </a:xfrm>
          <a:custGeom>
            <a:avLst/>
            <a:gdLst/>
            <a:ahLst/>
            <a:cxnLst/>
            <a:rect l="l" t="t" r="r" b="b"/>
            <a:pathLst>
              <a:path w="1278098" h="2203616">
                <a:moveTo>
                  <a:pt x="0" y="0"/>
                </a:moveTo>
                <a:lnTo>
                  <a:pt x="1278098" y="0"/>
                </a:lnTo>
                <a:lnTo>
                  <a:pt x="1278098" y="2203617"/>
                </a:lnTo>
                <a:lnTo>
                  <a:pt x="0" y="2203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64797">
            <a:off x="1135540" y="1647793"/>
            <a:ext cx="795752" cy="1371987"/>
          </a:xfrm>
          <a:custGeom>
            <a:avLst/>
            <a:gdLst/>
            <a:ahLst/>
            <a:cxnLst/>
            <a:rect l="l" t="t" r="r" b="b"/>
            <a:pathLst>
              <a:path w="795752" h="1371987">
                <a:moveTo>
                  <a:pt x="0" y="0"/>
                </a:moveTo>
                <a:lnTo>
                  <a:pt x="795752" y="0"/>
                </a:lnTo>
                <a:lnTo>
                  <a:pt x="795752" y="1371987"/>
                </a:lnTo>
                <a:lnTo>
                  <a:pt x="0" y="1371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37909" y="4106900"/>
            <a:ext cx="12122751" cy="286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1"/>
              </a:lnSpc>
            </a:pPr>
            <a:r>
              <a:rPr lang="en-US" sz="11001">
                <a:solidFill>
                  <a:srgbClr val="3C2547"/>
                </a:solidFill>
                <a:latin typeface="Bebas Neue Cyrillic"/>
              </a:rPr>
              <a:t> РИНКОВЕ ГОСПОДАРСТВО І ЙОГО ОСНОВНІ СУБ'ЄКТИ</a:t>
            </a:r>
          </a:p>
        </p:txBody>
      </p:sp>
      <p:sp>
        <p:nvSpPr>
          <p:cNvPr id="7" name="Freeform 7"/>
          <p:cNvSpPr/>
          <p:nvPr/>
        </p:nvSpPr>
        <p:spPr>
          <a:xfrm rot="-1463794">
            <a:off x="8456199" y="2065771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5" y="0"/>
                </a:lnTo>
                <a:lnTo>
                  <a:pt x="827615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96018">
            <a:off x="16417114" y="406683"/>
            <a:ext cx="1684372" cy="646378"/>
          </a:xfrm>
          <a:custGeom>
            <a:avLst/>
            <a:gdLst/>
            <a:ahLst/>
            <a:cxnLst/>
            <a:rect l="l" t="t" r="r" b="b"/>
            <a:pathLst>
              <a:path w="1684372" h="646378">
                <a:moveTo>
                  <a:pt x="0" y="0"/>
                </a:moveTo>
                <a:lnTo>
                  <a:pt x="1684372" y="0"/>
                </a:lnTo>
                <a:lnTo>
                  <a:pt x="1684372" y="646378"/>
                </a:lnTo>
                <a:lnTo>
                  <a:pt x="0" y="6463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487376">
            <a:off x="16657711" y="8149356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5" y="0"/>
                </a:lnTo>
                <a:lnTo>
                  <a:pt x="827615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586146">
            <a:off x="11288831" y="9497782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32322" y="4847122"/>
            <a:ext cx="592757" cy="5927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783051" y="2672848"/>
            <a:ext cx="592757" cy="5927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934814"/>
            <a:ext cx="8499289" cy="1792577"/>
          </a:xfrm>
          <a:custGeom>
            <a:avLst/>
            <a:gdLst/>
            <a:ahLst/>
            <a:cxnLst/>
            <a:rect l="l" t="t" r="r" b="b"/>
            <a:pathLst>
              <a:path w="8499289" h="1792577">
                <a:moveTo>
                  <a:pt x="0" y="0"/>
                </a:moveTo>
                <a:lnTo>
                  <a:pt x="8499289" y="0"/>
                </a:lnTo>
                <a:lnTo>
                  <a:pt x="8499289" y="1792577"/>
                </a:lnTo>
                <a:lnTo>
                  <a:pt x="0" y="179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08805">
            <a:off x="7751235" y="257646"/>
            <a:ext cx="1278098" cy="2203616"/>
          </a:xfrm>
          <a:custGeom>
            <a:avLst/>
            <a:gdLst/>
            <a:ahLst/>
            <a:cxnLst/>
            <a:rect l="l" t="t" r="r" b="b"/>
            <a:pathLst>
              <a:path w="1278098" h="2203616">
                <a:moveTo>
                  <a:pt x="0" y="0"/>
                </a:moveTo>
                <a:lnTo>
                  <a:pt x="1278097" y="0"/>
                </a:lnTo>
                <a:lnTo>
                  <a:pt x="1278097" y="2203617"/>
                </a:lnTo>
                <a:lnTo>
                  <a:pt x="0" y="2203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64797">
            <a:off x="106840" y="2370646"/>
            <a:ext cx="795752" cy="1371987"/>
          </a:xfrm>
          <a:custGeom>
            <a:avLst/>
            <a:gdLst/>
            <a:ahLst/>
            <a:cxnLst/>
            <a:rect l="l" t="t" r="r" b="b"/>
            <a:pathLst>
              <a:path w="795752" h="1371987">
                <a:moveTo>
                  <a:pt x="0" y="0"/>
                </a:moveTo>
                <a:lnTo>
                  <a:pt x="795752" y="0"/>
                </a:lnTo>
                <a:lnTo>
                  <a:pt x="795752" y="1371986"/>
                </a:lnTo>
                <a:lnTo>
                  <a:pt x="0" y="1371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463794">
            <a:off x="8456199" y="2065771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5" y="0"/>
                </a:lnTo>
                <a:lnTo>
                  <a:pt x="827615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96018">
            <a:off x="16417114" y="406683"/>
            <a:ext cx="1684372" cy="646378"/>
          </a:xfrm>
          <a:custGeom>
            <a:avLst/>
            <a:gdLst/>
            <a:ahLst/>
            <a:cxnLst/>
            <a:rect l="l" t="t" r="r" b="b"/>
            <a:pathLst>
              <a:path w="1684372" h="646378">
                <a:moveTo>
                  <a:pt x="0" y="0"/>
                </a:moveTo>
                <a:lnTo>
                  <a:pt x="1684372" y="0"/>
                </a:lnTo>
                <a:lnTo>
                  <a:pt x="1684372" y="646378"/>
                </a:lnTo>
                <a:lnTo>
                  <a:pt x="0" y="6463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586146">
            <a:off x="11288831" y="9497782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32322" y="4847122"/>
            <a:ext cx="592757" cy="5927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55094" y="1431404"/>
            <a:ext cx="7414912" cy="7424192"/>
          </a:xfrm>
          <a:custGeom>
            <a:avLst/>
            <a:gdLst/>
            <a:ahLst/>
            <a:cxnLst/>
            <a:rect l="l" t="t" r="r" b="b"/>
            <a:pathLst>
              <a:path w="7414912" h="7424192">
                <a:moveTo>
                  <a:pt x="0" y="0"/>
                </a:moveTo>
                <a:lnTo>
                  <a:pt x="7414913" y="0"/>
                </a:lnTo>
                <a:lnTo>
                  <a:pt x="7414913" y="7424192"/>
                </a:lnTo>
                <a:lnTo>
                  <a:pt x="0" y="74241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492605" y="1483110"/>
            <a:ext cx="7944865" cy="795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6"/>
              </a:lnSpc>
            </a:pPr>
            <a:r>
              <a:rPr lang="en-US" sz="4466">
                <a:solidFill>
                  <a:srgbClr val="3C2547"/>
                </a:solidFill>
                <a:latin typeface="Bebas Neue Cyrillic"/>
              </a:rPr>
              <a:t> КОНЦЕПЦІЇ РИНКОВОГО ГОСПОДАРЮВАННЯ ВКЛЮЧАЮТЬ ПРАВО ГОСПОДАРЮЮЧОГО СУБ'ЄКТА ОПЕРАТИВНО РОЗРОБЛЯТИ І ЗДІЙСНЮВАТИ ЕФЕКТИВНІ ЗАДУМИ ЗА РАХУНОК ГНУЧКОГО УПРАВЛІННЯ ЕКОНОМІЧНИМИ ІНТЕРЕСАМИ. ВОНИ НЕ ВІДКИДАЮТЬ ПРЯМОГО ЦЕНТРАЛІЗОВАНОГО ВПЛИВУ, КОЛИ ЦЕ НЕОБХІДНО. НЕБЕЗПЕЧНА НЕ ЦЕНТРАЛІЗАЦІЯ ЯК ТАКА, А ПЕРЕВИЩЕННЯ ЇЇ МІРИ, ВІДРИВ ВКАЗІВОК І РЕКОМЕНДАЦІЙ ЦЕНТРАЛЬНИХ СТРУКТУР УПРАВЛІННЯ ЕКОНОМІКОЮ ВІД ЕКОНОМІЧНИХ ІНТЕРЕСІВ ГОСПОДАРЮЮЧОГО СУБ'ЄКТА.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4407" y="6599751"/>
            <a:ext cx="22876813" cy="5384444"/>
            <a:chOff x="0" y="0"/>
            <a:chExt cx="3871671" cy="911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1671" cy="911263"/>
            </a:xfrm>
            <a:custGeom>
              <a:avLst/>
              <a:gdLst/>
              <a:ahLst/>
              <a:cxnLst/>
              <a:rect l="l" t="t" r="r" b="b"/>
              <a:pathLst>
                <a:path w="3871671" h="911263">
                  <a:moveTo>
                    <a:pt x="1935835" y="0"/>
                  </a:moveTo>
                  <a:cubicBezTo>
                    <a:pt x="866703" y="0"/>
                    <a:pt x="0" y="203993"/>
                    <a:pt x="0" y="455631"/>
                  </a:cubicBezTo>
                  <a:cubicBezTo>
                    <a:pt x="0" y="707270"/>
                    <a:pt x="866703" y="911263"/>
                    <a:pt x="1935835" y="911263"/>
                  </a:cubicBezTo>
                  <a:cubicBezTo>
                    <a:pt x="3004968" y="911263"/>
                    <a:pt x="3871671" y="707270"/>
                    <a:pt x="3871671" y="455631"/>
                  </a:cubicBezTo>
                  <a:cubicBezTo>
                    <a:pt x="3871671" y="203993"/>
                    <a:pt x="3004968" y="0"/>
                    <a:pt x="1935835" y="0"/>
                  </a:cubicBezTo>
                  <a:close/>
                </a:path>
              </a:pathLst>
            </a:custGeom>
            <a:solidFill>
              <a:srgbClr val="5BA6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62969" y="47331"/>
              <a:ext cx="3145732" cy="778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836" y="541715"/>
            <a:ext cx="7742609" cy="5442239"/>
            <a:chOff x="0" y="0"/>
            <a:chExt cx="2039206" cy="14333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9206" cy="1433347"/>
            </a:xfrm>
            <a:custGeom>
              <a:avLst/>
              <a:gdLst/>
              <a:ahLst/>
              <a:cxnLst/>
              <a:rect l="l" t="t" r="r" b="b"/>
              <a:pathLst>
                <a:path w="2039206" h="1433347">
                  <a:moveTo>
                    <a:pt x="50995" y="0"/>
                  </a:moveTo>
                  <a:lnTo>
                    <a:pt x="1988210" y="0"/>
                  </a:lnTo>
                  <a:cubicBezTo>
                    <a:pt x="2016374" y="0"/>
                    <a:pt x="2039206" y="22831"/>
                    <a:pt x="2039206" y="50995"/>
                  </a:cubicBezTo>
                  <a:lnTo>
                    <a:pt x="2039206" y="1382352"/>
                  </a:lnTo>
                  <a:cubicBezTo>
                    <a:pt x="2039206" y="1410516"/>
                    <a:pt x="2016374" y="1433347"/>
                    <a:pt x="1988210" y="1433347"/>
                  </a:cubicBezTo>
                  <a:lnTo>
                    <a:pt x="50995" y="1433347"/>
                  </a:lnTo>
                  <a:cubicBezTo>
                    <a:pt x="37471" y="1433347"/>
                    <a:pt x="24500" y="1427974"/>
                    <a:pt x="14936" y="1418411"/>
                  </a:cubicBezTo>
                  <a:cubicBezTo>
                    <a:pt x="5373" y="1408847"/>
                    <a:pt x="0" y="1395876"/>
                    <a:pt x="0" y="1382352"/>
                  </a:cubicBezTo>
                  <a:lnTo>
                    <a:pt x="0" y="50995"/>
                  </a:lnTo>
                  <a:cubicBezTo>
                    <a:pt x="0" y="37471"/>
                    <a:pt x="5373" y="24500"/>
                    <a:pt x="14936" y="14936"/>
                  </a:cubicBezTo>
                  <a:cubicBezTo>
                    <a:pt x="24500" y="5373"/>
                    <a:pt x="37471" y="0"/>
                    <a:pt x="50995" y="0"/>
                  </a:cubicBezTo>
                  <a:close/>
                </a:path>
              </a:pathLst>
            </a:custGeom>
            <a:solidFill>
              <a:srgbClr val="EBD5C4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39206" cy="1471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3351" y="541715"/>
            <a:ext cx="7243519" cy="555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2650">
                <a:solidFill>
                  <a:srgbClr val="000000"/>
                </a:solidFill>
                <a:latin typeface="Quicksand Bold"/>
              </a:rPr>
              <a:t>Відповідальність за рішення:</a:t>
            </a:r>
          </a:p>
          <a:p>
            <a:pPr marL="572167" lvl="1" indent="-286084" algn="ctr">
              <a:lnSpc>
                <a:spcPts val="3180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Quicksand Bold"/>
              </a:rPr>
              <a:t>рівень наукової зваженості запрограмованих маневрів;</a:t>
            </a:r>
          </a:p>
          <a:p>
            <a:pPr marL="572167" lvl="1" indent="-286084" algn="ctr">
              <a:lnSpc>
                <a:spcPts val="3180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Quicksand Bold"/>
              </a:rPr>
              <a:t>будь-яка форма господарювання й підприємницької діяльності, що припускає підвищення витрат виробництва або відстає щодо оновлення продукції, призводить до втрати споживачів на користь конкурентів;</a:t>
            </a:r>
          </a:p>
          <a:p>
            <a:pPr marL="572167" lvl="1" indent="-286084" algn="ctr">
              <a:lnSpc>
                <a:spcPts val="3180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Quicksand Bold"/>
              </a:rPr>
              <a:t>падіння прибутків і, якщо не буде прийнято ефективних заходів, - банкрутство.</a:t>
            </a:r>
          </a:p>
          <a:p>
            <a:pPr algn="ctr">
              <a:lnSpc>
                <a:spcPts val="3180"/>
              </a:lnSpc>
            </a:pPr>
            <a:endParaRPr lang="en-US" sz="2650">
              <a:solidFill>
                <a:srgbClr val="000000"/>
              </a:solidFill>
              <a:latin typeface="Quicksand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144000" y="541715"/>
            <a:ext cx="7821203" cy="5600835"/>
            <a:chOff x="0" y="0"/>
            <a:chExt cx="2059905" cy="14751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9905" cy="1475117"/>
            </a:xfrm>
            <a:custGeom>
              <a:avLst/>
              <a:gdLst/>
              <a:ahLst/>
              <a:cxnLst/>
              <a:rect l="l" t="t" r="r" b="b"/>
              <a:pathLst>
                <a:path w="2059905" h="1475117">
                  <a:moveTo>
                    <a:pt x="50483" y="0"/>
                  </a:moveTo>
                  <a:lnTo>
                    <a:pt x="2009422" y="0"/>
                  </a:lnTo>
                  <a:cubicBezTo>
                    <a:pt x="2022811" y="0"/>
                    <a:pt x="2035652" y="5319"/>
                    <a:pt x="2045119" y="14786"/>
                  </a:cubicBezTo>
                  <a:cubicBezTo>
                    <a:pt x="2054587" y="24254"/>
                    <a:pt x="2059905" y="37094"/>
                    <a:pt x="2059905" y="50483"/>
                  </a:cubicBezTo>
                  <a:lnTo>
                    <a:pt x="2059905" y="1424634"/>
                  </a:lnTo>
                  <a:cubicBezTo>
                    <a:pt x="2059905" y="1438023"/>
                    <a:pt x="2054587" y="1450864"/>
                    <a:pt x="2045119" y="1460331"/>
                  </a:cubicBezTo>
                  <a:cubicBezTo>
                    <a:pt x="2035652" y="1469798"/>
                    <a:pt x="2022811" y="1475117"/>
                    <a:pt x="2009422" y="1475117"/>
                  </a:cubicBezTo>
                  <a:lnTo>
                    <a:pt x="50483" y="1475117"/>
                  </a:lnTo>
                  <a:cubicBezTo>
                    <a:pt x="37094" y="1475117"/>
                    <a:pt x="24254" y="1469798"/>
                    <a:pt x="14786" y="1460331"/>
                  </a:cubicBezTo>
                  <a:cubicBezTo>
                    <a:pt x="5319" y="1450864"/>
                    <a:pt x="0" y="1438023"/>
                    <a:pt x="0" y="1424634"/>
                  </a:cubicBezTo>
                  <a:lnTo>
                    <a:pt x="0" y="50483"/>
                  </a:lnTo>
                  <a:cubicBezTo>
                    <a:pt x="0" y="37094"/>
                    <a:pt x="5319" y="24254"/>
                    <a:pt x="14786" y="14786"/>
                  </a:cubicBezTo>
                  <a:cubicBezTo>
                    <a:pt x="24254" y="5319"/>
                    <a:pt x="37094" y="0"/>
                    <a:pt x="50483" y="0"/>
                  </a:cubicBezTo>
                  <a:close/>
                </a:path>
              </a:pathLst>
            </a:custGeom>
            <a:solidFill>
              <a:srgbClr val="EBD5C4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59905" cy="1513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20475" y="-2380711"/>
            <a:ext cx="3647050" cy="364705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48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422487" y="795640"/>
            <a:ext cx="7170025" cy="49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2535">
                <a:solidFill>
                  <a:srgbClr val="000000"/>
                </a:solidFill>
                <a:latin typeface="Quicksand Bold"/>
              </a:rPr>
              <a:t>  При пануванні адміністративно-командних методів керівництва для господарських суб'єктів (велике підприємництво чи окремий працівник) головне завдання полягає не в тому, щоб досягти мак-симуму (це пов'язано з додатковими витратами зусиль, часу, ре-сурсів), а в тому, щоб бути не гіршим за інших і мати приховані резерви на випадок нових завдань. Об'єкт управління боїться лише покарання за невиконання команди, економічної ж мотивації під-приємливості немає.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7625122"/>
            <a:ext cx="18288000" cy="25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8"/>
              </a:lnSpc>
            </a:pPr>
            <a:r>
              <a:rPr lang="en-US" sz="3356">
                <a:solidFill>
                  <a:srgbClr val="000000"/>
                </a:solidFill>
                <a:latin typeface="Quicksand Bold"/>
              </a:rPr>
              <a:t>  Ринкова економіка - це сфера прояву та відтворення відносин товарного виробництва. Оскільки ринкове господарство повністю зумовлюється наявністю та функціонуванням товарного виробни-цтва, як, і навпаки, останнє наповнюється ринковими відносина-ми, то можна вважати, що ринкова економіка є не що інше, як товарне виробництво.</a:t>
            </a:r>
          </a:p>
        </p:txBody>
      </p:sp>
      <p:sp>
        <p:nvSpPr>
          <p:cNvPr id="17" name="Freeform 17"/>
          <p:cNvSpPr/>
          <p:nvPr/>
        </p:nvSpPr>
        <p:spPr>
          <a:xfrm rot="-1007902">
            <a:off x="16089911" y="6116301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9"/>
                </a:lnTo>
                <a:lnTo>
                  <a:pt x="0" y="604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744390" y="1216416"/>
            <a:ext cx="1029821" cy="102982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965203" y="3565676"/>
            <a:ext cx="588195" cy="58819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09991">
            <a:off x="1569610" y="9248558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6"/>
                </a:lnTo>
                <a:lnTo>
                  <a:pt x="0" y="100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6978" y="1028700"/>
            <a:ext cx="8713651" cy="8110894"/>
            <a:chOff x="0" y="0"/>
            <a:chExt cx="2294953" cy="2136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4953" cy="2136202"/>
            </a:xfrm>
            <a:custGeom>
              <a:avLst/>
              <a:gdLst/>
              <a:ahLst/>
              <a:cxnLst/>
              <a:rect l="l" t="t" r="r" b="b"/>
              <a:pathLst>
                <a:path w="2294953" h="2136202">
                  <a:moveTo>
                    <a:pt x="45313" y="0"/>
                  </a:moveTo>
                  <a:lnTo>
                    <a:pt x="2249641" y="0"/>
                  </a:lnTo>
                  <a:cubicBezTo>
                    <a:pt x="2261658" y="0"/>
                    <a:pt x="2273184" y="4774"/>
                    <a:pt x="2281682" y="13272"/>
                  </a:cubicBezTo>
                  <a:cubicBezTo>
                    <a:pt x="2290179" y="21770"/>
                    <a:pt x="2294953" y="33295"/>
                    <a:pt x="2294953" y="45313"/>
                  </a:cubicBezTo>
                  <a:lnTo>
                    <a:pt x="2294953" y="2090890"/>
                  </a:lnTo>
                  <a:cubicBezTo>
                    <a:pt x="2294953" y="2102907"/>
                    <a:pt x="2290179" y="2114433"/>
                    <a:pt x="2281682" y="2122931"/>
                  </a:cubicBezTo>
                  <a:cubicBezTo>
                    <a:pt x="2273184" y="2131428"/>
                    <a:pt x="2261658" y="2136202"/>
                    <a:pt x="2249641" y="2136202"/>
                  </a:cubicBezTo>
                  <a:lnTo>
                    <a:pt x="45313" y="2136202"/>
                  </a:lnTo>
                  <a:cubicBezTo>
                    <a:pt x="33295" y="2136202"/>
                    <a:pt x="21770" y="2131428"/>
                    <a:pt x="13272" y="2122931"/>
                  </a:cubicBezTo>
                  <a:cubicBezTo>
                    <a:pt x="4774" y="2114433"/>
                    <a:pt x="0" y="2102907"/>
                    <a:pt x="0" y="2090890"/>
                  </a:cubicBezTo>
                  <a:lnTo>
                    <a:pt x="0" y="45313"/>
                  </a:lnTo>
                  <a:cubicBezTo>
                    <a:pt x="0" y="33295"/>
                    <a:pt x="4774" y="21770"/>
                    <a:pt x="13272" y="13272"/>
                  </a:cubicBezTo>
                  <a:cubicBezTo>
                    <a:pt x="21770" y="4774"/>
                    <a:pt x="33295" y="0"/>
                    <a:pt x="45313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94953" cy="2174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86447" y="1495565"/>
            <a:ext cx="8226532" cy="722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645">
                <a:solidFill>
                  <a:srgbClr val="000000"/>
                </a:solidFill>
                <a:latin typeface="Quicksand Bold"/>
              </a:rPr>
              <a:t> Приватна власність в умовах соціальне орієнтованого ринкового господарства - це спосіб творення суспільних продуктивних сил на основі економічної свободи людини, реалізації її матеріального інтересу і господарської підприємливості. Вона грунтується на принципах: досягати успіхів завдяки своїм здібностям і розумному ризику, господарювати з прибутком. Відсутність приватної власності означає нічийність та безгосподарність. Саме через відсутність донедавна у вітчизняній економіці приватної власності та форм господарювання, що відповідають їй, суспільне виробництво не було включене в систему принципів і законів товарного госпо-дарства. Звідси економічно неефективне господарювання.</a:t>
            </a:r>
          </a:p>
        </p:txBody>
      </p:sp>
      <p:sp>
        <p:nvSpPr>
          <p:cNvPr id="7" name="Freeform 7"/>
          <p:cNvSpPr/>
          <p:nvPr/>
        </p:nvSpPr>
        <p:spPr>
          <a:xfrm rot="785033">
            <a:off x="13897488" y="1821994"/>
            <a:ext cx="1028556" cy="1773373"/>
          </a:xfrm>
          <a:custGeom>
            <a:avLst/>
            <a:gdLst/>
            <a:ahLst/>
            <a:cxnLst/>
            <a:rect l="l" t="t" r="r" b="b"/>
            <a:pathLst>
              <a:path w="1028556" h="1773373">
                <a:moveTo>
                  <a:pt x="0" y="0"/>
                </a:moveTo>
                <a:lnTo>
                  <a:pt x="1028556" y="0"/>
                </a:lnTo>
                <a:lnTo>
                  <a:pt x="1028556" y="1773374"/>
                </a:lnTo>
                <a:lnTo>
                  <a:pt x="0" y="177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97385">
            <a:off x="457231" y="3580520"/>
            <a:ext cx="1142939" cy="687841"/>
          </a:xfrm>
          <a:custGeom>
            <a:avLst/>
            <a:gdLst/>
            <a:ahLst/>
            <a:cxnLst/>
            <a:rect l="l" t="t" r="r" b="b"/>
            <a:pathLst>
              <a:path w="1142939" h="687841">
                <a:moveTo>
                  <a:pt x="0" y="0"/>
                </a:moveTo>
                <a:lnTo>
                  <a:pt x="1142938" y="0"/>
                </a:lnTo>
                <a:lnTo>
                  <a:pt x="1142938" y="687841"/>
                </a:lnTo>
                <a:lnTo>
                  <a:pt x="0" y="687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100433" y="2060292"/>
            <a:ext cx="592757" cy="59275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78911" y="6576110"/>
            <a:ext cx="784408" cy="78440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754975" y="-2051755"/>
            <a:ext cx="3080455" cy="308045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755904" y="2371104"/>
            <a:ext cx="7409673" cy="7381887"/>
          </a:xfrm>
          <a:custGeom>
            <a:avLst/>
            <a:gdLst/>
            <a:ahLst/>
            <a:cxnLst/>
            <a:rect l="l" t="t" r="r" b="b"/>
            <a:pathLst>
              <a:path w="7409673" h="7381887">
                <a:moveTo>
                  <a:pt x="0" y="0"/>
                </a:moveTo>
                <a:lnTo>
                  <a:pt x="7409673" y="0"/>
                </a:lnTo>
                <a:lnTo>
                  <a:pt x="7409673" y="7381887"/>
                </a:lnTo>
                <a:lnTo>
                  <a:pt x="0" y="73818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3959" y="9258300"/>
            <a:ext cx="7828500" cy="78285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954647" y="3762243"/>
            <a:ext cx="4891287" cy="4954342"/>
          </a:xfrm>
          <a:custGeom>
            <a:avLst/>
            <a:gdLst/>
            <a:ahLst/>
            <a:cxnLst/>
            <a:rect l="l" t="t" r="r" b="b"/>
            <a:pathLst>
              <a:path w="4891287" h="4954342">
                <a:moveTo>
                  <a:pt x="4891287" y="0"/>
                </a:moveTo>
                <a:lnTo>
                  <a:pt x="0" y="0"/>
                </a:lnTo>
                <a:lnTo>
                  <a:pt x="0" y="4954343"/>
                </a:lnTo>
                <a:lnTo>
                  <a:pt x="4891287" y="4954343"/>
                </a:lnTo>
                <a:lnTo>
                  <a:pt x="48912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85033">
            <a:off x="4713580" y="2224535"/>
            <a:ext cx="1028556" cy="1773373"/>
          </a:xfrm>
          <a:custGeom>
            <a:avLst/>
            <a:gdLst/>
            <a:ahLst/>
            <a:cxnLst/>
            <a:rect l="l" t="t" r="r" b="b"/>
            <a:pathLst>
              <a:path w="1028556" h="1773373">
                <a:moveTo>
                  <a:pt x="0" y="0"/>
                </a:moveTo>
                <a:lnTo>
                  <a:pt x="1028557" y="0"/>
                </a:lnTo>
                <a:lnTo>
                  <a:pt x="1028557" y="1773374"/>
                </a:lnTo>
                <a:lnTo>
                  <a:pt x="0" y="177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21696">
            <a:off x="3637795" y="962776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6" y="0"/>
                </a:lnTo>
                <a:lnTo>
                  <a:pt x="827616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586146">
            <a:off x="14397120" y="9495342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6" y="0"/>
                </a:lnTo>
                <a:lnTo>
                  <a:pt x="1933066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32322" y="2805296"/>
            <a:ext cx="592757" cy="59275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851828">
            <a:off x="2761797" y="2022477"/>
            <a:ext cx="729438" cy="1257652"/>
          </a:xfrm>
          <a:custGeom>
            <a:avLst/>
            <a:gdLst/>
            <a:ahLst/>
            <a:cxnLst/>
            <a:rect l="l" t="t" r="r" b="b"/>
            <a:pathLst>
              <a:path w="729438" h="1257652">
                <a:moveTo>
                  <a:pt x="0" y="0"/>
                </a:moveTo>
                <a:lnTo>
                  <a:pt x="729438" y="0"/>
                </a:lnTo>
                <a:lnTo>
                  <a:pt x="729438" y="1257652"/>
                </a:lnTo>
                <a:lnTo>
                  <a:pt x="0" y="1257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289130" y="8499071"/>
            <a:ext cx="592757" cy="5927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55960" y="1028700"/>
            <a:ext cx="784408" cy="78440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224912" y="834355"/>
            <a:ext cx="10226082" cy="813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5"/>
              </a:lnSpc>
            </a:pPr>
            <a:r>
              <a:rPr lang="en-US" sz="3845">
                <a:solidFill>
                  <a:srgbClr val="000000"/>
                </a:solidFill>
                <a:latin typeface="Quicksand Bold"/>
              </a:rPr>
              <a:t> Сутністю підприємництва є самостійне, ініціативне господарю-вання, а його метою - діловий успіх у вигляді прибутку, особистий дохід. Основними його рисами є постійний ризик, матеріальна відпо-відальність, організаційно-господарське новаторство, раціоналізм, ефективне використання ресурсів.</a:t>
            </a:r>
          </a:p>
          <a:p>
            <a:pPr algn="ctr">
              <a:lnSpc>
                <a:spcPts val="4615"/>
              </a:lnSpc>
            </a:pPr>
            <a:endParaRPr lang="en-US" sz="3845">
              <a:solidFill>
                <a:srgbClr val="000000"/>
              </a:solidFill>
              <a:latin typeface="Quicksand Bold"/>
            </a:endParaRPr>
          </a:p>
          <a:p>
            <a:pPr algn="ctr">
              <a:lnSpc>
                <a:spcPts val="4615"/>
              </a:lnSpc>
            </a:pPr>
            <a:r>
              <a:rPr lang="en-US" sz="3845">
                <a:solidFill>
                  <a:srgbClr val="000000"/>
                </a:solidFill>
                <a:latin typeface="Quicksand Bold"/>
              </a:rPr>
              <a:t> Підприємництво має такі форми:</a:t>
            </a:r>
          </a:p>
          <a:p>
            <a:pPr algn="ctr">
              <a:lnSpc>
                <a:spcPts val="4615"/>
              </a:lnSpc>
            </a:pPr>
            <a:r>
              <a:rPr lang="en-US" sz="3845">
                <a:solidFill>
                  <a:srgbClr val="000000"/>
                </a:solidFill>
                <a:latin typeface="Quicksand Bold"/>
              </a:rPr>
              <a:t> індивідуально-приватне</a:t>
            </a:r>
          </a:p>
          <a:p>
            <a:pPr algn="ctr">
              <a:lnSpc>
                <a:spcPts val="4615"/>
              </a:lnSpc>
            </a:pPr>
            <a:r>
              <a:rPr lang="en-US" sz="3845">
                <a:solidFill>
                  <a:srgbClr val="000000"/>
                </a:solidFill>
                <a:latin typeface="Quicksand Bold"/>
              </a:rPr>
              <a:t> асоційоване, державне</a:t>
            </a:r>
          </a:p>
          <a:p>
            <a:pPr algn="ctr">
              <a:lnSpc>
                <a:spcPts val="4615"/>
              </a:lnSpc>
            </a:pPr>
            <a:r>
              <a:rPr lang="en-US" sz="3845">
                <a:solidFill>
                  <a:srgbClr val="000000"/>
                </a:solidFill>
                <a:latin typeface="Quicksand Bold"/>
              </a:rPr>
              <a:t> індивідуально-сімейне.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9240" y="592479"/>
            <a:ext cx="7828500" cy="78285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7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6600">
            <a:off x="11435916" y="1847992"/>
            <a:ext cx="695470" cy="1199086"/>
          </a:xfrm>
          <a:custGeom>
            <a:avLst/>
            <a:gdLst/>
            <a:ahLst/>
            <a:cxnLst/>
            <a:rect l="l" t="t" r="r" b="b"/>
            <a:pathLst>
              <a:path w="695470" h="1199086">
                <a:moveTo>
                  <a:pt x="0" y="0"/>
                </a:moveTo>
                <a:lnTo>
                  <a:pt x="695470" y="0"/>
                </a:lnTo>
                <a:lnTo>
                  <a:pt x="695470" y="1199086"/>
                </a:lnTo>
                <a:lnTo>
                  <a:pt x="0" y="1199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70517" y="1119827"/>
            <a:ext cx="6096422" cy="361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7"/>
              </a:lnSpc>
            </a:pPr>
            <a:r>
              <a:rPr lang="en-US" sz="9327">
                <a:solidFill>
                  <a:srgbClr val="3C2547"/>
                </a:solidFill>
                <a:latin typeface="More Sugar"/>
              </a:rPr>
              <a:t>Гроші:</a:t>
            </a:r>
          </a:p>
          <a:p>
            <a:pPr algn="ctr">
              <a:lnSpc>
                <a:spcPts val="9327"/>
              </a:lnSpc>
            </a:pPr>
            <a:endParaRPr lang="en-US" sz="9327">
              <a:solidFill>
                <a:srgbClr val="3C2547"/>
              </a:solidFill>
              <a:latin typeface="More Sugar"/>
            </a:endParaRPr>
          </a:p>
          <a:p>
            <a:pPr algn="ctr">
              <a:lnSpc>
                <a:spcPts val="9327"/>
              </a:lnSpc>
            </a:pPr>
            <a:endParaRPr lang="en-US" sz="9327">
              <a:solidFill>
                <a:srgbClr val="3C2547"/>
              </a:solidFill>
              <a:latin typeface="More Sugar"/>
            </a:endParaRPr>
          </a:p>
        </p:txBody>
      </p:sp>
      <p:sp>
        <p:nvSpPr>
          <p:cNvPr id="7" name="Freeform 7"/>
          <p:cNvSpPr/>
          <p:nvPr/>
        </p:nvSpPr>
        <p:spPr>
          <a:xfrm rot="-218726">
            <a:off x="12422382" y="625896"/>
            <a:ext cx="1071688" cy="644961"/>
          </a:xfrm>
          <a:custGeom>
            <a:avLst/>
            <a:gdLst/>
            <a:ahLst/>
            <a:cxnLst/>
            <a:rect l="l" t="t" r="r" b="b"/>
            <a:pathLst>
              <a:path w="1071688" h="644961">
                <a:moveTo>
                  <a:pt x="0" y="0"/>
                </a:moveTo>
                <a:lnTo>
                  <a:pt x="1071688" y="0"/>
                </a:lnTo>
                <a:lnTo>
                  <a:pt x="1071688" y="644962"/>
                </a:lnTo>
                <a:lnTo>
                  <a:pt x="0" y="644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636853">
            <a:off x="174207" y="9188154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717691" y="1046254"/>
            <a:ext cx="710050" cy="7100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12501" y="3821355"/>
            <a:ext cx="5703413" cy="1370747"/>
            <a:chOff x="0" y="0"/>
            <a:chExt cx="1502134" cy="3610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2134" cy="361020"/>
            </a:xfrm>
            <a:custGeom>
              <a:avLst/>
              <a:gdLst/>
              <a:ahLst/>
              <a:cxnLst/>
              <a:rect l="l" t="t" r="r" b="b"/>
              <a:pathLst>
                <a:path w="1502134" h="361020">
                  <a:moveTo>
                    <a:pt x="69228" y="0"/>
                  </a:moveTo>
                  <a:lnTo>
                    <a:pt x="1432905" y="0"/>
                  </a:lnTo>
                  <a:cubicBezTo>
                    <a:pt x="1451266" y="0"/>
                    <a:pt x="1468874" y="7294"/>
                    <a:pt x="1481857" y="20277"/>
                  </a:cubicBezTo>
                  <a:cubicBezTo>
                    <a:pt x="1494840" y="33259"/>
                    <a:pt x="1502134" y="50868"/>
                    <a:pt x="1502134" y="69228"/>
                  </a:cubicBezTo>
                  <a:lnTo>
                    <a:pt x="1502134" y="291791"/>
                  </a:lnTo>
                  <a:cubicBezTo>
                    <a:pt x="1502134" y="310152"/>
                    <a:pt x="1494840" y="327760"/>
                    <a:pt x="1481857" y="340743"/>
                  </a:cubicBezTo>
                  <a:cubicBezTo>
                    <a:pt x="1468874" y="353726"/>
                    <a:pt x="1451266" y="361020"/>
                    <a:pt x="1432905" y="361020"/>
                  </a:cubicBezTo>
                  <a:lnTo>
                    <a:pt x="69228" y="361020"/>
                  </a:lnTo>
                  <a:cubicBezTo>
                    <a:pt x="30995" y="361020"/>
                    <a:pt x="0" y="330025"/>
                    <a:pt x="0" y="291791"/>
                  </a:cubicBezTo>
                  <a:lnTo>
                    <a:pt x="0" y="69228"/>
                  </a:lnTo>
                  <a:cubicBezTo>
                    <a:pt x="0" y="50868"/>
                    <a:pt x="7294" y="33259"/>
                    <a:pt x="20277" y="20277"/>
                  </a:cubicBezTo>
                  <a:cubicBezTo>
                    <a:pt x="33259" y="7294"/>
                    <a:pt x="50868" y="0"/>
                    <a:pt x="69228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02134" cy="399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40449" y="4077450"/>
            <a:ext cx="1029177" cy="1066050"/>
            <a:chOff x="0" y="0"/>
            <a:chExt cx="812800" cy="841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41921"/>
            </a:xfrm>
            <a:custGeom>
              <a:avLst/>
              <a:gdLst/>
              <a:ahLst/>
              <a:cxnLst/>
              <a:rect l="l" t="t" r="r" b="b"/>
              <a:pathLst>
                <a:path w="812800" h="841921">
                  <a:moveTo>
                    <a:pt x="406400" y="0"/>
                  </a:moveTo>
                  <a:cubicBezTo>
                    <a:pt x="181951" y="0"/>
                    <a:pt x="0" y="188470"/>
                    <a:pt x="0" y="420960"/>
                  </a:cubicBezTo>
                  <a:cubicBezTo>
                    <a:pt x="0" y="653450"/>
                    <a:pt x="181951" y="841921"/>
                    <a:pt x="406400" y="841921"/>
                  </a:cubicBezTo>
                  <a:cubicBezTo>
                    <a:pt x="630849" y="841921"/>
                    <a:pt x="812800" y="653450"/>
                    <a:pt x="812800" y="420960"/>
                  </a:cubicBezTo>
                  <a:cubicBezTo>
                    <a:pt x="812800" y="1884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2255"/>
              <a:ext cx="660400" cy="7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More Sugar"/>
                </a:rPr>
                <a:t>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40587" y="5897223"/>
            <a:ext cx="5575327" cy="1319314"/>
            <a:chOff x="0" y="0"/>
            <a:chExt cx="1468399" cy="3474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8399" cy="347474"/>
            </a:xfrm>
            <a:custGeom>
              <a:avLst/>
              <a:gdLst/>
              <a:ahLst/>
              <a:cxnLst/>
              <a:rect l="l" t="t" r="r" b="b"/>
              <a:pathLst>
                <a:path w="1468399" h="347474">
                  <a:moveTo>
                    <a:pt x="70819" y="0"/>
                  </a:moveTo>
                  <a:lnTo>
                    <a:pt x="1397580" y="0"/>
                  </a:lnTo>
                  <a:cubicBezTo>
                    <a:pt x="1436692" y="0"/>
                    <a:pt x="1468399" y="31707"/>
                    <a:pt x="1468399" y="70819"/>
                  </a:cubicBezTo>
                  <a:lnTo>
                    <a:pt x="1468399" y="276655"/>
                  </a:lnTo>
                  <a:cubicBezTo>
                    <a:pt x="1468399" y="315767"/>
                    <a:pt x="1436692" y="347474"/>
                    <a:pt x="1397580" y="347474"/>
                  </a:cubicBezTo>
                  <a:lnTo>
                    <a:pt x="70819" y="347474"/>
                  </a:lnTo>
                  <a:cubicBezTo>
                    <a:pt x="31707" y="347474"/>
                    <a:pt x="0" y="315767"/>
                    <a:pt x="0" y="276655"/>
                  </a:cubicBezTo>
                  <a:lnTo>
                    <a:pt x="0" y="70819"/>
                  </a:lnTo>
                  <a:cubicBezTo>
                    <a:pt x="0" y="31707"/>
                    <a:pt x="31707" y="0"/>
                    <a:pt x="7081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68399" cy="385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40449" y="6023855"/>
            <a:ext cx="1029177" cy="1066050"/>
            <a:chOff x="0" y="0"/>
            <a:chExt cx="812800" cy="8419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41921"/>
            </a:xfrm>
            <a:custGeom>
              <a:avLst/>
              <a:gdLst/>
              <a:ahLst/>
              <a:cxnLst/>
              <a:rect l="l" t="t" r="r" b="b"/>
              <a:pathLst>
                <a:path w="812800" h="841921">
                  <a:moveTo>
                    <a:pt x="406400" y="0"/>
                  </a:moveTo>
                  <a:cubicBezTo>
                    <a:pt x="181951" y="0"/>
                    <a:pt x="0" y="188470"/>
                    <a:pt x="0" y="420960"/>
                  </a:cubicBezTo>
                  <a:cubicBezTo>
                    <a:pt x="0" y="653450"/>
                    <a:pt x="181951" y="841921"/>
                    <a:pt x="406400" y="841921"/>
                  </a:cubicBezTo>
                  <a:cubicBezTo>
                    <a:pt x="630849" y="841921"/>
                    <a:pt x="812800" y="653450"/>
                    <a:pt x="812800" y="420960"/>
                  </a:cubicBezTo>
                  <a:cubicBezTo>
                    <a:pt x="812800" y="1884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12255"/>
              <a:ext cx="660400" cy="7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More Sugar"/>
                </a:rPr>
                <a:t>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55376" y="7921387"/>
            <a:ext cx="5560538" cy="1336913"/>
            <a:chOff x="0" y="0"/>
            <a:chExt cx="1464504" cy="3521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64504" cy="352109"/>
            </a:xfrm>
            <a:custGeom>
              <a:avLst/>
              <a:gdLst/>
              <a:ahLst/>
              <a:cxnLst/>
              <a:rect l="l" t="t" r="r" b="b"/>
              <a:pathLst>
                <a:path w="1464504" h="352109">
                  <a:moveTo>
                    <a:pt x="71007" y="0"/>
                  </a:moveTo>
                  <a:lnTo>
                    <a:pt x="1393497" y="0"/>
                  </a:lnTo>
                  <a:cubicBezTo>
                    <a:pt x="1432713" y="0"/>
                    <a:pt x="1464504" y="31791"/>
                    <a:pt x="1464504" y="71007"/>
                  </a:cubicBezTo>
                  <a:lnTo>
                    <a:pt x="1464504" y="281102"/>
                  </a:lnTo>
                  <a:cubicBezTo>
                    <a:pt x="1464504" y="320318"/>
                    <a:pt x="1432713" y="352109"/>
                    <a:pt x="1393497" y="352109"/>
                  </a:cubicBezTo>
                  <a:lnTo>
                    <a:pt x="71007" y="352109"/>
                  </a:lnTo>
                  <a:cubicBezTo>
                    <a:pt x="31791" y="352109"/>
                    <a:pt x="0" y="320318"/>
                    <a:pt x="0" y="281102"/>
                  </a:cubicBezTo>
                  <a:lnTo>
                    <a:pt x="0" y="71007"/>
                  </a:lnTo>
                  <a:cubicBezTo>
                    <a:pt x="0" y="31791"/>
                    <a:pt x="31791" y="0"/>
                    <a:pt x="71007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464504" cy="390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140449" y="7979337"/>
            <a:ext cx="1029177" cy="1066050"/>
            <a:chOff x="0" y="0"/>
            <a:chExt cx="812800" cy="84192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41921"/>
            </a:xfrm>
            <a:custGeom>
              <a:avLst/>
              <a:gdLst/>
              <a:ahLst/>
              <a:cxnLst/>
              <a:rect l="l" t="t" r="r" b="b"/>
              <a:pathLst>
                <a:path w="812800" h="841921">
                  <a:moveTo>
                    <a:pt x="406400" y="0"/>
                  </a:moveTo>
                  <a:cubicBezTo>
                    <a:pt x="181951" y="0"/>
                    <a:pt x="0" y="188470"/>
                    <a:pt x="0" y="420960"/>
                  </a:cubicBezTo>
                  <a:cubicBezTo>
                    <a:pt x="0" y="653450"/>
                    <a:pt x="181951" y="841921"/>
                    <a:pt x="406400" y="841921"/>
                  </a:cubicBezTo>
                  <a:cubicBezTo>
                    <a:pt x="630849" y="841921"/>
                    <a:pt x="812800" y="653450"/>
                    <a:pt x="812800" y="420960"/>
                  </a:cubicBezTo>
                  <a:cubicBezTo>
                    <a:pt x="812800" y="1884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12255"/>
              <a:ext cx="660400" cy="7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More Sugar"/>
                </a:rPr>
                <a:t>3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629109" y="8335337"/>
            <a:ext cx="710050" cy="710050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1482034" y="1094664"/>
            <a:ext cx="5945706" cy="8695731"/>
          </a:xfrm>
          <a:custGeom>
            <a:avLst/>
            <a:gdLst/>
            <a:ahLst/>
            <a:cxnLst/>
            <a:rect l="l" t="t" r="r" b="b"/>
            <a:pathLst>
              <a:path w="5945706" h="8695731">
                <a:moveTo>
                  <a:pt x="0" y="0"/>
                </a:moveTo>
                <a:lnTo>
                  <a:pt x="5945706" y="0"/>
                </a:lnTo>
                <a:lnTo>
                  <a:pt x="5945706" y="8695732"/>
                </a:lnTo>
                <a:lnTo>
                  <a:pt x="0" y="8695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3515900" y="4077450"/>
            <a:ext cx="5296615" cy="796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624">
                <a:solidFill>
                  <a:srgbClr val="FFFFFF"/>
                </a:solidFill>
                <a:latin typeface="Quicksand Bold"/>
              </a:rPr>
              <a:t>Необхідний інститут ринкового господарства.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61476" y="6033380"/>
            <a:ext cx="500546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Quicksand Bold"/>
              </a:rPr>
              <a:t>"Кисень" для ринкового організму.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15900" y="8045212"/>
            <a:ext cx="5296615" cy="117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577">
                <a:solidFill>
                  <a:srgbClr val="FFFFFF"/>
                </a:solidFill>
                <a:latin typeface="Quicksand Bold"/>
              </a:rPr>
              <a:t> Стимул для виробника та важіль впливу для споживача.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0121" y="2592514"/>
            <a:ext cx="10577215" cy="47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2857">
                <a:solidFill>
                  <a:srgbClr val="000000"/>
                </a:solidFill>
                <a:latin typeface="Quicksand Bold"/>
              </a:rPr>
              <a:t>бо гроші - це багатство, а багатство - це гроші (А. Сміт).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10075120" cy="850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</a:pPr>
            <a:r>
              <a:rPr lang="en-US" sz="5089">
                <a:solidFill>
                  <a:srgbClr val="000000"/>
                </a:solidFill>
                <a:latin typeface="Quicksand Bold"/>
              </a:rPr>
              <a:t> Ще у XVIII ст. відкрита класична закономірність: маса грошей, помножена на швидкість їх обігу, повинна дорівнювати обсягу випущених товарів, помноженому на рівень цін. Якщо ця рівновага порушена, то необхідно скоригувати одну з чотирьох складових.</a:t>
            </a:r>
          </a:p>
        </p:txBody>
      </p:sp>
      <p:sp>
        <p:nvSpPr>
          <p:cNvPr id="3" name="Freeform 3"/>
          <p:cNvSpPr/>
          <p:nvPr/>
        </p:nvSpPr>
        <p:spPr>
          <a:xfrm rot="-2540231">
            <a:off x="-184185" y="499502"/>
            <a:ext cx="1742222" cy="668578"/>
          </a:xfrm>
          <a:custGeom>
            <a:avLst/>
            <a:gdLst/>
            <a:ahLst/>
            <a:cxnLst/>
            <a:rect l="l" t="t" r="r" b="b"/>
            <a:pathLst>
              <a:path w="1742222" h="668578">
                <a:moveTo>
                  <a:pt x="0" y="0"/>
                </a:moveTo>
                <a:lnTo>
                  <a:pt x="1742223" y="0"/>
                </a:lnTo>
                <a:lnTo>
                  <a:pt x="1742223" y="668578"/>
                </a:lnTo>
                <a:lnTo>
                  <a:pt x="0" y="668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798380">
            <a:off x="773616" y="7310060"/>
            <a:ext cx="1038663" cy="625086"/>
          </a:xfrm>
          <a:custGeom>
            <a:avLst/>
            <a:gdLst/>
            <a:ahLst/>
            <a:cxnLst/>
            <a:rect l="l" t="t" r="r" b="b"/>
            <a:pathLst>
              <a:path w="1038663" h="625086">
                <a:moveTo>
                  <a:pt x="0" y="0"/>
                </a:moveTo>
                <a:lnTo>
                  <a:pt x="1038662" y="0"/>
                </a:lnTo>
                <a:lnTo>
                  <a:pt x="1038662" y="625087"/>
                </a:lnTo>
                <a:lnTo>
                  <a:pt x="0" y="625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254555" y="2883608"/>
            <a:ext cx="592757" cy="59275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04068" y="6579139"/>
            <a:ext cx="2062706" cy="206270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112598">
            <a:off x="16876501" y="3859931"/>
            <a:ext cx="1038663" cy="625086"/>
          </a:xfrm>
          <a:custGeom>
            <a:avLst/>
            <a:gdLst/>
            <a:ahLst/>
            <a:cxnLst/>
            <a:rect l="l" t="t" r="r" b="b"/>
            <a:pathLst>
              <a:path w="1038663" h="625086">
                <a:moveTo>
                  <a:pt x="0" y="0"/>
                </a:moveTo>
                <a:lnTo>
                  <a:pt x="1038663" y="0"/>
                </a:lnTo>
                <a:lnTo>
                  <a:pt x="1038663" y="625086"/>
                </a:lnTo>
                <a:lnTo>
                  <a:pt x="0" y="625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14824" y="1101358"/>
            <a:ext cx="7172774" cy="70651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14858" y="1028700"/>
            <a:ext cx="4444442" cy="15873006"/>
          </a:xfrm>
          <a:custGeom>
            <a:avLst/>
            <a:gdLst/>
            <a:ahLst/>
            <a:cxnLst/>
            <a:rect l="l" t="t" r="r" b="b"/>
            <a:pathLst>
              <a:path w="4444442" h="15873006">
                <a:moveTo>
                  <a:pt x="0" y="0"/>
                </a:moveTo>
                <a:lnTo>
                  <a:pt x="4444442" y="0"/>
                </a:lnTo>
                <a:lnTo>
                  <a:pt x="4444442" y="15873006"/>
                </a:lnTo>
                <a:lnTo>
                  <a:pt x="0" y="15873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31408"/>
            <a:ext cx="11184039" cy="1026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 Загальновизнаними ознаками товарного виробництва, тобто ринкової економіки, є:</a:t>
            </a:r>
          </a:p>
          <a:p>
            <a:pPr marL="671330" lvl="1" indent="-335665" algn="ctr">
              <a:lnSpc>
                <a:spcPts val="3731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багатоукладність економіки, в тому числі й приватний сектор, нормальне функціонування приватної власності;</a:t>
            </a:r>
          </a:p>
          <a:p>
            <a:pPr marL="671330" lvl="1" indent="-335665" algn="ctr">
              <a:lnSpc>
                <a:spcPts val="3731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економічна відособленість, тобто повна економічна самостійність та економічна відповідальність товаровиробників;</a:t>
            </a:r>
          </a:p>
          <a:p>
            <a:pPr marL="671330" lvl="1" indent="-335665" algn="ctr">
              <a:lnSpc>
                <a:spcPts val="3731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панування еквівалентних, тобто економічно справедливих зв'язків і відносин між господарюючими суб'єктами;</a:t>
            </a:r>
          </a:p>
          <a:p>
            <a:pPr marL="671330" lvl="1" indent="-335665" algn="ctr">
              <a:lnSpc>
                <a:spcPts val="3731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реальна дієздатність товарно-грошового інструментарію, і насамперед грошей, цін;</a:t>
            </a:r>
          </a:p>
          <a:p>
            <a:pPr marL="671330" lvl="1" indent="-335665" algn="ctr">
              <a:lnSpc>
                <a:spcPts val="3731"/>
              </a:lnSpc>
              <a:buFont typeface="Arial"/>
              <a:buChar char="•"/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розвинутість ринкової інфраструктури - різних бірж та їх інститутів, маркетингових служб, інформаційно-посередницьких та інших фірм.</a:t>
            </a:r>
          </a:p>
          <a:p>
            <a:pPr algn="ctr">
              <a:lnSpc>
                <a:spcPts val="3731"/>
              </a:lnSpc>
            </a:pPr>
            <a:endParaRPr lang="en-US" sz="3109">
              <a:solidFill>
                <a:srgbClr val="000000"/>
              </a:solidFill>
              <a:latin typeface="Quicksand Bold"/>
            </a:endParaRPr>
          </a:p>
          <a:p>
            <a:pPr algn="ctr">
              <a:lnSpc>
                <a:spcPts val="3731"/>
              </a:lnSpc>
            </a:pPr>
            <a:r>
              <a:rPr lang="en-US" sz="3109">
                <a:solidFill>
                  <a:srgbClr val="000000"/>
                </a:solidFill>
                <a:latin typeface="Quicksand Bold"/>
              </a:rPr>
              <a:t> Ринкова економіка є тим середовищем, в якому потрібні умови конкурентного господарювання, тобто вільний доступ кожного члена суспільства до будь-яких видів економічної діяльності.</a:t>
            </a:r>
          </a:p>
          <a:p>
            <a:pPr algn="ctr">
              <a:lnSpc>
                <a:spcPts val="3731"/>
              </a:lnSpc>
            </a:pPr>
            <a:endParaRPr lang="en-US" sz="3109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" name="Freeform 4"/>
          <p:cNvSpPr/>
          <p:nvPr/>
        </p:nvSpPr>
        <p:spPr>
          <a:xfrm rot="-2540231">
            <a:off x="-184185" y="499502"/>
            <a:ext cx="1742222" cy="668578"/>
          </a:xfrm>
          <a:custGeom>
            <a:avLst/>
            <a:gdLst/>
            <a:ahLst/>
            <a:cxnLst/>
            <a:rect l="l" t="t" r="r" b="b"/>
            <a:pathLst>
              <a:path w="1742222" h="668578">
                <a:moveTo>
                  <a:pt x="0" y="0"/>
                </a:moveTo>
                <a:lnTo>
                  <a:pt x="1742223" y="0"/>
                </a:lnTo>
                <a:lnTo>
                  <a:pt x="1742223" y="668578"/>
                </a:lnTo>
                <a:lnTo>
                  <a:pt x="0" y="668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98380">
            <a:off x="86689" y="9475955"/>
            <a:ext cx="1038663" cy="625086"/>
          </a:xfrm>
          <a:custGeom>
            <a:avLst/>
            <a:gdLst/>
            <a:ahLst/>
            <a:cxnLst/>
            <a:rect l="l" t="t" r="r" b="b"/>
            <a:pathLst>
              <a:path w="1038663" h="625086">
                <a:moveTo>
                  <a:pt x="0" y="0"/>
                </a:moveTo>
                <a:lnTo>
                  <a:pt x="1038663" y="0"/>
                </a:lnTo>
                <a:lnTo>
                  <a:pt x="1038663" y="625086"/>
                </a:lnTo>
                <a:lnTo>
                  <a:pt x="0" y="625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254555" y="2883608"/>
            <a:ext cx="592757" cy="59275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04068" y="6579139"/>
            <a:ext cx="2062706" cy="206270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112598">
            <a:off x="16876501" y="3859931"/>
            <a:ext cx="1038663" cy="625086"/>
          </a:xfrm>
          <a:custGeom>
            <a:avLst/>
            <a:gdLst/>
            <a:ahLst/>
            <a:cxnLst/>
            <a:rect l="l" t="t" r="r" b="b"/>
            <a:pathLst>
              <a:path w="1038663" h="625086">
                <a:moveTo>
                  <a:pt x="0" y="0"/>
                </a:moveTo>
                <a:lnTo>
                  <a:pt x="1038663" y="0"/>
                </a:lnTo>
                <a:lnTo>
                  <a:pt x="1038663" y="625086"/>
                </a:lnTo>
                <a:lnTo>
                  <a:pt x="0" y="625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09991">
            <a:off x="1569610" y="9248558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6"/>
                </a:lnTo>
                <a:lnTo>
                  <a:pt x="0" y="100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6978" y="1028700"/>
            <a:ext cx="7923076" cy="8110894"/>
            <a:chOff x="0" y="0"/>
            <a:chExt cx="2086736" cy="2136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86736" cy="2136202"/>
            </a:xfrm>
            <a:custGeom>
              <a:avLst/>
              <a:gdLst/>
              <a:ahLst/>
              <a:cxnLst/>
              <a:rect l="l" t="t" r="r" b="b"/>
              <a:pathLst>
                <a:path w="2086736" h="2136202">
                  <a:moveTo>
                    <a:pt x="49834" y="0"/>
                  </a:moveTo>
                  <a:lnTo>
                    <a:pt x="2036902" y="0"/>
                  </a:lnTo>
                  <a:cubicBezTo>
                    <a:pt x="2064425" y="0"/>
                    <a:pt x="2086736" y="22311"/>
                    <a:pt x="2086736" y="49834"/>
                  </a:cubicBezTo>
                  <a:lnTo>
                    <a:pt x="2086736" y="2086368"/>
                  </a:lnTo>
                  <a:cubicBezTo>
                    <a:pt x="2086736" y="2113891"/>
                    <a:pt x="2064425" y="2136202"/>
                    <a:pt x="2036902" y="2136202"/>
                  </a:cubicBezTo>
                  <a:lnTo>
                    <a:pt x="49834" y="2136202"/>
                  </a:lnTo>
                  <a:cubicBezTo>
                    <a:pt x="22311" y="2136202"/>
                    <a:pt x="0" y="2113891"/>
                    <a:pt x="0" y="2086368"/>
                  </a:cubicBezTo>
                  <a:lnTo>
                    <a:pt x="0" y="49834"/>
                  </a:lnTo>
                  <a:cubicBezTo>
                    <a:pt x="0" y="22311"/>
                    <a:pt x="22311" y="0"/>
                    <a:pt x="49834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86736" cy="2174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96505">
            <a:off x="12967539" y="4065452"/>
            <a:ext cx="4291761" cy="5120323"/>
          </a:xfrm>
          <a:custGeom>
            <a:avLst/>
            <a:gdLst/>
            <a:ahLst/>
            <a:cxnLst/>
            <a:rect l="l" t="t" r="r" b="b"/>
            <a:pathLst>
              <a:path w="4291761" h="5120323">
                <a:moveTo>
                  <a:pt x="0" y="0"/>
                </a:moveTo>
                <a:lnTo>
                  <a:pt x="4291761" y="0"/>
                </a:lnTo>
                <a:lnTo>
                  <a:pt x="4291761" y="5120322"/>
                </a:lnTo>
                <a:lnTo>
                  <a:pt x="0" y="5120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174910">
            <a:off x="10920048" y="2320254"/>
            <a:ext cx="2086542" cy="3101617"/>
          </a:xfrm>
          <a:custGeom>
            <a:avLst/>
            <a:gdLst/>
            <a:ahLst/>
            <a:cxnLst/>
            <a:rect l="l" t="t" r="r" b="b"/>
            <a:pathLst>
              <a:path w="2086542" h="3101617">
                <a:moveTo>
                  <a:pt x="0" y="0"/>
                </a:moveTo>
                <a:lnTo>
                  <a:pt x="2086542" y="0"/>
                </a:lnTo>
                <a:lnTo>
                  <a:pt x="2086542" y="3101617"/>
                </a:lnTo>
                <a:lnTo>
                  <a:pt x="0" y="3101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3766" y="1495565"/>
            <a:ext cx="6960234" cy="715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</a:pPr>
            <a:r>
              <a:rPr lang="en-US" sz="3926">
                <a:solidFill>
                  <a:srgbClr val="000000"/>
                </a:solidFill>
                <a:latin typeface="Quicksand Bold"/>
              </a:rPr>
              <a:t> Ринок - досягнення всього людства на всіх етапах його розвитку до найвищих форм суспільного прогресу. Ринкове господарство є середовищем, "атмосферою", в рамках і з допомогою яких від-творюються і панують відносини і зв'язки товарного виробництва.</a:t>
            </a:r>
          </a:p>
        </p:txBody>
      </p:sp>
      <p:sp>
        <p:nvSpPr>
          <p:cNvPr id="9" name="Freeform 9"/>
          <p:cNvSpPr/>
          <p:nvPr/>
        </p:nvSpPr>
        <p:spPr>
          <a:xfrm rot="785033">
            <a:off x="13897488" y="1821994"/>
            <a:ext cx="1028556" cy="1773373"/>
          </a:xfrm>
          <a:custGeom>
            <a:avLst/>
            <a:gdLst/>
            <a:ahLst/>
            <a:cxnLst/>
            <a:rect l="l" t="t" r="r" b="b"/>
            <a:pathLst>
              <a:path w="1028556" h="1773373">
                <a:moveTo>
                  <a:pt x="0" y="0"/>
                </a:moveTo>
                <a:lnTo>
                  <a:pt x="1028556" y="0"/>
                </a:lnTo>
                <a:lnTo>
                  <a:pt x="1028556" y="1773374"/>
                </a:lnTo>
                <a:lnTo>
                  <a:pt x="0" y="177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97385">
            <a:off x="457231" y="3580520"/>
            <a:ext cx="1142939" cy="687841"/>
          </a:xfrm>
          <a:custGeom>
            <a:avLst/>
            <a:gdLst/>
            <a:ahLst/>
            <a:cxnLst/>
            <a:rect l="l" t="t" r="r" b="b"/>
            <a:pathLst>
              <a:path w="1142939" h="687841">
                <a:moveTo>
                  <a:pt x="0" y="0"/>
                </a:moveTo>
                <a:lnTo>
                  <a:pt x="1142938" y="0"/>
                </a:lnTo>
                <a:lnTo>
                  <a:pt x="1142938" y="687841"/>
                </a:lnTo>
                <a:lnTo>
                  <a:pt x="0" y="6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100433" y="2060292"/>
            <a:ext cx="592757" cy="5927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78911" y="6576110"/>
            <a:ext cx="784408" cy="78440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754975" y="-2051755"/>
            <a:ext cx="3080455" cy="30804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5949">
            <a:off x="12075435" y="-5499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5"/>
                </a:lnTo>
                <a:lnTo>
                  <a:pt x="0" y="100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4144" y="1110834"/>
            <a:ext cx="7923076" cy="7741528"/>
            <a:chOff x="0" y="0"/>
            <a:chExt cx="2086736" cy="2038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86736" cy="2038921"/>
            </a:xfrm>
            <a:custGeom>
              <a:avLst/>
              <a:gdLst/>
              <a:ahLst/>
              <a:cxnLst/>
              <a:rect l="l" t="t" r="r" b="b"/>
              <a:pathLst>
                <a:path w="2086736" h="2038921">
                  <a:moveTo>
                    <a:pt x="49834" y="0"/>
                  </a:moveTo>
                  <a:lnTo>
                    <a:pt x="2036902" y="0"/>
                  </a:lnTo>
                  <a:cubicBezTo>
                    <a:pt x="2064425" y="0"/>
                    <a:pt x="2086736" y="22311"/>
                    <a:pt x="2086736" y="49834"/>
                  </a:cubicBezTo>
                  <a:lnTo>
                    <a:pt x="2086736" y="1989087"/>
                  </a:lnTo>
                  <a:cubicBezTo>
                    <a:pt x="2086736" y="2016610"/>
                    <a:pt x="2064425" y="2038921"/>
                    <a:pt x="2036902" y="2038921"/>
                  </a:cubicBezTo>
                  <a:lnTo>
                    <a:pt x="49834" y="2038921"/>
                  </a:lnTo>
                  <a:cubicBezTo>
                    <a:pt x="36617" y="2038921"/>
                    <a:pt x="23942" y="2033671"/>
                    <a:pt x="14596" y="2024325"/>
                  </a:cubicBezTo>
                  <a:cubicBezTo>
                    <a:pt x="5250" y="2014979"/>
                    <a:pt x="0" y="2002304"/>
                    <a:pt x="0" y="1989087"/>
                  </a:cubicBezTo>
                  <a:lnTo>
                    <a:pt x="0" y="49834"/>
                  </a:lnTo>
                  <a:cubicBezTo>
                    <a:pt x="0" y="22311"/>
                    <a:pt x="22311" y="0"/>
                    <a:pt x="49834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86736" cy="207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486630">
            <a:off x="14271102" y="2317086"/>
            <a:ext cx="885621" cy="1526932"/>
          </a:xfrm>
          <a:custGeom>
            <a:avLst/>
            <a:gdLst/>
            <a:ahLst/>
            <a:cxnLst/>
            <a:rect l="l" t="t" r="r" b="b"/>
            <a:pathLst>
              <a:path w="885621" h="1526932">
                <a:moveTo>
                  <a:pt x="0" y="0"/>
                </a:moveTo>
                <a:lnTo>
                  <a:pt x="885621" y="0"/>
                </a:lnTo>
                <a:lnTo>
                  <a:pt x="885621" y="1526932"/>
                </a:lnTo>
                <a:lnTo>
                  <a:pt x="0" y="152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60900">
            <a:off x="509369" y="6930249"/>
            <a:ext cx="1038663" cy="625086"/>
          </a:xfrm>
          <a:custGeom>
            <a:avLst/>
            <a:gdLst/>
            <a:ahLst/>
            <a:cxnLst/>
            <a:rect l="l" t="t" r="r" b="b"/>
            <a:pathLst>
              <a:path w="1038663" h="625086">
                <a:moveTo>
                  <a:pt x="0" y="0"/>
                </a:moveTo>
                <a:lnTo>
                  <a:pt x="1038662" y="0"/>
                </a:lnTo>
                <a:lnTo>
                  <a:pt x="1038662" y="625087"/>
                </a:lnTo>
                <a:lnTo>
                  <a:pt x="0" y="625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211311" y="3414620"/>
            <a:ext cx="592757" cy="5927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35759" y="6838100"/>
            <a:ext cx="1002310" cy="100231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29616" y="9185415"/>
            <a:ext cx="3080455" cy="30804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937963">
            <a:off x="13237025" y="4717470"/>
            <a:ext cx="4022275" cy="4677065"/>
          </a:xfrm>
          <a:custGeom>
            <a:avLst/>
            <a:gdLst/>
            <a:ahLst/>
            <a:cxnLst/>
            <a:rect l="l" t="t" r="r" b="b"/>
            <a:pathLst>
              <a:path w="4022275" h="4677065">
                <a:moveTo>
                  <a:pt x="0" y="0"/>
                </a:moveTo>
                <a:lnTo>
                  <a:pt x="4022275" y="0"/>
                </a:lnTo>
                <a:lnTo>
                  <a:pt x="4022275" y="4677064"/>
                </a:lnTo>
                <a:lnTo>
                  <a:pt x="0" y="46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714878">
            <a:off x="10403310" y="2356670"/>
            <a:ext cx="2833715" cy="3526116"/>
          </a:xfrm>
          <a:custGeom>
            <a:avLst/>
            <a:gdLst/>
            <a:ahLst/>
            <a:cxnLst/>
            <a:rect l="l" t="t" r="r" b="b"/>
            <a:pathLst>
              <a:path w="2833715" h="3526116">
                <a:moveTo>
                  <a:pt x="0" y="0"/>
                </a:moveTo>
                <a:lnTo>
                  <a:pt x="2833715" y="0"/>
                </a:lnTo>
                <a:lnTo>
                  <a:pt x="2833715" y="3526116"/>
                </a:lnTo>
                <a:lnTo>
                  <a:pt x="0" y="35261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911745" y="1515486"/>
            <a:ext cx="7558023" cy="697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8"/>
              </a:lnSpc>
            </a:pPr>
            <a:r>
              <a:rPr lang="en-US" sz="4173">
                <a:solidFill>
                  <a:srgbClr val="000000"/>
                </a:solidFill>
                <a:latin typeface="Quicksand Bold"/>
              </a:rPr>
              <a:t>В країнах з адміністративно-командною системою ринкові механізми не використовувались, що призвело до заперечення товарного виробництва та відторгнення відпрацьованих регуляторів та структур господарського життя.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60550" y="739037"/>
            <a:ext cx="743594" cy="74359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9240" y="592479"/>
            <a:ext cx="7828500" cy="78285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7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63588" y="1046254"/>
            <a:ext cx="6933575" cy="9708947"/>
          </a:xfrm>
          <a:custGeom>
            <a:avLst/>
            <a:gdLst/>
            <a:ahLst/>
            <a:cxnLst/>
            <a:rect l="l" t="t" r="r" b="b"/>
            <a:pathLst>
              <a:path w="6933575" h="9708947">
                <a:moveTo>
                  <a:pt x="0" y="0"/>
                </a:moveTo>
                <a:lnTo>
                  <a:pt x="6933576" y="0"/>
                </a:lnTo>
                <a:lnTo>
                  <a:pt x="6933576" y="9708947"/>
                </a:lnTo>
                <a:lnTo>
                  <a:pt x="0" y="9708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1519"/>
            </a:stretch>
          </a:blipFill>
        </p:spPr>
      </p:sp>
      <p:sp>
        <p:nvSpPr>
          <p:cNvPr id="6" name="Freeform 6"/>
          <p:cNvSpPr/>
          <p:nvPr/>
        </p:nvSpPr>
        <p:spPr>
          <a:xfrm rot="586600">
            <a:off x="11435916" y="1847992"/>
            <a:ext cx="695470" cy="1199086"/>
          </a:xfrm>
          <a:custGeom>
            <a:avLst/>
            <a:gdLst/>
            <a:ahLst/>
            <a:cxnLst/>
            <a:rect l="l" t="t" r="r" b="b"/>
            <a:pathLst>
              <a:path w="695470" h="1199086">
                <a:moveTo>
                  <a:pt x="0" y="0"/>
                </a:moveTo>
                <a:lnTo>
                  <a:pt x="695470" y="0"/>
                </a:lnTo>
                <a:lnTo>
                  <a:pt x="695470" y="1199086"/>
                </a:lnTo>
                <a:lnTo>
                  <a:pt x="0" y="1199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8229" y="724958"/>
            <a:ext cx="9233910" cy="289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1"/>
              </a:lnSpc>
            </a:pPr>
            <a:r>
              <a:rPr lang="en-US" sz="4511">
                <a:solidFill>
                  <a:srgbClr val="3C2547"/>
                </a:solidFill>
                <a:latin typeface="More Sugar"/>
              </a:rPr>
              <a:t> Аналіз відносин, що характеризуються категорією "ринкове господарство", слід здійснювати щонайменше в трьох аспектах:</a:t>
            </a:r>
          </a:p>
        </p:txBody>
      </p:sp>
      <p:sp>
        <p:nvSpPr>
          <p:cNvPr id="8" name="Freeform 8"/>
          <p:cNvSpPr/>
          <p:nvPr/>
        </p:nvSpPr>
        <p:spPr>
          <a:xfrm rot="-218726">
            <a:off x="12422382" y="625896"/>
            <a:ext cx="1071688" cy="644961"/>
          </a:xfrm>
          <a:custGeom>
            <a:avLst/>
            <a:gdLst/>
            <a:ahLst/>
            <a:cxnLst/>
            <a:rect l="l" t="t" r="r" b="b"/>
            <a:pathLst>
              <a:path w="1071688" h="644961">
                <a:moveTo>
                  <a:pt x="0" y="0"/>
                </a:moveTo>
                <a:lnTo>
                  <a:pt x="1071688" y="0"/>
                </a:lnTo>
                <a:lnTo>
                  <a:pt x="1071688" y="644962"/>
                </a:lnTo>
                <a:lnTo>
                  <a:pt x="0" y="644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636853">
            <a:off x="174207" y="9188154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717691" y="1046254"/>
            <a:ext cx="710050" cy="7100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12501" y="3821355"/>
            <a:ext cx="5703413" cy="1370747"/>
            <a:chOff x="0" y="0"/>
            <a:chExt cx="1502134" cy="3610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02134" cy="361020"/>
            </a:xfrm>
            <a:custGeom>
              <a:avLst/>
              <a:gdLst/>
              <a:ahLst/>
              <a:cxnLst/>
              <a:rect l="l" t="t" r="r" b="b"/>
              <a:pathLst>
                <a:path w="1502134" h="361020">
                  <a:moveTo>
                    <a:pt x="69228" y="0"/>
                  </a:moveTo>
                  <a:lnTo>
                    <a:pt x="1432905" y="0"/>
                  </a:lnTo>
                  <a:cubicBezTo>
                    <a:pt x="1451266" y="0"/>
                    <a:pt x="1468874" y="7294"/>
                    <a:pt x="1481857" y="20277"/>
                  </a:cubicBezTo>
                  <a:cubicBezTo>
                    <a:pt x="1494840" y="33259"/>
                    <a:pt x="1502134" y="50868"/>
                    <a:pt x="1502134" y="69228"/>
                  </a:cubicBezTo>
                  <a:lnTo>
                    <a:pt x="1502134" y="291791"/>
                  </a:lnTo>
                  <a:cubicBezTo>
                    <a:pt x="1502134" y="310152"/>
                    <a:pt x="1494840" y="327760"/>
                    <a:pt x="1481857" y="340743"/>
                  </a:cubicBezTo>
                  <a:cubicBezTo>
                    <a:pt x="1468874" y="353726"/>
                    <a:pt x="1451266" y="361020"/>
                    <a:pt x="1432905" y="361020"/>
                  </a:cubicBezTo>
                  <a:lnTo>
                    <a:pt x="69228" y="361020"/>
                  </a:lnTo>
                  <a:cubicBezTo>
                    <a:pt x="30995" y="361020"/>
                    <a:pt x="0" y="330025"/>
                    <a:pt x="0" y="291791"/>
                  </a:cubicBezTo>
                  <a:lnTo>
                    <a:pt x="0" y="69228"/>
                  </a:lnTo>
                  <a:cubicBezTo>
                    <a:pt x="0" y="50868"/>
                    <a:pt x="7294" y="33259"/>
                    <a:pt x="20277" y="20277"/>
                  </a:cubicBezTo>
                  <a:cubicBezTo>
                    <a:pt x="33259" y="7294"/>
                    <a:pt x="50868" y="0"/>
                    <a:pt x="69228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502134" cy="399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40449" y="4077450"/>
            <a:ext cx="1029177" cy="1066050"/>
            <a:chOff x="0" y="0"/>
            <a:chExt cx="812800" cy="8419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41921"/>
            </a:xfrm>
            <a:custGeom>
              <a:avLst/>
              <a:gdLst/>
              <a:ahLst/>
              <a:cxnLst/>
              <a:rect l="l" t="t" r="r" b="b"/>
              <a:pathLst>
                <a:path w="812800" h="841921">
                  <a:moveTo>
                    <a:pt x="406400" y="0"/>
                  </a:moveTo>
                  <a:cubicBezTo>
                    <a:pt x="181951" y="0"/>
                    <a:pt x="0" y="188470"/>
                    <a:pt x="0" y="420960"/>
                  </a:cubicBezTo>
                  <a:cubicBezTo>
                    <a:pt x="0" y="653450"/>
                    <a:pt x="181951" y="841921"/>
                    <a:pt x="406400" y="841921"/>
                  </a:cubicBezTo>
                  <a:cubicBezTo>
                    <a:pt x="630849" y="841921"/>
                    <a:pt x="812800" y="653450"/>
                    <a:pt x="812800" y="420960"/>
                  </a:cubicBezTo>
                  <a:cubicBezTo>
                    <a:pt x="812800" y="1884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2255"/>
              <a:ext cx="660400" cy="7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More Sugar"/>
                </a:rPr>
                <a:t>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440587" y="5897223"/>
            <a:ext cx="5575327" cy="1319314"/>
            <a:chOff x="0" y="0"/>
            <a:chExt cx="1468399" cy="347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68399" cy="347474"/>
            </a:xfrm>
            <a:custGeom>
              <a:avLst/>
              <a:gdLst/>
              <a:ahLst/>
              <a:cxnLst/>
              <a:rect l="l" t="t" r="r" b="b"/>
              <a:pathLst>
                <a:path w="1468399" h="347474">
                  <a:moveTo>
                    <a:pt x="70819" y="0"/>
                  </a:moveTo>
                  <a:lnTo>
                    <a:pt x="1397580" y="0"/>
                  </a:lnTo>
                  <a:cubicBezTo>
                    <a:pt x="1436692" y="0"/>
                    <a:pt x="1468399" y="31707"/>
                    <a:pt x="1468399" y="70819"/>
                  </a:cubicBezTo>
                  <a:lnTo>
                    <a:pt x="1468399" y="276655"/>
                  </a:lnTo>
                  <a:cubicBezTo>
                    <a:pt x="1468399" y="315767"/>
                    <a:pt x="1436692" y="347474"/>
                    <a:pt x="1397580" y="347474"/>
                  </a:cubicBezTo>
                  <a:lnTo>
                    <a:pt x="70819" y="347474"/>
                  </a:lnTo>
                  <a:cubicBezTo>
                    <a:pt x="31707" y="347474"/>
                    <a:pt x="0" y="315767"/>
                    <a:pt x="0" y="276655"/>
                  </a:cubicBezTo>
                  <a:lnTo>
                    <a:pt x="0" y="70819"/>
                  </a:lnTo>
                  <a:cubicBezTo>
                    <a:pt x="0" y="31707"/>
                    <a:pt x="31707" y="0"/>
                    <a:pt x="7081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468399" cy="385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40449" y="6023855"/>
            <a:ext cx="1029177" cy="1066050"/>
            <a:chOff x="0" y="0"/>
            <a:chExt cx="812800" cy="8419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41921"/>
            </a:xfrm>
            <a:custGeom>
              <a:avLst/>
              <a:gdLst/>
              <a:ahLst/>
              <a:cxnLst/>
              <a:rect l="l" t="t" r="r" b="b"/>
              <a:pathLst>
                <a:path w="812800" h="841921">
                  <a:moveTo>
                    <a:pt x="406400" y="0"/>
                  </a:moveTo>
                  <a:cubicBezTo>
                    <a:pt x="181951" y="0"/>
                    <a:pt x="0" y="188470"/>
                    <a:pt x="0" y="420960"/>
                  </a:cubicBezTo>
                  <a:cubicBezTo>
                    <a:pt x="0" y="653450"/>
                    <a:pt x="181951" y="841921"/>
                    <a:pt x="406400" y="841921"/>
                  </a:cubicBezTo>
                  <a:cubicBezTo>
                    <a:pt x="630849" y="841921"/>
                    <a:pt x="812800" y="653450"/>
                    <a:pt x="812800" y="420960"/>
                  </a:cubicBezTo>
                  <a:cubicBezTo>
                    <a:pt x="812800" y="1884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2255"/>
              <a:ext cx="660400" cy="7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More Sugar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455376" y="7921387"/>
            <a:ext cx="5560538" cy="1213088"/>
            <a:chOff x="0" y="0"/>
            <a:chExt cx="1464504" cy="31949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64504" cy="319496"/>
            </a:xfrm>
            <a:custGeom>
              <a:avLst/>
              <a:gdLst/>
              <a:ahLst/>
              <a:cxnLst/>
              <a:rect l="l" t="t" r="r" b="b"/>
              <a:pathLst>
                <a:path w="1464504" h="319496">
                  <a:moveTo>
                    <a:pt x="71007" y="0"/>
                  </a:moveTo>
                  <a:lnTo>
                    <a:pt x="1393497" y="0"/>
                  </a:lnTo>
                  <a:cubicBezTo>
                    <a:pt x="1432713" y="0"/>
                    <a:pt x="1464504" y="31791"/>
                    <a:pt x="1464504" y="71007"/>
                  </a:cubicBezTo>
                  <a:lnTo>
                    <a:pt x="1464504" y="248489"/>
                  </a:lnTo>
                  <a:cubicBezTo>
                    <a:pt x="1464504" y="287705"/>
                    <a:pt x="1432713" y="319496"/>
                    <a:pt x="1393497" y="319496"/>
                  </a:cubicBezTo>
                  <a:lnTo>
                    <a:pt x="71007" y="319496"/>
                  </a:lnTo>
                  <a:cubicBezTo>
                    <a:pt x="31791" y="319496"/>
                    <a:pt x="0" y="287705"/>
                    <a:pt x="0" y="248489"/>
                  </a:cubicBezTo>
                  <a:lnTo>
                    <a:pt x="0" y="71007"/>
                  </a:lnTo>
                  <a:cubicBezTo>
                    <a:pt x="0" y="31791"/>
                    <a:pt x="31791" y="0"/>
                    <a:pt x="71007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464504" cy="35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140449" y="7979337"/>
            <a:ext cx="1029177" cy="1066050"/>
            <a:chOff x="0" y="0"/>
            <a:chExt cx="812800" cy="84192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41921"/>
            </a:xfrm>
            <a:custGeom>
              <a:avLst/>
              <a:gdLst/>
              <a:ahLst/>
              <a:cxnLst/>
              <a:rect l="l" t="t" r="r" b="b"/>
              <a:pathLst>
                <a:path w="812800" h="841921">
                  <a:moveTo>
                    <a:pt x="406400" y="0"/>
                  </a:moveTo>
                  <a:cubicBezTo>
                    <a:pt x="181951" y="0"/>
                    <a:pt x="0" y="188470"/>
                    <a:pt x="0" y="420960"/>
                  </a:cubicBezTo>
                  <a:cubicBezTo>
                    <a:pt x="0" y="653450"/>
                    <a:pt x="181951" y="841921"/>
                    <a:pt x="406400" y="841921"/>
                  </a:cubicBezTo>
                  <a:cubicBezTo>
                    <a:pt x="630849" y="841921"/>
                    <a:pt x="812800" y="653450"/>
                    <a:pt x="812800" y="420960"/>
                  </a:cubicBezTo>
                  <a:cubicBezTo>
                    <a:pt x="812800" y="1884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12255"/>
              <a:ext cx="660400" cy="75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More Sugar"/>
                </a:rPr>
                <a:t>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719299" y="4006749"/>
            <a:ext cx="4563686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Quicksand Bold"/>
              </a:rPr>
              <a:t> історико-цивілізаційному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82365" y="6033380"/>
            <a:ext cx="4563686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Quicksand Bold"/>
              </a:rPr>
              <a:t> об'єктно-суб'єктному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169626" y="8054737"/>
            <a:ext cx="6429614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Quicksand Bold"/>
              </a:rPr>
              <a:t>фазами суспільного виробництва</a:t>
            </a:r>
          </a:p>
          <a:p>
            <a:pPr algn="ctr">
              <a:lnSpc>
                <a:spcPts val="3840"/>
              </a:lnSpc>
            </a:pPr>
            <a:endParaRPr lang="en-US" sz="3200">
              <a:solidFill>
                <a:srgbClr val="FFFFFF"/>
              </a:solidFill>
              <a:latin typeface="Quicksand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0629109" y="8335337"/>
            <a:ext cx="710050" cy="71005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36634" y="1028700"/>
            <a:ext cx="10805913" cy="7308442"/>
            <a:chOff x="0" y="0"/>
            <a:chExt cx="2846002" cy="1924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002" cy="1924857"/>
            </a:xfrm>
            <a:custGeom>
              <a:avLst/>
              <a:gdLst/>
              <a:ahLst/>
              <a:cxnLst/>
              <a:rect l="l" t="t" r="r" b="b"/>
              <a:pathLst>
                <a:path w="2846002" h="1924857">
                  <a:moveTo>
                    <a:pt x="36539" y="0"/>
                  </a:moveTo>
                  <a:lnTo>
                    <a:pt x="2809463" y="0"/>
                  </a:lnTo>
                  <a:cubicBezTo>
                    <a:pt x="2819154" y="0"/>
                    <a:pt x="2828448" y="3850"/>
                    <a:pt x="2835300" y="10702"/>
                  </a:cubicBezTo>
                  <a:cubicBezTo>
                    <a:pt x="2842152" y="17554"/>
                    <a:pt x="2846002" y="26848"/>
                    <a:pt x="2846002" y="36539"/>
                  </a:cubicBezTo>
                  <a:lnTo>
                    <a:pt x="2846002" y="1888318"/>
                  </a:lnTo>
                  <a:cubicBezTo>
                    <a:pt x="2846002" y="1898009"/>
                    <a:pt x="2842152" y="1907303"/>
                    <a:pt x="2835300" y="1914155"/>
                  </a:cubicBezTo>
                  <a:cubicBezTo>
                    <a:pt x="2828448" y="1921008"/>
                    <a:pt x="2819154" y="1924857"/>
                    <a:pt x="2809463" y="1924857"/>
                  </a:cubicBezTo>
                  <a:lnTo>
                    <a:pt x="36539" y="1924857"/>
                  </a:lnTo>
                  <a:cubicBezTo>
                    <a:pt x="26848" y="1924857"/>
                    <a:pt x="17554" y="1921008"/>
                    <a:pt x="10702" y="1914155"/>
                  </a:cubicBezTo>
                  <a:cubicBezTo>
                    <a:pt x="3850" y="1907303"/>
                    <a:pt x="0" y="1898009"/>
                    <a:pt x="0" y="1888318"/>
                  </a:cubicBezTo>
                  <a:lnTo>
                    <a:pt x="0" y="36539"/>
                  </a:lnTo>
                  <a:cubicBezTo>
                    <a:pt x="0" y="26848"/>
                    <a:pt x="3850" y="17554"/>
                    <a:pt x="10702" y="10702"/>
                  </a:cubicBezTo>
                  <a:cubicBezTo>
                    <a:pt x="17554" y="3850"/>
                    <a:pt x="26848" y="0"/>
                    <a:pt x="36539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002" cy="1962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68297" y="1505642"/>
            <a:ext cx="9975057" cy="642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849">
                <a:solidFill>
                  <a:srgbClr val="000000"/>
                </a:solidFill>
                <a:latin typeface="Quicksand Bold"/>
              </a:rPr>
              <a:t> У сучасній науковій літературі, в політичних і законодавчих до-кументах поняття "ринкове господарство" нерідко ототожнюють з такими поняттями, як "ринок", "ринкова економіка", "ринкова організація виробництва". Ці поняття в цілому можна використовувати як тотожні для економічних систем, господарська діяльність яких грунтується на конкуренції.</a:t>
            </a:r>
          </a:p>
        </p:txBody>
      </p:sp>
      <p:sp>
        <p:nvSpPr>
          <p:cNvPr id="6" name="Freeform 6"/>
          <p:cNvSpPr/>
          <p:nvPr/>
        </p:nvSpPr>
        <p:spPr>
          <a:xfrm rot="-10509991">
            <a:off x="14121670" y="9367265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5"/>
                </a:lnTo>
                <a:lnTo>
                  <a:pt x="0" y="100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981432" y="1505642"/>
            <a:ext cx="740595" cy="7405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38477" y="7685891"/>
            <a:ext cx="1029821" cy="1029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527154" y="-1204734"/>
            <a:ext cx="3647050" cy="364705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2346669">
            <a:off x="9567817" y="8955826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8"/>
                </a:lnTo>
                <a:lnTo>
                  <a:pt x="0" y="604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07902">
            <a:off x="16839946" y="5420793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9"/>
                </a:lnTo>
                <a:lnTo>
                  <a:pt x="0" y="604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2847512" y="-411029"/>
            <a:ext cx="1439729" cy="143972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48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-536329" y="5143500"/>
            <a:ext cx="7895382" cy="5497160"/>
          </a:xfrm>
          <a:custGeom>
            <a:avLst/>
            <a:gdLst/>
            <a:ahLst/>
            <a:cxnLst/>
            <a:rect l="l" t="t" r="r" b="b"/>
            <a:pathLst>
              <a:path w="7895382" h="5497160">
                <a:moveTo>
                  <a:pt x="0" y="0"/>
                </a:moveTo>
                <a:lnTo>
                  <a:pt x="7895383" y="0"/>
                </a:lnTo>
                <a:lnTo>
                  <a:pt x="7895383" y="5497160"/>
                </a:lnTo>
                <a:lnTo>
                  <a:pt x="0" y="5497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4407" y="6599751"/>
            <a:ext cx="22876813" cy="5384444"/>
            <a:chOff x="0" y="0"/>
            <a:chExt cx="3871671" cy="911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1671" cy="911263"/>
            </a:xfrm>
            <a:custGeom>
              <a:avLst/>
              <a:gdLst/>
              <a:ahLst/>
              <a:cxnLst/>
              <a:rect l="l" t="t" r="r" b="b"/>
              <a:pathLst>
                <a:path w="3871671" h="911263">
                  <a:moveTo>
                    <a:pt x="1935835" y="0"/>
                  </a:moveTo>
                  <a:cubicBezTo>
                    <a:pt x="866703" y="0"/>
                    <a:pt x="0" y="203993"/>
                    <a:pt x="0" y="455631"/>
                  </a:cubicBezTo>
                  <a:cubicBezTo>
                    <a:pt x="0" y="707270"/>
                    <a:pt x="866703" y="911263"/>
                    <a:pt x="1935835" y="911263"/>
                  </a:cubicBezTo>
                  <a:cubicBezTo>
                    <a:pt x="3004968" y="911263"/>
                    <a:pt x="3871671" y="707270"/>
                    <a:pt x="3871671" y="455631"/>
                  </a:cubicBezTo>
                  <a:cubicBezTo>
                    <a:pt x="3871671" y="203993"/>
                    <a:pt x="3004968" y="0"/>
                    <a:pt x="1935835" y="0"/>
                  </a:cubicBezTo>
                  <a:close/>
                </a:path>
              </a:pathLst>
            </a:custGeom>
            <a:solidFill>
              <a:srgbClr val="5BA6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62969" y="47331"/>
              <a:ext cx="3145732" cy="778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82150" y="1437229"/>
            <a:ext cx="6189159" cy="4705322"/>
            <a:chOff x="0" y="0"/>
            <a:chExt cx="1630067" cy="1239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067" cy="1239262"/>
            </a:xfrm>
            <a:custGeom>
              <a:avLst/>
              <a:gdLst/>
              <a:ahLst/>
              <a:cxnLst/>
              <a:rect l="l" t="t" r="r" b="b"/>
              <a:pathLst>
                <a:path w="1630067" h="1239262">
                  <a:moveTo>
                    <a:pt x="63795" y="0"/>
                  </a:moveTo>
                  <a:lnTo>
                    <a:pt x="1566272" y="0"/>
                  </a:lnTo>
                  <a:cubicBezTo>
                    <a:pt x="1601505" y="0"/>
                    <a:pt x="1630067" y="28562"/>
                    <a:pt x="1630067" y="63795"/>
                  </a:cubicBezTo>
                  <a:lnTo>
                    <a:pt x="1630067" y="1175467"/>
                  </a:lnTo>
                  <a:cubicBezTo>
                    <a:pt x="1630067" y="1210700"/>
                    <a:pt x="1601505" y="1239262"/>
                    <a:pt x="1566272" y="1239262"/>
                  </a:cubicBezTo>
                  <a:lnTo>
                    <a:pt x="63795" y="1239262"/>
                  </a:lnTo>
                  <a:cubicBezTo>
                    <a:pt x="28562" y="1239262"/>
                    <a:pt x="0" y="1210700"/>
                    <a:pt x="0" y="1175467"/>
                  </a:cubicBezTo>
                  <a:lnTo>
                    <a:pt x="0" y="63795"/>
                  </a:lnTo>
                  <a:cubicBezTo>
                    <a:pt x="0" y="28562"/>
                    <a:pt x="28562" y="0"/>
                    <a:pt x="63795" y="0"/>
                  </a:cubicBezTo>
                  <a:close/>
                </a:path>
              </a:pathLst>
            </a:custGeom>
            <a:solidFill>
              <a:srgbClr val="EBD5C4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067" cy="1277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24230" y="1894415"/>
            <a:ext cx="5310298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Quicksand Bold"/>
              </a:rPr>
              <a:t> В економічній системі ринкове господарство, з одного боку, є сферою обміну, сукупністю купівлі-продажу, які відбивають зба-лансування попиту і пропозиції, рівновагу вигоди для господар-ських суб'єктів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663270" y="1437229"/>
            <a:ext cx="6036965" cy="4705322"/>
            <a:chOff x="0" y="0"/>
            <a:chExt cx="1589982" cy="12392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9983" cy="1239262"/>
            </a:xfrm>
            <a:custGeom>
              <a:avLst/>
              <a:gdLst/>
              <a:ahLst/>
              <a:cxnLst/>
              <a:rect l="l" t="t" r="r" b="b"/>
              <a:pathLst>
                <a:path w="1589983" h="1239262">
                  <a:moveTo>
                    <a:pt x="65403" y="0"/>
                  </a:moveTo>
                  <a:lnTo>
                    <a:pt x="1524579" y="0"/>
                  </a:lnTo>
                  <a:cubicBezTo>
                    <a:pt x="1541925" y="0"/>
                    <a:pt x="1558561" y="6891"/>
                    <a:pt x="1570826" y="19156"/>
                  </a:cubicBezTo>
                  <a:cubicBezTo>
                    <a:pt x="1583092" y="31422"/>
                    <a:pt x="1589983" y="48057"/>
                    <a:pt x="1589983" y="65403"/>
                  </a:cubicBezTo>
                  <a:lnTo>
                    <a:pt x="1589983" y="1173858"/>
                  </a:lnTo>
                  <a:cubicBezTo>
                    <a:pt x="1589983" y="1209980"/>
                    <a:pt x="1560700" y="1239262"/>
                    <a:pt x="1524579" y="1239262"/>
                  </a:cubicBezTo>
                  <a:lnTo>
                    <a:pt x="65403" y="1239262"/>
                  </a:lnTo>
                  <a:cubicBezTo>
                    <a:pt x="29282" y="1239262"/>
                    <a:pt x="0" y="1209980"/>
                    <a:pt x="0" y="1173858"/>
                  </a:cubicBezTo>
                  <a:lnTo>
                    <a:pt x="0" y="65403"/>
                  </a:lnTo>
                  <a:cubicBezTo>
                    <a:pt x="0" y="29282"/>
                    <a:pt x="29282" y="0"/>
                    <a:pt x="65403" y="0"/>
                  </a:cubicBezTo>
                  <a:close/>
                </a:path>
              </a:pathLst>
            </a:custGeom>
            <a:solidFill>
              <a:srgbClr val="EBD5C4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89982" cy="1277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97312" y="2848274"/>
            <a:ext cx="4768881" cy="236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Quicksand Bold"/>
              </a:rPr>
              <a:t> з другого - воно генерує безперервність процесу відтворення, його цілісність.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7625122"/>
            <a:ext cx="18288000" cy="22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3"/>
              </a:lnSpc>
            </a:pPr>
            <a:r>
              <a:rPr lang="en-US" sz="3002">
                <a:solidFill>
                  <a:srgbClr val="000000"/>
                </a:solidFill>
                <a:latin typeface="Quicksand Bold"/>
              </a:rPr>
              <a:t> Виходячи з останнього, ринок є скла-довою частиною, компонентом ринкового господарства. Ринкова економіка - це сфера прояву і відтворення відносин товарного виробництва. Ринок є механізмом, за допомогою якого товарно-грошові відносини перманентне виявляються у господарському житті, формуючи конкурентне середовище, ринок є ефективним організатором товарного виробництва.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1437229"/>
            <a:ext cx="588195" cy="5881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5667" y="5388955"/>
            <a:ext cx="1029821" cy="10298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320475" y="-2380711"/>
            <a:ext cx="3647050" cy="36470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48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1007902">
            <a:off x="16089911" y="6116301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9"/>
                </a:lnTo>
                <a:lnTo>
                  <a:pt x="0" y="604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6744390" y="1216416"/>
            <a:ext cx="1029821" cy="102982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2282926">
            <a:off x="1775103" y="3263202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8"/>
                </a:lnTo>
                <a:lnTo>
                  <a:pt x="0" y="60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6965203" y="3565676"/>
            <a:ext cx="588195" cy="58819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37229"/>
            <a:ext cx="588195" cy="5881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5667" y="5388955"/>
            <a:ext cx="1029821" cy="10298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0475" y="-2380711"/>
            <a:ext cx="3647050" cy="36470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48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07902">
            <a:off x="16089911" y="6116301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9"/>
                </a:lnTo>
                <a:lnTo>
                  <a:pt x="0" y="604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744390" y="1216416"/>
            <a:ext cx="1029821" cy="10298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2282926">
            <a:off x="1775103" y="3263202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8"/>
                </a:lnTo>
                <a:lnTo>
                  <a:pt x="0" y="60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965203" y="3565676"/>
            <a:ext cx="588195" cy="58819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2936120" y="338440"/>
            <a:ext cx="11523980" cy="8919860"/>
          </a:xfrm>
          <a:custGeom>
            <a:avLst/>
            <a:gdLst/>
            <a:ahLst/>
            <a:cxnLst/>
            <a:rect l="l" t="t" r="r" b="b"/>
            <a:pathLst>
              <a:path w="11523980" h="8919860">
                <a:moveTo>
                  <a:pt x="0" y="0"/>
                </a:moveTo>
                <a:lnTo>
                  <a:pt x="11523981" y="0"/>
                </a:lnTo>
                <a:lnTo>
                  <a:pt x="11523981" y="8919860"/>
                </a:lnTo>
                <a:lnTo>
                  <a:pt x="0" y="891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936120" y="9362164"/>
            <a:ext cx="11523980" cy="60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2"/>
              </a:lnSpc>
              <a:spcBef>
                <a:spcPct val="0"/>
              </a:spcBef>
            </a:pPr>
            <a:r>
              <a:rPr lang="en-US" sz="3559">
                <a:solidFill>
                  <a:srgbClr val="000000"/>
                </a:solidFill>
                <a:latin typeface="Quicksand"/>
              </a:rPr>
              <a:t>Ринок як спосіб організації товарного виробництва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09991">
            <a:off x="11786231" y="9367265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5"/>
                </a:lnTo>
                <a:lnTo>
                  <a:pt x="0" y="100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32622" y="1028700"/>
            <a:ext cx="7923076" cy="7451865"/>
            <a:chOff x="0" y="0"/>
            <a:chExt cx="2086736" cy="19626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86736" cy="1962631"/>
            </a:xfrm>
            <a:custGeom>
              <a:avLst/>
              <a:gdLst/>
              <a:ahLst/>
              <a:cxnLst/>
              <a:rect l="l" t="t" r="r" b="b"/>
              <a:pathLst>
                <a:path w="2086736" h="1962631">
                  <a:moveTo>
                    <a:pt x="49834" y="0"/>
                  </a:moveTo>
                  <a:lnTo>
                    <a:pt x="2036902" y="0"/>
                  </a:lnTo>
                  <a:cubicBezTo>
                    <a:pt x="2064425" y="0"/>
                    <a:pt x="2086736" y="22311"/>
                    <a:pt x="2086736" y="49834"/>
                  </a:cubicBezTo>
                  <a:lnTo>
                    <a:pt x="2086736" y="1912797"/>
                  </a:lnTo>
                  <a:cubicBezTo>
                    <a:pt x="2086736" y="1940320"/>
                    <a:pt x="2064425" y="1962631"/>
                    <a:pt x="2036902" y="1962631"/>
                  </a:cubicBezTo>
                  <a:lnTo>
                    <a:pt x="49834" y="1962631"/>
                  </a:lnTo>
                  <a:cubicBezTo>
                    <a:pt x="36617" y="1962631"/>
                    <a:pt x="23942" y="1957381"/>
                    <a:pt x="14596" y="1948035"/>
                  </a:cubicBezTo>
                  <a:cubicBezTo>
                    <a:pt x="5250" y="1938689"/>
                    <a:pt x="0" y="1926014"/>
                    <a:pt x="0" y="1912797"/>
                  </a:cubicBezTo>
                  <a:lnTo>
                    <a:pt x="0" y="49834"/>
                  </a:lnTo>
                  <a:cubicBezTo>
                    <a:pt x="0" y="22311"/>
                    <a:pt x="22311" y="0"/>
                    <a:pt x="49834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86736" cy="2000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69831">
            <a:off x="4992228" y="1718021"/>
            <a:ext cx="2650101" cy="3718255"/>
          </a:xfrm>
          <a:custGeom>
            <a:avLst/>
            <a:gdLst/>
            <a:ahLst/>
            <a:cxnLst/>
            <a:rect l="l" t="t" r="r" b="b"/>
            <a:pathLst>
              <a:path w="2650101" h="3718255">
                <a:moveTo>
                  <a:pt x="0" y="0"/>
                </a:moveTo>
                <a:lnTo>
                  <a:pt x="2650102" y="0"/>
                </a:lnTo>
                <a:lnTo>
                  <a:pt x="2650102" y="3718254"/>
                </a:lnTo>
                <a:lnTo>
                  <a:pt x="0" y="371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67412">
            <a:off x="1507729" y="3555855"/>
            <a:ext cx="3562833" cy="4998872"/>
          </a:xfrm>
          <a:custGeom>
            <a:avLst/>
            <a:gdLst/>
            <a:ahLst/>
            <a:cxnLst/>
            <a:rect l="l" t="t" r="r" b="b"/>
            <a:pathLst>
              <a:path w="3562833" h="4998872">
                <a:moveTo>
                  <a:pt x="0" y="0"/>
                </a:moveTo>
                <a:lnTo>
                  <a:pt x="3562833" y="0"/>
                </a:lnTo>
                <a:lnTo>
                  <a:pt x="3562833" y="4998873"/>
                </a:lnTo>
                <a:lnTo>
                  <a:pt x="0" y="4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103">
            <a:off x="3597799" y="2108212"/>
            <a:ext cx="806255" cy="1390094"/>
          </a:xfrm>
          <a:custGeom>
            <a:avLst/>
            <a:gdLst/>
            <a:ahLst/>
            <a:cxnLst/>
            <a:rect l="l" t="t" r="r" b="b"/>
            <a:pathLst>
              <a:path w="806255" h="1390094">
                <a:moveTo>
                  <a:pt x="0" y="0"/>
                </a:moveTo>
                <a:lnTo>
                  <a:pt x="806255" y="0"/>
                </a:lnTo>
                <a:lnTo>
                  <a:pt x="806255" y="1390094"/>
                </a:lnTo>
                <a:lnTo>
                  <a:pt x="0" y="1390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997385">
            <a:off x="715947" y="3834377"/>
            <a:ext cx="1142939" cy="687841"/>
          </a:xfrm>
          <a:custGeom>
            <a:avLst/>
            <a:gdLst/>
            <a:ahLst/>
            <a:cxnLst/>
            <a:rect l="l" t="t" r="r" b="b"/>
            <a:pathLst>
              <a:path w="1142939" h="687841">
                <a:moveTo>
                  <a:pt x="0" y="0"/>
                </a:moveTo>
                <a:lnTo>
                  <a:pt x="1142938" y="0"/>
                </a:lnTo>
                <a:lnTo>
                  <a:pt x="1142938" y="687841"/>
                </a:lnTo>
                <a:lnTo>
                  <a:pt x="0" y="6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703635" y="1196231"/>
            <a:ext cx="592757" cy="59275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89411" y="7857262"/>
            <a:ext cx="1029821" cy="1029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824924" y="-843792"/>
            <a:ext cx="3647050" cy="364705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73948" y="1369497"/>
            <a:ext cx="6933860" cy="648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>
                <a:solidFill>
                  <a:srgbClr val="000000"/>
                </a:solidFill>
                <a:latin typeface="Quicksand Bold"/>
              </a:rPr>
              <a:t> Ринкова економіка грунтується на могутньому фундаменті ма-теріальних інтересів. Вона не визнає стандартно-усереднених ставок і тарифів, зрівнялівки в оплаті праці.</a:t>
            </a:r>
          </a:p>
        </p:txBody>
      </p:sp>
      <p:sp>
        <p:nvSpPr>
          <p:cNvPr id="20" name="Freeform 20"/>
          <p:cNvSpPr/>
          <p:nvPr/>
        </p:nvSpPr>
        <p:spPr>
          <a:xfrm rot="565212">
            <a:off x="5872586" y="6376370"/>
            <a:ext cx="700295" cy="1207405"/>
          </a:xfrm>
          <a:custGeom>
            <a:avLst/>
            <a:gdLst/>
            <a:ahLst/>
            <a:cxnLst/>
            <a:rect l="l" t="t" r="r" b="b"/>
            <a:pathLst>
              <a:path w="700295" h="1207405">
                <a:moveTo>
                  <a:pt x="0" y="0"/>
                </a:moveTo>
                <a:lnTo>
                  <a:pt x="700295" y="0"/>
                </a:lnTo>
                <a:lnTo>
                  <a:pt x="700295" y="1207406"/>
                </a:lnTo>
                <a:lnTo>
                  <a:pt x="0" y="120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2346669">
            <a:off x="4740092" y="8756476"/>
            <a:ext cx="1112600" cy="669583"/>
          </a:xfrm>
          <a:custGeom>
            <a:avLst/>
            <a:gdLst/>
            <a:ahLst/>
            <a:cxnLst/>
            <a:rect l="l" t="t" r="r" b="b"/>
            <a:pathLst>
              <a:path w="1112600" h="669583">
                <a:moveTo>
                  <a:pt x="0" y="0"/>
                </a:moveTo>
                <a:lnTo>
                  <a:pt x="1112600" y="0"/>
                </a:lnTo>
                <a:lnTo>
                  <a:pt x="1112600" y="669583"/>
                </a:lnTo>
                <a:lnTo>
                  <a:pt x="0" y="6695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23021" y="3051076"/>
            <a:ext cx="9174744" cy="1014592"/>
            <a:chOff x="0" y="0"/>
            <a:chExt cx="2286292" cy="252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6292" cy="252830"/>
            </a:xfrm>
            <a:custGeom>
              <a:avLst/>
              <a:gdLst/>
              <a:ahLst/>
              <a:cxnLst/>
              <a:rect l="l" t="t" r="r" b="b"/>
              <a:pathLst>
                <a:path w="2286292" h="252830">
                  <a:moveTo>
                    <a:pt x="84383" y="0"/>
                  </a:moveTo>
                  <a:lnTo>
                    <a:pt x="2201909" y="0"/>
                  </a:lnTo>
                  <a:cubicBezTo>
                    <a:pt x="2248513" y="0"/>
                    <a:pt x="2286292" y="37780"/>
                    <a:pt x="2286292" y="84383"/>
                  </a:cubicBezTo>
                  <a:lnTo>
                    <a:pt x="2286292" y="168447"/>
                  </a:lnTo>
                  <a:cubicBezTo>
                    <a:pt x="2286292" y="190827"/>
                    <a:pt x="2277402" y="212290"/>
                    <a:pt x="2261577" y="228115"/>
                  </a:cubicBezTo>
                  <a:cubicBezTo>
                    <a:pt x="2245752" y="243940"/>
                    <a:pt x="2224289" y="252830"/>
                    <a:pt x="2201909" y="252830"/>
                  </a:cubicBezTo>
                  <a:lnTo>
                    <a:pt x="84383" y="252830"/>
                  </a:lnTo>
                  <a:cubicBezTo>
                    <a:pt x="37780" y="252830"/>
                    <a:pt x="0" y="215051"/>
                    <a:pt x="0" y="168447"/>
                  </a:cubicBezTo>
                  <a:lnTo>
                    <a:pt x="0" y="84383"/>
                  </a:lnTo>
                  <a:cubicBezTo>
                    <a:pt x="0" y="62003"/>
                    <a:pt x="8890" y="40540"/>
                    <a:pt x="24715" y="24715"/>
                  </a:cubicBezTo>
                  <a:cubicBezTo>
                    <a:pt x="40540" y="8890"/>
                    <a:pt x="62003" y="0"/>
                    <a:pt x="84383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86292" cy="29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08307" y="4340921"/>
            <a:ext cx="9289459" cy="1224142"/>
            <a:chOff x="0" y="0"/>
            <a:chExt cx="2314878" cy="3050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14878" cy="305049"/>
            </a:xfrm>
            <a:custGeom>
              <a:avLst/>
              <a:gdLst/>
              <a:ahLst/>
              <a:cxnLst/>
              <a:rect l="l" t="t" r="r" b="b"/>
              <a:pathLst>
                <a:path w="2314878" h="305049">
                  <a:moveTo>
                    <a:pt x="83341" y="0"/>
                  </a:moveTo>
                  <a:lnTo>
                    <a:pt x="2231537" y="0"/>
                  </a:lnTo>
                  <a:cubicBezTo>
                    <a:pt x="2277565" y="0"/>
                    <a:pt x="2314878" y="37313"/>
                    <a:pt x="2314878" y="83341"/>
                  </a:cubicBezTo>
                  <a:lnTo>
                    <a:pt x="2314878" y="221708"/>
                  </a:lnTo>
                  <a:cubicBezTo>
                    <a:pt x="2314878" y="243811"/>
                    <a:pt x="2306098" y="265010"/>
                    <a:pt x="2290468" y="280639"/>
                  </a:cubicBezTo>
                  <a:cubicBezTo>
                    <a:pt x="2274839" y="296268"/>
                    <a:pt x="2253641" y="305049"/>
                    <a:pt x="2231537" y="305049"/>
                  </a:cubicBezTo>
                  <a:lnTo>
                    <a:pt x="83341" y="305049"/>
                  </a:lnTo>
                  <a:cubicBezTo>
                    <a:pt x="61238" y="305049"/>
                    <a:pt x="40039" y="296268"/>
                    <a:pt x="24410" y="280639"/>
                  </a:cubicBezTo>
                  <a:cubicBezTo>
                    <a:pt x="8781" y="265010"/>
                    <a:pt x="0" y="243811"/>
                    <a:pt x="0" y="221708"/>
                  </a:cubicBezTo>
                  <a:lnTo>
                    <a:pt x="0" y="83341"/>
                  </a:lnTo>
                  <a:cubicBezTo>
                    <a:pt x="0" y="61238"/>
                    <a:pt x="8781" y="40039"/>
                    <a:pt x="24410" y="24410"/>
                  </a:cubicBezTo>
                  <a:cubicBezTo>
                    <a:pt x="40039" y="8781"/>
                    <a:pt x="61238" y="0"/>
                    <a:pt x="83341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14878" cy="343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23021" y="6031788"/>
            <a:ext cx="9174744" cy="1014592"/>
            <a:chOff x="0" y="0"/>
            <a:chExt cx="2286292" cy="252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6292" cy="252830"/>
            </a:xfrm>
            <a:custGeom>
              <a:avLst/>
              <a:gdLst/>
              <a:ahLst/>
              <a:cxnLst/>
              <a:rect l="l" t="t" r="r" b="b"/>
              <a:pathLst>
                <a:path w="2286292" h="252830">
                  <a:moveTo>
                    <a:pt x="84383" y="0"/>
                  </a:moveTo>
                  <a:lnTo>
                    <a:pt x="2201909" y="0"/>
                  </a:lnTo>
                  <a:cubicBezTo>
                    <a:pt x="2248513" y="0"/>
                    <a:pt x="2286292" y="37780"/>
                    <a:pt x="2286292" y="84383"/>
                  </a:cubicBezTo>
                  <a:lnTo>
                    <a:pt x="2286292" y="168447"/>
                  </a:lnTo>
                  <a:cubicBezTo>
                    <a:pt x="2286292" y="190827"/>
                    <a:pt x="2277402" y="212290"/>
                    <a:pt x="2261577" y="228115"/>
                  </a:cubicBezTo>
                  <a:cubicBezTo>
                    <a:pt x="2245752" y="243940"/>
                    <a:pt x="2224289" y="252830"/>
                    <a:pt x="2201909" y="252830"/>
                  </a:cubicBezTo>
                  <a:lnTo>
                    <a:pt x="84383" y="252830"/>
                  </a:lnTo>
                  <a:cubicBezTo>
                    <a:pt x="37780" y="252830"/>
                    <a:pt x="0" y="215051"/>
                    <a:pt x="0" y="168447"/>
                  </a:cubicBezTo>
                  <a:lnTo>
                    <a:pt x="0" y="84383"/>
                  </a:lnTo>
                  <a:cubicBezTo>
                    <a:pt x="0" y="62003"/>
                    <a:pt x="8890" y="40540"/>
                    <a:pt x="24715" y="24715"/>
                  </a:cubicBezTo>
                  <a:cubicBezTo>
                    <a:pt x="40540" y="8890"/>
                    <a:pt x="62003" y="0"/>
                    <a:pt x="84383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286292" cy="29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23021" y="7273037"/>
            <a:ext cx="9174744" cy="2006131"/>
            <a:chOff x="0" y="0"/>
            <a:chExt cx="2286292" cy="4999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86292" cy="499916"/>
            </a:xfrm>
            <a:custGeom>
              <a:avLst/>
              <a:gdLst/>
              <a:ahLst/>
              <a:cxnLst/>
              <a:rect l="l" t="t" r="r" b="b"/>
              <a:pathLst>
                <a:path w="2286292" h="499916">
                  <a:moveTo>
                    <a:pt x="84383" y="0"/>
                  </a:moveTo>
                  <a:lnTo>
                    <a:pt x="2201909" y="0"/>
                  </a:lnTo>
                  <a:cubicBezTo>
                    <a:pt x="2248513" y="0"/>
                    <a:pt x="2286292" y="37780"/>
                    <a:pt x="2286292" y="84383"/>
                  </a:cubicBezTo>
                  <a:lnTo>
                    <a:pt x="2286292" y="415533"/>
                  </a:lnTo>
                  <a:cubicBezTo>
                    <a:pt x="2286292" y="437913"/>
                    <a:pt x="2277402" y="459376"/>
                    <a:pt x="2261577" y="475201"/>
                  </a:cubicBezTo>
                  <a:cubicBezTo>
                    <a:pt x="2245752" y="491026"/>
                    <a:pt x="2224289" y="499916"/>
                    <a:pt x="2201909" y="499916"/>
                  </a:cubicBezTo>
                  <a:lnTo>
                    <a:pt x="84383" y="499916"/>
                  </a:lnTo>
                  <a:cubicBezTo>
                    <a:pt x="37780" y="499916"/>
                    <a:pt x="0" y="462136"/>
                    <a:pt x="0" y="415533"/>
                  </a:cubicBezTo>
                  <a:lnTo>
                    <a:pt x="0" y="84383"/>
                  </a:lnTo>
                  <a:cubicBezTo>
                    <a:pt x="0" y="62003"/>
                    <a:pt x="8890" y="40540"/>
                    <a:pt x="24715" y="24715"/>
                  </a:cubicBezTo>
                  <a:cubicBezTo>
                    <a:pt x="40540" y="8890"/>
                    <a:pt x="62003" y="0"/>
                    <a:pt x="84383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86292" cy="538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937813" y="-2423296"/>
            <a:ext cx="7828500" cy="78285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7D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44711" y="7486590"/>
            <a:ext cx="8499289" cy="1792577"/>
          </a:xfrm>
          <a:custGeom>
            <a:avLst/>
            <a:gdLst/>
            <a:ahLst/>
            <a:cxnLst/>
            <a:rect l="l" t="t" r="r" b="b"/>
            <a:pathLst>
              <a:path w="8499289" h="1792577">
                <a:moveTo>
                  <a:pt x="0" y="0"/>
                </a:moveTo>
                <a:lnTo>
                  <a:pt x="8499289" y="0"/>
                </a:lnTo>
                <a:lnTo>
                  <a:pt x="8499289" y="1792577"/>
                </a:lnTo>
                <a:lnTo>
                  <a:pt x="0" y="179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697281">
            <a:off x="14515931" y="9516476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8868" y="1046254"/>
            <a:ext cx="6571167" cy="8308372"/>
          </a:xfrm>
          <a:custGeom>
            <a:avLst/>
            <a:gdLst/>
            <a:ahLst/>
            <a:cxnLst/>
            <a:rect l="l" t="t" r="r" b="b"/>
            <a:pathLst>
              <a:path w="6571167" h="8308372">
                <a:moveTo>
                  <a:pt x="0" y="0"/>
                </a:moveTo>
                <a:lnTo>
                  <a:pt x="6571167" y="0"/>
                </a:lnTo>
                <a:lnTo>
                  <a:pt x="6571167" y="8308372"/>
                </a:lnTo>
                <a:lnTo>
                  <a:pt x="0" y="8308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86600">
            <a:off x="6103645" y="2188346"/>
            <a:ext cx="846058" cy="1458721"/>
          </a:xfrm>
          <a:custGeom>
            <a:avLst/>
            <a:gdLst/>
            <a:ahLst/>
            <a:cxnLst/>
            <a:rect l="l" t="t" r="r" b="b"/>
            <a:pathLst>
              <a:path w="846058" h="1458721">
                <a:moveTo>
                  <a:pt x="0" y="0"/>
                </a:moveTo>
                <a:lnTo>
                  <a:pt x="846058" y="0"/>
                </a:lnTo>
                <a:lnTo>
                  <a:pt x="846058" y="1458721"/>
                </a:lnTo>
                <a:lnTo>
                  <a:pt x="0" y="1458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7540035" y="3708308"/>
            <a:ext cx="525252" cy="5252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03448" y="6442413"/>
            <a:ext cx="525252" cy="5252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823021" y="380931"/>
            <a:ext cx="8830601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>
                <a:solidFill>
                  <a:srgbClr val="3C2547"/>
                </a:solidFill>
                <a:latin typeface="More Sugar"/>
              </a:rPr>
              <a:t>Конкурентне середовище: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978662" y="3246262"/>
            <a:ext cx="8094012" cy="92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5"/>
              </a:lnSpc>
            </a:pPr>
            <a:r>
              <a:rPr lang="en-US" sz="2703">
                <a:solidFill>
                  <a:srgbClr val="FFFFFF"/>
                </a:solidFill>
                <a:latin typeface="Quicksand"/>
              </a:rPr>
              <a:t>визначає найжиттєздатніші структури;</a:t>
            </a:r>
          </a:p>
          <a:p>
            <a:pPr algn="ctr">
              <a:lnSpc>
                <a:spcPts val="3785"/>
              </a:lnSpc>
              <a:spcBef>
                <a:spcPct val="0"/>
              </a:spcBef>
            </a:pPr>
            <a:endParaRPr lang="en-US" sz="2703">
              <a:solidFill>
                <a:srgbClr val="FFFFFF"/>
              </a:solidFill>
              <a:latin typeface="Quicksan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092263" y="4488482"/>
            <a:ext cx="8509623" cy="92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5"/>
              </a:lnSpc>
              <a:spcBef>
                <a:spcPct val="0"/>
              </a:spcBef>
            </a:pPr>
            <a:r>
              <a:rPr lang="en-US" sz="2703">
                <a:solidFill>
                  <a:srgbClr val="FFFFFF"/>
                </a:solidFill>
                <a:latin typeface="Quicksand"/>
              </a:rPr>
              <a:t>спонукає до раціонального господарювання, вміння рахувати витрати й прибутки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346453" y="6124470"/>
            <a:ext cx="9536598" cy="135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461" lvl="1" indent="-280231" algn="ctr">
              <a:lnSpc>
                <a:spcPts val="3634"/>
              </a:lnSpc>
              <a:buFont typeface="Arial"/>
              <a:buChar char="•"/>
            </a:pPr>
            <a:r>
              <a:rPr lang="en-US" sz="2595">
                <a:solidFill>
                  <a:srgbClr val="FFFFFF"/>
                </a:solidFill>
                <a:latin typeface="Quicksand"/>
              </a:rPr>
              <a:t>ґрунтується на еквівалентному обміні, оплаченій послузі;</a:t>
            </a:r>
          </a:p>
          <a:p>
            <a:pPr algn="ctr">
              <a:lnSpc>
                <a:spcPts val="3634"/>
              </a:lnSpc>
              <a:spcBef>
                <a:spcPct val="0"/>
              </a:spcBef>
            </a:pPr>
            <a:endParaRPr lang="en-US" sz="2595">
              <a:solidFill>
                <a:srgbClr val="FFFFFF"/>
              </a:solidFill>
              <a:latin typeface="Quicksan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290239" y="7599443"/>
            <a:ext cx="8311646" cy="186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5"/>
              </a:lnSpc>
            </a:pPr>
            <a:r>
              <a:rPr lang="en-US" sz="2703">
                <a:solidFill>
                  <a:srgbClr val="FFFFFF"/>
                </a:solidFill>
                <a:latin typeface="Quicksand"/>
              </a:rPr>
              <a:t>стимулює диференціацію прибутків відповідно до кінцевих результатів господарської діяльності.</a:t>
            </a:r>
          </a:p>
          <a:p>
            <a:pPr algn="ctr">
              <a:lnSpc>
                <a:spcPts val="3785"/>
              </a:lnSpc>
              <a:spcBef>
                <a:spcPct val="0"/>
              </a:spcBef>
            </a:pPr>
            <a:endParaRPr lang="en-US" sz="2703">
              <a:solidFill>
                <a:srgbClr val="FFFFFF"/>
              </a:solidFill>
              <a:latin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Довільний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Bebas Neue Cyrillic</vt:lpstr>
      <vt:lpstr>More Sugar</vt:lpstr>
      <vt:lpstr>Arial</vt:lpstr>
      <vt:lpstr>Quicksand</vt:lpstr>
      <vt:lpstr>Calibri</vt:lpstr>
      <vt:lpstr>Quicksand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РИНКОВЕ ГОСПОДАРСТВО І ЙОГО ОСНОВНІ СУБ'ЄКТИ</dc:title>
  <dc:creator>Lenovo Admin</dc:creator>
  <cp:lastModifiedBy>Lenovo Admin</cp:lastModifiedBy>
  <cp:revision>2</cp:revision>
  <dcterms:created xsi:type="dcterms:W3CDTF">2006-08-16T00:00:00Z</dcterms:created>
  <dcterms:modified xsi:type="dcterms:W3CDTF">2025-04-12T05:44:06Z</dcterms:modified>
  <dc:identifier>DAGDQHdcBOw</dc:identifier>
</cp:coreProperties>
</file>