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293954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 u="sng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293954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 u="sng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293954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293954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4645" y="31368"/>
            <a:ext cx="11522709" cy="12338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293954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7575" y="1494599"/>
            <a:ext cx="8987790" cy="44411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 u="sng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zakon.rada.gov.ua/laws/show/2545-19" TargetMode="External"/><Relationship Id="rId3" Type="http://schemas.openxmlformats.org/officeDocument/2006/relationships/hyperlink" Target="https://eiti.org.ua/document-category/eiti-reports/" TargetMode="External"/><Relationship Id="rId4" Type="http://schemas.openxmlformats.org/officeDocument/2006/relationships/image" Target="../media/image11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labottegadiaronte.it/labottegadiaronte/index.php?id_product=1174&amp;controller=product" TargetMode="External"/><Relationship Id="rId3" Type="http://schemas.openxmlformats.org/officeDocument/2006/relationships/hyperlink" Target="https://www.worldstonereport.com/" TargetMode="External"/><Relationship Id="rId4" Type="http://schemas.openxmlformats.org/officeDocument/2006/relationships/image" Target="../media/image12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ips.ligazakon.net/document/view/z960254k" TargetMode="External"/><Relationship Id="rId3" Type="http://schemas.openxmlformats.org/officeDocument/2006/relationships/hyperlink" Target="https://ips.ligazakon.net/document/T991127?an=145634" TargetMode="External"/><Relationship Id="rId4" Type="http://schemas.openxmlformats.org/officeDocument/2006/relationships/hyperlink" Target="https://ips.ligazakon.net/document/view/z013200" TargetMode="External"/><Relationship Id="rId5" Type="http://schemas.openxmlformats.org/officeDocument/2006/relationships/hyperlink" Target="https://ips.ligazakon.net/document/view/t126400" TargetMode="External"/><Relationship Id="rId6" Type="http://schemas.openxmlformats.org/officeDocument/2006/relationships/hyperlink" Target="https://ips.ligazakon.net/document/view/t269400" TargetMode="External"/><Relationship Id="rId7" Type="http://schemas.openxmlformats.org/officeDocument/2006/relationships/hyperlink" Target="https://ips.ligazakon.net/document/view/t088700" TargetMode="External"/><Relationship Id="rId8" Type="http://schemas.openxmlformats.org/officeDocument/2006/relationships/hyperlink" Target="https://ips.ligazakon.net/document/view/t374500" TargetMode="External"/><Relationship Id="rId9" Type="http://schemas.openxmlformats.org/officeDocument/2006/relationships/hyperlink" Target="https://ips.ligazakon.net/document/view/t400400" TargetMode="External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iti.gov.ua/resursi-rozvidka-ta-vidobuvannya/kaminnya-budivelne_2022/" TargetMode="External"/><Relationship Id="rId3" Type="http://schemas.openxmlformats.org/officeDocument/2006/relationships/hyperlink" Target="https://ua.kompass.com/a/%D1%96%D0%BC%D0%BF%D0%BE%D1%80%D1%82%D0%B5%D1%80%D0%B8-%D0%B8-%D0%B5%D0%BA%D1%81%D0%BF%D0%BE%D1%80%D1%82%D0%B5%D1%80%D0%B8-%D0%BA%D0%B0%D1%80-%D1%94%D1%80%D0%BD%D0%BE%D0%B3%D0%BE-%D0%BA%D0%B0%D0%BC%D0%B5%D0%BD%D1%8E/8110010/" TargetMode="External"/><Relationship Id="rId4" Type="http://schemas.openxmlformats.org/officeDocument/2006/relationships/hyperlink" Target="https://ukrstat.gov.ua/" TargetMode="External"/><Relationship Id="rId5" Type="http://schemas.openxmlformats.org/officeDocument/2006/relationships/image" Target="../media/image13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zakon.rada.gov.ua/laws/show/984_011/page" TargetMode="External"/><Relationship Id="rId3" Type="http://schemas.openxmlformats.org/officeDocument/2006/relationships/image" Target="../media/image3.png"/><Relationship Id="rId4" Type="http://schemas.openxmlformats.org/officeDocument/2006/relationships/image" Target="../media/image4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hyperlink" Target="https://zakon.rada.gov.ua/laws/show/994_194" TargetMode="External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zakon.rada.gov.ua/laws/show/3268-17" TargetMode="External"/><Relationship Id="rId3" Type="http://schemas.openxmlformats.org/officeDocument/2006/relationships/image" Target="../media/image8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24250" y="0"/>
              <a:ext cx="8667750" cy="6857998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334500" cy="6858000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557212" y="1251521"/>
            <a:ext cx="2610485" cy="4325620"/>
          </a:xfrm>
          <a:prstGeom prst="rect">
            <a:avLst/>
          </a:prstGeom>
        </p:spPr>
        <p:txBody>
          <a:bodyPr wrap="square" lIns="0" tIns="83185" rIns="0" bIns="0" rtlCol="0" vert="horz">
            <a:spAutoFit/>
          </a:bodyPr>
          <a:lstStyle/>
          <a:p>
            <a:pPr marL="12700" marR="5080">
              <a:lnSpc>
                <a:spcPct val="90100"/>
              </a:lnSpc>
              <a:spcBef>
                <a:spcPts val="655"/>
              </a:spcBef>
            </a:pPr>
            <a:r>
              <a:rPr dirty="0" sz="4400" spc="-10">
                <a:solidFill>
                  <a:srgbClr val="FFFFFF"/>
                </a:solidFill>
                <a:latin typeface="Trebuchet MS"/>
                <a:cs typeface="Trebuchet MS"/>
              </a:rPr>
              <a:t>Ключові </a:t>
            </a:r>
            <a:r>
              <a:rPr dirty="0" sz="4400" spc="-170">
                <a:solidFill>
                  <a:srgbClr val="FFFFFF"/>
                </a:solidFill>
                <a:latin typeface="Trebuchet MS"/>
                <a:cs typeface="Trebuchet MS"/>
              </a:rPr>
              <a:t>документи </a:t>
            </a:r>
            <a:r>
              <a:rPr dirty="0" sz="4400" spc="-145">
                <a:solidFill>
                  <a:srgbClr val="FFFFFF"/>
                </a:solidFill>
                <a:latin typeface="Trebuchet MS"/>
                <a:cs typeface="Trebuchet MS"/>
              </a:rPr>
              <a:t>в</a:t>
            </a:r>
            <a:r>
              <a:rPr dirty="0" sz="4400" spc="-46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400" spc="-45">
                <a:solidFill>
                  <a:srgbClr val="FFFFFF"/>
                </a:solidFill>
                <a:latin typeface="Trebuchet MS"/>
                <a:cs typeface="Trebuchet MS"/>
              </a:rPr>
              <a:t>галузі </a:t>
            </a:r>
            <a:r>
              <a:rPr dirty="0" sz="4400" spc="-100">
                <a:solidFill>
                  <a:srgbClr val="FFFFFF"/>
                </a:solidFill>
                <a:latin typeface="Trebuchet MS"/>
                <a:cs typeface="Trebuchet MS"/>
              </a:rPr>
              <a:t>гірництва </a:t>
            </a:r>
            <a:r>
              <a:rPr dirty="0" sz="4400" spc="-210">
                <a:solidFill>
                  <a:srgbClr val="FFFFFF"/>
                </a:solidFill>
                <a:latin typeface="Trebuchet MS"/>
                <a:cs typeface="Trebuchet MS"/>
              </a:rPr>
              <a:t>та</a:t>
            </a:r>
            <a:r>
              <a:rPr dirty="0" sz="4400" spc="-47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400" spc="-220">
                <a:solidFill>
                  <a:srgbClr val="FFFFFF"/>
                </a:solidFill>
                <a:latin typeface="Trebuchet MS"/>
                <a:cs typeface="Trebuchet MS"/>
              </a:rPr>
              <a:t>індустрії </a:t>
            </a:r>
            <a:r>
              <a:rPr dirty="0" sz="4400" spc="-55">
                <a:solidFill>
                  <a:srgbClr val="FFFFFF"/>
                </a:solidFill>
                <a:latin typeface="Trebuchet MS"/>
                <a:cs typeface="Trebuchet MS"/>
              </a:rPr>
              <a:t>блочного </a:t>
            </a:r>
            <a:r>
              <a:rPr dirty="0" sz="4400" spc="-10">
                <a:solidFill>
                  <a:srgbClr val="FFFFFF"/>
                </a:solidFill>
                <a:latin typeface="Trebuchet MS"/>
                <a:cs typeface="Trebuchet MS"/>
              </a:rPr>
              <a:t>каменю</a:t>
            </a:r>
            <a:endParaRPr sz="4400">
              <a:latin typeface="Trebuchet MS"/>
              <a:cs typeface="Trebuchet MS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485775" y="628650"/>
            <a:ext cx="695325" cy="142875"/>
          </a:xfrm>
          <a:custGeom>
            <a:avLst/>
            <a:gdLst/>
            <a:ahLst/>
            <a:cxnLst/>
            <a:rect l="l" t="t" r="r" b="b"/>
            <a:pathLst>
              <a:path w="695325" h="142875">
                <a:moveTo>
                  <a:pt x="695325" y="0"/>
                </a:moveTo>
                <a:lnTo>
                  <a:pt x="0" y="0"/>
                </a:lnTo>
                <a:lnTo>
                  <a:pt x="0" y="142875"/>
                </a:lnTo>
                <a:lnTo>
                  <a:pt x="695325" y="142875"/>
                </a:lnTo>
                <a:lnTo>
                  <a:pt x="695325" y="0"/>
                </a:lnTo>
                <a:close/>
              </a:path>
            </a:pathLst>
          </a:custGeom>
          <a:solidFill>
            <a:srgbClr val="E97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485775" y="4543425"/>
            <a:ext cx="3971925" cy="19050"/>
          </a:xfrm>
          <a:custGeom>
            <a:avLst/>
            <a:gdLst/>
            <a:ahLst/>
            <a:cxnLst/>
            <a:rect l="l" t="t" r="r" b="b"/>
            <a:pathLst>
              <a:path w="3971925" h="19050">
                <a:moveTo>
                  <a:pt x="3971925" y="0"/>
                </a:moveTo>
                <a:lnTo>
                  <a:pt x="0" y="0"/>
                </a:lnTo>
                <a:lnTo>
                  <a:pt x="0" y="19050"/>
                </a:lnTo>
                <a:lnTo>
                  <a:pt x="3971925" y="19050"/>
                </a:lnTo>
                <a:lnTo>
                  <a:pt x="39719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88534" y="31368"/>
            <a:ext cx="2623820" cy="44958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750" spc="125">
                <a:solidFill>
                  <a:srgbClr val="467885"/>
                </a:solidFill>
                <a:hlinkClick r:id="rId2"/>
              </a:rPr>
              <a:t>ЗАКОН</a:t>
            </a:r>
            <a:r>
              <a:rPr dirty="0" sz="2750" spc="30">
                <a:solidFill>
                  <a:srgbClr val="467885"/>
                </a:solidFill>
                <a:hlinkClick r:id="rId2"/>
              </a:rPr>
              <a:t> </a:t>
            </a:r>
            <a:r>
              <a:rPr dirty="0" sz="2750" spc="60">
                <a:solidFill>
                  <a:srgbClr val="467885"/>
                </a:solidFill>
                <a:hlinkClick r:id="rId2"/>
              </a:rPr>
              <a:t>УКРАЇНИ</a:t>
            </a:r>
            <a:endParaRPr sz="2750"/>
          </a:p>
        </p:txBody>
      </p:sp>
      <p:sp>
        <p:nvSpPr>
          <p:cNvPr id="3" name="object 3" descr=""/>
          <p:cNvSpPr/>
          <p:nvPr/>
        </p:nvSpPr>
        <p:spPr>
          <a:xfrm>
            <a:off x="4797425" y="415798"/>
            <a:ext cx="2600325" cy="9525"/>
          </a:xfrm>
          <a:custGeom>
            <a:avLst/>
            <a:gdLst/>
            <a:ahLst/>
            <a:cxnLst/>
            <a:rect l="l" t="t" r="r" b="b"/>
            <a:pathLst>
              <a:path w="2600325" h="9525">
                <a:moveTo>
                  <a:pt x="2600325" y="0"/>
                </a:moveTo>
                <a:lnTo>
                  <a:pt x="0" y="0"/>
                </a:lnTo>
                <a:lnTo>
                  <a:pt x="0" y="9525"/>
                </a:lnTo>
                <a:lnTo>
                  <a:pt x="2600325" y="9525"/>
                </a:lnTo>
                <a:lnTo>
                  <a:pt x="2600325" y="0"/>
                </a:lnTo>
                <a:close/>
              </a:path>
            </a:pathLst>
          </a:custGeom>
          <a:solidFill>
            <a:srgbClr val="4678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1995551" y="422655"/>
            <a:ext cx="8193405" cy="4495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750" b="1">
                <a:solidFill>
                  <a:srgbClr val="467885"/>
                </a:solidFill>
                <a:latin typeface="Calibri"/>
                <a:cs typeface="Calibri"/>
                <a:hlinkClick r:id="rId2"/>
              </a:rPr>
              <a:t>Про</a:t>
            </a:r>
            <a:r>
              <a:rPr dirty="0" sz="2750" spc="50" b="1">
                <a:solidFill>
                  <a:srgbClr val="467885"/>
                </a:solidFill>
                <a:latin typeface="Calibri"/>
                <a:cs typeface="Calibri"/>
                <a:hlinkClick r:id="rId2"/>
              </a:rPr>
              <a:t> </a:t>
            </a:r>
            <a:r>
              <a:rPr dirty="0" sz="2750" spc="70" b="1">
                <a:solidFill>
                  <a:srgbClr val="467885"/>
                </a:solidFill>
                <a:latin typeface="Calibri"/>
                <a:cs typeface="Calibri"/>
                <a:hlinkClick r:id="rId2"/>
              </a:rPr>
              <a:t>забезпечення</a:t>
            </a:r>
            <a:r>
              <a:rPr dirty="0" sz="2750" spc="125" b="1">
                <a:solidFill>
                  <a:srgbClr val="467885"/>
                </a:solidFill>
                <a:latin typeface="Calibri"/>
                <a:cs typeface="Calibri"/>
                <a:hlinkClick r:id="rId2"/>
              </a:rPr>
              <a:t> </a:t>
            </a:r>
            <a:r>
              <a:rPr dirty="0" sz="2750" spc="55" b="1">
                <a:solidFill>
                  <a:srgbClr val="467885"/>
                </a:solidFill>
                <a:latin typeface="Calibri"/>
                <a:cs typeface="Calibri"/>
                <a:hlinkClick r:id="rId2"/>
              </a:rPr>
              <a:t>прозорості</a:t>
            </a:r>
            <a:r>
              <a:rPr dirty="0" sz="2750" spc="120" b="1">
                <a:solidFill>
                  <a:srgbClr val="467885"/>
                </a:solidFill>
                <a:latin typeface="Calibri"/>
                <a:cs typeface="Calibri"/>
                <a:hlinkClick r:id="rId2"/>
              </a:rPr>
              <a:t> </a:t>
            </a:r>
            <a:r>
              <a:rPr dirty="0" sz="2750" b="1">
                <a:solidFill>
                  <a:srgbClr val="467885"/>
                </a:solidFill>
                <a:latin typeface="Calibri"/>
                <a:cs typeface="Calibri"/>
                <a:hlinkClick r:id="rId2"/>
              </a:rPr>
              <a:t>у</a:t>
            </a:r>
            <a:r>
              <a:rPr dirty="0" sz="2750" spc="55" b="1">
                <a:solidFill>
                  <a:srgbClr val="467885"/>
                </a:solidFill>
                <a:latin typeface="Calibri"/>
                <a:cs typeface="Calibri"/>
                <a:hlinkClick r:id="rId2"/>
              </a:rPr>
              <a:t> </a:t>
            </a:r>
            <a:r>
              <a:rPr dirty="0" sz="2750" b="1">
                <a:solidFill>
                  <a:srgbClr val="467885"/>
                </a:solidFill>
                <a:latin typeface="Calibri"/>
                <a:cs typeface="Calibri"/>
                <a:hlinkClick r:id="rId2"/>
              </a:rPr>
              <a:t>видобувних</a:t>
            </a:r>
            <a:r>
              <a:rPr dirty="0" sz="2750" spc="-80" b="1">
                <a:solidFill>
                  <a:srgbClr val="467885"/>
                </a:solidFill>
                <a:latin typeface="Calibri"/>
                <a:cs typeface="Calibri"/>
                <a:hlinkClick r:id="rId2"/>
              </a:rPr>
              <a:t> </a:t>
            </a:r>
            <a:r>
              <a:rPr dirty="0" sz="2750" spc="45" b="1">
                <a:solidFill>
                  <a:srgbClr val="467885"/>
                </a:solidFill>
                <a:latin typeface="Calibri"/>
                <a:cs typeface="Calibri"/>
                <a:hlinkClick r:id="rId2"/>
              </a:rPr>
              <a:t>галузях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2006600" y="806323"/>
            <a:ext cx="8172450" cy="9525"/>
          </a:xfrm>
          <a:custGeom>
            <a:avLst/>
            <a:gdLst/>
            <a:ahLst/>
            <a:cxnLst/>
            <a:rect l="l" t="t" r="r" b="b"/>
            <a:pathLst>
              <a:path w="8172450" h="9525">
                <a:moveTo>
                  <a:pt x="8172450" y="0"/>
                </a:moveTo>
                <a:lnTo>
                  <a:pt x="0" y="0"/>
                </a:lnTo>
                <a:lnTo>
                  <a:pt x="0" y="9525"/>
                </a:lnTo>
                <a:lnTo>
                  <a:pt x="8172450" y="9525"/>
                </a:lnTo>
                <a:lnTo>
                  <a:pt x="8172450" y="0"/>
                </a:lnTo>
                <a:close/>
              </a:path>
            </a:pathLst>
          </a:custGeom>
          <a:solidFill>
            <a:srgbClr val="4678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395287" y="1006792"/>
            <a:ext cx="4998085" cy="2417445"/>
          </a:xfrm>
          <a:prstGeom prst="rect">
            <a:avLst/>
          </a:prstGeom>
        </p:spPr>
        <p:txBody>
          <a:bodyPr wrap="square" lIns="0" tIns="41275" rIns="0" bIns="0" rtlCol="0" vert="horz">
            <a:spAutoFit/>
          </a:bodyPr>
          <a:lstStyle/>
          <a:p>
            <a:pPr marL="12700" marR="722630" indent="104139">
              <a:lnSpc>
                <a:spcPts val="1500"/>
              </a:lnSpc>
              <a:spcBef>
                <a:spcPts val="325"/>
              </a:spcBef>
              <a:buChar char="-"/>
              <a:tabLst>
                <a:tab pos="116839" algn="l"/>
              </a:tabLst>
            </a:pP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забезпечення</a:t>
            </a:r>
            <a:r>
              <a:rPr dirty="0" sz="1400" spc="-125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прозорості</a:t>
            </a:r>
            <a:r>
              <a:rPr dirty="0" sz="1400" spc="-95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 spc="-30">
                <a:solidFill>
                  <a:srgbClr val="333333"/>
                </a:solidFill>
                <a:latin typeface="Tahoma"/>
                <a:cs typeface="Tahoma"/>
              </a:rPr>
              <a:t>та</a:t>
            </a:r>
            <a:r>
              <a:rPr dirty="0" sz="1400" spc="65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запобігання</a:t>
            </a:r>
            <a:r>
              <a:rPr dirty="0" sz="1400" spc="-12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корупції</a:t>
            </a:r>
            <a:r>
              <a:rPr dirty="0" sz="1400" spc="-95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 spc="-50">
                <a:solidFill>
                  <a:srgbClr val="333333"/>
                </a:solidFill>
                <a:latin typeface="Tahoma"/>
                <a:cs typeface="Tahoma"/>
              </a:rPr>
              <a:t>у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видобувних</a:t>
            </a:r>
            <a:r>
              <a:rPr dirty="0" sz="1400" spc="-20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 spc="-10">
                <a:solidFill>
                  <a:srgbClr val="333333"/>
                </a:solidFill>
                <a:latin typeface="Tahoma"/>
                <a:cs typeface="Tahoma"/>
              </a:rPr>
              <a:t>галузях</a:t>
            </a:r>
            <a:r>
              <a:rPr dirty="0" sz="1400" spc="-195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в</a:t>
            </a:r>
            <a:r>
              <a:rPr dirty="0" sz="1400" spc="35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 spc="-10">
                <a:solidFill>
                  <a:srgbClr val="333333"/>
                </a:solidFill>
                <a:latin typeface="Tahoma"/>
                <a:cs typeface="Tahoma"/>
              </a:rPr>
              <a:t>Україні</a:t>
            </a:r>
            <a:endParaRPr sz="1400">
              <a:latin typeface="Tahoma"/>
              <a:cs typeface="Tahoma"/>
            </a:endParaRPr>
          </a:p>
          <a:p>
            <a:pPr marL="116839" indent="-104139">
              <a:lnSpc>
                <a:spcPts val="1590"/>
              </a:lnSpc>
              <a:spcBef>
                <a:spcPts val="855"/>
              </a:spcBef>
              <a:buChar char="-"/>
              <a:tabLst>
                <a:tab pos="116839" algn="l"/>
              </a:tabLst>
            </a:pP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спрямований</a:t>
            </a:r>
            <a:r>
              <a:rPr dirty="0" sz="1400" spc="-6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на</a:t>
            </a:r>
            <a:r>
              <a:rPr dirty="0" sz="1400" spc="-10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виконання</a:t>
            </a:r>
            <a:r>
              <a:rPr dirty="0" sz="1400" spc="-15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міжнародних</a:t>
            </a:r>
            <a:r>
              <a:rPr dirty="0" sz="1400" spc="-14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 spc="-10">
                <a:solidFill>
                  <a:srgbClr val="333333"/>
                </a:solidFill>
                <a:latin typeface="Tahoma"/>
                <a:cs typeface="Tahoma"/>
              </a:rPr>
              <a:t>зобов’язань</a:t>
            </a:r>
            <a:endParaRPr sz="1400">
              <a:latin typeface="Tahoma"/>
              <a:cs typeface="Tahoma"/>
            </a:endParaRPr>
          </a:p>
          <a:p>
            <a:pPr marL="12700" marR="5080">
              <a:lnSpc>
                <a:spcPts val="1500"/>
              </a:lnSpc>
              <a:spcBef>
                <a:spcPts val="110"/>
              </a:spcBef>
            </a:pP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України</a:t>
            </a:r>
            <a:r>
              <a:rPr dirty="0" sz="1400" spc="-15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у</a:t>
            </a:r>
            <a:r>
              <a:rPr dirty="0" sz="1400" spc="-6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 spc="-20">
                <a:solidFill>
                  <a:srgbClr val="333333"/>
                </a:solidFill>
                <a:latin typeface="Tahoma"/>
                <a:cs typeface="Tahoma"/>
              </a:rPr>
              <a:t>зв’язку</a:t>
            </a:r>
            <a:r>
              <a:rPr dirty="0" sz="1400" spc="-6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з</a:t>
            </a:r>
            <a:r>
              <a:rPr dirty="0" sz="1400" spc="-5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приєднанням</a:t>
            </a:r>
            <a:r>
              <a:rPr dirty="0" sz="1400" spc="-15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до</a:t>
            </a:r>
            <a:r>
              <a:rPr dirty="0" sz="1400" spc="-105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 spc="-30" b="1">
                <a:solidFill>
                  <a:srgbClr val="333333"/>
                </a:solidFill>
                <a:latin typeface="Arial"/>
                <a:cs typeface="Arial"/>
              </a:rPr>
              <a:t>Ініціативи</a:t>
            </a:r>
            <a:r>
              <a:rPr dirty="0" sz="1400" spc="25" b="1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333333"/>
                </a:solidFill>
                <a:latin typeface="Tahoma"/>
                <a:cs typeface="Tahoma"/>
              </a:rPr>
              <a:t>забезпечення </a:t>
            </a:r>
            <a:r>
              <a:rPr dirty="0" sz="1400" spc="-10" b="1">
                <a:solidFill>
                  <a:srgbClr val="333333"/>
                </a:solidFill>
                <a:latin typeface="Arial"/>
                <a:cs typeface="Arial"/>
              </a:rPr>
              <a:t>Прозорості</a:t>
            </a:r>
            <a:r>
              <a:rPr dirty="0" sz="1400" spc="-140" b="1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400" spc="-35" b="1">
                <a:solidFill>
                  <a:srgbClr val="333333"/>
                </a:solidFill>
                <a:latin typeface="Arial"/>
                <a:cs typeface="Arial"/>
              </a:rPr>
              <a:t>Видобувних</a:t>
            </a:r>
            <a:r>
              <a:rPr dirty="0" sz="1400" spc="-95" b="1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400" spc="-45" b="1">
                <a:solidFill>
                  <a:srgbClr val="333333"/>
                </a:solidFill>
                <a:latin typeface="Arial"/>
                <a:cs typeface="Arial"/>
              </a:rPr>
              <a:t>Галузей</a:t>
            </a:r>
            <a:r>
              <a:rPr dirty="0" sz="1400" spc="-75" b="1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333333"/>
                </a:solidFill>
                <a:latin typeface="Arial"/>
                <a:cs typeface="Arial"/>
              </a:rPr>
              <a:t>(ІПВГ)</a:t>
            </a:r>
            <a:r>
              <a:rPr dirty="0" sz="1400" spc="-55" b="1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400" spc="-140">
                <a:solidFill>
                  <a:srgbClr val="333333"/>
                </a:solidFill>
                <a:latin typeface="Tahoma"/>
                <a:cs typeface="Tahoma"/>
              </a:rPr>
              <a:t>/</a:t>
            </a:r>
            <a:r>
              <a:rPr dirty="0" sz="1400" spc="-55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 spc="-10">
                <a:solidFill>
                  <a:srgbClr val="333333"/>
                </a:solidFill>
                <a:latin typeface="Tahoma"/>
                <a:cs typeface="Tahoma"/>
              </a:rPr>
              <a:t>Extractive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Industries</a:t>
            </a:r>
            <a:r>
              <a:rPr dirty="0" sz="1400" spc="-155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Transparency</a:t>
            </a:r>
            <a:r>
              <a:rPr dirty="0" sz="1400" spc="-95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 spc="-30">
                <a:solidFill>
                  <a:srgbClr val="333333"/>
                </a:solidFill>
                <a:latin typeface="Tahoma"/>
                <a:cs typeface="Tahoma"/>
              </a:rPr>
              <a:t>Initiative</a:t>
            </a:r>
            <a:r>
              <a:rPr dirty="0" sz="1400" spc="-19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 spc="-80">
                <a:solidFill>
                  <a:srgbClr val="333333"/>
                </a:solidFill>
                <a:latin typeface="Tahoma"/>
                <a:cs typeface="Tahoma"/>
              </a:rPr>
              <a:t>(EITI) </a:t>
            </a:r>
            <a:r>
              <a:rPr dirty="0" sz="1400" spc="-20">
                <a:solidFill>
                  <a:srgbClr val="333333"/>
                </a:solidFill>
                <a:latin typeface="Tahoma"/>
                <a:cs typeface="Tahoma"/>
              </a:rPr>
              <a:t>(з</a:t>
            </a:r>
            <a:r>
              <a:rPr dirty="0" sz="1400" spc="55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2013</a:t>
            </a:r>
            <a:r>
              <a:rPr dirty="0" sz="1400" spc="-11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 spc="-20">
                <a:solidFill>
                  <a:srgbClr val="333333"/>
                </a:solidFill>
                <a:latin typeface="Tahoma"/>
                <a:cs typeface="Tahoma"/>
              </a:rPr>
              <a:t>р.).</a:t>
            </a:r>
            <a:endParaRPr sz="1400">
              <a:latin typeface="Tahoma"/>
              <a:cs typeface="Tahoma"/>
            </a:endParaRPr>
          </a:p>
          <a:p>
            <a:pPr marL="12700" marR="157480" indent="104139">
              <a:lnSpc>
                <a:spcPct val="89400"/>
              </a:lnSpc>
              <a:spcBef>
                <a:spcPts val="1040"/>
              </a:spcBef>
              <a:buChar char="-"/>
              <a:tabLst>
                <a:tab pos="116839" algn="l"/>
              </a:tabLst>
            </a:pP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спрямований</a:t>
            </a:r>
            <a:r>
              <a:rPr dirty="0" sz="1400" spc="-7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на</a:t>
            </a:r>
            <a:r>
              <a:rPr dirty="0" sz="1400" spc="-10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імплементацію</a:t>
            </a:r>
            <a:r>
              <a:rPr dirty="0" sz="1400" spc="-125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 spc="-30">
                <a:solidFill>
                  <a:srgbClr val="333333"/>
                </a:solidFill>
                <a:latin typeface="Tahoma"/>
                <a:cs typeface="Tahoma"/>
              </a:rPr>
              <a:t>актів</a:t>
            </a:r>
            <a:r>
              <a:rPr dirty="0" sz="1400" spc="-85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 spc="-10">
                <a:solidFill>
                  <a:srgbClr val="333333"/>
                </a:solidFill>
                <a:latin typeface="Tahoma"/>
                <a:cs typeface="Tahoma"/>
              </a:rPr>
              <a:t>законодавства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Європейського</a:t>
            </a:r>
            <a:r>
              <a:rPr dirty="0" sz="1400" spc="-165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 spc="55">
                <a:solidFill>
                  <a:srgbClr val="333333"/>
                </a:solidFill>
                <a:latin typeface="Tahoma"/>
                <a:cs typeface="Tahoma"/>
              </a:rPr>
              <a:t>Союзу</a:t>
            </a:r>
            <a:r>
              <a:rPr dirty="0" sz="1400" spc="-3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 spc="-10">
                <a:solidFill>
                  <a:srgbClr val="333333"/>
                </a:solidFill>
                <a:latin typeface="Tahoma"/>
                <a:cs typeface="Tahoma"/>
              </a:rPr>
              <a:t>в</a:t>
            </a:r>
            <a:r>
              <a:rPr dirty="0" sz="1400" spc="45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частині</a:t>
            </a:r>
            <a:r>
              <a:rPr dirty="0" sz="1400" spc="-125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підвищення</a:t>
            </a:r>
            <a:r>
              <a:rPr dirty="0" sz="1400" spc="-145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 spc="-10">
                <a:solidFill>
                  <a:srgbClr val="333333"/>
                </a:solidFill>
                <a:latin typeface="Tahoma"/>
                <a:cs typeface="Tahoma"/>
              </a:rPr>
              <a:t>прозорості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господарської</a:t>
            </a:r>
            <a:r>
              <a:rPr dirty="0" sz="1400" spc="-165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діяльності</a:t>
            </a:r>
            <a:r>
              <a:rPr dirty="0" sz="1400" spc="-165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у</a:t>
            </a:r>
            <a:r>
              <a:rPr dirty="0" sz="1400" spc="11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видобувних</a:t>
            </a:r>
            <a:r>
              <a:rPr dirty="0" sz="1400" spc="-17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 spc="-10">
                <a:solidFill>
                  <a:srgbClr val="333333"/>
                </a:solidFill>
                <a:latin typeface="Tahoma"/>
                <a:cs typeface="Tahoma"/>
              </a:rPr>
              <a:t>галузях</a:t>
            </a:r>
            <a:r>
              <a:rPr dirty="0" sz="1400" spc="-75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 spc="-10">
                <a:solidFill>
                  <a:srgbClr val="333333"/>
                </a:solidFill>
                <a:latin typeface="Tahoma"/>
                <a:cs typeface="Tahoma"/>
              </a:rPr>
              <a:t>(Директиви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про</a:t>
            </a:r>
            <a:r>
              <a:rPr dirty="0" sz="1400" spc="-13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щорічну</a:t>
            </a:r>
            <a:r>
              <a:rPr dirty="0" sz="1400" spc="-105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 spc="-20" b="1">
                <a:solidFill>
                  <a:srgbClr val="333333"/>
                </a:solidFill>
                <a:latin typeface="Arial"/>
                <a:cs typeface="Arial"/>
              </a:rPr>
              <a:t>фінансову</a:t>
            </a:r>
            <a:r>
              <a:rPr dirty="0" sz="1400" spc="105" b="1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400" spc="-60" b="1">
                <a:solidFill>
                  <a:srgbClr val="333333"/>
                </a:solidFill>
                <a:latin typeface="Arial"/>
                <a:cs typeface="Arial"/>
              </a:rPr>
              <a:t>звітність</a:t>
            </a:r>
            <a:r>
              <a:rPr dirty="0" sz="1400" spc="-60">
                <a:solidFill>
                  <a:srgbClr val="333333"/>
                </a:solidFill>
                <a:latin typeface="Tahoma"/>
                <a:cs typeface="Tahoma"/>
              </a:rPr>
              <a:t>,</a:t>
            </a:r>
            <a:r>
              <a:rPr dirty="0" sz="1400" spc="-5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про</a:t>
            </a:r>
            <a:r>
              <a:rPr dirty="0" sz="1400" spc="-25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 spc="-20" b="1">
                <a:solidFill>
                  <a:srgbClr val="333333"/>
                </a:solidFill>
                <a:latin typeface="Arial"/>
                <a:cs typeface="Arial"/>
              </a:rPr>
              <a:t>цінні</a:t>
            </a:r>
            <a:r>
              <a:rPr dirty="0" sz="1400" spc="-45" b="1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333333"/>
                </a:solidFill>
                <a:latin typeface="Arial"/>
                <a:cs typeface="Arial"/>
              </a:rPr>
              <a:t>папери </a:t>
            </a:r>
            <a:r>
              <a:rPr dirty="0" sz="1400" b="1">
                <a:solidFill>
                  <a:srgbClr val="333333"/>
                </a:solidFill>
                <a:latin typeface="Arial"/>
                <a:cs typeface="Arial"/>
              </a:rPr>
              <a:t>допущені</a:t>
            </a:r>
            <a:r>
              <a:rPr dirty="0" sz="1400" spc="-150" b="1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3333"/>
                </a:solidFill>
                <a:latin typeface="Arial"/>
                <a:cs typeface="Arial"/>
              </a:rPr>
              <a:t>до</a:t>
            </a:r>
            <a:r>
              <a:rPr dirty="0" sz="1400" spc="20" b="1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400" spc="-40" b="1">
                <a:solidFill>
                  <a:srgbClr val="333333"/>
                </a:solidFill>
                <a:latin typeface="Arial"/>
                <a:cs typeface="Arial"/>
              </a:rPr>
              <a:t>торгів</a:t>
            </a:r>
            <a:r>
              <a:rPr dirty="0" sz="1400" spc="-65" b="1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3333"/>
                </a:solidFill>
                <a:latin typeface="Arial"/>
                <a:cs typeface="Arial"/>
              </a:rPr>
              <a:t>на</a:t>
            </a:r>
            <a:r>
              <a:rPr dirty="0" sz="1400" spc="20" b="1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400" spc="-30" b="1">
                <a:solidFill>
                  <a:srgbClr val="333333"/>
                </a:solidFill>
                <a:latin typeface="Arial"/>
                <a:cs typeface="Arial"/>
              </a:rPr>
              <a:t>регульованому</a:t>
            </a:r>
            <a:r>
              <a:rPr dirty="0" sz="1400" spc="-95" b="1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333333"/>
                </a:solidFill>
                <a:latin typeface="Arial"/>
                <a:cs typeface="Arial"/>
              </a:rPr>
              <a:t>ринку,</a:t>
            </a:r>
            <a:r>
              <a:rPr dirty="0" sz="1400" spc="-125" b="1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333333"/>
                </a:solidFill>
                <a:latin typeface="Tahoma"/>
                <a:cs typeface="Tahoma"/>
              </a:rPr>
              <a:t>тощо).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95287" y="3713038"/>
            <a:ext cx="4862830" cy="2849880"/>
          </a:xfrm>
          <a:prstGeom prst="rect">
            <a:avLst/>
          </a:prstGeom>
        </p:spPr>
        <p:txBody>
          <a:bodyPr wrap="square" lIns="0" tIns="12318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69"/>
              </a:spcBef>
            </a:pPr>
            <a:r>
              <a:rPr dirty="0" sz="1400" b="1">
                <a:solidFill>
                  <a:srgbClr val="333333"/>
                </a:solidFill>
                <a:latin typeface="Arial"/>
                <a:cs typeface="Arial"/>
              </a:rPr>
              <a:t>Мета</a:t>
            </a:r>
            <a:r>
              <a:rPr dirty="0" sz="1400" spc="-60" b="1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400" spc="-25" b="1">
                <a:solidFill>
                  <a:srgbClr val="333333"/>
                </a:solidFill>
                <a:latin typeface="Arial"/>
                <a:cs typeface="Arial"/>
              </a:rPr>
              <a:t>розкриття</a:t>
            </a:r>
            <a:r>
              <a:rPr dirty="0" sz="1400" spc="-120" b="1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333333"/>
                </a:solidFill>
                <a:latin typeface="Arial"/>
                <a:cs typeface="Arial"/>
              </a:rPr>
              <a:t>інформації:</a:t>
            </a:r>
            <a:endParaRPr sz="1400">
              <a:latin typeface="Arial"/>
              <a:cs typeface="Arial"/>
            </a:endParaRPr>
          </a:p>
          <a:p>
            <a:pPr algn="just" marL="238760" marR="5080" indent="-226695">
              <a:lnSpc>
                <a:spcPct val="89400"/>
              </a:lnSpc>
              <a:spcBef>
                <a:spcPts val="1055"/>
              </a:spcBef>
              <a:buFont typeface="Calibri"/>
              <a:buChar char="-"/>
              <a:tabLst>
                <a:tab pos="241300" algn="l"/>
              </a:tabLst>
            </a:pPr>
            <a:r>
              <a:rPr dirty="0" sz="1400" spc="-10">
                <a:solidFill>
                  <a:srgbClr val="333333"/>
                </a:solidFill>
                <a:latin typeface="Tahoma"/>
                <a:cs typeface="Tahoma"/>
              </a:rPr>
              <a:t>надання</a:t>
            </a:r>
            <a:r>
              <a:rPr dirty="0" sz="1400" spc="-10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громадськості</a:t>
            </a:r>
            <a:r>
              <a:rPr dirty="0" sz="1400" spc="-11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доступу</a:t>
            </a:r>
            <a:r>
              <a:rPr dirty="0" sz="1400" spc="-11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 spc="-30">
                <a:solidFill>
                  <a:srgbClr val="333333"/>
                </a:solidFill>
                <a:latin typeface="Tahoma"/>
                <a:cs typeface="Tahoma"/>
              </a:rPr>
              <a:t>до</a:t>
            </a:r>
            <a:r>
              <a:rPr dirty="0" sz="1400" spc="-2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повної</a:t>
            </a:r>
            <a:r>
              <a:rPr dirty="0" sz="1400" spc="-95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 spc="-80">
                <a:solidFill>
                  <a:srgbClr val="333333"/>
                </a:solidFill>
                <a:latin typeface="Tahoma"/>
                <a:cs typeface="Tahoma"/>
              </a:rPr>
              <a:t>та</a:t>
            </a:r>
            <a:r>
              <a:rPr dirty="0" sz="1400" spc="75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 spc="-10">
                <a:solidFill>
                  <a:srgbClr val="333333"/>
                </a:solidFill>
                <a:latin typeface="Tahoma"/>
                <a:cs typeface="Tahoma"/>
              </a:rPr>
              <a:t>об’єктивної </a:t>
            </a:r>
            <a:r>
              <a:rPr dirty="0" sz="1400" spc="-10">
                <a:solidFill>
                  <a:srgbClr val="333333"/>
                </a:solidFill>
                <a:latin typeface="Tahoma"/>
                <a:cs typeface="Tahoma"/>
              </a:rPr>
              <a:t>	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інформації</a:t>
            </a:r>
            <a:r>
              <a:rPr dirty="0" sz="1400" spc="-9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 spc="25">
                <a:solidFill>
                  <a:srgbClr val="333333"/>
                </a:solidFill>
                <a:latin typeface="Tahoma"/>
                <a:cs typeface="Tahoma"/>
              </a:rPr>
              <a:t>щодо</a:t>
            </a:r>
            <a:r>
              <a:rPr dirty="0" sz="1400" spc="1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 spc="-30">
                <a:solidFill>
                  <a:srgbClr val="333333"/>
                </a:solidFill>
                <a:latin typeface="Tahoma"/>
                <a:cs typeface="Tahoma"/>
              </a:rPr>
              <a:t>платежів</a:t>
            </a:r>
            <a:r>
              <a:rPr dirty="0" sz="1400" spc="-25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суб’єктів</a:t>
            </a:r>
            <a:r>
              <a:rPr dirty="0" sz="1400" spc="-25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 spc="-10">
                <a:solidFill>
                  <a:srgbClr val="333333"/>
                </a:solidFill>
                <a:latin typeface="Tahoma"/>
                <a:cs typeface="Tahoma"/>
              </a:rPr>
              <a:t>господарювання,</a:t>
            </a:r>
            <a:r>
              <a:rPr dirty="0" sz="1400" spc="-15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 spc="-25">
                <a:solidFill>
                  <a:srgbClr val="333333"/>
                </a:solidFill>
                <a:latin typeface="Tahoma"/>
                <a:cs typeface="Tahoma"/>
              </a:rPr>
              <a:t>які </a:t>
            </a:r>
            <a:r>
              <a:rPr dirty="0" sz="1400" spc="-25">
                <a:solidFill>
                  <a:srgbClr val="333333"/>
                </a:solidFill>
                <a:latin typeface="Tahoma"/>
                <a:cs typeface="Tahoma"/>
              </a:rPr>
              <a:t>	</a:t>
            </a:r>
            <a:r>
              <a:rPr dirty="0" sz="1400" spc="-10">
                <a:solidFill>
                  <a:srgbClr val="333333"/>
                </a:solidFill>
                <a:latin typeface="Tahoma"/>
                <a:cs typeface="Tahoma"/>
              </a:rPr>
              <a:t>здійснюють</a:t>
            </a:r>
            <a:r>
              <a:rPr dirty="0" sz="1400" spc="-10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 spc="-10">
                <a:solidFill>
                  <a:srgbClr val="333333"/>
                </a:solidFill>
                <a:latin typeface="Tahoma"/>
                <a:cs typeface="Tahoma"/>
              </a:rPr>
              <a:t>діяльність</a:t>
            </a:r>
            <a:r>
              <a:rPr dirty="0" sz="1400" spc="-10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у</a:t>
            </a:r>
            <a:r>
              <a:rPr dirty="0" sz="1400" spc="3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 spc="-10">
                <a:solidFill>
                  <a:srgbClr val="333333"/>
                </a:solidFill>
                <a:latin typeface="Tahoma"/>
                <a:cs typeface="Tahoma"/>
              </a:rPr>
              <a:t>видобувних</a:t>
            </a:r>
            <a:r>
              <a:rPr dirty="0" sz="1400" spc="-10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 spc="-30">
                <a:solidFill>
                  <a:srgbClr val="333333"/>
                </a:solidFill>
                <a:latin typeface="Tahoma"/>
                <a:cs typeface="Tahoma"/>
              </a:rPr>
              <a:t>галузях,</a:t>
            </a:r>
            <a:r>
              <a:rPr dirty="0" sz="1400" spc="-75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на</a:t>
            </a:r>
            <a:r>
              <a:rPr dirty="0" sz="1400" spc="-15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 spc="-10">
                <a:solidFill>
                  <a:srgbClr val="333333"/>
                </a:solidFill>
                <a:latin typeface="Tahoma"/>
                <a:cs typeface="Tahoma"/>
              </a:rPr>
              <a:t>користь </a:t>
            </a:r>
            <a:r>
              <a:rPr dirty="0" sz="1400" spc="-10">
                <a:solidFill>
                  <a:srgbClr val="333333"/>
                </a:solidFill>
                <a:latin typeface="Tahoma"/>
                <a:cs typeface="Tahoma"/>
              </a:rPr>
              <a:t>	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отримувачів</a:t>
            </a:r>
            <a:r>
              <a:rPr dirty="0" sz="1400" spc="-204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 spc="-10">
                <a:solidFill>
                  <a:srgbClr val="333333"/>
                </a:solidFill>
                <a:latin typeface="Tahoma"/>
                <a:cs typeface="Tahoma"/>
              </a:rPr>
              <a:t>платежів;</a:t>
            </a:r>
            <a:endParaRPr sz="1400">
              <a:latin typeface="Tahoma"/>
              <a:cs typeface="Tahoma"/>
            </a:endParaRPr>
          </a:p>
          <a:p>
            <a:pPr marL="241300" indent="-228600">
              <a:lnSpc>
                <a:spcPts val="1590"/>
              </a:lnSpc>
              <a:spcBef>
                <a:spcPts val="875"/>
              </a:spcBef>
              <a:buFont typeface="Calibri"/>
              <a:buChar char="-"/>
              <a:tabLst>
                <a:tab pos="241300" algn="l"/>
              </a:tabLst>
            </a:pPr>
            <a:r>
              <a:rPr dirty="0" sz="1400" spc="10">
                <a:solidFill>
                  <a:srgbClr val="333333"/>
                </a:solidFill>
                <a:latin typeface="Tahoma"/>
                <a:cs typeface="Tahoma"/>
              </a:rPr>
              <a:t>створення</a:t>
            </a:r>
            <a:r>
              <a:rPr dirty="0" sz="1400" spc="-15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 spc="10">
                <a:solidFill>
                  <a:srgbClr val="333333"/>
                </a:solidFill>
                <a:latin typeface="Tahoma"/>
                <a:cs typeface="Tahoma"/>
              </a:rPr>
              <a:t>передумов</a:t>
            </a:r>
            <a:r>
              <a:rPr dirty="0" sz="1400" spc="-65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 spc="10">
                <a:solidFill>
                  <a:srgbClr val="333333"/>
                </a:solidFill>
                <a:latin typeface="Tahoma"/>
                <a:cs typeface="Tahoma"/>
              </a:rPr>
              <a:t>для</a:t>
            </a:r>
            <a:r>
              <a:rPr dirty="0" sz="1400" spc="-145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 spc="10">
                <a:solidFill>
                  <a:srgbClr val="333333"/>
                </a:solidFill>
                <a:latin typeface="Tahoma"/>
                <a:cs typeface="Tahoma"/>
              </a:rPr>
              <a:t>суспільно</a:t>
            </a:r>
            <a:r>
              <a:rPr dirty="0" sz="1400" spc="-5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 spc="-10">
                <a:solidFill>
                  <a:srgbClr val="333333"/>
                </a:solidFill>
                <a:latin typeface="Tahoma"/>
                <a:cs typeface="Tahoma"/>
              </a:rPr>
              <a:t>відповідального</a:t>
            </a:r>
            <a:endParaRPr sz="1400">
              <a:latin typeface="Tahoma"/>
              <a:cs typeface="Tahoma"/>
            </a:endParaRPr>
          </a:p>
          <a:p>
            <a:pPr marL="241300" marR="411480">
              <a:lnSpc>
                <a:spcPts val="1500"/>
              </a:lnSpc>
              <a:spcBef>
                <a:spcPts val="110"/>
              </a:spcBef>
            </a:pP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використання</a:t>
            </a:r>
            <a:r>
              <a:rPr dirty="0" sz="1400" spc="-15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такими</a:t>
            </a:r>
            <a:r>
              <a:rPr dirty="0" sz="1400" spc="-16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суб’єктами</a:t>
            </a:r>
            <a:r>
              <a:rPr dirty="0" sz="1400" spc="-16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корисних</a:t>
            </a:r>
            <a:r>
              <a:rPr dirty="0" sz="1400" spc="-135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 spc="-10">
                <a:solidFill>
                  <a:srgbClr val="333333"/>
                </a:solidFill>
                <a:latin typeface="Tahoma"/>
                <a:cs typeface="Tahoma"/>
              </a:rPr>
              <a:t>копалин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загальнодержавного</a:t>
            </a:r>
            <a:r>
              <a:rPr dirty="0" sz="1400" spc="-235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 spc="-10">
                <a:solidFill>
                  <a:srgbClr val="333333"/>
                </a:solidFill>
                <a:latin typeface="Tahoma"/>
                <a:cs typeface="Tahoma"/>
              </a:rPr>
              <a:t>значення;</a:t>
            </a:r>
            <a:endParaRPr sz="1400">
              <a:latin typeface="Tahoma"/>
              <a:cs typeface="Tahoma"/>
            </a:endParaRPr>
          </a:p>
          <a:p>
            <a:pPr marL="182245" indent="-169545">
              <a:lnSpc>
                <a:spcPts val="1630"/>
              </a:lnSpc>
              <a:spcBef>
                <a:spcPts val="785"/>
              </a:spcBef>
              <a:buFont typeface="Calibri"/>
              <a:buChar char="-"/>
              <a:tabLst>
                <a:tab pos="182245" algn="l"/>
              </a:tabLst>
            </a:pP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суспільне</a:t>
            </a:r>
            <a:r>
              <a:rPr dirty="0" sz="1400" spc="-114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ознайомлення</a:t>
            </a:r>
            <a:r>
              <a:rPr dirty="0" sz="1400" spc="-12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 spc="-30">
                <a:solidFill>
                  <a:srgbClr val="333333"/>
                </a:solidFill>
                <a:latin typeface="Tahoma"/>
                <a:cs typeface="Tahoma"/>
              </a:rPr>
              <a:t>та</a:t>
            </a:r>
            <a:r>
              <a:rPr dirty="0" sz="1400" spc="75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обговорення</a:t>
            </a:r>
            <a:r>
              <a:rPr dirty="0" sz="1400" spc="-12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 spc="-10">
                <a:solidFill>
                  <a:srgbClr val="333333"/>
                </a:solidFill>
                <a:latin typeface="Tahoma"/>
                <a:cs typeface="Tahoma"/>
              </a:rPr>
              <a:t>питань,</a:t>
            </a:r>
            <a:endParaRPr sz="1400">
              <a:latin typeface="Tahoma"/>
              <a:cs typeface="Tahoma"/>
            </a:endParaRPr>
          </a:p>
          <a:p>
            <a:pPr marL="184150" marR="91440">
              <a:lnSpc>
                <a:spcPts val="1500"/>
              </a:lnSpc>
              <a:spcBef>
                <a:spcPts val="145"/>
              </a:spcBef>
            </a:pP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пов’язаних</a:t>
            </a:r>
            <a:r>
              <a:rPr dirty="0" sz="1400" spc="-20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із</a:t>
            </a:r>
            <a:r>
              <a:rPr dirty="0" sz="1400" spc="-75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використанням</a:t>
            </a:r>
            <a:r>
              <a:rPr dirty="0" sz="1400" spc="-135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 spc="-35">
                <a:solidFill>
                  <a:srgbClr val="333333"/>
                </a:solidFill>
                <a:latin typeface="Tahoma"/>
                <a:cs typeface="Tahoma"/>
              </a:rPr>
              <a:t>та</a:t>
            </a:r>
            <a:r>
              <a:rPr dirty="0" sz="1400" spc="-16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управлінням</a:t>
            </a:r>
            <a:r>
              <a:rPr dirty="0" sz="1400" spc="-135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державою</a:t>
            </a:r>
            <a:r>
              <a:rPr dirty="0" sz="1400" spc="-185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 spc="-50">
                <a:solidFill>
                  <a:srgbClr val="333333"/>
                </a:solidFill>
                <a:latin typeface="Tahoma"/>
                <a:cs typeface="Tahoma"/>
              </a:rPr>
              <a:t>і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територіальними</a:t>
            </a:r>
            <a:r>
              <a:rPr dirty="0" sz="1400" spc="-165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громадами</a:t>
            </a:r>
            <a:r>
              <a:rPr dirty="0" sz="1400" spc="-5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корисними</a:t>
            </a:r>
            <a:r>
              <a:rPr dirty="0" sz="1400" spc="-165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 spc="-10">
                <a:solidFill>
                  <a:srgbClr val="333333"/>
                </a:solidFill>
                <a:latin typeface="Tahoma"/>
                <a:cs typeface="Tahoma"/>
              </a:rPr>
              <a:t>копалинами</a:t>
            </a:r>
            <a:endParaRPr sz="1400">
              <a:latin typeface="Tahoma"/>
              <a:cs typeface="Tahoma"/>
            </a:endParaRPr>
          </a:p>
          <a:p>
            <a:pPr marL="184150">
              <a:lnSpc>
                <a:spcPts val="1485"/>
              </a:lnSpc>
            </a:pP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загальнодержавного</a:t>
            </a:r>
            <a:r>
              <a:rPr dirty="0" sz="1400" spc="-235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 spc="-10">
                <a:solidFill>
                  <a:srgbClr val="333333"/>
                </a:solidFill>
                <a:latin typeface="Tahoma"/>
                <a:cs typeface="Tahoma"/>
              </a:rPr>
              <a:t>значення.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097270" y="2920682"/>
            <a:ext cx="5656580" cy="624840"/>
          </a:xfrm>
          <a:prstGeom prst="rect">
            <a:avLst/>
          </a:prstGeom>
        </p:spPr>
        <p:txBody>
          <a:bodyPr wrap="square" lIns="0" tIns="41275" rIns="0" bIns="0" rtlCol="0" vert="horz">
            <a:spAutoFit/>
          </a:bodyPr>
          <a:lstStyle/>
          <a:p>
            <a:pPr marL="12700" marR="5080">
              <a:lnSpc>
                <a:spcPts val="1500"/>
              </a:lnSpc>
              <a:spcBef>
                <a:spcPts val="325"/>
              </a:spcBef>
            </a:pPr>
            <a:r>
              <a:rPr dirty="0" u="sng" sz="1400" b="1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Arial"/>
                <a:cs typeface="Arial"/>
                <a:hlinkClick r:id="rId3"/>
              </a:rPr>
              <a:t>Звіти</a:t>
            </a:r>
            <a:r>
              <a:rPr dirty="0" u="sng" sz="1400" spc="-90" b="1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400" b="1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Arial"/>
                <a:cs typeface="Arial"/>
                <a:hlinkClick r:id="rId3"/>
              </a:rPr>
              <a:t>ІПВГ</a:t>
            </a:r>
            <a:r>
              <a:rPr dirty="0" sz="1400" spc="-80" b="1">
                <a:solidFill>
                  <a:srgbClr val="467885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33333"/>
                </a:solidFill>
                <a:latin typeface="Microsoft Sans Serif"/>
                <a:cs typeface="Microsoft Sans Serif"/>
              </a:rPr>
              <a:t>(українською</a:t>
            </a:r>
            <a:r>
              <a:rPr dirty="0" sz="1400" spc="-17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333333"/>
                </a:solidFill>
                <a:latin typeface="Microsoft Sans Serif"/>
                <a:cs typeface="Microsoft Sans Serif"/>
              </a:rPr>
              <a:t>та</a:t>
            </a:r>
            <a:r>
              <a:rPr dirty="0" sz="1400" spc="-55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333333"/>
                </a:solidFill>
                <a:latin typeface="Microsoft Sans Serif"/>
                <a:cs typeface="Microsoft Sans Serif"/>
              </a:rPr>
              <a:t>англійською):</a:t>
            </a:r>
            <a:r>
              <a:rPr dirty="0" sz="1400" spc="-35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25">
                <a:solidFill>
                  <a:srgbClr val="333333"/>
                </a:solidFill>
                <a:latin typeface="Microsoft Sans Serif"/>
                <a:cs typeface="Microsoft Sans Serif"/>
              </a:rPr>
              <a:t>скільки</a:t>
            </a:r>
            <a:r>
              <a:rPr dirty="0" sz="1400" spc="-55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20">
                <a:solidFill>
                  <a:srgbClr val="333333"/>
                </a:solidFill>
                <a:latin typeface="Microsoft Sans Serif"/>
                <a:cs typeface="Microsoft Sans Serif"/>
              </a:rPr>
              <a:t>компаній</a:t>
            </a:r>
            <a:r>
              <a:rPr dirty="0" sz="1400" spc="8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333333"/>
                </a:solidFill>
                <a:latin typeface="Microsoft Sans Serif"/>
                <a:cs typeface="Microsoft Sans Serif"/>
              </a:rPr>
              <a:t>працює</a:t>
            </a:r>
            <a:r>
              <a:rPr dirty="0" sz="1400" spc="75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50">
                <a:solidFill>
                  <a:srgbClr val="333333"/>
                </a:solidFill>
                <a:latin typeface="Microsoft Sans Serif"/>
                <a:cs typeface="Microsoft Sans Serif"/>
              </a:rPr>
              <a:t>у </a:t>
            </a:r>
            <a:r>
              <a:rPr dirty="0" sz="1400">
                <a:solidFill>
                  <a:srgbClr val="333333"/>
                </a:solidFill>
                <a:latin typeface="Microsoft Sans Serif"/>
                <a:cs typeface="Microsoft Sans Serif"/>
              </a:rPr>
              <a:t>видобувних</a:t>
            </a:r>
            <a:r>
              <a:rPr dirty="0" sz="1400" spc="-65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333333"/>
                </a:solidFill>
                <a:latin typeface="Microsoft Sans Serif"/>
                <a:cs typeface="Microsoft Sans Serif"/>
              </a:rPr>
              <a:t>галузях,</a:t>
            </a:r>
            <a:r>
              <a:rPr dirty="0" sz="1400" spc="-5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25">
                <a:solidFill>
                  <a:srgbClr val="333333"/>
                </a:solidFill>
                <a:latin typeface="Microsoft Sans Serif"/>
                <a:cs typeface="Microsoft Sans Serif"/>
              </a:rPr>
              <a:t>скільки</a:t>
            </a:r>
            <a:r>
              <a:rPr dirty="0" sz="1400" spc="-65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20">
                <a:solidFill>
                  <a:srgbClr val="333333"/>
                </a:solidFill>
                <a:latin typeface="Microsoft Sans Serif"/>
                <a:cs typeface="Microsoft Sans Serif"/>
              </a:rPr>
              <a:t>податків</a:t>
            </a:r>
            <a:r>
              <a:rPr dirty="0" sz="1400" spc="5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333333"/>
                </a:solidFill>
                <a:latin typeface="Microsoft Sans Serif"/>
                <a:cs typeface="Microsoft Sans Serif"/>
              </a:rPr>
              <a:t>вони</a:t>
            </a:r>
            <a:r>
              <a:rPr dirty="0" sz="1400" spc="-9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333333"/>
                </a:solidFill>
                <a:latin typeface="Microsoft Sans Serif"/>
                <a:cs typeface="Microsoft Sans Serif"/>
              </a:rPr>
              <a:t>сплатили</a:t>
            </a:r>
            <a:r>
              <a:rPr dirty="0" sz="1400" spc="22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333333"/>
                </a:solidFill>
                <a:latin typeface="Microsoft Sans Serif"/>
                <a:cs typeface="Microsoft Sans Serif"/>
              </a:rPr>
              <a:t>державі,</a:t>
            </a:r>
            <a:r>
              <a:rPr dirty="0" sz="1400" spc="-17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25">
                <a:solidFill>
                  <a:srgbClr val="333333"/>
                </a:solidFill>
                <a:latin typeface="Microsoft Sans Serif"/>
                <a:cs typeface="Microsoft Sans Serif"/>
              </a:rPr>
              <a:t>які </a:t>
            </a:r>
            <a:r>
              <a:rPr dirty="0" sz="1400" spc="-10">
                <a:solidFill>
                  <a:srgbClr val="333333"/>
                </a:solidFill>
                <a:latin typeface="Microsoft Sans Serif"/>
                <a:cs typeface="Microsoft Sans Serif"/>
              </a:rPr>
              <a:t>компанії</a:t>
            </a:r>
            <a:r>
              <a:rPr dirty="0" sz="1400" spc="114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333333"/>
                </a:solidFill>
                <a:latin typeface="Microsoft Sans Serif"/>
                <a:cs typeface="Microsoft Sans Serif"/>
              </a:rPr>
              <a:t>готові,</a:t>
            </a:r>
            <a:r>
              <a:rPr dirty="0" sz="1400" spc="-17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333333"/>
                </a:solidFill>
                <a:latin typeface="Microsoft Sans Serif"/>
                <a:cs typeface="Microsoft Sans Serif"/>
              </a:rPr>
              <a:t>а</a:t>
            </a:r>
            <a:r>
              <a:rPr dirty="0" sz="1400" spc="3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333333"/>
                </a:solidFill>
                <a:latin typeface="Microsoft Sans Serif"/>
                <a:cs typeface="Microsoft Sans Serif"/>
              </a:rPr>
              <a:t>які</a:t>
            </a:r>
            <a:r>
              <a:rPr dirty="0" sz="1400" spc="5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333333"/>
                </a:solidFill>
                <a:latin typeface="Microsoft Sans Serif"/>
                <a:cs typeface="Microsoft Sans Serif"/>
              </a:rPr>
              <a:t>не</a:t>
            </a:r>
            <a:r>
              <a:rPr dirty="0" sz="1400" spc="-45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333333"/>
                </a:solidFill>
                <a:latin typeface="Microsoft Sans Serif"/>
                <a:cs typeface="Microsoft Sans Serif"/>
              </a:rPr>
              <a:t>готові</a:t>
            </a:r>
            <a:r>
              <a:rPr dirty="0" sz="1400" spc="-95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30">
                <a:solidFill>
                  <a:srgbClr val="333333"/>
                </a:solidFill>
                <a:latin typeface="Microsoft Sans Serif"/>
                <a:cs typeface="Microsoft Sans Serif"/>
              </a:rPr>
              <a:t>показувати</a:t>
            </a:r>
            <a:r>
              <a:rPr dirty="0" sz="1400" spc="25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20">
                <a:solidFill>
                  <a:srgbClr val="333333"/>
                </a:solidFill>
                <a:latin typeface="Microsoft Sans Serif"/>
                <a:cs typeface="Microsoft Sans Serif"/>
              </a:rPr>
              <a:t>результати</a:t>
            </a:r>
            <a:r>
              <a:rPr dirty="0" sz="1400" spc="-195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333333"/>
                </a:solidFill>
                <a:latin typeface="Microsoft Sans Serif"/>
                <a:cs typeface="Microsoft Sans Serif"/>
              </a:rPr>
              <a:t>своєї</a:t>
            </a:r>
            <a:r>
              <a:rPr dirty="0" sz="1400" spc="-95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333333"/>
                </a:solidFill>
                <a:latin typeface="Microsoft Sans Serif"/>
                <a:cs typeface="Microsoft Sans Serif"/>
              </a:rPr>
              <a:t>роботи: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6097270" y="3626421"/>
            <a:ext cx="5837555" cy="2933065"/>
          </a:xfrm>
          <a:prstGeom prst="rect">
            <a:avLst/>
          </a:prstGeom>
        </p:spPr>
        <p:txBody>
          <a:bodyPr wrap="square" lIns="0" tIns="41275" rIns="0" bIns="0" rtlCol="0" vert="horz">
            <a:spAutoFit/>
          </a:bodyPr>
          <a:lstStyle/>
          <a:p>
            <a:pPr marL="298450" marR="5080" indent="-285750">
              <a:lnSpc>
                <a:spcPts val="1500"/>
              </a:lnSpc>
              <a:spcBef>
                <a:spcPts val="325"/>
              </a:spcBef>
              <a:buChar char="•"/>
              <a:tabLst>
                <a:tab pos="298450" algn="l"/>
              </a:tabLst>
            </a:pPr>
            <a:r>
              <a:rPr dirty="0" sz="1400" spc="-10">
                <a:solidFill>
                  <a:srgbClr val="333333"/>
                </a:solidFill>
                <a:latin typeface="Microsoft Sans Serif"/>
                <a:cs typeface="Microsoft Sans Serif"/>
              </a:rPr>
              <a:t>звіт</a:t>
            </a:r>
            <a:r>
              <a:rPr dirty="0" sz="1400" spc="-85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333333"/>
                </a:solidFill>
                <a:latin typeface="Microsoft Sans Serif"/>
                <a:cs typeface="Microsoft Sans Serif"/>
              </a:rPr>
              <a:t>про</a:t>
            </a:r>
            <a:r>
              <a:rPr dirty="0" sz="1400" spc="-3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333333"/>
                </a:solidFill>
                <a:latin typeface="Microsoft Sans Serif"/>
                <a:cs typeface="Microsoft Sans Serif"/>
              </a:rPr>
              <a:t>платежі</a:t>
            </a:r>
            <a:r>
              <a:rPr dirty="0" sz="1400" spc="25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333333"/>
                </a:solidFill>
                <a:latin typeface="Microsoft Sans Serif"/>
                <a:cs typeface="Microsoft Sans Serif"/>
              </a:rPr>
              <a:t>на</a:t>
            </a:r>
            <a:r>
              <a:rPr dirty="0" sz="1400" spc="-7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333333"/>
                </a:solidFill>
                <a:latin typeface="Microsoft Sans Serif"/>
                <a:cs typeface="Microsoft Sans Serif"/>
              </a:rPr>
              <a:t>користь</a:t>
            </a:r>
            <a:r>
              <a:rPr dirty="0" sz="1400" spc="-25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333333"/>
                </a:solidFill>
                <a:latin typeface="Microsoft Sans Serif"/>
                <a:cs typeface="Microsoft Sans Serif"/>
              </a:rPr>
              <a:t>держави</a:t>
            </a:r>
            <a:r>
              <a:rPr dirty="0" sz="1400" spc="-195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20">
                <a:solidFill>
                  <a:srgbClr val="333333"/>
                </a:solidFill>
                <a:latin typeface="Microsoft Sans Serif"/>
                <a:cs typeface="Microsoft Sans Serif"/>
              </a:rPr>
              <a:t>(загальна</a:t>
            </a:r>
            <a:r>
              <a:rPr dirty="0" sz="1400" spc="-7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333333"/>
                </a:solidFill>
                <a:latin typeface="Microsoft Sans Serif"/>
                <a:cs typeface="Microsoft Sans Serif"/>
              </a:rPr>
              <a:t>сума</a:t>
            </a:r>
            <a:r>
              <a:rPr dirty="0" sz="1400" spc="-12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333333"/>
                </a:solidFill>
                <a:latin typeface="Microsoft Sans Serif"/>
                <a:cs typeface="Microsoft Sans Serif"/>
              </a:rPr>
              <a:t>платежів</a:t>
            </a:r>
            <a:r>
              <a:rPr dirty="0" sz="1400" spc="3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333333"/>
                </a:solidFill>
                <a:latin typeface="Microsoft Sans Serif"/>
                <a:cs typeface="Microsoft Sans Serif"/>
              </a:rPr>
              <a:t>та</a:t>
            </a:r>
            <a:r>
              <a:rPr dirty="0" sz="1400" spc="-7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25">
                <a:solidFill>
                  <a:srgbClr val="333333"/>
                </a:solidFill>
                <a:latin typeface="Microsoft Sans Serif"/>
                <a:cs typeface="Microsoft Sans Serif"/>
              </a:rPr>
              <a:t>за </a:t>
            </a:r>
            <a:r>
              <a:rPr dirty="0" sz="1400" spc="-20">
                <a:solidFill>
                  <a:srgbClr val="333333"/>
                </a:solidFill>
                <a:latin typeface="Microsoft Sans Serif"/>
                <a:cs typeface="Microsoft Sans Serif"/>
              </a:rPr>
              <a:t>кожним</a:t>
            </a:r>
            <a:r>
              <a:rPr dirty="0" sz="1400" spc="-8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333333"/>
                </a:solidFill>
                <a:latin typeface="Microsoft Sans Serif"/>
                <a:cs typeface="Microsoft Sans Serif"/>
              </a:rPr>
              <a:t>видом</a:t>
            </a:r>
            <a:r>
              <a:rPr dirty="0" sz="1400" spc="-95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333333"/>
                </a:solidFill>
                <a:latin typeface="Microsoft Sans Serif"/>
                <a:cs typeface="Microsoft Sans Serif"/>
              </a:rPr>
              <a:t>платежів,</a:t>
            </a:r>
            <a:r>
              <a:rPr dirty="0" sz="1400">
                <a:solidFill>
                  <a:srgbClr val="333333"/>
                </a:solidFill>
                <a:latin typeface="Microsoft Sans Serif"/>
                <a:cs typeface="Microsoft Sans Serif"/>
              </a:rPr>
              <a:t> сума</a:t>
            </a:r>
            <a:r>
              <a:rPr dirty="0" sz="1400" spc="-6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333333"/>
                </a:solidFill>
                <a:latin typeface="Microsoft Sans Serif"/>
                <a:cs typeface="Microsoft Sans Serif"/>
              </a:rPr>
              <a:t>платежів</a:t>
            </a:r>
            <a:r>
              <a:rPr dirty="0" sz="1400" spc="-3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333333"/>
                </a:solidFill>
                <a:latin typeface="Microsoft Sans Serif"/>
                <a:cs typeface="Microsoft Sans Serif"/>
              </a:rPr>
              <a:t>із рентної</a:t>
            </a:r>
            <a:r>
              <a:rPr dirty="0" sz="1400" spc="-95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333333"/>
                </a:solidFill>
                <a:latin typeface="Microsoft Sans Serif"/>
                <a:cs typeface="Microsoft Sans Serif"/>
              </a:rPr>
              <a:t>плати</a:t>
            </a:r>
            <a:endParaRPr sz="1400">
              <a:latin typeface="Microsoft Sans Serif"/>
              <a:cs typeface="Microsoft Sans Serif"/>
            </a:endParaRPr>
          </a:p>
          <a:p>
            <a:pPr marL="298450" marR="398145">
              <a:lnSpc>
                <a:spcPts val="1500"/>
              </a:lnSpc>
              <a:spcBef>
                <a:spcPts val="5"/>
              </a:spcBef>
            </a:pPr>
            <a:r>
              <a:rPr dirty="0" sz="1400">
                <a:solidFill>
                  <a:srgbClr val="333333"/>
                </a:solidFill>
                <a:latin typeface="Microsoft Sans Serif"/>
                <a:cs typeface="Microsoft Sans Serif"/>
              </a:rPr>
              <a:t>за</a:t>
            </a:r>
            <a:r>
              <a:rPr dirty="0" sz="1400" spc="-65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333333"/>
                </a:solidFill>
                <a:latin typeface="Microsoft Sans Serif"/>
                <a:cs typeface="Microsoft Sans Serif"/>
              </a:rPr>
              <a:t>користування</a:t>
            </a:r>
            <a:r>
              <a:rPr dirty="0" sz="1400" spc="15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333333"/>
                </a:solidFill>
                <a:latin typeface="Microsoft Sans Serif"/>
                <a:cs typeface="Microsoft Sans Serif"/>
              </a:rPr>
              <a:t>надрами для</a:t>
            </a:r>
            <a:r>
              <a:rPr dirty="0" sz="1400" spc="15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333333"/>
                </a:solidFill>
                <a:latin typeface="Microsoft Sans Serif"/>
                <a:cs typeface="Microsoft Sans Serif"/>
              </a:rPr>
              <a:t>видобування</a:t>
            </a:r>
            <a:r>
              <a:rPr dirty="0" sz="1400" spc="-45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333333"/>
                </a:solidFill>
                <a:latin typeface="Microsoft Sans Serif"/>
                <a:cs typeface="Microsoft Sans Serif"/>
              </a:rPr>
              <a:t>корисних</a:t>
            </a:r>
            <a:r>
              <a:rPr dirty="0" sz="1400" spc="-6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20">
                <a:solidFill>
                  <a:srgbClr val="333333"/>
                </a:solidFill>
                <a:latin typeface="Microsoft Sans Serif"/>
                <a:cs typeface="Microsoft Sans Serif"/>
              </a:rPr>
              <a:t>копалин, </a:t>
            </a:r>
            <a:r>
              <a:rPr dirty="0" sz="1400" spc="-10">
                <a:solidFill>
                  <a:srgbClr val="333333"/>
                </a:solidFill>
                <a:latin typeface="Microsoft Sans Serif"/>
                <a:cs typeface="Microsoft Sans Serif"/>
              </a:rPr>
              <a:t>плати</a:t>
            </a:r>
            <a:r>
              <a:rPr dirty="0" sz="1400" spc="6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333333"/>
                </a:solidFill>
                <a:latin typeface="Microsoft Sans Serif"/>
                <a:cs typeface="Microsoft Sans Serif"/>
              </a:rPr>
              <a:t>за</a:t>
            </a:r>
            <a:r>
              <a:rPr dirty="0" sz="1400" spc="-9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333333"/>
                </a:solidFill>
                <a:latin typeface="Microsoft Sans Serif"/>
                <a:cs typeface="Microsoft Sans Serif"/>
              </a:rPr>
              <a:t>землю</a:t>
            </a:r>
            <a:r>
              <a:rPr dirty="0" sz="1400" spc="-65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333333"/>
                </a:solidFill>
                <a:latin typeface="Microsoft Sans Serif"/>
                <a:cs typeface="Microsoft Sans Serif"/>
              </a:rPr>
              <a:t>та</a:t>
            </a:r>
            <a:r>
              <a:rPr dirty="0" sz="1400" spc="-9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333333"/>
                </a:solidFill>
                <a:latin typeface="Microsoft Sans Serif"/>
                <a:cs typeface="Microsoft Sans Serif"/>
              </a:rPr>
              <a:t>екологічного</a:t>
            </a:r>
            <a:r>
              <a:rPr dirty="0" sz="1400" spc="-114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20">
                <a:solidFill>
                  <a:srgbClr val="333333"/>
                </a:solidFill>
                <a:latin typeface="Microsoft Sans Serif"/>
                <a:cs typeface="Microsoft Sans Serif"/>
              </a:rPr>
              <a:t>податку </a:t>
            </a:r>
            <a:r>
              <a:rPr dirty="0" sz="1400">
                <a:solidFill>
                  <a:srgbClr val="333333"/>
                </a:solidFill>
                <a:latin typeface="Microsoft Sans Serif"/>
                <a:cs typeface="Microsoft Sans Serif"/>
              </a:rPr>
              <a:t>щодо</a:t>
            </a:r>
            <a:r>
              <a:rPr dirty="0" sz="1400" spc="-9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333333"/>
                </a:solidFill>
                <a:latin typeface="Microsoft Sans Serif"/>
                <a:cs typeface="Microsoft Sans Serif"/>
              </a:rPr>
              <a:t>кожної</a:t>
            </a:r>
            <a:endParaRPr sz="1400">
              <a:latin typeface="Microsoft Sans Serif"/>
              <a:cs typeface="Microsoft Sans Serif"/>
            </a:endParaRPr>
          </a:p>
          <a:p>
            <a:pPr marL="298450">
              <a:lnSpc>
                <a:spcPts val="1435"/>
              </a:lnSpc>
            </a:pPr>
            <a:r>
              <a:rPr dirty="0" sz="1400">
                <a:solidFill>
                  <a:srgbClr val="333333"/>
                </a:solidFill>
                <a:latin typeface="Microsoft Sans Serif"/>
                <a:cs typeface="Microsoft Sans Serif"/>
              </a:rPr>
              <a:t>окремої</a:t>
            </a:r>
            <a:r>
              <a:rPr dirty="0" sz="1400" spc="35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333333"/>
                </a:solidFill>
                <a:latin typeface="Microsoft Sans Serif"/>
                <a:cs typeface="Microsoft Sans Serif"/>
              </a:rPr>
              <a:t>проектної</a:t>
            </a:r>
            <a:r>
              <a:rPr dirty="0" sz="1400" spc="-6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333333"/>
                </a:solidFill>
                <a:latin typeface="Microsoft Sans Serif"/>
                <a:cs typeface="Microsoft Sans Serif"/>
              </a:rPr>
              <a:t>діяльності,</a:t>
            </a:r>
            <a:r>
              <a:rPr dirty="0" sz="1400" spc="-14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333333"/>
                </a:solidFill>
                <a:latin typeface="Microsoft Sans Serif"/>
                <a:cs typeface="Microsoft Sans Serif"/>
              </a:rPr>
              <a:t>обсяги</a:t>
            </a:r>
            <a:r>
              <a:rPr dirty="0" sz="1400" spc="-85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25">
                <a:solidFill>
                  <a:srgbClr val="333333"/>
                </a:solidFill>
                <a:latin typeface="Microsoft Sans Serif"/>
                <a:cs typeface="Microsoft Sans Serif"/>
              </a:rPr>
              <a:t>видобутку,</a:t>
            </a:r>
            <a:r>
              <a:rPr dirty="0" sz="1400" spc="114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333333"/>
                </a:solidFill>
                <a:latin typeface="Microsoft Sans Serif"/>
                <a:cs typeface="Microsoft Sans Serif"/>
              </a:rPr>
              <a:t>кількість</a:t>
            </a:r>
            <a:endParaRPr sz="1400">
              <a:latin typeface="Microsoft Sans Serif"/>
              <a:cs typeface="Microsoft Sans Serif"/>
            </a:endParaRPr>
          </a:p>
          <a:p>
            <a:pPr marL="298450">
              <a:lnSpc>
                <a:spcPts val="1630"/>
              </a:lnSpc>
            </a:pPr>
            <a:r>
              <a:rPr dirty="0" sz="1400" spc="-10">
                <a:solidFill>
                  <a:srgbClr val="333333"/>
                </a:solidFill>
                <a:latin typeface="Microsoft Sans Serif"/>
                <a:cs typeface="Microsoft Sans Serif"/>
              </a:rPr>
              <a:t>працівників);</a:t>
            </a:r>
            <a:endParaRPr sz="1400">
              <a:latin typeface="Microsoft Sans Serif"/>
              <a:cs typeface="Microsoft Sans Serif"/>
            </a:endParaRPr>
          </a:p>
          <a:p>
            <a:pPr marL="297815" indent="-285115">
              <a:lnSpc>
                <a:spcPct val="100000"/>
              </a:lnSpc>
              <a:spcBef>
                <a:spcPts val="800"/>
              </a:spcBef>
              <a:buChar char="•"/>
              <a:tabLst>
                <a:tab pos="297815" algn="l"/>
              </a:tabLst>
            </a:pPr>
            <a:r>
              <a:rPr dirty="0" sz="1400" spc="-10">
                <a:solidFill>
                  <a:srgbClr val="333333"/>
                </a:solidFill>
                <a:latin typeface="Microsoft Sans Serif"/>
                <a:cs typeface="Microsoft Sans Serif"/>
              </a:rPr>
              <a:t>звіт</a:t>
            </a:r>
            <a:r>
              <a:rPr dirty="0" sz="1400" spc="-8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333333"/>
                </a:solidFill>
                <a:latin typeface="Microsoft Sans Serif"/>
                <a:cs typeface="Microsoft Sans Serif"/>
              </a:rPr>
              <a:t>про </a:t>
            </a:r>
            <a:r>
              <a:rPr dirty="0" sz="1400" spc="-10">
                <a:solidFill>
                  <a:srgbClr val="333333"/>
                </a:solidFill>
                <a:latin typeface="Microsoft Sans Serif"/>
                <a:cs typeface="Microsoft Sans Serif"/>
              </a:rPr>
              <a:t>отримані</a:t>
            </a:r>
            <a:r>
              <a:rPr dirty="0" sz="1400" spc="-4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333333"/>
                </a:solidFill>
                <a:latin typeface="Microsoft Sans Serif"/>
                <a:cs typeface="Microsoft Sans Serif"/>
              </a:rPr>
              <a:t>платежі;</a:t>
            </a:r>
            <a:endParaRPr sz="1400">
              <a:latin typeface="Microsoft Sans Serif"/>
              <a:cs typeface="Microsoft Sans Serif"/>
            </a:endParaRPr>
          </a:p>
          <a:p>
            <a:pPr marL="297815" indent="-285115">
              <a:lnSpc>
                <a:spcPct val="100000"/>
              </a:lnSpc>
              <a:spcBef>
                <a:spcPts val="869"/>
              </a:spcBef>
              <a:buChar char="•"/>
              <a:tabLst>
                <a:tab pos="297815" algn="l"/>
              </a:tabLst>
            </a:pPr>
            <a:r>
              <a:rPr dirty="0" sz="1400">
                <a:solidFill>
                  <a:srgbClr val="333333"/>
                </a:solidFill>
                <a:latin typeface="Microsoft Sans Serif"/>
                <a:cs typeface="Microsoft Sans Serif"/>
              </a:rPr>
              <a:t>умови</a:t>
            </a:r>
            <a:r>
              <a:rPr dirty="0" sz="1400" spc="-75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333333"/>
                </a:solidFill>
                <a:latin typeface="Microsoft Sans Serif"/>
                <a:cs typeface="Microsoft Sans Serif"/>
              </a:rPr>
              <a:t>та</a:t>
            </a:r>
            <a:r>
              <a:rPr dirty="0" sz="1400" spc="1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333333"/>
                </a:solidFill>
                <a:latin typeface="Microsoft Sans Serif"/>
                <a:cs typeface="Microsoft Sans Serif"/>
              </a:rPr>
              <a:t>копії</a:t>
            </a:r>
            <a:r>
              <a:rPr dirty="0" sz="1400" spc="35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333333"/>
                </a:solidFill>
                <a:latin typeface="Microsoft Sans Serif"/>
                <a:cs typeface="Microsoft Sans Serif"/>
              </a:rPr>
              <a:t>договорів</a:t>
            </a:r>
            <a:r>
              <a:rPr dirty="0" sz="1400" spc="-16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333333"/>
                </a:solidFill>
                <a:latin typeface="Microsoft Sans Serif"/>
                <a:cs typeface="Microsoft Sans Serif"/>
              </a:rPr>
              <a:t>про</a:t>
            </a:r>
            <a:r>
              <a:rPr dirty="0" sz="1400" spc="-6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333333"/>
                </a:solidFill>
                <a:latin typeface="Microsoft Sans Serif"/>
                <a:cs typeface="Microsoft Sans Serif"/>
              </a:rPr>
              <a:t>користування</a:t>
            </a:r>
            <a:r>
              <a:rPr dirty="0" sz="1400" spc="3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333333"/>
                </a:solidFill>
                <a:latin typeface="Microsoft Sans Serif"/>
                <a:cs typeface="Microsoft Sans Serif"/>
              </a:rPr>
              <a:t>надрами;</a:t>
            </a:r>
            <a:endParaRPr sz="1400">
              <a:latin typeface="Microsoft Sans Serif"/>
              <a:cs typeface="Microsoft Sans Serif"/>
            </a:endParaRPr>
          </a:p>
          <a:p>
            <a:pPr marL="298450" marR="178435" indent="-285750">
              <a:lnSpc>
                <a:spcPct val="90500"/>
              </a:lnSpc>
              <a:spcBef>
                <a:spcPts val="960"/>
              </a:spcBef>
              <a:buChar char="•"/>
              <a:tabLst>
                <a:tab pos="298450" algn="l"/>
              </a:tabLst>
            </a:pPr>
            <a:r>
              <a:rPr dirty="0" sz="1400">
                <a:solidFill>
                  <a:srgbClr val="333333"/>
                </a:solidFill>
                <a:latin typeface="Microsoft Sans Serif"/>
                <a:cs typeface="Microsoft Sans Serif"/>
              </a:rPr>
              <a:t>Інформація</a:t>
            </a:r>
            <a:r>
              <a:rPr dirty="0" sz="1400" spc="-17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333333"/>
                </a:solidFill>
                <a:latin typeface="Microsoft Sans Serif"/>
                <a:cs typeface="Microsoft Sans Serif"/>
              </a:rPr>
              <a:t>про</a:t>
            </a:r>
            <a:r>
              <a:rPr dirty="0" sz="1400" spc="3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333333"/>
                </a:solidFill>
                <a:latin typeface="Microsoft Sans Serif"/>
                <a:cs typeface="Microsoft Sans Serif"/>
              </a:rPr>
              <a:t>спеціальні</a:t>
            </a:r>
            <a:r>
              <a:rPr dirty="0" sz="1400" spc="-15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333333"/>
                </a:solidFill>
                <a:latin typeface="Microsoft Sans Serif"/>
                <a:cs typeface="Microsoft Sans Serif"/>
              </a:rPr>
              <a:t>дозволи</a:t>
            </a:r>
            <a:r>
              <a:rPr dirty="0" sz="1400" spc="-125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333333"/>
                </a:solidFill>
                <a:latin typeface="Microsoft Sans Serif"/>
                <a:cs typeface="Microsoft Sans Serif"/>
              </a:rPr>
              <a:t>на</a:t>
            </a:r>
            <a:r>
              <a:rPr dirty="0" sz="1400" spc="3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333333"/>
                </a:solidFill>
                <a:latin typeface="Microsoft Sans Serif"/>
                <a:cs typeface="Microsoft Sans Serif"/>
              </a:rPr>
              <a:t>користування</a:t>
            </a:r>
            <a:r>
              <a:rPr dirty="0" sz="1400" spc="5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333333"/>
                </a:solidFill>
                <a:latin typeface="Microsoft Sans Serif"/>
                <a:cs typeface="Microsoft Sans Serif"/>
              </a:rPr>
              <a:t>надрами</a:t>
            </a:r>
            <a:r>
              <a:rPr dirty="0" sz="1400" spc="-45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25">
                <a:solidFill>
                  <a:srgbClr val="333333"/>
                </a:solidFill>
                <a:latin typeface="Microsoft Sans Serif"/>
                <a:cs typeface="Microsoft Sans Serif"/>
              </a:rPr>
              <a:t>та </a:t>
            </a:r>
            <a:r>
              <a:rPr dirty="0" sz="1400">
                <a:solidFill>
                  <a:srgbClr val="333333"/>
                </a:solidFill>
                <a:latin typeface="Microsoft Sans Serif"/>
                <a:cs typeface="Microsoft Sans Serif"/>
              </a:rPr>
              <a:t>про умови</a:t>
            </a:r>
            <a:r>
              <a:rPr dirty="0" sz="1400" spc="-55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333333"/>
                </a:solidFill>
                <a:latin typeface="Microsoft Sans Serif"/>
                <a:cs typeface="Microsoft Sans Serif"/>
              </a:rPr>
              <a:t>договорів</a:t>
            </a:r>
            <a:r>
              <a:rPr dirty="0" sz="1400" spc="-155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333333"/>
                </a:solidFill>
                <a:latin typeface="Microsoft Sans Serif"/>
                <a:cs typeface="Microsoft Sans Serif"/>
              </a:rPr>
              <a:t>(угод)</a:t>
            </a:r>
            <a:r>
              <a:rPr dirty="0" sz="1400" spc="-10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333333"/>
                </a:solidFill>
                <a:latin typeface="Microsoft Sans Serif"/>
                <a:cs typeface="Microsoft Sans Serif"/>
              </a:rPr>
              <a:t>щодо</a:t>
            </a:r>
            <a:r>
              <a:rPr dirty="0" sz="1400" spc="-6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333333"/>
                </a:solidFill>
                <a:latin typeface="Microsoft Sans Serif"/>
                <a:cs typeface="Microsoft Sans Serif"/>
              </a:rPr>
              <a:t>користування</a:t>
            </a:r>
            <a:r>
              <a:rPr dirty="0" sz="1400" spc="4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333333"/>
                </a:solidFill>
                <a:latin typeface="Microsoft Sans Serif"/>
                <a:cs typeface="Microsoft Sans Serif"/>
              </a:rPr>
              <a:t>надрами</a:t>
            </a:r>
            <a:r>
              <a:rPr dirty="0" sz="1400" spc="6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333333"/>
                </a:solidFill>
                <a:latin typeface="Microsoft Sans Serif"/>
                <a:cs typeface="Microsoft Sans Serif"/>
              </a:rPr>
              <a:t>(договір </a:t>
            </a:r>
            <a:r>
              <a:rPr dirty="0" sz="1400">
                <a:solidFill>
                  <a:srgbClr val="333333"/>
                </a:solidFill>
                <a:latin typeface="Microsoft Sans Serif"/>
                <a:cs typeface="Microsoft Sans Serif"/>
              </a:rPr>
              <a:t>щодо</a:t>
            </a:r>
            <a:r>
              <a:rPr dirty="0" sz="1400" spc="-95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333333"/>
                </a:solidFill>
                <a:latin typeface="Microsoft Sans Serif"/>
                <a:cs typeface="Microsoft Sans Serif"/>
              </a:rPr>
              <a:t>користування</a:t>
            </a:r>
            <a:r>
              <a:rPr dirty="0" sz="1400" spc="-45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333333"/>
                </a:solidFill>
                <a:latin typeface="Microsoft Sans Serif"/>
                <a:cs typeface="Microsoft Sans Serif"/>
              </a:rPr>
              <a:t>надрами,</a:t>
            </a:r>
            <a:r>
              <a:rPr dirty="0" sz="1400" spc="-1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333333"/>
                </a:solidFill>
                <a:latin typeface="Microsoft Sans Serif"/>
                <a:cs typeface="Microsoft Sans Serif"/>
              </a:rPr>
              <a:t>заяви</a:t>
            </a:r>
            <a:r>
              <a:rPr dirty="0" sz="1400" spc="-3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333333"/>
                </a:solidFill>
                <a:latin typeface="Microsoft Sans Serif"/>
                <a:cs typeface="Microsoft Sans Serif"/>
              </a:rPr>
              <a:t>про</a:t>
            </a:r>
            <a:r>
              <a:rPr dirty="0" sz="1400" spc="-25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333333"/>
                </a:solidFill>
                <a:latin typeface="Microsoft Sans Serif"/>
                <a:cs typeface="Microsoft Sans Serif"/>
              </a:rPr>
              <a:t>проведення</a:t>
            </a:r>
            <a:r>
              <a:rPr dirty="0" sz="1400" spc="-10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333333"/>
                </a:solidFill>
                <a:latin typeface="Microsoft Sans Serif"/>
                <a:cs typeface="Microsoft Sans Serif"/>
              </a:rPr>
              <a:t>підготовки ділянок</a:t>
            </a:r>
            <a:r>
              <a:rPr dirty="0" sz="1400" spc="-35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333333"/>
                </a:solidFill>
                <a:latin typeface="Microsoft Sans Serif"/>
                <a:cs typeface="Microsoft Sans Serif"/>
              </a:rPr>
              <a:t>надр</a:t>
            </a:r>
            <a:r>
              <a:rPr dirty="0" sz="1400" spc="-1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333333"/>
                </a:solidFill>
                <a:latin typeface="Microsoft Sans Serif"/>
                <a:cs typeface="Microsoft Sans Serif"/>
              </a:rPr>
              <a:t>до</a:t>
            </a:r>
            <a:r>
              <a:rPr dirty="0" sz="1400" spc="-75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333333"/>
                </a:solidFill>
                <a:latin typeface="Microsoft Sans Serif"/>
                <a:cs typeface="Microsoft Sans Serif"/>
              </a:rPr>
              <a:t>аукціону</a:t>
            </a:r>
            <a:r>
              <a:rPr dirty="0" sz="1400">
                <a:solidFill>
                  <a:srgbClr val="333333"/>
                </a:solidFill>
                <a:latin typeface="Microsoft Sans Serif"/>
                <a:cs typeface="Microsoft Sans Serif"/>
              </a:rPr>
              <a:t> з</a:t>
            </a:r>
            <a:r>
              <a:rPr dirty="0" sz="1400" spc="-2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333333"/>
                </a:solidFill>
                <a:latin typeface="Microsoft Sans Serif"/>
                <a:cs typeface="Microsoft Sans Serif"/>
              </a:rPr>
              <a:t>продажу</a:t>
            </a:r>
            <a:r>
              <a:rPr dirty="0" sz="1400" spc="-185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333333"/>
                </a:solidFill>
                <a:latin typeface="Microsoft Sans Serif"/>
                <a:cs typeface="Microsoft Sans Serif"/>
              </a:rPr>
              <a:t>спеціальних</a:t>
            </a:r>
            <a:r>
              <a:rPr dirty="0" sz="1400" spc="45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333333"/>
                </a:solidFill>
                <a:latin typeface="Microsoft Sans Serif"/>
                <a:cs typeface="Microsoft Sans Serif"/>
              </a:rPr>
              <a:t>дозволів</a:t>
            </a:r>
            <a:r>
              <a:rPr dirty="0" sz="1400" spc="-85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25">
                <a:solidFill>
                  <a:srgbClr val="333333"/>
                </a:solidFill>
                <a:latin typeface="Microsoft Sans Serif"/>
                <a:cs typeface="Microsoft Sans Serif"/>
              </a:rPr>
              <a:t>на </a:t>
            </a:r>
            <a:r>
              <a:rPr dirty="0" sz="1400" spc="-10">
                <a:solidFill>
                  <a:srgbClr val="333333"/>
                </a:solidFill>
                <a:latin typeface="Microsoft Sans Serif"/>
                <a:cs typeface="Microsoft Sans Serif"/>
              </a:rPr>
              <a:t>користування</a:t>
            </a:r>
            <a:r>
              <a:rPr dirty="0" sz="1400" spc="-15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333333"/>
                </a:solidFill>
                <a:latin typeface="Microsoft Sans Serif"/>
                <a:cs typeface="Microsoft Sans Serif"/>
              </a:rPr>
              <a:t>надрами</a:t>
            </a:r>
            <a:endParaRPr sz="1400">
              <a:latin typeface="Microsoft Sans Serif"/>
              <a:cs typeface="Microsoft Sans Serif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62429" y="1068957"/>
            <a:ext cx="2040646" cy="167487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9942" y="708405"/>
            <a:ext cx="5581015" cy="1301750"/>
          </a:xfrm>
          <a:prstGeom prst="rect"/>
        </p:spPr>
        <p:txBody>
          <a:bodyPr wrap="square" lIns="0" tIns="94615" rIns="0" bIns="0" rtlCol="0" vert="horz">
            <a:spAutoFit/>
          </a:bodyPr>
          <a:lstStyle/>
          <a:p>
            <a:pPr marL="508000" marR="5080" indent="-495934">
              <a:lnSpc>
                <a:spcPts val="4730"/>
              </a:lnSpc>
              <a:spcBef>
                <a:spcPts val="745"/>
              </a:spcBef>
            </a:pPr>
            <a:r>
              <a:rPr dirty="0" sz="4400">
                <a:solidFill>
                  <a:srgbClr val="000000"/>
                </a:solidFill>
                <a:latin typeface="Arial"/>
                <a:cs typeface="Arial"/>
              </a:rPr>
              <a:t>Marble</a:t>
            </a:r>
            <a:r>
              <a:rPr dirty="0" sz="4400" spc="-9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4400">
                <a:solidFill>
                  <a:srgbClr val="000000"/>
                </a:solidFill>
                <a:latin typeface="Arial"/>
                <a:cs typeface="Arial"/>
              </a:rPr>
              <a:t>and</a:t>
            </a:r>
            <a:r>
              <a:rPr dirty="0" sz="4400" spc="-5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4400" spc="-45">
                <a:solidFill>
                  <a:srgbClr val="000000"/>
                </a:solidFill>
                <a:latin typeface="Arial"/>
                <a:cs typeface="Arial"/>
              </a:rPr>
              <a:t>Stones</a:t>
            </a:r>
            <a:r>
              <a:rPr dirty="0" sz="4400" spc="-21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4400" spc="-25">
                <a:solidFill>
                  <a:srgbClr val="000000"/>
                </a:solidFill>
                <a:latin typeface="Arial"/>
                <a:cs typeface="Arial"/>
              </a:rPr>
              <a:t>in </a:t>
            </a:r>
            <a:r>
              <a:rPr dirty="0" sz="440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dirty="0" sz="4400" spc="-114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4400">
                <a:solidFill>
                  <a:srgbClr val="000000"/>
                </a:solidFill>
                <a:latin typeface="Arial"/>
                <a:cs typeface="Arial"/>
              </a:rPr>
              <a:t>world</a:t>
            </a:r>
            <a:r>
              <a:rPr dirty="0" sz="4400" spc="-14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4400" spc="-10">
                <a:solidFill>
                  <a:srgbClr val="000000"/>
                </a:solidFill>
                <a:latin typeface="Arial"/>
                <a:cs typeface="Arial"/>
              </a:rPr>
              <a:t>Report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947419" y="2585772"/>
            <a:ext cx="5323840" cy="1581150"/>
          </a:xfrm>
          <a:prstGeom prst="rect">
            <a:avLst/>
          </a:prstGeom>
        </p:spPr>
        <p:txBody>
          <a:bodyPr wrap="square" lIns="0" tIns="679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dirty="0" u="sng" sz="1700" spc="-4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ahoma"/>
                <a:cs typeface="Tahoma"/>
                <a:hlinkClick r:id="rId2"/>
              </a:rPr>
              <a:t>XXXIII</a:t>
            </a:r>
            <a:r>
              <a:rPr dirty="0" u="sng" sz="1700" spc="-6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ahoma"/>
                <a:cs typeface="Tahoma"/>
                <a:hlinkClick r:id="rId2"/>
              </a:rPr>
              <a:t> </a:t>
            </a:r>
            <a:r>
              <a:rPr dirty="0" u="sng" sz="170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ahoma"/>
                <a:cs typeface="Tahoma"/>
                <a:hlinkClick r:id="rId2"/>
              </a:rPr>
              <a:t>World Marble</a:t>
            </a:r>
            <a:r>
              <a:rPr dirty="0" u="sng" sz="1700" spc="5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ahoma"/>
                <a:cs typeface="Tahoma"/>
                <a:hlinkClick r:id="rId2"/>
              </a:rPr>
              <a:t> </a:t>
            </a:r>
            <a:r>
              <a:rPr dirty="0" u="sng" sz="170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ahoma"/>
                <a:cs typeface="Tahoma"/>
                <a:hlinkClick r:id="rId2"/>
              </a:rPr>
              <a:t>and</a:t>
            </a:r>
            <a:r>
              <a:rPr dirty="0" u="sng" sz="1700" spc="-9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ahoma"/>
                <a:cs typeface="Tahoma"/>
                <a:hlinkClick r:id="rId2"/>
              </a:rPr>
              <a:t> </a:t>
            </a:r>
            <a:r>
              <a:rPr dirty="0" u="sng" sz="1700" spc="5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ahoma"/>
                <a:cs typeface="Tahoma"/>
                <a:hlinkClick r:id="rId2"/>
              </a:rPr>
              <a:t>Stones</a:t>
            </a:r>
            <a:r>
              <a:rPr dirty="0" u="sng" sz="1700" spc="-165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ahoma"/>
                <a:cs typeface="Tahoma"/>
                <a:hlinkClick r:id="rId2"/>
              </a:rPr>
              <a:t> </a:t>
            </a:r>
            <a:r>
              <a:rPr dirty="0" u="sng" sz="170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ahoma"/>
                <a:cs typeface="Tahoma"/>
                <a:hlinkClick r:id="rId2"/>
              </a:rPr>
              <a:t>Report</a:t>
            </a:r>
            <a:r>
              <a:rPr dirty="0" u="sng" sz="1700" spc="-55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ahoma"/>
                <a:cs typeface="Tahoma"/>
                <a:hlinkClick r:id="rId2"/>
              </a:rPr>
              <a:t> </a:t>
            </a:r>
            <a:r>
              <a:rPr dirty="0" u="sng" sz="1700" spc="-2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ahoma"/>
                <a:cs typeface="Tahoma"/>
                <a:hlinkClick r:id="rId2"/>
              </a:rPr>
              <a:t>2022</a:t>
            </a:r>
            <a:endParaRPr sz="17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dirty="0" u="sng" sz="1700" b="1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Arial"/>
                <a:cs typeface="Arial"/>
                <a:hlinkClick r:id="rId3"/>
              </a:rPr>
              <a:t>XXXII</a:t>
            </a:r>
            <a:r>
              <a:rPr dirty="0" u="sng" sz="1700" spc="65" b="1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700" b="1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Arial"/>
                <a:cs typeface="Arial"/>
                <a:hlinkClick r:id="rId3"/>
              </a:rPr>
              <a:t>Marble</a:t>
            </a:r>
            <a:r>
              <a:rPr dirty="0" u="sng" sz="1700" spc="-50" b="1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700" b="1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Arial"/>
                <a:cs typeface="Arial"/>
                <a:hlinkClick r:id="rId3"/>
              </a:rPr>
              <a:t>and</a:t>
            </a:r>
            <a:r>
              <a:rPr dirty="0" u="sng" sz="1700" spc="-130" b="1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700" spc="-10" b="1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Arial"/>
                <a:cs typeface="Arial"/>
                <a:hlinkClick r:id="rId3"/>
              </a:rPr>
              <a:t>Stones</a:t>
            </a:r>
            <a:r>
              <a:rPr dirty="0" u="sng" sz="1700" spc="-105" b="1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700" spc="-10" b="1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Arial"/>
                <a:cs typeface="Arial"/>
                <a:hlinkClick r:id="rId3"/>
              </a:rPr>
              <a:t>in </a:t>
            </a:r>
            <a:r>
              <a:rPr dirty="0" u="sng" sz="1700" b="1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Arial"/>
                <a:cs typeface="Arial"/>
                <a:hlinkClick r:id="rId3"/>
              </a:rPr>
              <a:t>the</a:t>
            </a:r>
            <a:r>
              <a:rPr dirty="0" u="sng" sz="1700" spc="-45" b="1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700" b="1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Arial"/>
                <a:cs typeface="Arial"/>
                <a:hlinkClick r:id="rId3"/>
              </a:rPr>
              <a:t>world</a:t>
            </a:r>
            <a:r>
              <a:rPr dirty="0" u="sng" sz="1700" spc="-130" b="1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700" b="1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Arial"/>
                <a:cs typeface="Arial"/>
                <a:hlinkClick r:id="rId3"/>
              </a:rPr>
              <a:t>Report</a:t>
            </a:r>
            <a:r>
              <a:rPr dirty="0" u="sng" sz="1700" spc="-125" b="1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700" spc="-10" b="1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Arial"/>
                <a:cs typeface="Arial"/>
                <a:hlinkClick r:id="rId3"/>
              </a:rPr>
              <a:t>(2021)</a:t>
            </a:r>
            <a:r>
              <a:rPr dirty="0" sz="1700" spc="-10" b="1">
                <a:latin typeface="Arial"/>
                <a:cs typeface="Arial"/>
              </a:rPr>
              <a:t>:</a:t>
            </a:r>
            <a:endParaRPr sz="17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65"/>
              </a:spcBef>
              <a:buFont typeface="Calibri"/>
              <a:buChar char="-"/>
              <a:tabLst>
                <a:tab pos="355600" algn="l"/>
              </a:tabLst>
            </a:pPr>
            <a:r>
              <a:rPr dirty="0" sz="1700">
                <a:latin typeface="Tahoma"/>
                <a:cs typeface="Tahoma"/>
              </a:rPr>
              <a:t>Розвиток</a:t>
            </a:r>
            <a:r>
              <a:rPr dirty="0" sz="1700" spc="-175">
                <a:latin typeface="Tahoma"/>
                <a:cs typeface="Tahoma"/>
              </a:rPr>
              <a:t> </a:t>
            </a:r>
            <a:r>
              <a:rPr dirty="0" sz="1700" spc="-20">
                <a:latin typeface="Tahoma"/>
                <a:cs typeface="Tahoma"/>
              </a:rPr>
              <a:t>кам'яної</a:t>
            </a:r>
            <a:r>
              <a:rPr dirty="0" sz="1700" spc="-130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галузі</a:t>
            </a:r>
            <a:r>
              <a:rPr dirty="0" sz="1700" spc="-130">
                <a:latin typeface="Tahoma"/>
                <a:cs typeface="Tahoma"/>
              </a:rPr>
              <a:t> </a:t>
            </a:r>
            <a:r>
              <a:rPr dirty="0" sz="1700" spc="-10">
                <a:latin typeface="Tahoma"/>
                <a:cs typeface="Tahoma"/>
              </a:rPr>
              <a:t>в</a:t>
            </a:r>
            <a:r>
              <a:rPr dirty="0" sz="1700" spc="-100">
                <a:latin typeface="Tahoma"/>
                <a:cs typeface="Tahoma"/>
              </a:rPr>
              <a:t> </a:t>
            </a:r>
            <a:r>
              <a:rPr dirty="0" sz="1700" spc="-20">
                <a:latin typeface="Tahoma"/>
                <a:cs typeface="Tahoma"/>
              </a:rPr>
              <a:t>світі</a:t>
            </a:r>
            <a:endParaRPr sz="17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360"/>
              </a:spcBef>
              <a:buFont typeface="Calibri"/>
              <a:buChar char="-"/>
              <a:tabLst>
                <a:tab pos="355600" algn="l"/>
              </a:tabLst>
            </a:pPr>
            <a:r>
              <a:rPr dirty="0" sz="1700">
                <a:latin typeface="Tahoma"/>
                <a:cs typeface="Tahoma"/>
              </a:rPr>
              <a:t>Міжнародна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-25">
                <a:latin typeface="Tahoma"/>
                <a:cs typeface="Tahoma"/>
              </a:rPr>
              <a:t>торгівля</a:t>
            </a:r>
            <a:r>
              <a:rPr dirty="0" sz="1700" spc="-125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по</a:t>
            </a:r>
            <a:r>
              <a:rPr dirty="0" sz="1700" spc="-70">
                <a:latin typeface="Tahoma"/>
                <a:cs typeface="Tahoma"/>
              </a:rPr>
              <a:t> </a:t>
            </a:r>
            <a:r>
              <a:rPr dirty="0" sz="1700" spc="-20">
                <a:latin typeface="Tahoma"/>
                <a:cs typeface="Tahoma"/>
              </a:rPr>
              <a:t>типам</a:t>
            </a:r>
            <a:r>
              <a:rPr dirty="0" sz="1700" spc="-110">
                <a:latin typeface="Tahoma"/>
                <a:cs typeface="Tahoma"/>
              </a:rPr>
              <a:t> </a:t>
            </a:r>
            <a:r>
              <a:rPr dirty="0" sz="1700" spc="-10">
                <a:latin typeface="Tahoma"/>
                <a:cs typeface="Tahoma"/>
              </a:rPr>
              <a:t>продукції</a:t>
            </a:r>
            <a:endParaRPr sz="17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440"/>
              </a:spcBef>
              <a:buFont typeface="Calibri"/>
              <a:buChar char="-"/>
              <a:tabLst>
                <a:tab pos="355600" algn="l"/>
              </a:tabLst>
            </a:pPr>
            <a:r>
              <a:rPr dirty="0" sz="1700" spc="-10">
                <a:latin typeface="Tahoma"/>
                <a:cs typeface="Tahoma"/>
              </a:rPr>
              <a:t>Тренди</a:t>
            </a:r>
            <a:endParaRPr sz="1700">
              <a:latin typeface="Tahoma"/>
              <a:cs typeface="Tahom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47419" y="4183062"/>
            <a:ext cx="5394960" cy="2889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55600" algn="l"/>
              </a:tabLst>
            </a:pPr>
            <a:r>
              <a:rPr dirty="0" sz="1700" spc="-50">
                <a:latin typeface="Calibri"/>
                <a:cs typeface="Calibri"/>
              </a:rPr>
              <a:t>-</a:t>
            </a:r>
            <a:r>
              <a:rPr dirty="0" sz="1700">
                <a:latin typeface="Calibri"/>
                <a:cs typeface="Calibri"/>
              </a:rPr>
              <a:t>	</a:t>
            </a:r>
            <a:r>
              <a:rPr dirty="0" sz="1700">
                <a:latin typeface="Tahoma"/>
                <a:cs typeface="Tahoma"/>
              </a:rPr>
              <a:t>Огляд</a:t>
            </a:r>
            <a:r>
              <a:rPr dirty="0" sz="1700" spc="-55">
                <a:latin typeface="Tahoma"/>
                <a:cs typeface="Tahoma"/>
              </a:rPr>
              <a:t> </a:t>
            </a:r>
            <a:r>
              <a:rPr dirty="0" sz="1700" spc="-20">
                <a:latin typeface="Tahoma"/>
                <a:cs typeface="Tahoma"/>
              </a:rPr>
              <a:t>кам'яної</a:t>
            </a:r>
            <a:r>
              <a:rPr dirty="0" sz="1700" spc="50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промисловості</a:t>
            </a:r>
            <a:r>
              <a:rPr dirty="0" sz="1700" spc="-145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по</a:t>
            </a:r>
            <a:r>
              <a:rPr dirty="0" sz="1700" spc="-15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окремим</a:t>
            </a:r>
            <a:r>
              <a:rPr dirty="0" sz="1700" spc="-155">
                <a:latin typeface="Tahoma"/>
                <a:cs typeface="Tahoma"/>
              </a:rPr>
              <a:t> </a:t>
            </a:r>
            <a:r>
              <a:rPr dirty="0" sz="1700" spc="-10">
                <a:latin typeface="Tahoma"/>
                <a:cs typeface="Tahoma"/>
              </a:rPr>
              <a:t>країнам</a:t>
            </a:r>
            <a:endParaRPr sz="1700">
              <a:latin typeface="Tahoma"/>
              <a:cs typeface="Tahoma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290574" y="4364418"/>
            <a:ext cx="4704715" cy="2889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700" spc="-10">
                <a:latin typeface="Tahoma"/>
                <a:cs typeface="Tahoma"/>
              </a:rPr>
              <a:t>світу</a:t>
            </a:r>
            <a:r>
              <a:rPr dirty="0" sz="1700" spc="-70">
                <a:latin typeface="Tahoma"/>
                <a:cs typeface="Tahoma"/>
              </a:rPr>
              <a:t> </a:t>
            </a:r>
            <a:r>
              <a:rPr dirty="0" sz="1700" spc="-75">
                <a:latin typeface="Tahoma"/>
                <a:cs typeface="Tahoma"/>
              </a:rPr>
              <a:t>(Італія,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80">
                <a:latin typeface="Tahoma"/>
                <a:cs typeface="Tahoma"/>
              </a:rPr>
              <a:t>ЄС,</a:t>
            </a:r>
            <a:r>
              <a:rPr dirty="0" sz="1700" spc="-95">
                <a:latin typeface="Tahoma"/>
                <a:cs typeface="Tahoma"/>
              </a:rPr>
              <a:t> </a:t>
            </a:r>
            <a:r>
              <a:rPr dirty="0" sz="1700" spc="-40">
                <a:latin typeface="Tahoma"/>
                <a:cs typeface="Tahoma"/>
              </a:rPr>
              <a:t>Китай,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-10">
                <a:latin typeface="Tahoma"/>
                <a:cs typeface="Tahoma"/>
              </a:rPr>
              <a:t>Північна</a:t>
            </a:r>
            <a:r>
              <a:rPr dirty="0" sz="1700" spc="-110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Америка,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-10">
                <a:latin typeface="Tahoma"/>
                <a:cs typeface="Tahoma"/>
              </a:rPr>
              <a:t>Схід,</a:t>
            </a:r>
            <a:endParaRPr sz="1700">
              <a:latin typeface="Tahoma"/>
              <a:cs typeface="Tahoma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947419" y="4493577"/>
            <a:ext cx="5303520" cy="960755"/>
          </a:xfrm>
          <a:prstGeom prst="rect">
            <a:avLst/>
          </a:prstGeom>
        </p:spPr>
        <p:txBody>
          <a:bodyPr wrap="square" lIns="0" tIns="67945" rIns="0" bIns="0" rtlCol="0" vert="horz">
            <a:spAutoFit/>
          </a:bodyPr>
          <a:lstStyle/>
          <a:p>
            <a:pPr marL="355600">
              <a:lnSpc>
                <a:spcPct val="100000"/>
              </a:lnSpc>
              <a:spcBef>
                <a:spcPts val="535"/>
              </a:spcBef>
            </a:pPr>
            <a:r>
              <a:rPr dirty="0" sz="1700" spc="-10">
                <a:latin typeface="Tahoma"/>
                <a:cs typeface="Tahoma"/>
              </a:rPr>
              <a:t>Бразилія,</a:t>
            </a:r>
            <a:r>
              <a:rPr dirty="0" sz="1700" spc="-100">
                <a:latin typeface="Tahoma"/>
                <a:cs typeface="Tahoma"/>
              </a:rPr>
              <a:t> </a:t>
            </a:r>
            <a:r>
              <a:rPr dirty="0" sz="1700" spc="-70">
                <a:latin typeface="Tahoma"/>
                <a:cs typeface="Tahoma"/>
              </a:rPr>
              <a:t>Індія,</a:t>
            </a:r>
            <a:r>
              <a:rPr dirty="0" sz="1700" spc="-100">
                <a:latin typeface="Tahoma"/>
                <a:cs typeface="Tahoma"/>
              </a:rPr>
              <a:t> </a:t>
            </a:r>
            <a:r>
              <a:rPr dirty="0" sz="1700" spc="-10">
                <a:latin typeface="Tahoma"/>
                <a:cs typeface="Tahoma"/>
              </a:rPr>
              <a:t>Туреччина</a:t>
            </a:r>
            <a:r>
              <a:rPr dirty="0" sz="1700" spc="-195">
                <a:latin typeface="Tahoma"/>
                <a:cs typeface="Tahoma"/>
              </a:rPr>
              <a:t> </a:t>
            </a:r>
            <a:r>
              <a:rPr dirty="0" sz="1700" spc="-55">
                <a:latin typeface="Tahoma"/>
                <a:cs typeface="Tahoma"/>
              </a:rPr>
              <a:t>та</a:t>
            </a:r>
            <a:r>
              <a:rPr dirty="0" sz="1700" spc="-35">
                <a:latin typeface="Tahoma"/>
                <a:cs typeface="Tahoma"/>
              </a:rPr>
              <a:t> </a:t>
            </a:r>
            <a:r>
              <a:rPr dirty="0" sz="1700" spc="-20">
                <a:latin typeface="Tahoma"/>
                <a:cs typeface="Tahoma"/>
              </a:rPr>
              <a:t>ін.)</a:t>
            </a:r>
            <a:endParaRPr sz="17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439"/>
              </a:spcBef>
              <a:buFont typeface="Calibri"/>
              <a:buChar char="-"/>
              <a:tabLst>
                <a:tab pos="355600" algn="l"/>
              </a:tabLst>
            </a:pPr>
            <a:r>
              <a:rPr dirty="0" sz="1700">
                <a:latin typeface="Tahoma"/>
                <a:cs typeface="Tahoma"/>
              </a:rPr>
              <a:t>Виробництво</a:t>
            </a:r>
            <a:r>
              <a:rPr dirty="0" sz="1700" spc="-110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каменедобувної</a:t>
            </a:r>
            <a:r>
              <a:rPr dirty="0" sz="1700" spc="-140">
                <a:latin typeface="Tahoma"/>
                <a:cs typeface="Tahoma"/>
              </a:rPr>
              <a:t> </a:t>
            </a:r>
            <a:r>
              <a:rPr dirty="0" sz="1700" spc="-55">
                <a:latin typeface="Tahoma"/>
                <a:cs typeface="Tahoma"/>
              </a:rPr>
              <a:t>та</a:t>
            </a:r>
            <a:r>
              <a:rPr dirty="0" sz="1700" spc="65">
                <a:latin typeface="Tahoma"/>
                <a:cs typeface="Tahoma"/>
              </a:rPr>
              <a:t> </a:t>
            </a:r>
            <a:r>
              <a:rPr dirty="0" sz="1700">
                <a:latin typeface="Tahoma"/>
                <a:cs typeface="Tahoma"/>
              </a:rPr>
              <a:t>обробної</a:t>
            </a:r>
            <a:r>
              <a:rPr dirty="0" sz="1700" spc="-140">
                <a:latin typeface="Tahoma"/>
                <a:cs typeface="Tahoma"/>
              </a:rPr>
              <a:t> </a:t>
            </a:r>
            <a:r>
              <a:rPr dirty="0" sz="1700" spc="-10">
                <a:latin typeface="Tahoma"/>
                <a:cs typeface="Tahoma"/>
              </a:rPr>
              <a:t>техніки</a:t>
            </a:r>
            <a:endParaRPr sz="17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360"/>
              </a:spcBef>
              <a:buFont typeface="Calibri"/>
              <a:buChar char="-"/>
              <a:tabLst>
                <a:tab pos="355600" algn="l"/>
              </a:tabLst>
            </a:pPr>
            <a:r>
              <a:rPr dirty="0" sz="1700" spc="-20">
                <a:latin typeface="Tahoma"/>
                <a:cs typeface="Tahoma"/>
              </a:rPr>
              <a:t>Статистичні</a:t>
            </a:r>
            <a:r>
              <a:rPr dirty="0" sz="1700" spc="-70">
                <a:latin typeface="Tahoma"/>
                <a:cs typeface="Tahoma"/>
              </a:rPr>
              <a:t> </a:t>
            </a:r>
            <a:r>
              <a:rPr dirty="0" sz="1700" spc="-10">
                <a:latin typeface="Tahoma"/>
                <a:cs typeface="Tahoma"/>
              </a:rPr>
              <a:t>таблиці</a:t>
            </a:r>
            <a:endParaRPr sz="1700">
              <a:latin typeface="Tahoma"/>
              <a:cs typeface="Tahoma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200900" y="-3"/>
            <a:ext cx="4990973" cy="685786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3751" rIns="0" bIns="0" rtlCol="0" vert="horz">
            <a:spAutoFit/>
          </a:bodyPr>
          <a:lstStyle/>
          <a:p>
            <a:pPr marL="1062990">
              <a:lnSpc>
                <a:spcPct val="100000"/>
              </a:lnSpc>
              <a:spcBef>
                <a:spcPts val="105"/>
              </a:spcBef>
            </a:pPr>
            <a:r>
              <a:rPr dirty="0" spc="45"/>
              <a:t>Законодавство,</a:t>
            </a:r>
            <a:r>
              <a:rPr dirty="0" spc="95"/>
              <a:t> </a:t>
            </a:r>
            <a:r>
              <a:rPr dirty="0" spc="80"/>
              <a:t>що</a:t>
            </a:r>
            <a:r>
              <a:rPr dirty="0" spc="-50"/>
              <a:t> </a:t>
            </a:r>
            <a:r>
              <a:rPr dirty="0" spc="55"/>
              <a:t>регулює</a:t>
            </a:r>
            <a:r>
              <a:rPr dirty="0" spc="-45"/>
              <a:t> </a:t>
            </a:r>
            <a:r>
              <a:rPr dirty="0"/>
              <a:t>гірничі</a:t>
            </a:r>
            <a:r>
              <a:rPr dirty="0" spc="-140"/>
              <a:t> </a:t>
            </a:r>
            <a:r>
              <a:rPr dirty="0" spc="-10"/>
              <a:t>відносини</a:t>
            </a:r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07314" rIns="0" bIns="0" rtlCol="0" vert="horz">
            <a:spAutoFit/>
          </a:bodyPr>
          <a:lstStyle/>
          <a:p>
            <a:pPr marL="100330" indent="-98425">
              <a:lnSpc>
                <a:spcPct val="100000"/>
              </a:lnSpc>
              <a:spcBef>
                <a:spcPts val="844"/>
              </a:spcBef>
              <a:buSzPct val="92500"/>
              <a:buChar char="-"/>
              <a:tabLst>
                <a:tab pos="100330" algn="l"/>
              </a:tabLst>
            </a:pPr>
            <a:r>
              <a:rPr dirty="0" spc="-190"/>
              <a:t> </a:t>
            </a:r>
            <a:r>
              <a:rPr dirty="0" spc="-40">
                <a:hlinkClick r:id="rId2"/>
              </a:rPr>
              <a:t>Конституці</a:t>
            </a:r>
            <a:r>
              <a:rPr dirty="0" spc="-40"/>
              <a:t>я</a:t>
            </a:r>
            <a:r>
              <a:rPr dirty="0" spc="-220"/>
              <a:t> </a:t>
            </a:r>
            <a:r>
              <a:rPr dirty="0" spc="-10">
                <a:hlinkClick r:id="rId2"/>
              </a:rPr>
              <a:t>України</a:t>
            </a:r>
          </a:p>
          <a:p>
            <a:pPr marL="100330" indent="-98425">
              <a:lnSpc>
                <a:spcPct val="100000"/>
              </a:lnSpc>
              <a:spcBef>
                <a:spcPts val="750"/>
              </a:spcBef>
              <a:buSzPct val="92500"/>
              <a:buChar char="-"/>
              <a:tabLst>
                <a:tab pos="100330" algn="l"/>
              </a:tabLst>
            </a:pPr>
            <a:r>
              <a:rPr dirty="0" u="sng" spc="-215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hlinkClick r:id="rId3"/>
              </a:rPr>
              <a:t> </a:t>
            </a:r>
            <a:r>
              <a:rPr dirty="0" u="sng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hlinkClick r:id="rId3"/>
              </a:rPr>
              <a:t>Гірничий</a:t>
            </a:r>
            <a:r>
              <a:rPr dirty="0" u="none" spc="-330">
                <a:solidFill>
                  <a:srgbClr val="467885"/>
                </a:solidFill>
                <a:hlinkClick r:id="rId3"/>
              </a:rPr>
              <a:t> </a:t>
            </a:r>
            <a:r>
              <a:rPr dirty="0" u="sng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hlinkClick r:id="rId3"/>
              </a:rPr>
              <a:t>Закон</a:t>
            </a:r>
            <a:r>
              <a:rPr dirty="0" u="sng" spc="-13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hlinkClick r:id="rId3"/>
              </a:rPr>
              <a:t> </a:t>
            </a:r>
            <a:r>
              <a:rPr dirty="0" u="sng" spc="-1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hlinkClick r:id="rId3"/>
              </a:rPr>
              <a:t>України</a:t>
            </a:r>
          </a:p>
          <a:p>
            <a:pPr marL="100330" indent="-98425">
              <a:lnSpc>
                <a:spcPct val="100000"/>
              </a:lnSpc>
              <a:spcBef>
                <a:spcPts val="760"/>
              </a:spcBef>
              <a:buSzPct val="92500"/>
              <a:buChar char="-"/>
              <a:tabLst>
                <a:tab pos="100330" algn="l"/>
              </a:tabLst>
            </a:pPr>
            <a:r>
              <a:rPr dirty="0" spc="-215">
                <a:hlinkClick r:id="rId4"/>
              </a:rPr>
              <a:t> </a:t>
            </a:r>
            <a:r>
              <a:rPr dirty="0" spc="-35">
                <a:hlinkClick r:id="rId4"/>
              </a:rPr>
              <a:t>Кодекс</a:t>
            </a:r>
            <a:r>
              <a:rPr dirty="0" spc="-130">
                <a:hlinkClick r:id="rId4"/>
              </a:rPr>
              <a:t> </a:t>
            </a:r>
            <a:r>
              <a:rPr dirty="0" spc="-30">
                <a:hlinkClick r:id="rId4"/>
              </a:rPr>
              <a:t>України</a:t>
            </a:r>
            <a:r>
              <a:rPr dirty="0" spc="-160">
                <a:hlinkClick r:id="rId4"/>
              </a:rPr>
              <a:t> </a:t>
            </a:r>
            <a:r>
              <a:rPr dirty="0">
                <a:hlinkClick r:id="rId4"/>
              </a:rPr>
              <a:t>про</a:t>
            </a:r>
            <a:r>
              <a:rPr dirty="0" spc="-190">
                <a:hlinkClick r:id="rId4"/>
              </a:rPr>
              <a:t> </a:t>
            </a:r>
            <a:r>
              <a:rPr dirty="0" spc="-20">
                <a:hlinkClick r:id="rId4"/>
              </a:rPr>
              <a:t>надра</a:t>
            </a:r>
          </a:p>
          <a:p>
            <a:pPr marL="100330" indent="-98425">
              <a:lnSpc>
                <a:spcPct val="100000"/>
              </a:lnSpc>
              <a:spcBef>
                <a:spcPts val="750"/>
              </a:spcBef>
              <a:buSzPct val="92500"/>
              <a:buChar char="-"/>
              <a:tabLst>
                <a:tab pos="100330" algn="l"/>
              </a:tabLst>
            </a:pPr>
            <a:r>
              <a:rPr dirty="0" spc="-210">
                <a:hlinkClick r:id="rId5"/>
              </a:rPr>
              <a:t> </a:t>
            </a:r>
            <a:r>
              <a:rPr dirty="0">
                <a:hlinkClick r:id="rId5"/>
              </a:rPr>
              <a:t>Закон</a:t>
            </a:r>
            <a:r>
              <a:rPr dirty="0" spc="-125">
                <a:hlinkClick r:id="rId5"/>
              </a:rPr>
              <a:t> </a:t>
            </a:r>
            <a:r>
              <a:rPr dirty="0" spc="-30">
                <a:hlinkClick r:id="rId5"/>
              </a:rPr>
              <a:t>України</a:t>
            </a:r>
            <a:r>
              <a:rPr dirty="0" spc="-160">
                <a:hlinkClick r:id="rId5"/>
              </a:rPr>
              <a:t> </a:t>
            </a:r>
            <a:r>
              <a:rPr dirty="0" spc="70">
                <a:hlinkClick r:id="rId5"/>
              </a:rPr>
              <a:t>"Про</a:t>
            </a:r>
            <a:r>
              <a:rPr dirty="0" spc="-185">
                <a:hlinkClick r:id="rId5"/>
              </a:rPr>
              <a:t> </a:t>
            </a:r>
            <a:r>
              <a:rPr dirty="0" spc="-20">
                <a:hlinkClick r:id="rId5"/>
              </a:rPr>
              <a:t>охорону</a:t>
            </a:r>
            <a:r>
              <a:rPr dirty="0" spc="-290">
                <a:hlinkClick r:id="rId5"/>
              </a:rPr>
              <a:t> </a:t>
            </a:r>
            <a:r>
              <a:rPr dirty="0">
                <a:hlinkClick r:id="rId5"/>
              </a:rPr>
              <a:t>навколишнього</a:t>
            </a:r>
            <a:r>
              <a:rPr dirty="0" spc="-270">
                <a:hlinkClick r:id="rId5"/>
              </a:rPr>
              <a:t> </a:t>
            </a:r>
            <a:r>
              <a:rPr dirty="0">
                <a:hlinkClick r:id="rId5"/>
              </a:rPr>
              <a:t>природного</a:t>
            </a:r>
            <a:r>
              <a:rPr dirty="0" spc="-270">
                <a:hlinkClick r:id="rId5"/>
              </a:rPr>
              <a:t> </a:t>
            </a:r>
            <a:r>
              <a:rPr dirty="0" spc="-10">
                <a:hlinkClick r:id="rId5"/>
              </a:rPr>
              <a:t>середовища"</a:t>
            </a:r>
          </a:p>
          <a:p>
            <a:pPr marL="100330" indent="-98425">
              <a:lnSpc>
                <a:spcPct val="100000"/>
              </a:lnSpc>
              <a:spcBef>
                <a:spcPts val="760"/>
              </a:spcBef>
              <a:buSzPct val="92500"/>
              <a:buChar char="-"/>
              <a:tabLst>
                <a:tab pos="100330" algn="l"/>
              </a:tabLst>
            </a:pPr>
            <a:r>
              <a:rPr dirty="0" spc="-210"/>
              <a:t> </a:t>
            </a:r>
            <a:r>
              <a:rPr dirty="0"/>
              <a:t>ЗУ</a:t>
            </a:r>
            <a:r>
              <a:rPr dirty="0" spc="-90"/>
              <a:t> </a:t>
            </a:r>
            <a:r>
              <a:rPr dirty="0" spc="70"/>
              <a:t>"Про</a:t>
            </a:r>
            <a:r>
              <a:rPr dirty="0" spc="-265"/>
              <a:t> </a:t>
            </a:r>
            <a:r>
              <a:rPr dirty="0" spc="-10"/>
              <a:t>аварійно-</a:t>
            </a:r>
            <a:r>
              <a:rPr dirty="0" spc="-45"/>
              <a:t>рятувальні</a:t>
            </a:r>
            <a:r>
              <a:rPr dirty="0" spc="-229"/>
              <a:t> </a:t>
            </a:r>
            <a:r>
              <a:rPr dirty="0" spc="-10"/>
              <a:t>служби",</a:t>
            </a:r>
          </a:p>
          <a:p>
            <a:pPr marL="100330" indent="-98425">
              <a:lnSpc>
                <a:spcPct val="100000"/>
              </a:lnSpc>
              <a:spcBef>
                <a:spcPts val="750"/>
              </a:spcBef>
              <a:buSzPct val="92500"/>
              <a:buChar char="-"/>
              <a:tabLst>
                <a:tab pos="100330" algn="l"/>
              </a:tabLst>
            </a:pPr>
            <a:r>
              <a:rPr dirty="0" spc="-225"/>
              <a:t> </a:t>
            </a:r>
            <a:r>
              <a:rPr dirty="0"/>
              <a:t>ЗУ</a:t>
            </a:r>
            <a:r>
              <a:rPr dirty="0" spc="-110"/>
              <a:t> </a:t>
            </a:r>
            <a:r>
              <a:rPr dirty="0" spc="70"/>
              <a:t>"Про</a:t>
            </a:r>
            <a:r>
              <a:rPr dirty="0" spc="-280"/>
              <a:t> </a:t>
            </a:r>
            <a:r>
              <a:rPr dirty="0" spc="-25"/>
              <a:t>Цивільну</a:t>
            </a:r>
            <a:r>
              <a:rPr dirty="0" spc="-220"/>
              <a:t> </a:t>
            </a:r>
            <a:r>
              <a:rPr dirty="0"/>
              <a:t>оборону</a:t>
            </a:r>
            <a:r>
              <a:rPr dirty="0" spc="-220"/>
              <a:t> </a:t>
            </a:r>
            <a:r>
              <a:rPr dirty="0" spc="-10"/>
              <a:t>України"</a:t>
            </a:r>
          </a:p>
          <a:p>
            <a:pPr marL="100330" indent="-98425">
              <a:lnSpc>
                <a:spcPct val="100000"/>
              </a:lnSpc>
              <a:spcBef>
                <a:spcPts val="830"/>
              </a:spcBef>
              <a:buSzPct val="92500"/>
              <a:buChar char="-"/>
              <a:tabLst>
                <a:tab pos="100330" algn="l"/>
              </a:tabLst>
            </a:pPr>
            <a:r>
              <a:rPr dirty="0" spc="-235">
                <a:hlinkClick r:id="rId6"/>
              </a:rPr>
              <a:t> </a:t>
            </a:r>
            <a:r>
              <a:rPr dirty="0">
                <a:hlinkClick r:id="rId6"/>
              </a:rPr>
              <a:t>ЗУ</a:t>
            </a:r>
            <a:r>
              <a:rPr dirty="0" spc="-130"/>
              <a:t> </a:t>
            </a:r>
            <a:r>
              <a:rPr dirty="0" spc="70">
                <a:hlinkClick r:id="rId6"/>
              </a:rPr>
              <a:t>"Про</a:t>
            </a:r>
            <a:r>
              <a:rPr dirty="0" spc="-290">
                <a:hlinkClick r:id="rId6"/>
              </a:rPr>
              <a:t> </a:t>
            </a:r>
            <a:r>
              <a:rPr dirty="0" spc="-10">
                <a:hlinkClick r:id="rId6"/>
              </a:rPr>
              <a:t>охорону</a:t>
            </a:r>
            <a:r>
              <a:rPr dirty="0" spc="-229">
                <a:hlinkClick r:id="rId6"/>
              </a:rPr>
              <a:t> </a:t>
            </a:r>
            <a:r>
              <a:rPr dirty="0" spc="-10">
                <a:hlinkClick r:id="rId6"/>
              </a:rPr>
              <a:t>праці"</a:t>
            </a:r>
          </a:p>
          <a:p>
            <a:pPr marL="100330" indent="-98425">
              <a:lnSpc>
                <a:spcPct val="100000"/>
              </a:lnSpc>
              <a:spcBef>
                <a:spcPts val="755"/>
              </a:spcBef>
              <a:buSzPct val="92500"/>
              <a:buChar char="-"/>
              <a:tabLst>
                <a:tab pos="100330" algn="l"/>
              </a:tabLst>
            </a:pPr>
            <a:r>
              <a:rPr dirty="0" spc="-220"/>
              <a:t> </a:t>
            </a:r>
            <a:r>
              <a:rPr dirty="0"/>
              <a:t>ЗУ</a:t>
            </a:r>
            <a:r>
              <a:rPr dirty="0" spc="-100"/>
              <a:t> </a:t>
            </a:r>
            <a:r>
              <a:rPr dirty="0" spc="70">
                <a:hlinkClick r:id="rId7"/>
              </a:rPr>
              <a:t>"Про</a:t>
            </a:r>
            <a:r>
              <a:rPr dirty="0" spc="-275">
                <a:hlinkClick r:id="rId7"/>
              </a:rPr>
              <a:t> </a:t>
            </a:r>
            <a:r>
              <a:rPr dirty="0" spc="-10">
                <a:hlinkClick r:id="rId7"/>
              </a:rPr>
              <a:t>підприємства</a:t>
            </a:r>
            <a:r>
              <a:rPr dirty="0" spc="-225">
                <a:hlinkClick r:id="rId7"/>
              </a:rPr>
              <a:t> </a:t>
            </a:r>
            <a:r>
              <a:rPr dirty="0" spc="-20">
                <a:hlinkClick r:id="rId7"/>
              </a:rPr>
              <a:t>в</a:t>
            </a:r>
            <a:r>
              <a:rPr dirty="0" spc="-175">
                <a:hlinkClick r:id="rId7"/>
              </a:rPr>
              <a:t> </a:t>
            </a:r>
            <a:r>
              <a:rPr dirty="0" spc="-10">
                <a:hlinkClick r:id="rId7"/>
              </a:rPr>
              <a:t>Україні"</a:t>
            </a:r>
          </a:p>
          <a:p>
            <a:pPr marL="100330" indent="-98425">
              <a:lnSpc>
                <a:spcPct val="100000"/>
              </a:lnSpc>
              <a:spcBef>
                <a:spcPts val="755"/>
              </a:spcBef>
              <a:buSzPct val="92500"/>
              <a:buChar char="-"/>
              <a:tabLst>
                <a:tab pos="100330" algn="l"/>
              </a:tabLst>
            </a:pPr>
            <a:r>
              <a:rPr dirty="0" spc="-229">
                <a:hlinkClick r:id="rId8"/>
              </a:rPr>
              <a:t> </a:t>
            </a:r>
            <a:r>
              <a:rPr dirty="0">
                <a:hlinkClick r:id="rId8"/>
              </a:rPr>
              <a:t>ЗУ</a:t>
            </a:r>
            <a:r>
              <a:rPr dirty="0" spc="-120">
                <a:hlinkClick r:id="rId8"/>
              </a:rPr>
              <a:t> </a:t>
            </a:r>
            <a:r>
              <a:rPr dirty="0" spc="70">
                <a:hlinkClick r:id="rId8"/>
              </a:rPr>
              <a:t>"Про</a:t>
            </a:r>
            <a:r>
              <a:rPr dirty="0" spc="-285">
                <a:hlinkClick r:id="rId8"/>
              </a:rPr>
              <a:t> </a:t>
            </a:r>
            <a:r>
              <a:rPr dirty="0" spc="-10">
                <a:hlinkClick r:id="rId8"/>
              </a:rPr>
              <a:t>пожежну</a:t>
            </a:r>
            <a:r>
              <a:rPr dirty="0" spc="-310">
                <a:hlinkClick r:id="rId8"/>
              </a:rPr>
              <a:t> </a:t>
            </a:r>
            <a:r>
              <a:rPr dirty="0" spc="-10">
                <a:hlinkClick r:id="rId8"/>
              </a:rPr>
              <a:t>безпеку"</a:t>
            </a:r>
          </a:p>
          <a:p>
            <a:pPr marL="100330" indent="-98425">
              <a:lnSpc>
                <a:spcPct val="100000"/>
              </a:lnSpc>
              <a:spcBef>
                <a:spcPts val="750"/>
              </a:spcBef>
              <a:buSzPct val="92500"/>
              <a:buChar char="-"/>
              <a:tabLst>
                <a:tab pos="100330" algn="l"/>
              </a:tabLst>
            </a:pPr>
            <a:r>
              <a:rPr dirty="0" spc="-204">
                <a:hlinkClick r:id="rId9"/>
              </a:rPr>
              <a:t> </a:t>
            </a:r>
            <a:r>
              <a:rPr dirty="0">
                <a:hlinkClick r:id="rId9"/>
              </a:rPr>
              <a:t>ЗУ</a:t>
            </a:r>
            <a:r>
              <a:rPr dirty="0" spc="-85">
                <a:hlinkClick r:id="rId9"/>
              </a:rPr>
              <a:t> </a:t>
            </a:r>
            <a:r>
              <a:rPr dirty="0" spc="70">
                <a:hlinkClick r:id="rId9"/>
              </a:rPr>
              <a:t>"Про</a:t>
            </a:r>
            <a:r>
              <a:rPr dirty="0" spc="-265">
                <a:hlinkClick r:id="rId9"/>
              </a:rPr>
              <a:t> </a:t>
            </a:r>
            <a:r>
              <a:rPr dirty="0">
                <a:hlinkClick r:id="rId9"/>
              </a:rPr>
              <a:t>забезпечення</a:t>
            </a:r>
            <a:r>
              <a:rPr dirty="0" spc="-235">
                <a:hlinkClick r:id="rId9"/>
              </a:rPr>
              <a:t> </a:t>
            </a:r>
            <a:r>
              <a:rPr dirty="0" spc="-20">
                <a:hlinkClick r:id="rId9"/>
              </a:rPr>
              <a:t>санітарного</a:t>
            </a:r>
            <a:r>
              <a:rPr dirty="0" spc="-95">
                <a:hlinkClick r:id="rId9"/>
              </a:rPr>
              <a:t> </a:t>
            </a:r>
            <a:r>
              <a:rPr dirty="0" spc="-30">
                <a:hlinkClick r:id="rId9"/>
              </a:rPr>
              <a:t>та</a:t>
            </a:r>
            <a:r>
              <a:rPr dirty="0" spc="-215">
                <a:hlinkClick r:id="rId9"/>
              </a:rPr>
              <a:t> </a:t>
            </a:r>
            <a:r>
              <a:rPr dirty="0" spc="-35">
                <a:hlinkClick r:id="rId9"/>
              </a:rPr>
              <a:t>епідемічного</a:t>
            </a:r>
            <a:r>
              <a:rPr dirty="0" spc="-180">
                <a:hlinkClick r:id="rId9"/>
              </a:rPr>
              <a:t> </a:t>
            </a:r>
            <a:r>
              <a:rPr dirty="0" spc="-25">
                <a:hlinkClick r:id="rId9"/>
              </a:rPr>
              <a:t>благополуччя</a:t>
            </a:r>
            <a:r>
              <a:rPr dirty="0" u="none" spc="-315">
                <a:hlinkClick r:id="rId9"/>
              </a:rPr>
              <a:t> </a:t>
            </a:r>
            <a:r>
              <a:rPr dirty="0" spc="-10">
                <a:hlinkClick r:id="rId9"/>
              </a:rPr>
              <a:t>населення"</a:t>
            </a:r>
          </a:p>
          <a:p>
            <a:pPr marL="183515" indent="-170815">
              <a:lnSpc>
                <a:spcPct val="100000"/>
              </a:lnSpc>
              <a:spcBef>
                <a:spcPts val="760"/>
              </a:spcBef>
              <a:buFont typeface="Calibri"/>
              <a:buChar char="-"/>
              <a:tabLst>
                <a:tab pos="183515" algn="l"/>
              </a:tabLst>
            </a:pPr>
            <a:r>
              <a:rPr dirty="0" u="none" spc="-25"/>
              <a:t>інші</a:t>
            </a:r>
            <a:r>
              <a:rPr dirty="0" u="none" spc="-145"/>
              <a:t> </a:t>
            </a:r>
            <a:r>
              <a:rPr dirty="0" u="none"/>
              <a:t>закони</a:t>
            </a:r>
            <a:r>
              <a:rPr dirty="0" u="none" spc="-150"/>
              <a:t> </a:t>
            </a:r>
            <a:r>
              <a:rPr dirty="0" u="none" spc="-30"/>
              <a:t>України</a:t>
            </a:r>
            <a:r>
              <a:rPr dirty="0" u="none" spc="-155"/>
              <a:t> </a:t>
            </a:r>
            <a:r>
              <a:rPr dirty="0" u="none" spc="-30"/>
              <a:t>та</a:t>
            </a:r>
            <a:r>
              <a:rPr dirty="0" u="none" spc="-210"/>
              <a:t> </a:t>
            </a:r>
            <a:r>
              <a:rPr dirty="0" u="none" spc="-10"/>
              <a:t>прийняті</a:t>
            </a:r>
            <a:r>
              <a:rPr dirty="0" u="none" spc="-305"/>
              <a:t> </a:t>
            </a:r>
            <a:r>
              <a:rPr dirty="0" u="none" spc="-25"/>
              <a:t>відповідно</a:t>
            </a:r>
            <a:r>
              <a:rPr dirty="0" u="none" spc="-180"/>
              <a:t> </a:t>
            </a:r>
            <a:r>
              <a:rPr dirty="0" u="none" spc="-10"/>
              <a:t>до</a:t>
            </a:r>
            <a:r>
              <a:rPr dirty="0" u="none" spc="-180"/>
              <a:t> </a:t>
            </a:r>
            <a:r>
              <a:rPr dirty="0" u="none" spc="-30"/>
              <a:t>них</a:t>
            </a:r>
            <a:r>
              <a:rPr dirty="0" u="none" spc="-180"/>
              <a:t> </a:t>
            </a:r>
            <a:r>
              <a:rPr dirty="0" u="none"/>
              <a:t>нормативно-</a:t>
            </a:r>
            <a:r>
              <a:rPr dirty="0" u="none" spc="-10"/>
              <a:t>правові</a:t>
            </a:r>
            <a:r>
              <a:rPr dirty="0" u="none" spc="-395"/>
              <a:t> </a:t>
            </a:r>
            <a:r>
              <a:rPr dirty="0" u="none" spc="-20"/>
              <a:t>акти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6177" y="102869"/>
            <a:ext cx="9854565" cy="70104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4400" spc="-30" b="0">
                <a:solidFill>
                  <a:srgbClr val="000000"/>
                </a:solidFill>
                <a:latin typeface="Trebuchet MS"/>
                <a:cs typeface="Trebuchet MS"/>
              </a:rPr>
              <a:t>База</a:t>
            </a:r>
            <a:r>
              <a:rPr dirty="0" sz="4400" spc="-535" b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z="4400" spc="-190" b="0">
                <a:solidFill>
                  <a:srgbClr val="000000"/>
                </a:solidFill>
                <a:latin typeface="Trebuchet MS"/>
                <a:cs typeface="Trebuchet MS"/>
              </a:rPr>
              <a:t>даних</a:t>
            </a:r>
            <a:r>
              <a:rPr dirty="0" sz="4400" spc="-540" b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z="4400" spc="-120" b="0">
                <a:solidFill>
                  <a:srgbClr val="000000"/>
                </a:solidFill>
                <a:latin typeface="Trebuchet MS"/>
                <a:cs typeface="Trebuchet MS"/>
              </a:rPr>
              <a:t>про</a:t>
            </a:r>
            <a:r>
              <a:rPr dirty="0" sz="4400" spc="-565" b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z="4400" spc="-215" b="0">
                <a:solidFill>
                  <a:srgbClr val="000000"/>
                </a:solidFill>
                <a:latin typeface="Trebuchet MS"/>
                <a:cs typeface="Trebuchet MS"/>
              </a:rPr>
              <a:t>імпорт</a:t>
            </a:r>
            <a:r>
              <a:rPr dirty="0" sz="4400" spc="-535" b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z="4400" spc="-210" b="0">
                <a:solidFill>
                  <a:srgbClr val="000000"/>
                </a:solidFill>
                <a:latin typeface="Trebuchet MS"/>
                <a:cs typeface="Trebuchet MS"/>
              </a:rPr>
              <a:t>та</a:t>
            </a:r>
            <a:r>
              <a:rPr dirty="0" sz="4400" spc="-450" b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z="4400" spc="-195" b="0">
                <a:solidFill>
                  <a:srgbClr val="000000"/>
                </a:solidFill>
                <a:latin typeface="Trebuchet MS"/>
                <a:cs typeface="Trebuchet MS"/>
              </a:rPr>
              <a:t>експорт</a:t>
            </a:r>
            <a:r>
              <a:rPr dirty="0" sz="4400" spc="-530" b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z="4400" spc="-90" b="0">
                <a:solidFill>
                  <a:srgbClr val="000000"/>
                </a:solidFill>
                <a:latin typeface="Trebuchet MS"/>
                <a:cs typeface="Trebuchet MS"/>
              </a:rPr>
              <a:t>каменю</a:t>
            </a:r>
            <a:endParaRPr sz="4400">
              <a:latin typeface="Trebuchet MS"/>
              <a:cs typeface="Trebuchet MS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414172" y="2147570"/>
            <a:ext cx="2505075" cy="9525"/>
          </a:xfrm>
          <a:custGeom>
            <a:avLst/>
            <a:gdLst/>
            <a:ahLst/>
            <a:cxnLst/>
            <a:rect l="l" t="t" r="r" b="b"/>
            <a:pathLst>
              <a:path w="2505075" h="9525">
                <a:moveTo>
                  <a:pt x="2505049" y="0"/>
                </a:moveTo>
                <a:lnTo>
                  <a:pt x="0" y="0"/>
                </a:lnTo>
                <a:lnTo>
                  <a:pt x="0" y="9525"/>
                </a:lnTo>
                <a:lnTo>
                  <a:pt x="2505049" y="9525"/>
                </a:lnTo>
                <a:lnTo>
                  <a:pt x="2505049" y="0"/>
                </a:lnTo>
                <a:close/>
              </a:path>
            </a:pathLst>
          </a:custGeom>
          <a:solidFill>
            <a:srgbClr val="4678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414172" y="2490470"/>
            <a:ext cx="2162175" cy="9525"/>
          </a:xfrm>
          <a:custGeom>
            <a:avLst/>
            <a:gdLst/>
            <a:ahLst/>
            <a:cxnLst/>
            <a:rect l="l" t="t" r="r" b="b"/>
            <a:pathLst>
              <a:path w="2162175" h="9525">
                <a:moveTo>
                  <a:pt x="2162149" y="0"/>
                </a:moveTo>
                <a:lnTo>
                  <a:pt x="0" y="0"/>
                </a:lnTo>
                <a:lnTo>
                  <a:pt x="0" y="9525"/>
                </a:lnTo>
                <a:lnTo>
                  <a:pt x="2162149" y="9525"/>
                </a:lnTo>
                <a:lnTo>
                  <a:pt x="2162149" y="0"/>
                </a:lnTo>
                <a:close/>
              </a:path>
            </a:pathLst>
          </a:custGeom>
          <a:solidFill>
            <a:srgbClr val="4678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414172" y="2833370"/>
            <a:ext cx="2514600" cy="9525"/>
          </a:xfrm>
          <a:custGeom>
            <a:avLst/>
            <a:gdLst/>
            <a:ahLst/>
            <a:cxnLst/>
            <a:rect l="l" t="t" r="r" b="b"/>
            <a:pathLst>
              <a:path w="2514600" h="9525">
                <a:moveTo>
                  <a:pt x="2514574" y="0"/>
                </a:moveTo>
                <a:lnTo>
                  <a:pt x="0" y="0"/>
                </a:lnTo>
                <a:lnTo>
                  <a:pt x="0" y="9525"/>
                </a:lnTo>
                <a:lnTo>
                  <a:pt x="2514574" y="9525"/>
                </a:lnTo>
                <a:lnTo>
                  <a:pt x="2514574" y="0"/>
                </a:lnTo>
                <a:close/>
              </a:path>
            </a:pathLst>
          </a:custGeom>
          <a:solidFill>
            <a:srgbClr val="4678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414172" y="3766820"/>
            <a:ext cx="1933575" cy="9525"/>
          </a:xfrm>
          <a:custGeom>
            <a:avLst/>
            <a:gdLst/>
            <a:ahLst/>
            <a:cxnLst/>
            <a:rect l="l" t="t" r="r" b="b"/>
            <a:pathLst>
              <a:path w="1933575" h="9525">
                <a:moveTo>
                  <a:pt x="1933549" y="0"/>
                </a:moveTo>
                <a:lnTo>
                  <a:pt x="0" y="0"/>
                </a:lnTo>
                <a:lnTo>
                  <a:pt x="0" y="9524"/>
                </a:lnTo>
                <a:lnTo>
                  <a:pt x="1933549" y="9524"/>
                </a:lnTo>
                <a:lnTo>
                  <a:pt x="1933549" y="0"/>
                </a:lnTo>
                <a:close/>
              </a:path>
            </a:pathLst>
          </a:custGeom>
          <a:solidFill>
            <a:srgbClr val="4678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414172" y="4109720"/>
            <a:ext cx="1847850" cy="9525"/>
          </a:xfrm>
          <a:custGeom>
            <a:avLst/>
            <a:gdLst/>
            <a:ahLst/>
            <a:cxnLst/>
            <a:rect l="l" t="t" r="r" b="b"/>
            <a:pathLst>
              <a:path w="1847850" h="9525">
                <a:moveTo>
                  <a:pt x="1847824" y="0"/>
                </a:moveTo>
                <a:lnTo>
                  <a:pt x="0" y="0"/>
                </a:lnTo>
                <a:lnTo>
                  <a:pt x="0" y="9524"/>
                </a:lnTo>
                <a:lnTo>
                  <a:pt x="1847824" y="9524"/>
                </a:lnTo>
                <a:lnTo>
                  <a:pt x="1847824" y="0"/>
                </a:lnTo>
                <a:close/>
              </a:path>
            </a:pathLst>
          </a:custGeom>
          <a:solidFill>
            <a:srgbClr val="4678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414172" y="4452620"/>
            <a:ext cx="3076575" cy="9525"/>
          </a:xfrm>
          <a:custGeom>
            <a:avLst/>
            <a:gdLst/>
            <a:ahLst/>
            <a:cxnLst/>
            <a:rect l="l" t="t" r="r" b="b"/>
            <a:pathLst>
              <a:path w="3076575" h="9525">
                <a:moveTo>
                  <a:pt x="3076549" y="0"/>
                </a:moveTo>
                <a:lnTo>
                  <a:pt x="0" y="0"/>
                </a:lnTo>
                <a:lnTo>
                  <a:pt x="0" y="9524"/>
                </a:lnTo>
                <a:lnTo>
                  <a:pt x="3076549" y="9524"/>
                </a:lnTo>
                <a:lnTo>
                  <a:pt x="3076549" y="0"/>
                </a:lnTo>
                <a:close/>
              </a:path>
            </a:pathLst>
          </a:custGeom>
          <a:solidFill>
            <a:srgbClr val="4678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401954" y="1765680"/>
            <a:ext cx="3097530" cy="4035425"/>
          </a:xfrm>
          <a:prstGeom prst="rect">
            <a:avLst/>
          </a:prstGeom>
        </p:spPr>
        <p:txBody>
          <a:bodyPr wrap="square" lIns="0" tIns="91440" rIns="0" bIns="0" rtlCol="0" vert="horz">
            <a:spAutoFit/>
          </a:bodyPr>
          <a:lstStyle/>
          <a:p>
            <a:pPr marL="12700" marR="561340">
              <a:lnSpc>
                <a:spcPts val="2700"/>
              </a:lnSpc>
              <a:spcBef>
                <a:spcPts val="720"/>
              </a:spcBef>
            </a:pPr>
            <a:r>
              <a:rPr dirty="0" sz="2750" spc="-30">
                <a:solidFill>
                  <a:srgbClr val="467885"/>
                </a:solidFill>
                <a:latin typeface="Trebuchet MS"/>
                <a:cs typeface="Trebuchet MS"/>
                <a:hlinkClick r:id="rId2"/>
              </a:rPr>
              <a:t>ПОРТАЛ</a:t>
            </a:r>
            <a:r>
              <a:rPr dirty="0" sz="2750" spc="-229">
                <a:solidFill>
                  <a:srgbClr val="467885"/>
                </a:solidFill>
                <a:latin typeface="Trebuchet MS"/>
                <a:cs typeface="Trebuchet MS"/>
                <a:hlinkClick r:id="rId2"/>
              </a:rPr>
              <a:t> </a:t>
            </a:r>
            <a:r>
              <a:rPr dirty="0" sz="2750" spc="-10">
                <a:solidFill>
                  <a:srgbClr val="467885"/>
                </a:solidFill>
                <a:latin typeface="Trebuchet MS"/>
                <a:cs typeface="Trebuchet MS"/>
                <a:hlinkClick r:id="rId2"/>
              </a:rPr>
              <a:t>ДАНИХ</a:t>
            </a:r>
            <a:r>
              <a:rPr dirty="0" sz="2750" spc="-10">
                <a:solidFill>
                  <a:srgbClr val="467885"/>
                </a:solidFill>
                <a:latin typeface="Trebuchet MS"/>
                <a:cs typeface="Trebuchet MS"/>
              </a:rPr>
              <a:t> </a:t>
            </a:r>
            <a:r>
              <a:rPr dirty="0" sz="2750" spc="50">
                <a:solidFill>
                  <a:srgbClr val="467885"/>
                </a:solidFill>
                <a:latin typeface="Trebuchet MS"/>
                <a:cs typeface="Trebuchet MS"/>
                <a:hlinkClick r:id="rId2"/>
              </a:rPr>
              <a:t>ВИДОБУВНОЇ</a:t>
            </a:r>
            <a:r>
              <a:rPr dirty="0" sz="2750" spc="50">
                <a:solidFill>
                  <a:srgbClr val="467885"/>
                </a:solidFill>
                <a:latin typeface="Trebuchet MS"/>
                <a:cs typeface="Trebuchet MS"/>
              </a:rPr>
              <a:t> </a:t>
            </a:r>
            <a:r>
              <a:rPr dirty="0" sz="2750" spc="-80">
                <a:solidFill>
                  <a:srgbClr val="467885"/>
                </a:solidFill>
                <a:latin typeface="Trebuchet MS"/>
                <a:cs typeface="Trebuchet MS"/>
                <a:hlinkClick r:id="rId2"/>
              </a:rPr>
              <a:t>ГАЛУЗІ</a:t>
            </a:r>
            <a:r>
              <a:rPr dirty="0" sz="2750" spc="-114">
                <a:solidFill>
                  <a:srgbClr val="467885"/>
                </a:solidFill>
                <a:latin typeface="Trebuchet MS"/>
                <a:cs typeface="Trebuchet MS"/>
                <a:hlinkClick r:id="rId2"/>
              </a:rPr>
              <a:t> </a:t>
            </a:r>
            <a:r>
              <a:rPr dirty="0" sz="2750" spc="-10">
                <a:solidFill>
                  <a:srgbClr val="467885"/>
                </a:solidFill>
                <a:latin typeface="Trebuchet MS"/>
                <a:cs typeface="Trebuchet MS"/>
                <a:hlinkClick r:id="rId2"/>
              </a:rPr>
              <a:t>УКРАЇНИ</a:t>
            </a:r>
            <a:endParaRPr sz="27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sz="2750">
              <a:latin typeface="Trebuchet MS"/>
              <a:cs typeface="Trebuchet MS"/>
            </a:endParaRPr>
          </a:p>
          <a:p>
            <a:pPr marL="12700" marR="5080">
              <a:lnSpc>
                <a:spcPct val="81200"/>
              </a:lnSpc>
              <a:spcBef>
                <a:spcPts val="5"/>
              </a:spcBef>
            </a:pPr>
            <a:r>
              <a:rPr dirty="0" sz="2750" spc="-10">
                <a:solidFill>
                  <a:srgbClr val="467885"/>
                </a:solidFill>
                <a:latin typeface="Trebuchet MS"/>
                <a:cs typeface="Trebuchet MS"/>
                <a:hlinkClick r:id="rId3"/>
              </a:rPr>
              <a:t>Імпортери</a:t>
            </a:r>
            <a:r>
              <a:rPr dirty="0" sz="2750" spc="-195">
                <a:solidFill>
                  <a:srgbClr val="467885"/>
                </a:solidFill>
                <a:latin typeface="Trebuchet MS"/>
                <a:cs typeface="Trebuchet MS"/>
                <a:hlinkClick r:id="rId3"/>
              </a:rPr>
              <a:t> </a:t>
            </a:r>
            <a:r>
              <a:rPr dirty="0" sz="2750" spc="-50">
                <a:solidFill>
                  <a:srgbClr val="467885"/>
                </a:solidFill>
                <a:latin typeface="Trebuchet MS"/>
                <a:cs typeface="Trebuchet MS"/>
                <a:hlinkClick r:id="rId3"/>
              </a:rPr>
              <a:t>й</a:t>
            </a:r>
            <a:r>
              <a:rPr dirty="0" sz="2750" spc="-50">
                <a:solidFill>
                  <a:srgbClr val="467885"/>
                </a:solidFill>
                <a:latin typeface="Trebuchet MS"/>
                <a:cs typeface="Trebuchet MS"/>
              </a:rPr>
              <a:t> </a:t>
            </a:r>
            <a:r>
              <a:rPr dirty="0" sz="2750" spc="-10">
                <a:solidFill>
                  <a:srgbClr val="467885"/>
                </a:solidFill>
                <a:latin typeface="Trebuchet MS"/>
                <a:cs typeface="Trebuchet MS"/>
                <a:hlinkClick r:id="rId3"/>
              </a:rPr>
              <a:t>експортери</a:t>
            </a:r>
            <a:r>
              <a:rPr dirty="0" sz="2750" spc="-10">
                <a:solidFill>
                  <a:srgbClr val="467885"/>
                </a:solidFill>
                <a:latin typeface="Trebuchet MS"/>
                <a:cs typeface="Trebuchet MS"/>
              </a:rPr>
              <a:t> </a:t>
            </a:r>
            <a:r>
              <a:rPr dirty="0" sz="2750">
                <a:solidFill>
                  <a:srgbClr val="467885"/>
                </a:solidFill>
                <a:latin typeface="Trebuchet MS"/>
                <a:cs typeface="Trebuchet MS"/>
                <a:hlinkClick r:id="rId3"/>
              </a:rPr>
              <a:t>кар'єрного</a:t>
            </a:r>
            <a:r>
              <a:rPr dirty="0" sz="2750" spc="85">
                <a:solidFill>
                  <a:srgbClr val="467885"/>
                </a:solidFill>
                <a:latin typeface="Trebuchet MS"/>
                <a:cs typeface="Trebuchet MS"/>
                <a:hlinkClick r:id="rId3"/>
              </a:rPr>
              <a:t> </a:t>
            </a:r>
            <a:r>
              <a:rPr dirty="0" sz="2750" spc="-10">
                <a:solidFill>
                  <a:srgbClr val="467885"/>
                </a:solidFill>
                <a:latin typeface="Trebuchet MS"/>
                <a:cs typeface="Trebuchet MS"/>
                <a:hlinkClick r:id="rId3"/>
              </a:rPr>
              <a:t>каменю</a:t>
            </a:r>
            <a:r>
              <a:rPr dirty="0" sz="2750" spc="-10">
                <a:solidFill>
                  <a:srgbClr val="467885"/>
                </a:solidFill>
                <a:latin typeface="Trebuchet MS"/>
                <a:cs typeface="Trebuchet MS"/>
              </a:rPr>
              <a:t> </a:t>
            </a:r>
            <a:r>
              <a:rPr dirty="0" sz="2750">
                <a:latin typeface="Trebuchet MS"/>
                <a:cs typeface="Trebuchet MS"/>
              </a:rPr>
              <a:t>(Список</a:t>
            </a:r>
            <a:r>
              <a:rPr dirty="0" sz="2750" spc="-15">
                <a:latin typeface="Trebuchet MS"/>
                <a:cs typeface="Trebuchet MS"/>
              </a:rPr>
              <a:t> </a:t>
            </a:r>
            <a:r>
              <a:rPr dirty="0" sz="2750" spc="-10">
                <a:latin typeface="Trebuchet MS"/>
                <a:cs typeface="Trebuchet MS"/>
              </a:rPr>
              <a:t>компаній)</a:t>
            </a:r>
            <a:endParaRPr sz="27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940"/>
              </a:spcBef>
            </a:pPr>
            <a:endParaRPr sz="27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2750">
                <a:solidFill>
                  <a:srgbClr val="467885"/>
                </a:solidFill>
                <a:latin typeface="Trebuchet MS"/>
                <a:cs typeface="Trebuchet MS"/>
                <a:hlinkClick r:id="rId4"/>
              </a:rPr>
              <a:t>Статистичні</a:t>
            </a:r>
            <a:r>
              <a:rPr dirty="0" sz="2750" spc="-120">
                <a:solidFill>
                  <a:srgbClr val="467885"/>
                </a:solidFill>
                <a:latin typeface="Trebuchet MS"/>
                <a:cs typeface="Trebuchet MS"/>
                <a:hlinkClick r:id="rId4"/>
              </a:rPr>
              <a:t> </a:t>
            </a:r>
            <a:r>
              <a:rPr dirty="0" sz="2750" spc="-20">
                <a:solidFill>
                  <a:srgbClr val="467885"/>
                </a:solidFill>
                <a:latin typeface="Trebuchet MS"/>
                <a:cs typeface="Trebuchet MS"/>
                <a:hlinkClick r:id="rId4"/>
              </a:rPr>
              <a:t>дані</a:t>
            </a:r>
            <a:endParaRPr sz="2750">
              <a:latin typeface="Trebuchet MS"/>
              <a:cs typeface="Trebuchet MS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414172" y="5728970"/>
            <a:ext cx="2695575" cy="9525"/>
          </a:xfrm>
          <a:custGeom>
            <a:avLst/>
            <a:gdLst/>
            <a:ahLst/>
            <a:cxnLst/>
            <a:rect l="l" t="t" r="r" b="b"/>
            <a:pathLst>
              <a:path w="2695575" h="9525">
                <a:moveTo>
                  <a:pt x="2695549" y="0"/>
                </a:moveTo>
                <a:lnTo>
                  <a:pt x="0" y="0"/>
                </a:lnTo>
                <a:lnTo>
                  <a:pt x="0" y="9524"/>
                </a:lnTo>
                <a:lnTo>
                  <a:pt x="2695549" y="9524"/>
                </a:lnTo>
                <a:lnTo>
                  <a:pt x="2695549" y="0"/>
                </a:lnTo>
                <a:close/>
              </a:path>
            </a:pathLst>
          </a:custGeom>
          <a:solidFill>
            <a:srgbClr val="467885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09975" y="1485796"/>
            <a:ext cx="8582025" cy="462925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80439" y="163512"/>
            <a:ext cx="4940300" cy="90487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algn="ctr">
              <a:lnSpc>
                <a:spcPts val="3445"/>
              </a:lnSpc>
              <a:spcBef>
                <a:spcPts val="125"/>
              </a:spcBef>
            </a:pPr>
            <a:r>
              <a:rPr dirty="0" u="sng" sz="305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imes New Roman"/>
                <a:cs typeface="Times New Roman"/>
                <a:hlinkClick r:id="rId2"/>
              </a:rPr>
              <a:t>УГОДА</a:t>
            </a:r>
            <a:r>
              <a:rPr dirty="0" u="sng" sz="3050" spc="-45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dirty="0" u="sng" sz="305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imes New Roman"/>
                <a:cs typeface="Times New Roman"/>
                <a:hlinkClick r:id="rId2"/>
              </a:rPr>
              <a:t>ПРО</a:t>
            </a:r>
            <a:r>
              <a:rPr dirty="0" u="sng" sz="3050" spc="-55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dirty="0" u="sng" sz="3050" spc="-1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imes New Roman"/>
                <a:cs typeface="Times New Roman"/>
                <a:hlinkClick r:id="rId2"/>
              </a:rPr>
              <a:t>АСОЦІАЦІЮ</a:t>
            </a:r>
            <a:endParaRPr sz="3050">
              <a:latin typeface="Times New Roman"/>
              <a:cs typeface="Times New Roman"/>
            </a:endParaRPr>
          </a:p>
          <a:p>
            <a:pPr algn="ctr">
              <a:lnSpc>
                <a:spcPts val="3445"/>
              </a:lnSpc>
            </a:pPr>
            <a:r>
              <a:rPr dirty="0" u="sng" sz="305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imes New Roman"/>
                <a:cs typeface="Times New Roman"/>
                <a:hlinkClick r:id="rId2"/>
              </a:rPr>
              <a:t>між</a:t>
            </a:r>
            <a:r>
              <a:rPr dirty="0" u="sng" sz="3050" spc="25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dirty="0" u="sng" sz="305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imes New Roman"/>
                <a:cs typeface="Times New Roman"/>
                <a:hlinkClick r:id="rId2"/>
              </a:rPr>
              <a:t>Україною</a:t>
            </a:r>
            <a:r>
              <a:rPr dirty="0" u="sng" sz="3050" spc="-15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dirty="0" u="sng" sz="305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imes New Roman"/>
                <a:cs typeface="Times New Roman"/>
                <a:hlinkClick r:id="rId2"/>
              </a:rPr>
              <a:t>та</a:t>
            </a:r>
            <a:r>
              <a:rPr dirty="0" u="sng" sz="3050" spc="-25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imes New Roman"/>
                <a:cs typeface="Times New Roman"/>
                <a:hlinkClick r:id="rId2"/>
              </a:rPr>
              <a:t> ЄС</a:t>
            </a:r>
            <a:endParaRPr sz="305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38480" y="1136586"/>
            <a:ext cx="5817870" cy="313690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ts val="1605"/>
              </a:lnSpc>
              <a:spcBef>
                <a:spcPts val="125"/>
              </a:spcBef>
            </a:pPr>
            <a:r>
              <a:rPr dirty="0" sz="1550">
                <a:latin typeface="Tahoma"/>
                <a:cs typeface="Tahoma"/>
              </a:rPr>
              <a:t>Сприяє</a:t>
            </a:r>
            <a:r>
              <a:rPr dirty="0" sz="1550" spc="210">
                <a:latin typeface="Tahoma"/>
                <a:cs typeface="Tahoma"/>
              </a:rPr>
              <a:t> </a:t>
            </a:r>
            <a:r>
              <a:rPr dirty="0" sz="1550">
                <a:latin typeface="Tahoma"/>
                <a:cs typeface="Tahoma"/>
              </a:rPr>
              <a:t>поглибленню</a:t>
            </a:r>
            <a:r>
              <a:rPr dirty="0" sz="1550" spc="-65">
                <a:latin typeface="Tahoma"/>
                <a:cs typeface="Tahoma"/>
              </a:rPr>
              <a:t> </a:t>
            </a:r>
            <a:r>
              <a:rPr dirty="0" sz="1550">
                <a:latin typeface="Tahoma"/>
                <a:cs typeface="Tahoma"/>
              </a:rPr>
              <a:t>і</a:t>
            </a:r>
            <a:r>
              <a:rPr dirty="0" sz="1550" spc="45">
                <a:latin typeface="Tahoma"/>
                <a:cs typeface="Tahoma"/>
              </a:rPr>
              <a:t> </a:t>
            </a:r>
            <a:r>
              <a:rPr dirty="0" sz="1550">
                <a:latin typeface="Tahoma"/>
                <a:cs typeface="Tahoma"/>
              </a:rPr>
              <a:t>зміцненню</a:t>
            </a:r>
            <a:r>
              <a:rPr dirty="0" sz="1550" spc="180">
                <a:latin typeface="Tahoma"/>
                <a:cs typeface="Tahoma"/>
              </a:rPr>
              <a:t> </a:t>
            </a:r>
            <a:r>
              <a:rPr dirty="0" sz="1550">
                <a:latin typeface="Tahoma"/>
                <a:cs typeface="Tahoma"/>
              </a:rPr>
              <a:t>відносин,</a:t>
            </a:r>
            <a:r>
              <a:rPr dirty="0" sz="1550" spc="-10">
                <a:latin typeface="Tahoma"/>
                <a:cs typeface="Tahoma"/>
              </a:rPr>
              <a:t> </a:t>
            </a:r>
            <a:r>
              <a:rPr dirty="0" sz="1550">
                <a:latin typeface="Tahoma"/>
                <a:cs typeface="Tahoma"/>
              </a:rPr>
              <a:t>які</a:t>
            </a:r>
            <a:r>
              <a:rPr dirty="0" sz="1550" spc="265">
                <a:latin typeface="Tahoma"/>
                <a:cs typeface="Tahoma"/>
              </a:rPr>
              <a:t> </a:t>
            </a:r>
            <a:r>
              <a:rPr dirty="0" sz="1550" spc="-10" b="1">
                <a:latin typeface="Arial"/>
                <a:cs typeface="Arial"/>
              </a:rPr>
              <a:t>ґрунтуються</a:t>
            </a:r>
            <a:endParaRPr sz="1550">
              <a:latin typeface="Arial"/>
              <a:cs typeface="Arial"/>
            </a:endParaRPr>
          </a:p>
          <a:p>
            <a:pPr marL="12700">
              <a:lnSpc>
                <a:spcPts val="1605"/>
              </a:lnSpc>
            </a:pPr>
            <a:r>
              <a:rPr dirty="0" sz="1550" b="1">
                <a:latin typeface="Arial"/>
                <a:cs typeface="Arial"/>
              </a:rPr>
              <a:t>на</a:t>
            </a:r>
            <a:r>
              <a:rPr dirty="0" sz="1550" spc="10" b="1">
                <a:latin typeface="Arial"/>
                <a:cs typeface="Arial"/>
              </a:rPr>
              <a:t> </a:t>
            </a:r>
            <a:r>
              <a:rPr dirty="0" sz="1550" spc="-20" b="1">
                <a:latin typeface="Arial"/>
                <a:cs typeface="Arial"/>
              </a:rPr>
              <a:t>спільних</a:t>
            </a:r>
            <a:r>
              <a:rPr dirty="0" sz="1550" spc="90" b="1">
                <a:latin typeface="Arial"/>
                <a:cs typeface="Arial"/>
              </a:rPr>
              <a:t> </a:t>
            </a:r>
            <a:r>
              <a:rPr dirty="0" sz="1550" spc="-10" b="1">
                <a:latin typeface="Arial"/>
                <a:cs typeface="Arial"/>
              </a:rPr>
              <a:t>цінностях</a:t>
            </a:r>
            <a:r>
              <a:rPr dirty="0" sz="1550" spc="-10">
                <a:latin typeface="Tahoma"/>
                <a:cs typeface="Tahoma"/>
              </a:rPr>
              <a:t>,</a:t>
            </a:r>
            <a:r>
              <a:rPr dirty="0" sz="1550" spc="65">
                <a:latin typeface="Tahoma"/>
                <a:cs typeface="Tahoma"/>
              </a:rPr>
              <a:t> </a:t>
            </a:r>
            <a:r>
              <a:rPr dirty="0" sz="1550">
                <a:latin typeface="Tahoma"/>
                <a:cs typeface="Tahoma"/>
              </a:rPr>
              <a:t>а</a:t>
            </a:r>
            <a:r>
              <a:rPr dirty="0" sz="1550" spc="-60">
                <a:latin typeface="Tahoma"/>
                <a:cs typeface="Tahoma"/>
              </a:rPr>
              <a:t> </a:t>
            </a:r>
            <a:r>
              <a:rPr dirty="0" sz="1550" spc="55">
                <a:latin typeface="Tahoma"/>
                <a:cs typeface="Tahoma"/>
              </a:rPr>
              <a:t>саме</a:t>
            </a:r>
            <a:r>
              <a:rPr dirty="0" sz="1550" spc="-30">
                <a:latin typeface="Tahoma"/>
                <a:cs typeface="Tahoma"/>
              </a:rPr>
              <a:t> </a:t>
            </a:r>
            <a:r>
              <a:rPr dirty="0" sz="1550">
                <a:latin typeface="Tahoma"/>
                <a:cs typeface="Tahoma"/>
              </a:rPr>
              <a:t>на</a:t>
            </a:r>
            <a:r>
              <a:rPr dirty="0" sz="1550" spc="-125">
                <a:latin typeface="Tahoma"/>
                <a:cs typeface="Tahoma"/>
              </a:rPr>
              <a:t> </a:t>
            </a:r>
            <a:r>
              <a:rPr dirty="0" sz="1550">
                <a:latin typeface="Tahoma"/>
                <a:cs typeface="Tahoma"/>
              </a:rPr>
              <a:t>повазі</a:t>
            </a:r>
            <a:r>
              <a:rPr dirty="0" sz="1550" spc="-40">
                <a:latin typeface="Tahoma"/>
                <a:cs typeface="Tahoma"/>
              </a:rPr>
              <a:t> </a:t>
            </a:r>
            <a:r>
              <a:rPr dirty="0" sz="1550" spc="-25">
                <a:latin typeface="Tahoma"/>
                <a:cs typeface="Tahoma"/>
              </a:rPr>
              <a:t>до:</a:t>
            </a:r>
            <a:endParaRPr sz="155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545"/>
              </a:spcBef>
              <a:buFont typeface="Calibri"/>
              <a:buChar char="-"/>
              <a:tabLst>
                <a:tab pos="355600" algn="l"/>
              </a:tabLst>
            </a:pPr>
            <a:r>
              <a:rPr dirty="0" sz="1550">
                <a:latin typeface="Tahoma"/>
                <a:cs typeface="Tahoma"/>
              </a:rPr>
              <a:t>демократичних</a:t>
            </a:r>
            <a:r>
              <a:rPr dirty="0" sz="1550" spc="160">
                <a:latin typeface="Tahoma"/>
                <a:cs typeface="Tahoma"/>
              </a:rPr>
              <a:t> </a:t>
            </a:r>
            <a:r>
              <a:rPr dirty="0" sz="1550" spc="-10">
                <a:latin typeface="Tahoma"/>
                <a:cs typeface="Tahoma"/>
              </a:rPr>
              <a:t>принципів,</a:t>
            </a:r>
            <a:endParaRPr sz="155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465"/>
              </a:spcBef>
              <a:buFont typeface="Calibri"/>
              <a:buChar char="-"/>
              <a:tabLst>
                <a:tab pos="355600" algn="l"/>
              </a:tabLst>
            </a:pPr>
            <a:r>
              <a:rPr dirty="0" sz="1550">
                <a:latin typeface="Tahoma"/>
                <a:cs typeface="Tahoma"/>
              </a:rPr>
              <a:t>верховенства</a:t>
            </a:r>
            <a:r>
              <a:rPr dirty="0" sz="1550" spc="190">
                <a:latin typeface="Tahoma"/>
                <a:cs typeface="Tahoma"/>
              </a:rPr>
              <a:t> </a:t>
            </a:r>
            <a:r>
              <a:rPr dirty="0" sz="1550" spc="-10">
                <a:latin typeface="Tahoma"/>
                <a:cs typeface="Tahoma"/>
              </a:rPr>
              <a:t>права,</a:t>
            </a:r>
            <a:endParaRPr sz="155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470"/>
              </a:spcBef>
              <a:buFont typeface="Calibri"/>
              <a:buChar char="-"/>
              <a:tabLst>
                <a:tab pos="355600" algn="l"/>
              </a:tabLst>
            </a:pPr>
            <a:r>
              <a:rPr dirty="0" sz="1550">
                <a:latin typeface="Tahoma"/>
                <a:cs typeface="Tahoma"/>
              </a:rPr>
              <a:t>доброго</a:t>
            </a:r>
            <a:r>
              <a:rPr dirty="0" sz="1550" spc="180">
                <a:latin typeface="Tahoma"/>
                <a:cs typeface="Tahoma"/>
              </a:rPr>
              <a:t> </a:t>
            </a:r>
            <a:r>
              <a:rPr dirty="0" sz="1550" spc="-10">
                <a:latin typeface="Tahoma"/>
                <a:cs typeface="Tahoma"/>
              </a:rPr>
              <a:t>врядування,</a:t>
            </a:r>
            <a:endParaRPr sz="1550">
              <a:latin typeface="Tahoma"/>
              <a:cs typeface="Tahoma"/>
            </a:endParaRPr>
          </a:p>
          <a:p>
            <a:pPr marL="355600" indent="-342900">
              <a:lnSpc>
                <a:spcPts val="1605"/>
              </a:lnSpc>
              <a:spcBef>
                <a:spcPts val="470"/>
              </a:spcBef>
              <a:buFont typeface="Calibri"/>
              <a:buChar char="-"/>
              <a:tabLst>
                <a:tab pos="355600" algn="l"/>
              </a:tabLst>
            </a:pPr>
            <a:r>
              <a:rPr dirty="0" sz="1550" spc="10">
                <a:latin typeface="Tahoma"/>
                <a:cs typeface="Tahoma"/>
              </a:rPr>
              <a:t>прав</a:t>
            </a:r>
            <a:r>
              <a:rPr dirty="0" sz="1550" spc="35">
                <a:latin typeface="Tahoma"/>
                <a:cs typeface="Tahoma"/>
              </a:rPr>
              <a:t> </a:t>
            </a:r>
            <a:r>
              <a:rPr dirty="0" sz="1550" spc="10">
                <a:latin typeface="Tahoma"/>
                <a:cs typeface="Tahoma"/>
              </a:rPr>
              <a:t>людини</a:t>
            </a:r>
            <a:r>
              <a:rPr dirty="0" sz="1550" spc="-35">
                <a:latin typeface="Tahoma"/>
                <a:cs typeface="Tahoma"/>
              </a:rPr>
              <a:t> </a:t>
            </a:r>
            <a:r>
              <a:rPr dirty="0" sz="1550" spc="10">
                <a:latin typeface="Tahoma"/>
                <a:cs typeface="Tahoma"/>
              </a:rPr>
              <a:t>і</a:t>
            </a:r>
            <a:r>
              <a:rPr dirty="0" sz="1550" spc="45">
                <a:latin typeface="Tahoma"/>
                <a:cs typeface="Tahoma"/>
              </a:rPr>
              <a:t> </a:t>
            </a:r>
            <a:r>
              <a:rPr dirty="0" sz="1550" spc="10">
                <a:latin typeface="Tahoma"/>
                <a:cs typeface="Tahoma"/>
              </a:rPr>
              <a:t>основоположних</a:t>
            </a:r>
            <a:r>
              <a:rPr dirty="0" sz="1550" spc="-90">
                <a:latin typeface="Tahoma"/>
                <a:cs typeface="Tahoma"/>
              </a:rPr>
              <a:t> </a:t>
            </a:r>
            <a:r>
              <a:rPr dirty="0" sz="1550" spc="10">
                <a:latin typeface="Tahoma"/>
                <a:cs typeface="Tahoma"/>
              </a:rPr>
              <a:t>свобод,</a:t>
            </a:r>
            <a:r>
              <a:rPr dirty="0" sz="1550" spc="90">
                <a:latin typeface="Tahoma"/>
                <a:cs typeface="Tahoma"/>
              </a:rPr>
              <a:t> </a:t>
            </a:r>
            <a:r>
              <a:rPr dirty="0" sz="1550" spc="10">
                <a:latin typeface="Tahoma"/>
                <a:cs typeface="Tahoma"/>
              </a:rPr>
              <a:t>у</a:t>
            </a:r>
            <a:r>
              <a:rPr dirty="0" sz="1550" spc="60">
                <a:latin typeface="Tahoma"/>
                <a:cs typeface="Tahoma"/>
              </a:rPr>
              <a:t> </a:t>
            </a:r>
            <a:r>
              <a:rPr dirty="0" sz="1550" spc="10">
                <a:latin typeface="Tahoma"/>
                <a:cs typeface="Tahoma"/>
              </a:rPr>
              <a:t>тому</a:t>
            </a:r>
            <a:r>
              <a:rPr dirty="0" sz="1550" spc="60">
                <a:latin typeface="Tahoma"/>
                <a:cs typeface="Tahoma"/>
              </a:rPr>
              <a:t> </a:t>
            </a:r>
            <a:r>
              <a:rPr dirty="0" sz="1550" spc="10">
                <a:latin typeface="Tahoma"/>
                <a:cs typeface="Tahoma"/>
              </a:rPr>
              <a:t>числі</a:t>
            </a:r>
            <a:r>
              <a:rPr dirty="0" sz="1550" spc="45">
                <a:latin typeface="Tahoma"/>
                <a:cs typeface="Tahoma"/>
              </a:rPr>
              <a:t> </a:t>
            </a:r>
            <a:r>
              <a:rPr dirty="0" sz="1550" spc="-20">
                <a:latin typeface="Tahoma"/>
                <a:cs typeface="Tahoma"/>
              </a:rPr>
              <a:t>прав</a:t>
            </a:r>
            <a:endParaRPr sz="1550">
              <a:latin typeface="Tahoma"/>
              <a:cs typeface="Tahoma"/>
            </a:endParaRPr>
          </a:p>
          <a:p>
            <a:pPr marL="355600">
              <a:lnSpc>
                <a:spcPts val="1350"/>
              </a:lnSpc>
            </a:pPr>
            <a:r>
              <a:rPr dirty="0" sz="1550">
                <a:latin typeface="Tahoma"/>
                <a:cs typeface="Tahoma"/>
              </a:rPr>
              <a:t>осіб,</a:t>
            </a:r>
            <a:r>
              <a:rPr dirty="0" sz="1550" spc="-114">
                <a:latin typeface="Tahoma"/>
                <a:cs typeface="Tahoma"/>
              </a:rPr>
              <a:t> </a:t>
            </a:r>
            <a:r>
              <a:rPr dirty="0" sz="1550">
                <a:latin typeface="Tahoma"/>
                <a:cs typeface="Tahoma"/>
              </a:rPr>
              <a:t>які</a:t>
            </a:r>
            <a:r>
              <a:rPr dirty="0" sz="1550" spc="90">
                <a:latin typeface="Tahoma"/>
                <a:cs typeface="Tahoma"/>
              </a:rPr>
              <a:t> </a:t>
            </a:r>
            <a:r>
              <a:rPr dirty="0" sz="1550" spc="-10">
                <a:latin typeface="Tahoma"/>
                <a:cs typeface="Tahoma"/>
              </a:rPr>
              <a:t>належать</a:t>
            </a:r>
            <a:r>
              <a:rPr dirty="0" sz="1550" spc="-50">
                <a:latin typeface="Tahoma"/>
                <a:cs typeface="Tahoma"/>
              </a:rPr>
              <a:t> </a:t>
            </a:r>
            <a:r>
              <a:rPr dirty="0" sz="1550">
                <a:latin typeface="Tahoma"/>
                <a:cs typeface="Tahoma"/>
              </a:rPr>
              <a:t>до</a:t>
            </a:r>
            <a:r>
              <a:rPr dirty="0" sz="1550" spc="10">
                <a:latin typeface="Tahoma"/>
                <a:cs typeface="Tahoma"/>
              </a:rPr>
              <a:t> </a:t>
            </a:r>
            <a:r>
              <a:rPr dirty="0" sz="1550" spc="-10">
                <a:latin typeface="Tahoma"/>
                <a:cs typeface="Tahoma"/>
              </a:rPr>
              <a:t>національних</a:t>
            </a:r>
            <a:endParaRPr sz="1550">
              <a:latin typeface="Tahoma"/>
              <a:cs typeface="Tahoma"/>
            </a:endParaRPr>
          </a:p>
          <a:p>
            <a:pPr marL="355600">
              <a:lnSpc>
                <a:spcPts val="1605"/>
              </a:lnSpc>
            </a:pPr>
            <a:r>
              <a:rPr dirty="0" sz="1550">
                <a:latin typeface="Tahoma"/>
                <a:cs typeface="Tahoma"/>
              </a:rPr>
              <a:t>меншин,</a:t>
            </a:r>
            <a:r>
              <a:rPr dirty="0" sz="1550" spc="55">
                <a:latin typeface="Tahoma"/>
                <a:cs typeface="Tahoma"/>
              </a:rPr>
              <a:t> </a:t>
            </a:r>
            <a:r>
              <a:rPr dirty="0" sz="1550">
                <a:latin typeface="Tahoma"/>
                <a:cs typeface="Tahoma"/>
              </a:rPr>
              <a:t>недискримінації</a:t>
            </a:r>
            <a:r>
              <a:rPr dirty="0" sz="1550" spc="85">
                <a:latin typeface="Tahoma"/>
                <a:cs typeface="Tahoma"/>
              </a:rPr>
              <a:t> </a:t>
            </a:r>
            <a:r>
              <a:rPr dirty="0" sz="1550">
                <a:latin typeface="Tahoma"/>
                <a:cs typeface="Tahoma"/>
              </a:rPr>
              <a:t>осіб,</a:t>
            </a:r>
            <a:r>
              <a:rPr dirty="0" sz="1550" spc="-50">
                <a:latin typeface="Tahoma"/>
                <a:cs typeface="Tahoma"/>
              </a:rPr>
              <a:t> </a:t>
            </a:r>
            <a:r>
              <a:rPr dirty="0" sz="1550" spc="-10">
                <a:latin typeface="Tahoma"/>
                <a:cs typeface="Tahoma"/>
              </a:rPr>
              <a:t>які</a:t>
            </a:r>
            <a:r>
              <a:rPr dirty="0" sz="1550" spc="85">
                <a:latin typeface="Tahoma"/>
                <a:cs typeface="Tahoma"/>
              </a:rPr>
              <a:t> </a:t>
            </a:r>
            <a:r>
              <a:rPr dirty="0" sz="1550">
                <a:latin typeface="Tahoma"/>
                <a:cs typeface="Tahoma"/>
              </a:rPr>
              <a:t>належать</a:t>
            </a:r>
            <a:r>
              <a:rPr dirty="0" sz="1550" spc="114">
                <a:latin typeface="Tahoma"/>
                <a:cs typeface="Tahoma"/>
              </a:rPr>
              <a:t> </a:t>
            </a:r>
            <a:r>
              <a:rPr dirty="0" sz="1550">
                <a:latin typeface="Tahoma"/>
                <a:cs typeface="Tahoma"/>
              </a:rPr>
              <a:t>до</a:t>
            </a:r>
            <a:r>
              <a:rPr dirty="0" sz="1550" spc="95">
                <a:latin typeface="Tahoma"/>
                <a:cs typeface="Tahoma"/>
              </a:rPr>
              <a:t> </a:t>
            </a:r>
            <a:r>
              <a:rPr dirty="0" sz="1550" spc="-10">
                <a:latin typeface="Tahoma"/>
                <a:cs typeface="Tahoma"/>
              </a:rPr>
              <a:t>меншин,</a:t>
            </a:r>
            <a:endParaRPr sz="1550">
              <a:latin typeface="Tahoma"/>
              <a:cs typeface="Tahoma"/>
            </a:endParaRPr>
          </a:p>
          <a:p>
            <a:pPr marL="355600" indent="-342900">
              <a:lnSpc>
                <a:spcPts val="1605"/>
              </a:lnSpc>
              <a:spcBef>
                <a:spcPts val="470"/>
              </a:spcBef>
              <a:buFont typeface="Calibri"/>
              <a:buChar char="-"/>
              <a:tabLst>
                <a:tab pos="355600" algn="l"/>
              </a:tabLst>
            </a:pPr>
            <a:r>
              <a:rPr dirty="0" sz="1550">
                <a:latin typeface="Tahoma"/>
                <a:cs typeface="Tahoma"/>
              </a:rPr>
              <a:t>повазі</a:t>
            </a:r>
            <a:r>
              <a:rPr dirty="0" sz="1550" spc="-40">
                <a:latin typeface="Tahoma"/>
                <a:cs typeface="Tahoma"/>
              </a:rPr>
              <a:t> </a:t>
            </a:r>
            <a:r>
              <a:rPr dirty="0" sz="1550">
                <a:latin typeface="Tahoma"/>
                <a:cs typeface="Tahoma"/>
              </a:rPr>
              <a:t>до</a:t>
            </a:r>
            <a:r>
              <a:rPr dirty="0" sz="1550" spc="50">
                <a:latin typeface="Tahoma"/>
                <a:cs typeface="Tahoma"/>
              </a:rPr>
              <a:t> </a:t>
            </a:r>
            <a:r>
              <a:rPr dirty="0" sz="1550">
                <a:latin typeface="Tahoma"/>
                <a:cs typeface="Tahoma"/>
              </a:rPr>
              <a:t>різноманітності,</a:t>
            </a:r>
            <a:r>
              <a:rPr dirty="0" sz="1550" spc="80">
                <a:latin typeface="Tahoma"/>
                <a:cs typeface="Tahoma"/>
              </a:rPr>
              <a:t> </a:t>
            </a:r>
            <a:r>
              <a:rPr dirty="0" sz="1550">
                <a:latin typeface="Tahoma"/>
                <a:cs typeface="Tahoma"/>
              </a:rPr>
              <a:t>людської</a:t>
            </a:r>
            <a:r>
              <a:rPr dirty="0" sz="1550" spc="50">
                <a:latin typeface="Tahoma"/>
                <a:cs typeface="Tahoma"/>
              </a:rPr>
              <a:t> </a:t>
            </a:r>
            <a:r>
              <a:rPr dirty="0" sz="1550">
                <a:latin typeface="Tahoma"/>
                <a:cs typeface="Tahoma"/>
              </a:rPr>
              <a:t>гідності</a:t>
            </a:r>
            <a:r>
              <a:rPr dirty="0" sz="1550" spc="50">
                <a:latin typeface="Tahoma"/>
                <a:cs typeface="Tahoma"/>
              </a:rPr>
              <a:t> </a:t>
            </a:r>
            <a:r>
              <a:rPr dirty="0" sz="1550">
                <a:latin typeface="Tahoma"/>
                <a:cs typeface="Tahoma"/>
              </a:rPr>
              <a:t>та</a:t>
            </a:r>
            <a:r>
              <a:rPr dirty="0" sz="1550" spc="110">
                <a:latin typeface="Tahoma"/>
                <a:cs typeface="Tahoma"/>
              </a:rPr>
              <a:t> </a:t>
            </a:r>
            <a:r>
              <a:rPr dirty="0" sz="1550" spc="-10">
                <a:latin typeface="Tahoma"/>
                <a:cs typeface="Tahoma"/>
              </a:rPr>
              <a:t>відданості</a:t>
            </a:r>
            <a:endParaRPr sz="1550">
              <a:latin typeface="Tahoma"/>
              <a:cs typeface="Tahoma"/>
            </a:endParaRPr>
          </a:p>
          <a:p>
            <a:pPr marL="355600" marR="5080">
              <a:lnSpc>
                <a:spcPct val="72700"/>
              </a:lnSpc>
              <a:spcBef>
                <a:spcPts val="250"/>
              </a:spcBef>
            </a:pPr>
            <a:r>
              <a:rPr dirty="0" sz="1550">
                <a:latin typeface="Tahoma"/>
                <a:cs typeface="Tahoma"/>
              </a:rPr>
              <a:t>принципам</a:t>
            </a:r>
            <a:r>
              <a:rPr dirty="0" sz="1550" spc="50">
                <a:latin typeface="Tahoma"/>
                <a:cs typeface="Tahoma"/>
              </a:rPr>
              <a:t> </a:t>
            </a:r>
            <a:r>
              <a:rPr dirty="0" sz="1550">
                <a:latin typeface="Tahoma"/>
                <a:cs typeface="Tahoma"/>
              </a:rPr>
              <a:t>вільної</a:t>
            </a:r>
            <a:r>
              <a:rPr dirty="0" sz="1550" spc="-15">
                <a:latin typeface="Tahoma"/>
                <a:cs typeface="Tahoma"/>
              </a:rPr>
              <a:t> </a:t>
            </a:r>
            <a:r>
              <a:rPr dirty="0" sz="1550">
                <a:latin typeface="Tahoma"/>
                <a:cs typeface="Tahoma"/>
              </a:rPr>
              <a:t>ринкової</a:t>
            </a:r>
            <a:r>
              <a:rPr dirty="0" sz="1550" spc="-15">
                <a:latin typeface="Tahoma"/>
                <a:cs typeface="Tahoma"/>
              </a:rPr>
              <a:t> </a:t>
            </a:r>
            <a:r>
              <a:rPr dirty="0" sz="1550">
                <a:latin typeface="Tahoma"/>
                <a:cs typeface="Tahoma"/>
              </a:rPr>
              <a:t>економіки,</a:t>
            </a:r>
            <a:r>
              <a:rPr dirty="0" sz="1550" spc="-65">
                <a:latin typeface="Tahoma"/>
                <a:cs typeface="Tahoma"/>
              </a:rPr>
              <a:t> </a:t>
            </a:r>
            <a:r>
              <a:rPr dirty="0" sz="1550" spc="-10">
                <a:latin typeface="Tahoma"/>
                <a:cs typeface="Tahoma"/>
              </a:rPr>
              <a:t>які</a:t>
            </a:r>
            <a:r>
              <a:rPr dirty="0" sz="1550" spc="70">
                <a:latin typeface="Tahoma"/>
                <a:cs typeface="Tahoma"/>
              </a:rPr>
              <a:t> </a:t>
            </a:r>
            <a:r>
              <a:rPr dirty="0" sz="1550">
                <a:latin typeface="Tahoma"/>
                <a:cs typeface="Tahoma"/>
              </a:rPr>
              <a:t>сприяють</a:t>
            </a:r>
            <a:r>
              <a:rPr dirty="0" sz="1550" spc="95">
                <a:latin typeface="Tahoma"/>
                <a:cs typeface="Tahoma"/>
              </a:rPr>
              <a:t> </a:t>
            </a:r>
            <a:r>
              <a:rPr dirty="0" sz="1550" spc="-10">
                <a:latin typeface="Tahoma"/>
                <a:cs typeface="Tahoma"/>
              </a:rPr>
              <a:t>участі </a:t>
            </a:r>
            <a:r>
              <a:rPr dirty="0" sz="1550">
                <a:latin typeface="Tahoma"/>
                <a:cs typeface="Tahoma"/>
              </a:rPr>
              <a:t>України</a:t>
            </a:r>
            <a:r>
              <a:rPr dirty="0" sz="1550" spc="60">
                <a:latin typeface="Tahoma"/>
                <a:cs typeface="Tahoma"/>
              </a:rPr>
              <a:t> </a:t>
            </a:r>
            <a:r>
              <a:rPr dirty="0" sz="1550">
                <a:latin typeface="Tahoma"/>
                <a:cs typeface="Tahoma"/>
              </a:rPr>
              <a:t>в</a:t>
            </a:r>
            <a:r>
              <a:rPr dirty="0" sz="1550" spc="150">
                <a:latin typeface="Tahoma"/>
                <a:cs typeface="Tahoma"/>
              </a:rPr>
              <a:t> </a:t>
            </a:r>
            <a:r>
              <a:rPr dirty="0" sz="1550">
                <a:latin typeface="Tahoma"/>
                <a:cs typeface="Tahoma"/>
              </a:rPr>
              <a:t>Європейських</a:t>
            </a:r>
            <a:r>
              <a:rPr dirty="0" sz="1550" spc="204">
                <a:latin typeface="Tahoma"/>
                <a:cs typeface="Tahoma"/>
              </a:rPr>
              <a:t> </a:t>
            </a:r>
            <a:r>
              <a:rPr dirty="0" sz="1550" spc="-10">
                <a:latin typeface="Tahoma"/>
                <a:cs typeface="Tahoma"/>
              </a:rPr>
              <a:t>політиках</a:t>
            </a:r>
            <a:endParaRPr sz="15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sz="15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1550" spc="-10" b="1">
                <a:latin typeface="Arial"/>
                <a:cs typeface="Arial"/>
              </a:rPr>
              <a:t>Передбачає:</a:t>
            </a:r>
            <a:endParaRPr sz="155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38480" y="4303648"/>
            <a:ext cx="5676265" cy="26543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>
                <a:latin typeface="Calibri"/>
                <a:cs typeface="Calibri"/>
              </a:rPr>
              <a:t>-</a:t>
            </a:r>
            <a:r>
              <a:rPr dirty="0" sz="1550" spc="130">
                <a:latin typeface="Calibri"/>
                <a:cs typeface="Calibri"/>
              </a:rPr>
              <a:t>  </a:t>
            </a:r>
            <a:r>
              <a:rPr dirty="0" sz="1550">
                <a:latin typeface="Tahoma"/>
                <a:cs typeface="Tahoma"/>
              </a:rPr>
              <a:t>політичну</a:t>
            </a:r>
            <a:r>
              <a:rPr dirty="0" sz="1550" spc="-30">
                <a:latin typeface="Tahoma"/>
                <a:cs typeface="Tahoma"/>
              </a:rPr>
              <a:t> </a:t>
            </a:r>
            <a:r>
              <a:rPr dirty="0" sz="1550">
                <a:latin typeface="Tahoma"/>
                <a:cs typeface="Tahoma"/>
              </a:rPr>
              <a:t>асоціацію</a:t>
            </a:r>
            <a:r>
              <a:rPr dirty="0" sz="1550" spc="114">
                <a:latin typeface="Tahoma"/>
                <a:cs typeface="Tahoma"/>
              </a:rPr>
              <a:t> </a:t>
            </a:r>
            <a:r>
              <a:rPr dirty="0" sz="1550">
                <a:latin typeface="Tahoma"/>
                <a:cs typeface="Tahoma"/>
              </a:rPr>
              <a:t>та</a:t>
            </a:r>
            <a:r>
              <a:rPr dirty="0" sz="1550" spc="100">
                <a:latin typeface="Tahoma"/>
                <a:cs typeface="Tahoma"/>
              </a:rPr>
              <a:t> </a:t>
            </a:r>
            <a:r>
              <a:rPr dirty="0" sz="1550">
                <a:latin typeface="Tahoma"/>
                <a:cs typeface="Tahoma"/>
              </a:rPr>
              <a:t>економічну</a:t>
            </a:r>
            <a:r>
              <a:rPr dirty="0" sz="1550" spc="-110">
                <a:latin typeface="Tahoma"/>
                <a:cs typeface="Tahoma"/>
              </a:rPr>
              <a:t> </a:t>
            </a:r>
            <a:r>
              <a:rPr dirty="0" sz="1550">
                <a:latin typeface="Tahoma"/>
                <a:cs typeface="Tahoma"/>
              </a:rPr>
              <a:t>інтеграцію</a:t>
            </a:r>
            <a:r>
              <a:rPr dirty="0" sz="1550" spc="114">
                <a:latin typeface="Tahoma"/>
                <a:cs typeface="Tahoma"/>
              </a:rPr>
              <a:t> </a:t>
            </a:r>
            <a:r>
              <a:rPr dirty="0" sz="1550">
                <a:latin typeface="Tahoma"/>
                <a:cs typeface="Tahoma"/>
              </a:rPr>
              <a:t>України</a:t>
            </a:r>
            <a:r>
              <a:rPr dirty="0" sz="1550" spc="-45">
                <a:latin typeface="Tahoma"/>
                <a:cs typeface="Tahoma"/>
              </a:rPr>
              <a:t> </a:t>
            </a:r>
            <a:r>
              <a:rPr dirty="0" sz="1550">
                <a:latin typeface="Tahoma"/>
                <a:cs typeface="Tahoma"/>
              </a:rPr>
              <a:t>з</a:t>
            </a:r>
            <a:r>
              <a:rPr dirty="0" sz="1550" spc="20">
                <a:latin typeface="Tahoma"/>
                <a:cs typeface="Tahoma"/>
              </a:rPr>
              <a:t> </a:t>
            </a:r>
            <a:r>
              <a:rPr dirty="0" sz="1550" spc="165">
                <a:latin typeface="Tahoma"/>
                <a:cs typeface="Tahoma"/>
              </a:rPr>
              <a:t>ЄС</a:t>
            </a:r>
            <a:endParaRPr sz="1550">
              <a:latin typeface="Tahoma"/>
              <a:cs typeface="Tahoma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38480" y="4418749"/>
            <a:ext cx="5840730" cy="1943735"/>
          </a:xfrm>
          <a:prstGeom prst="rect">
            <a:avLst/>
          </a:prstGeom>
        </p:spPr>
        <p:txBody>
          <a:bodyPr wrap="square" lIns="0" tIns="71755" rIns="0" bIns="0" rtlCol="0" vert="horz">
            <a:spAutoFit/>
          </a:bodyPr>
          <a:lstStyle/>
          <a:p>
            <a:pPr marL="184150">
              <a:lnSpc>
                <a:spcPct val="100000"/>
              </a:lnSpc>
              <a:spcBef>
                <a:spcPts val="565"/>
              </a:spcBef>
            </a:pPr>
            <a:r>
              <a:rPr dirty="0" sz="1550" spc="10">
                <a:latin typeface="Tahoma"/>
                <a:cs typeface="Tahoma"/>
              </a:rPr>
              <a:t>(реформування</a:t>
            </a:r>
            <a:r>
              <a:rPr dirty="0" sz="1550" spc="-80">
                <a:latin typeface="Tahoma"/>
                <a:cs typeface="Tahoma"/>
              </a:rPr>
              <a:t> </a:t>
            </a:r>
            <a:r>
              <a:rPr dirty="0" sz="1550" spc="10">
                <a:latin typeface="Tahoma"/>
                <a:cs typeface="Tahoma"/>
              </a:rPr>
              <a:t>та</a:t>
            </a:r>
            <a:r>
              <a:rPr dirty="0" sz="1550" spc="30">
                <a:latin typeface="Tahoma"/>
                <a:cs typeface="Tahoma"/>
              </a:rPr>
              <a:t> </a:t>
            </a:r>
            <a:r>
              <a:rPr dirty="0" sz="1550" spc="10">
                <a:latin typeface="Tahoma"/>
                <a:cs typeface="Tahoma"/>
              </a:rPr>
              <a:t>адаптація</a:t>
            </a:r>
            <a:r>
              <a:rPr dirty="0" sz="1550" spc="75">
                <a:latin typeface="Tahoma"/>
                <a:cs typeface="Tahoma"/>
              </a:rPr>
              <a:t> </a:t>
            </a:r>
            <a:r>
              <a:rPr dirty="0" sz="1550" spc="10">
                <a:latin typeface="Tahoma"/>
                <a:cs typeface="Tahoma"/>
              </a:rPr>
              <a:t>законодавства</a:t>
            </a:r>
            <a:r>
              <a:rPr dirty="0" sz="1550" spc="30">
                <a:latin typeface="Tahoma"/>
                <a:cs typeface="Tahoma"/>
              </a:rPr>
              <a:t> </a:t>
            </a:r>
            <a:r>
              <a:rPr dirty="0" sz="1550" spc="10">
                <a:latin typeface="Tahoma"/>
                <a:cs typeface="Tahoma"/>
              </a:rPr>
              <a:t>в</a:t>
            </a:r>
            <a:r>
              <a:rPr dirty="0" sz="1550" spc="-25">
                <a:latin typeface="Tahoma"/>
                <a:cs typeface="Tahoma"/>
              </a:rPr>
              <a:t> </a:t>
            </a:r>
            <a:r>
              <a:rPr dirty="0" sz="1550" spc="-10">
                <a:latin typeface="Tahoma"/>
                <a:cs typeface="Tahoma"/>
              </a:rPr>
              <a:t>Україні)</a:t>
            </a:r>
            <a:endParaRPr sz="1550">
              <a:latin typeface="Tahoma"/>
              <a:cs typeface="Tahoma"/>
            </a:endParaRPr>
          </a:p>
          <a:p>
            <a:pPr marL="183515" indent="-170815">
              <a:lnSpc>
                <a:spcPts val="1605"/>
              </a:lnSpc>
              <a:spcBef>
                <a:spcPts val="475"/>
              </a:spcBef>
              <a:buFont typeface="Calibri"/>
              <a:buChar char="-"/>
              <a:tabLst>
                <a:tab pos="183515" algn="l"/>
              </a:tabLst>
            </a:pPr>
            <a:r>
              <a:rPr dirty="0" sz="1550">
                <a:latin typeface="Trebuchet MS"/>
                <a:cs typeface="Trebuchet MS"/>
              </a:rPr>
              <a:t>досягнення</a:t>
            </a:r>
            <a:r>
              <a:rPr dirty="0" sz="1550" spc="-65">
                <a:latin typeface="Trebuchet MS"/>
                <a:cs typeface="Trebuchet MS"/>
              </a:rPr>
              <a:t> </a:t>
            </a:r>
            <a:r>
              <a:rPr dirty="0" sz="1550" spc="-10">
                <a:latin typeface="Trebuchet MS"/>
                <a:cs typeface="Trebuchet MS"/>
              </a:rPr>
              <a:t>економічної</a:t>
            </a:r>
            <a:r>
              <a:rPr dirty="0" sz="1550" spc="-15">
                <a:latin typeface="Trebuchet MS"/>
                <a:cs typeface="Trebuchet MS"/>
              </a:rPr>
              <a:t> </a:t>
            </a:r>
            <a:r>
              <a:rPr dirty="0" sz="1550" spc="-20">
                <a:latin typeface="Trebuchet MS"/>
                <a:cs typeface="Trebuchet MS"/>
              </a:rPr>
              <a:t>інтеграції</a:t>
            </a:r>
            <a:r>
              <a:rPr dirty="0" sz="1550" spc="75">
                <a:latin typeface="Trebuchet MS"/>
                <a:cs typeface="Trebuchet MS"/>
              </a:rPr>
              <a:t> </a:t>
            </a:r>
            <a:r>
              <a:rPr dirty="0" sz="1550">
                <a:latin typeface="Trebuchet MS"/>
                <a:cs typeface="Trebuchet MS"/>
              </a:rPr>
              <a:t>за</a:t>
            </a:r>
            <a:r>
              <a:rPr dirty="0" sz="1550" spc="-30">
                <a:latin typeface="Trebuchet MS"/>
                <a:cs typeface="Trebuchet MS"/>
              </a:rPr>
              <a:t> </a:t>
            </a:r>
            <a:r>
              <a:rPr dirty="0" sz="1550">
                <a:latin typeface="Trebuchet MS"/>
                <a:cs typeface="Trebuchet MS"/>
              </a:rPr>
              <a:t>допомогою</a:t>
            </a:r>
            <a:r>
              <a:rPr dirty="0" sz="1550" spc="-130">
                <a:latin typeface="Trebuchet MS"/>
                <a:cs typeface="Trebuchet MS"/>
              </a:rPr>
              <a:t> </a:t>
            </a:r>
            <a:r>
              <a:rPr dirty="0" sz="1550" spc="-10">
                <a:latin typeface="Trebuchet MS"/>
                <a:cs typeface="Trebuchet MS"/>
              </a:rPr>
              <a:t>створення</a:t>
            </a:r>
            <a:endParaRPr sz="1550">
              <a:latin typeface="Trebuchet MS"/>
              <a:cs typeface="Trebuchet MS"/>
            </a:endParaRPr>
          </a:p>
          <a:p>
            <a:pPr marL="184150">
              <a:lnSpc>
                <a:spcPts val="1350"/>
              </a:lnSpc>
            </a:pPr>
            <a:r>
              <a:rPr dirty="0" sz="1550" spc="-10">
                <a:latin typeface="Trebuchet MS"/>
                <a:cs typeface="Trebuchet MS"/>
              </a:rPr>
              <a:t>поглибленої</a:t>
            </a:r>
            <a:r>
              <a:rPr dirty="0" sz="1550" spc="-55">
                <a:latin typeface="Trebuchet MS"/>
                <a:cs typeface="Trebuchet MS"/>
              </a:rPr>
              <a:t> </a:t>
            </a:r>
            <a:r>
              <a:rPr dirty="0" sz="1550" spc="-70">
                <a:latin typeface="Trebuchet MS"/>
                <a:cs typeface="Trebuchet MS"/>
              </a:rPr>
              <a:t>і</a:t>
            </a:r>
            <a:r>
              <a:rPr dirty="0" sz="1550" spc="-135">
                <a:latin typeface="Trebuchet MS"/>
                <a:cs typeface="Trebuchet MS"/>
              </a:rPr>
              <a:t> </a:t>
            </a:r>
            <a:r>
              <a:rPr dirty="0" sz="1550">
                <a:latin typeface="Trebuchet MS"/>
                <a:cs typeface="Trebuchet MS"/>
              </a:rPr>
              <a:t>всеохоплюючої</a:t>
            </a:r>
            <a:r>
              <a:rPr dirty="0" sz="1550" spc="120">
                <a:latin typeface="Trebuchet MS"/>
                <a:cs typeface="Trebuchet MS"/>
              </a:rPr>
              <a:t> </a:t>
            </a:r>
            <a:r>
              <a:rPr dirty="0" sz="1550">
                <a:latin typeface="Trebuchet MS"/>
                <a:cs typeface="Trebuchet MS"/>
              </a:rPr>
              <a:t>зони</a:t>
            </a:r>
            <a:r>
              <a:rPr dirty="0" sz="1550" spc="-55">
                <a:latin typeface="Trebuchet MS"/>
                <a:cs typeface="Trebuchet MS"/>
              </a:rPr>
              <a:t> </a:t>
            </a:r>
            <a:r>
              <a:rPr dirty="0" sz="1550" spc="-25">
                <a:latin typeface="Trebuchet MS"/>
                <a:cs typeface="Trebuchet MS"/>
              </a:rPr>
              <a:t>вільної</a:t>
            </a:r>
            <a:r>
              <a:rPr dirty="0" sz="1550" spc="-55">
                <a:latin typeface="Trebuchet MS"/>
                <a:cs typeface="Trebuchet MS"/>
              </a:rPr>
              <a:t> </a:t>
            </a:r>
            <a:r>
              <a:rPr dirty="0" sz="1550" spc="-35">
                <a:latin typeface="Trebuchet MS"/>
                <a:cs typeface="Trebuchet MS"/>
              </a:rPr>
              <a:t>торгівлі</a:t>
            </a:r>
            <a:r>
              <a:rPr dirty="0" sz="1550" spc="-135">
                <a:latin typeface="Trebuchet MS"/>
                <a:cs typeface="Trebuchet MS"/>
              </a:rPr>
              <a:t> </a:t>
            </a:r>
            <a:r>
              <a:rPr dirty="0" sz="1550" spc="-65">
                <a:latin typeface="Trebuchet MS"/>
                <a:cs typeface="Trebuchet MS"/>
              </a:rPr>
              <a:t>(ЗВТ) </a:t>
            </a:r>
            <a:r>
              <a:rPr dirty="0" sz="1550" spc="-35">
                <a:latin typeface="Trebuchet MS"/>
                <a:cs typeface="Trebuchet MS"/>
              </a:rPr>
              <a:t>(в</a:t>
            </a:r>
            <a:r>
              <a:rPr dirty="0" sz="1550" spc="45">
                <a:latin typeface="Trebuchet MS"/>
                <a:cs typeface="Trebuchet MS"/>
              </a:rPr>
              <a:t> </a:t>
            </a:r>
            <a:r>
              <a:rPr dirty="0" sz="1550" spc="-20">
                <a:latin typeface="Trebuchet MS"/>
                <a:cs typeface="Trebuchet MS"/>
              </a:rPr>
              <a:t>т.ч.</a:t>
            </a:r>
            <a:endParaRPr sz="1550">
              <a:latin typeface="Trebuchet MS"/>
              <a:cs typeface="Trebuchet MS"/>
            </a:endParaRPr>
          </a:p>
          <a:p>
            <a:pPr marL="184150">
              <a:lnSpc>
                <a:spcPts val="1355"/>
              </a:lnSpc>
            </a:pPr>
            <a:r>
              <a:rPr dirty="0" sz="1550">
                <a:latin typeface="Trebuchet MS"/>
                <a:cs typeface="Trebuchet MS"/>
              </a:rPr>
              <a:t>членство</a:t>
            </a:r>
            <a:r>
              <a:rPr dirty="0" sz="1550" spc="-5">
                <a:latin typeface="Trebuchet MS"/>
                <a:cs typeface="Trebuchet MS"/>
              </a:rPr>
              <a:t> </a:t>
            </a:r>
            <a:r>
              <a:rPr dirty="0" sz="1550">
                <a:latin typeface="Trebuchet MS"/>
                <a:cs typeface="Trebuchet MS"/>
              </a:rPr>
              <a:t>Сторін</a:t>
            </a:r>
            <a:r>
              <a:rPr dirty="0" sz="1550" spc="-114">
                <a:latin typeface="Trebuchet MS"/>
                <a:cs typeface="Trebuchet MS"/>
              </a:rPr>
              <a:t> </a:t>
            </a:r>
            <a:r>
              <a:rPr dirty="0" sz="1550" spc="-70">
                <a:latin typeface="Trebuchet MS"/>
                <a:cs typeface="Trebuchet MS"/>
              </a:rPr>
              <a:t>у</a:t>
            </a:r>
            <a:r>
              <a:rPr dirty="0" sz="1550" spc="-80">
                <a:latin typeface="Trebuchet MS"/>
                <a:cs typeface="Trebuchet MS"/>
              </a:rPr>
              <a:t> </a:t>
            </a:r>
            <a:r>
              <a:rPr dirty="0" sz="1550">
                <a:latin typeface="Trebuchet MS"/>
                <a:cs typeface="Trebuchet MS"/>
              </a:rPr>
              <a:t>Світовій</a:t>
            </a:r>
            <a:r>
              <a:rPr dirty="0" sz="1550" spc="-135">
                <a:latin typeface="Trebuchet MS"/>
                <a:cs typeface="Trebuchet MS"/>
              </a:rPr>
              <a:t> </a:t>
            </a:r>
            <a:r>
              <a:rPr dirty="0" sz="1550">
                <a:latin typeface="Trebuchet MS"/>
                <a:cs typeface="Trebuchet MS"/>
              </a:rPr>
              <a:t>організації</a:t>
            </a:r>
            <a:r>
              <a:rPr dirty="0" sz="1550" spc="45">
                <a:latin typeface="Trebuchet MS"/>
                <a:cs typeface="Trebuchet MS"/>
              </a:rPr>
              <a:t> </a:t>
            </a:r>
            <a:r>
              <a:rPr dirty="0" sz="1550" spc="-35">
                <a:latin typeface="Trebuchet MS"/>
                <a:cs typeface="Trebuchet MS"/>
              </a:rPr>
              <a:t>торгівлі</a:t>
            </a:r>
            <a:r>
              <a:rPr dirty="0" sz="1550" spc="-120">
                <a:latin typeface="Trebuchet MS"/>
                <a:cs typeface="Trebuchet MS"/>
              </a:rPr>
              <a:t> </a:t>
            </a:r>
            <a:r>
              <a:rPr dirty="0" sz="1550" spc="-10">
                <a:latin typeface="Trebuchet MS"/>
                <a:cs typeface="Trebuchet MS"/>
              </a:rPr>
              <a:t>(СОТ)</a:t>
            </a:r>
            <a:endParaRPr sz="1550">
              <a:latin typeface="Trebuchet MS"/>
              <a:cs typeface="Trebuchet MS"/>
            </a:endParaRPr>
          </a:p>
          <a:p>
            <a:pPr marL="184150">
              <a:lnSpc>
                <a:spcPts val="1355"/>
              </a:lnSpc>
            </a:pPr>
            <a:r>
              <a:rPr dirty="0" sz="1550">
                <a:latin typeface="Trebuchet MS"/>
                <a:cs typeface="Trebuchet MS"/>
              </a:rPr>
              <a:t>та</a:t>
            </a:r>
            <a:r>
              <a:rPr dirty="0" sz="1550" spc="-170">
                <a:latin typeface="Trebuchet MS"/>
                <a:cs typeface="Trebuchet MS"/>
              </a:rPr>
              <a:t> </a:t>
            </a:r>
            <a:r>
              <a:rPr dirty="0" sz="1550">
                <a:latin typeface="Trebuchet MS"/>
                <a:cs typeface="Trebuchet MS"/>
              </a:rPr>
              <a:t>подальшої</a:t>
            </a:r>
            <a:r>
              <a:rPr dirty="0" sz="1550" spc="-10">
                <a:latin typeface="Trebuchet MS"/>
                <a:cs typeface="Trebuchet MS"/>
              </a:rPr>
              <a:t> </a:t>
            </a:r>
            <a:r>
              <a:rPr dirty="0" sz="1550">
                <a:latin typeface="Trebuchet MS"/>
                <a:cs typeface="Trebuchet MS"/>
              </a:rPr>
              <a:t>економічної</a:t>
            </a:r>
            <a:r>
              <a:rPr dirty="0" sz="1550" spc="-5">
                <a:latin typeface="Trebuchet MS"/>
                <a:cs typeface="Trebuchet MS"/>
              </a:rPr>
              <a:t> </a:t>
            </a:r>
            <a:r>
              <a:rPr dirty="0" sz="1550" spc="-30">
                <a:latin typeface="Trebuchet MS"/>
                <a:cs typeface="Trebuchet MS"/>
              </a:rPr>
              <a:t>інтеграції</a:t>
            </a:r>
            <a:r>
              <a:rPr dirty="0" sz="1550" spc="-85">
                <a:latin typeface="Trebuchet MS"/>
                <a:cs typeface="Trebuchet MS"/>
              </a:rPr>
              <a:t> </a:t>
            </a:r>
            <a:r>
              <a:rPr dirty="0" sz="1550">
                <a:latin typeface="Trebuchet MS"/>
                <a:cs typeface="Trebuchet MS"/>
              </a:rPr>
              <a:t>до</a:t>
            </a:r>
            <a:r>
              <a:rPr dirty="0" sz="1550" spc="-135">
                <a:latin typeface="Trebuchet MS"/>
                <a:cs typeface="Trebuchet MS"/>
              </a:rPr>
              <a:t> </a:t>
            </a:r>
            <a:r>
              <a:rPr dirty="0" sz="1550">
                <a:latin typeface="Trebuchet MS"/>
                <a:cs typeface="Trebuchet MS"/>
              </a:rPr>
              <a:t>внутрішнього</a:t>
            </a:r>
            <a:r>
              <a:rPr dirty="0" sz="1550" spc="25">
                <a:latin typeface="Trebuchet MS"/>
                <a:cs typeface="Trebuchet MS"/>
              </a:rPr>
              <a:t> </a:t>
            </a:r>
            <a:r>
              <a:rPr dirty="0" sz="1550" spc="-10">
                <a:latin typeface="Trebuchet MS"/>
                <a:cs typeface="Trebuchet MS"/>
              </a:rPr>
              <a:t>ринку</a:t>
            </a:r>
            <a:endParaRPr sz="1550">
              <a:latin typeface="Trebuchet MS"/>
              <a:cs typeface="Trebuchet MS"/>
            </a:endParaRPr>
          </a:p>
          <a:p>
            <a:pPr marL="184150">
              <a:lnSpc>
                <a:spcPts val="1605"/>
              </a:lnSpc>
            </a:pPr>
            <a:r>
              <a:rPr dirty="0" sz="1550" spc="180">
                <a:latin typeface="Trebuchet MS"/>
                <a:cs typeface="Trebuchet MS"/>
              </a:rPr>
              <a:t>ЄС</a:t>
            </a:r>
            <a:endParaRPr sz="1550">
              <a:latin typeface="Trebuchet MS"/>
              <a:cs typeface="Trebuchet MS"/>
            </a:endParaRPr>
          </a:p>
          <a:p>
            <a:pPr marL="183515" indent="-170815">
              <a:lnSpc>
                <a:spcPts val="1605"/>
              </a:lnSpc>
              <a:spcBef>
                <a:spcPts val="465"/>
              </a:spcBef>
              <a:buFont typeface="Calibri"/>
              <a:buChar char="-"/>
              <a:tabLst>
                <a:tab pos="183515" algn="l"/>
              </a:tabLst>
            </a:pPr>
            <a:r>
              <a:rPr dirty="0" sz="1550">
                <a:latin typeface="Trebuchet MS"/>
                <a:cs typeface="Trebuchet MS"/>
              </a:rPr>
              <a:t>посилення</a:t>
            </a:r>
            <a:r>
              <a:rPr dirty="0" sz="1550" spc="-10">
                <a:latin typeface="Trebuchet MS"/>
                <a:cs typeface="Trebuchet MS"/>
              </a:rPr>
              <a:t> </a:t>
            </a:r>
            <a:r>
              <a:rPr dirty="0" sz="1550">
                <a:latin typeface="Trebuchet MS"/>
                <a:cs typeface="Trebuchet MS"/>
              </a:rPr>
              <a:t>співробітництва</a:t>
            </a:r>
            <a:r>
              <a:rPr dirty="0" sz="1550" spc="-145">
                <a:latin typeface="Trebuchet MS"/>
                <a:cs typeface="Trebuchet MS"/>
              </a:rPr>
              <a:t> </a:t>
            </a:r>
            <a:r>
              <a:rPr dirty="0" sz="1550" spc="-70">
                <a:latin typeface="Trebuchet MS"/>
                <a:cs typeface="Trebuchet MS"/>
              </a:rPr>
              <a:t>у</a:t>
            </a:r>
            <a:r>
              <a:rPr dirty="0" sz="1550" spc="-95">
                <a:latin typeface="Trebuchet MS"/>
                <a:cs typeface="Trebuchet MS"/>
              </a:rPr>
              <a:t> </a:t>
            </a:r>
            <a:r>
              <a:rPr dirty="0" sz="1550" spc="-40">
                <a:latin typeface="Trebuchet MS"/>
                <a:cs typeface="Trebuchet MS"/>
              </a:rPr>
              <a:t>сфері</a:t>
            </a:r>
            <a:r>
              <a:rPr dirty="0" sz="1550" spc="-50">
                <a:latin typeface="Trebuchet MS"/>
                <a:cs typeface="Trebuchet MS"/>
              </a:rPr>
              <a:t> </a:t>
            </a:r>
            <a:r>
              <a:rPr dirty="0" sz="1550" spc="-10">
                <a:latin typeface="Trebuchet MS"/>
                <a:cs typeface="Trebuchet MS"/>
              </a:rPr>
              <a:t>захисту навколишнього</a:t>
            </a:r>
            <a:endParaRPr sz="1550">
              <a:latin typeface="Trebuchet MS"/>
              <a:cs typeface="Trebuchet MS"/>
            </a:endParaRPr>
          </a:p>
          <a:p>
            <a:pPr marL="184150">
              <a:lnSpc>
                <a:spcPts val="1350"/>
              </a:lnSpc>
            </a:pPr>
            <a:r>
              <a:rPr dirty="0" sz="1550">
                <a:latin typeface="Trebuchet MS"/>
                <a:cs typeface="Trebuchet MS"/>
              </a:rPr>
              <a:t>середовища</a:t>
            </a:r>
            <a:r>
              <a:rPr dirty="0" sz="1550" spc="-40">
                <a:latin typeface="Trebuchet MS"/>
                <a:cs typeface="Trebuchet MS"/>
              </a:rPr>
              <a:t> </a:t>
            </a:r>
            <a:r>
              <a:rPr dirty="0" sz="1550">
                <a:latin typeface="Trebuchet MS"/>
                <a:cs typeface="Trebuchet MS"/>
              </a:rPr>
              <a:t>та</a:t>
            </a:r>
            <a:r>
              <a:rPr dirty="0" sz="1550" spc="-35">
                <a:latin typeface="Trebuchet MS"/>
                <a:cs typeface="Trebuchet MS"/>
              </a:rPr>
              <a:t> </a:t>
            </a:r>
            <a:r>
              <a:rPr dirty="0" sz="1550" spc="-10">
                <a:latin typeface="Trebuchet MS"/>
                <a:cs typeface="Trebuchet MS"/>
              </a:rPr>
              <a:t>відданість</a:t>
            </a:r>
            <a:r>
              <a:rPr dirty="0" sz="1550" spc="-45">
                <a:latin typeface="Trebuchet MS"/>
                <a:cs typeface="Trebuchet MS"/>
              </a:rPr>
              <a:t> </a:t>
            </a:r>
            <a:r>
              <a:rPr dirty="0" sz="1550">
                <a:latin typeface="Trebuchet MS"/>
                <a:cs typeface="Trebuchet MS"/>
              </a:rPr>
              <a:t>принципам</a:t>
            </a:r>
            <a:r>
              <a:rPr dirty="0" sz="1550" spc="85">
                <a:latin typeface="Trebuchet MS"/>
                <a:cs typeface="Trebuchet MS"/>
              </a:rPr>
              <a:t> </a:t>
            </a:r>
            <a:r>
              <a:rPr dirty="0" sz="1550" spc="-10">
                <a:latin typeface="Trebuchet MS"/>
                <a:cs typeface="Trebuchet MS"/>
              </a:rPr>
              <a:t>сталого</a:t>
            </a:r>
            <a:r>
              <a:rPr dirty="0" sz="1550" spc="-70">
                <a:latin typeface="Trebuchet MS"/>
                <a:cs typeface="Trebuchet MS"/>
              </a:rPr>
              <a:t> </a:t>
            </a:r>
            <a:r>
              <a:rPr dirty="0" sz="1550">
                <a:latin typeface="Trebuchet MS"/>
                <a:cs typeface="Trebuchet MS"/>
              </a:rPr>
              <a:t>розвитку</a:t>
            </a:r>
            <a:r>
              <a:rPr dirty="0" sz="1550" spc="30">
                <a:latin typeface="Trebuchet MS"/>
                <a:cs typeface="Trebuchet MS"/>
              </a:rPr>
              <a:t> </a:t>
            </a:r>
            <a:r>
              <a:rPr dirty="0" sz="1550" spc="-50">
                <a:latin typeface="Trebuchet MS"/>
                <a:cs typeface="Trebuchet MS"/>
              </a:rPr>
              <a:t>і</a:t>
            </a:r>
            <a:endParaRPr sz="1550">
              <a:latin typeface="Trebuchet MS"/>
              <a:cs typeface="Trebuchet MS"/>
            </a:endParaRPr>
          </a:p>
          <a:p>
            <a:pPr marL="184150">
              <a:lnSpc>
                <a:spcPts val="1605"/>
              </a:lnSpc>
            </a:pPr>
            <a:r>
              <a:rPr dirty="0" sz="1550" spc="-10">
                <a:latin typeface="Trebuchet MS"/>
                <a:cs typeface="Trebuchet MS"/>
              </a:rPr>
              <a:t>зеленої</a:t>
            </a:r>
            <a:r>
              <a:rPr dirty="0" sz="1550" spc="-100">
                <a:latin typeface="Trebuchet MS"/>
                <a:cs typeface="Trebuchet MS"/>
              </a:rPr>
              <a:t> </a:t>
            </a:r>
            <a:r>
              <a:rPr dirty="0" sz="1550" spc="-10">
                <a:latin typeface="Trebuchet MS"/>
                <a:cs typeface="Trebuchet MS"/>
              </a:rPr>
              <a:t>економіки</a:t>
            </a:r>
            <a:endParaRPr sz="1550">
              <a:latin typeface="Trebuchet MS"/>
              <a:cs typeface="Trebuchet MS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6753225" y="-2"/>
            <a:ext cx="5438775" cy="6858000"/>
            <a:chOff x="6753225" y="-2"/>
            <a:chExt cx="5438775" cy="685800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53225" y="0"/>
              <a:ext cx="5438775" cy="68580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58000" y="-2"/>
              <a:ext cx="5334000" cy="68389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1629" y="113982"/>
            <a:ext cx="5356860" cy="5384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020"/>
              </a:lnSpc>
              <a:spcBef>
                <a:spcPts val="100"/>
              </a:spcBef>
            </a:pPr>
            <a:r>
              <a:rPr dirty="0" sz="1800">
                <a:solidFill>
                  <a:srgbClr val="333333"/>
                </a:solidFill>
                <a:latin typeface="Arial"/>
                <a:cs typeface="Arial"/>
              </a:rPr>
              <a:t>РОЗДІЛ</a:t>
            </a:r>
            <a:r>
              <a:rPr dirty="0" sz="1800" spc="-12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333333"/>
                </a:solidFill>
                <a:latin typeface="Arial"/>
                <a:cs typeface="Arial"/>
              </a:rPr>
              <a:t>IV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020"/>
              </a:lnSpc>
            </a:pPr>
            <a:r>
              <a:rPr dirty="0" sz="1800" spc="-50">
                <a:solidFill>
                  <a:srgbClr val="333333"/>
                </a:solidFill>
                <a:latin typeface="Arial"/>
                <a:cs typeface="Arial"/>
              </a:rPr>
              <a:t>ТОРГІВЛЯ</a:t>
            </a:r>
            <a:r>
              <a:rPr dirty="0" sz="1800" spc="-14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333"/>
                </a:solidFill>
                <a:latin typeface="Arial"/>
                <a:cs typeface="Arial"/>
              </a:rPr>
              <a:t>І</a:t>
            </a:r>
            <a:r>
              <a:rPr dirty="0" sz="1800" spc="-5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800" spc="-40">
                <a:solidFill>
                  <a:srgbClr val="333333"/>
                </a:solidFill>
                <a:latin typeface="Arial"/>
                <a:cs typeface="Arial"/>
              </a:rPr>
              <a:t>ПИТАННЯ,</a:t>
            </a:r>
            <a:r>
              <a:rPr dirty="0" sz="1800" spc="5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800" spc="-40">
                <a:solidFill>
                  <a:srgbClr val="333333"/>
                </a:solidFill>
                <a:latin typeface="Arial"/>
                <a:cs typeface="Arial"/>
              </a:rPr>
              <a:t>ПОВ’ЯЗАНІ</a:t>
            </a:r>
            <a:r>
              <a:rPr dirty="0" sz="1800" spc="-13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333"/>
                </a:solidFill>
                <a:latin typeface="Arial"/>
                <a:cs typeface="Arial"/>
              </a:rPr>
              <a:t>З</a:t>
            </a:r>
            <a:r>
              <a:rPr dirty="0" sz="1800" spc="-2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33333"/>
                </a:solidFill>
                <a:latin typeface="Arial"/>
                <a:cs typeface="Arial"/>
              </a:rPr>
              <a:t>ТОРГІВЛЕЮ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29849" y="12698"/>
            <a:ext cx="5962149" cy="6845300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05129" y="1193165"/>
            <a:ext cx="5587365" cy="494538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298450" marR="84455" indent="-286385">
              <a:lnSpc>
                <a:spcPct val="99800"/>
              </a:lnSpc>
              <a:spcBef>
                <a:spcPts val="125"/>
              </a:spcBef>
              <a:buFont typeface="Calibri"/>
              <a:buChar char="-"/>
              <a:tabLst>
                <a:tab pos="298450" algn="l"/>
              </a:tabLst>
            </a:pPr>
            <a:r>
              <a:rPr dirty="0" sz="1400">
                <a:latin typeface="Tahoma"/>
                <a:cs typeface="Tahoma"/>
              </a:rPr>
              <a:t>Створення</a:t>
            </a:r>
            <a:r>
              <a:rPr dirty="0" sz="1400" spc="-155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Поглибленої</a:t>
            </a:r>
            <a:r>
              <a:rPr dirty="0" sz="1400" spc="-135">
                <a:latin typeface="Tahoma"/>
                <a:cs typeface="Tahoma"/>
              </a:rPr>
              <a:t> </a:t>
            </a:r>
            <a:r>
              <a:rPr dirty="0" sz="1400" spc="-10">
                <a:latin typeface="Tahoma"/>
                <a:cs typeface="Tahoma"/>
              </a:rPr>
              <a:t>і</a:t>
            </a:r>
            <a:r>
              <a:rPr dirty="0" sz="1400" spc="30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всеохопної</a:t>
            </a:r>
            <a:r>
              <a:rPr dirty="0" sz="1400" spc="-110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зони</a:t>
            </a:r>
            <a:r>
              <a:rPr dirty="0" sz="1400" spc="-55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вільної</a:t>
            </a:r>
            <a:r>
              <a:rPr dirty="0" sz="1400" spc="-135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торгівлі</a:t>
            </a:r>
            <a:r>
              <a:rPr dirty="0" sz="1400" spc="-130">
                <a:latin typeface="Tahoma"/>
                <a:cs typeface="Tahoma"/>
              </a:rPr>
              <a:t> </a:t>
            </a:r>
            <a:r>
              <a:rPr dirty="0" sz="1400" spc="-25">
                <a:latin typeface="Tahoma"/>
                <a:cs typeface="Tahoma"/>
              </a:rPr>
              <a:t>між </a:t>
            </a:r>
            <a:r>
              <a:rPr dirty="0" sz="1400">
                <a:latin typeface="Tahoma"/>
                <a:cs typeface="Tahoma"/>
              </a:rPr>
              <a:t>Україною</a:t>
            </a:r>
            <a:r>
              <a:rPr dirty="0" sz="1400" spc="-195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і</a:t>
            </a:r>
            <a:r>
              <a:rPr dirty="0" sz="1400" spc="-25">
                <a:latin typeface="Tahoma"/>
                <a:cs typeface="Tahoma"/>
              </a:rPr>
              <a:t> </a:t>
            </a:r>
            <a:r>
              <a:rPr dirty="0" sz="1400" spc="195">
                <a:latin typeface="Tahoma"/>
                <a:cs typeface="Tahoma"/>
              </a:rPr>
              <a:t>ЄС</a:t>
            </a:r>
            <a:r>
              <a:rPr dirty="0" sz="1400" spc="-60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протягом</a:t>
            </a:r>
            <a:r>
              <a:rPr dirty="0" sz="1400" spc="-145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перехідного</a:t>
            </a:r>
            <a:r>
              <a:rPr dirty="0" sz="1400" spc="-229">
                <a:latin typeface="Tahoma"/>
                <a:cs typeface="Tahoma"/>
              </a:rPr>
              <a:t> </a:t>
            </a:r>
            <a:r>
              <a:rPr dirty="0" sz="1400" spc="-10">
                <a:latin typeface="Tahoma"/>
                <a:cs typeface="Tahoma"/>
              </a:rPr>
              <a:t>періоду,</a:t>
            </a:r>
            <a:r>
              <a:rPr dirty="0" sz="1400" spc="-150">
                <a:latin typeface="Tahoma"/>
                <a:cs typeface="Tahoma"/>
              </a:rPr>
              <a:t> </a:t>
            </a:r>
            <a:r>
              <a:rPr dirty="0" sz="1400" spc="60">
                <a:latin typeface="Tahoma"/>
                <a:cs typeface="Tahoma"/>
              </a:rPr>
              <a:t>що</a:t>
            </a:r>
            <a:r>
              <a:rPr dirty="0" sz="1400" spc="-55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не</a:t>
            </a:r>
            <a:r>
              <a:rPr dirty="0" sz="1400" spc="-130">
                <a:latin typeface="Tahoma"/>
                <a:cs typeface="Tahoma"/>
              </a:rPr>
              <a:t> </a:t>
            </a:r>
            <a:r>
              <a:rPr dirty="0" sz="1400" spc="-10">
                <a:latin typeface="Tahoma"/>
                <a:cs typeface="Tahoma"/>
              </a:rPr>
              <a:t>перевищує </a:t>
            </a:r>
            <a:r>
              <a:rPr dirty="0" sz="1400">
                <a:latin typeface="Tahoma"/>
                <a:cs typeface="Tahoma"/>
              </a:rPr>
              <a:t>10</a:t>
            </a:r>
            <a:r>
              <a:rPr dirty="0" sz="1400" spc="-30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років</a:t>
            </a:r>
            <a:r>
              <a:rPr dirty="0" sz="1400" spc="-145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починаючи</a:t>
            </a:r>
            <a:r>
              <a:rPr dirty="0" sz="1400" spc="-120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з</a:t>
            </a:r>
            <a:r>
              <a:rPr dirty="0" sz="1400" spc="-60">
                <a:latin typeface="Tahoma"/>
                <a:cs typeface="Tahoma"/>
              </a:rPr>
              <a:t> </a:t>
            </a:r>
            <a:r>
              <a:rPr dirty="0" sz="1400" spc="-10">
                <a:latin typeface="Tahoma"/>
                <a:cs typeface="Tahoma"/>
              </a:rPr>
              <a:t>дати</a:t>
            </a:r>
            <a:r>
              <a:rPr dirty="0" sz="1400" spc="-30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набрання</a:t>
            </a:r>
            <a:r>
              <a:rPr dirty="0" sz="1400" spc="-204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чинності</a:t>
            </a:r>
            <a:r>
              <a:rPr dirty="0" sz="1400" spc="-185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Угодою</a:t>
            </a:r>
            <a:r>
              <a:rPr dirty="0" sz="1400" spc="-175">
                <a:latin typeface="Tahoma"/>
                <a:cs typeface="Tahoma"/>
              </a:rPr>
              <a:t> </a:t>
            </a:r>
            <a:r>
              <a:rPr dirty="0" sz="1400" spc="-40">
                <a:latin typeface="Tahoma"/>
                <a:cs typeface="Tahoma"/>
              </a:rPr>
              <a:t>(з</a:t>
            </a:r>
            <a:r>
              <a:rPr dirty="0" sz="1400" spc="-60">
                <a:latin typeface="Tahoma"/>
                <a:cs typeface="Tahoma"/>
              </a:rPr>
              <a:t> </a:t>
            </a:r>
            <a:r>
              <a:rPr dirty="0" sz="1400" spc="-50">
                <a:latin typeface="Tahoma"/>
                <a:cs typeface="Tahoma"/>
              </a:rPr>
              <a:t>1 </a:t>
            </a:r>
            <a:r>
              <a:rPr dirty="0" sz="1400">
                <a:latin typeface="Tahoma"/>
                <a:cs typeface="Tahoma"/>
              </a:rPr>
              <a:t>вересня</a:t>
            </a:r>
            <a:r>
              <a:rPr dirty="0" sz="1400" spc="105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2017</a:t>
            </a:r>
            <a:r>
              <a:rPr dirty="0" sz="1400" spc="-30">
                <a:latin typeface="Tahoma"/>
                <a:cs typeface="Tahoma"/>
              </a:rPr>
              <a:t> </a:t>
            </a:r>
            <a:r>
              <a:rPr dirty="0" sz="1400" spc="-20">
                <a:latin typeface="Tahoma"/>
                <a:cs typeface="Tahoma"/>
              </a:rPr>
              <a:t>року)</a:t>
            </a:r>
            <a:endParaRPr sz="1400">
              <a:latin typeface="Tahoma"/>
              <a:cs typeface="Tahoma"/>
            </a:endParaRPr>
          </a:p>
          <a:p>
            <a:pPr marL="298450" indent="-285750">
              <a:lnSpc>
                <a:spcPts val="1664"/>
              </a:lnSpc>
              <a:spcBef>
                <a:spcPts val="50"/>
              </a:spcBef>
              <a:buFont typeface="Calibri"/>
              <a:buChar char="-"/>
              <a:tabLst>
                <a:tab pos="298450" algn="l"/>
              </a:tabLst>
            </a:pPr>
            <a:r>
              <a:rPr dirty="0" sz="1400" spc="10">
                <a:latin typeface="Tahoma"/>
                <a:cs typeface="Tahoma"/>
              </a:rPr>
              <a:t>Класифікація</a:t>
            </a:r>
            <a:r>
              <a:rPr dirty="0" sz="1400" spc="-114">
                <a:latin typeface="Tahoma"/>
                <a:cs typeface="Tahoma"/>
              </a:rPr>
              <a:t> </a:t>
            </a:r>
            <a:r>
              <a:rPr dirty="0" sz="1400" spc="-10">
                <a:latin typeface="Tahoma"/>
                <a:cs typeface="Tahoma"/>
              </a:rPr>
              <a:t>товарів</a:t>
            </a:r>
            <a:endParaRPr sz="1400">
              <a:latin typeface="Tahoma"/>
              <a:cs typeface="Tahoma"/>
            </a:endParaRPr>
          </a:p>
          <a:p>
            <a:pPr marL="298450" indent="-285750">
              <a:lnSpc>
                <a:spcPts val="1664"/>
              </a:lnSpc>
              <a:buFont typeface="Calibri"/>
              <a:buChar char="-"/>
              <a:tabLst>
                <a:tab pos="298450" algn="l"/>
              </a:tabLst>
            </a:pPr>
            <a:r>
              <a:rPr dirty="0" sz="1400" spc="10">
                <a:latin typeface="Tahoma"/>
                <a:cs typeface="Tahoma"/>
              </a:rPr>
              <a:t>Скасування</a:t>
            </a:r>
            <a:r>
              <a:rPr dirty="0" sz="1400" spc="-160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ввізного</a:t>
            </a:r>
            <a:r>
              <a:rPr dirty="0" sz="1400" spc="55">
                <a:latin typeface="Tahoma"/>
                <a:cs typeface="Tahoma"/>
              </a:rPr>
              <a:t> </a:t>
            </a:r>
            <a:r>
              <a:rPr dirty="0" sz="1400" spc="-20">
                <a:latin typeface="Tahoma"/>
                <a:cs typeface="Tahoma"/>
              </a:rPr>
              <a:t>мита</a:t>
            </a:r>
            <a:endParaRPr sz="1400">
              <a:latin typeface="Tahoma"/>
              <a:cs typeface="Tahoma"/>
            </a:endParaRPr>
          </a:p>
          <a:p>
            <a:pPr marL="298450" indent="-285750">
              <a:lnSpc>
                <a:spcPts val="1664"/>
              </a:lnSpc>
              <a:spcBef>
                <a:spcPts val="45"/>
              </a:spcBef>
              <a:buFont typeface="Calibri"/>
              <a:buChar char="-"/>
              <a:tabLst>
                <a:tab pos="298450" algn="l"/>
              </a:tabLst>
            </a:pPr>
            <a:r>
              <a:rPr dirty="0" sz="1400" spc="10">
                <a:latin typeface="Tahoma"/>
                <a:cs typeface="Tahoma"/>
              </a:rPr>
              <a:t>Скасування</a:t>
            </a:r>
            <a:r>
              <a:rPr dirty="0" sz="1400" spc="-165">
                <a:latin typeface="Tahoma"/>
                <a:cs typeface="Tahoma"/>
              </a:rPr>
              <a:t> </a:t>
            </a:r>
            <a:r>
              <a:rPr dirty="0" sz="1400" spc="10">
                <a:latin typeface="Tahoma"/>
                <a:cs typeface="Tahoma"/>
              </a:rPr>
              <a:t>обмеженнь</a:t>
            </a:r>
            <a:r>
              <a:rPr dirty="0" sz="1400" spc="-155">
                <a:latin typeface="Tahoma"/>
                <a:cs typeface="Tahoma"/>
              </a:rPr>
              <a:t> </a:t>
            </a:r>
            <a:r>
              <a:rPr dirty="0" sz="1400" spc="10">
                <a:latin typeface="Tahoma"/>
                <a:cs typeface="Tahoma"/>
              </a:rPr>
              <a:t>експорту</a:t>
            </a:r>
            <a:r>
              <a:rPr dirty="0" sz="1400" spc="-180">
                <a:latin typeface="Tahoma"/>
                <a:cs typeface="Tahoma"/>
              </a:rPr>
              <a:t> </a:t>
            </a:r>
            <a:r>
              <a:rPr dirty="0" sz="1400" spc="10">
                <a:latin typeface="Tahoma"/>
                <a:cs typeface="Tahoma"/>
              </a:rPr>
              <a:t>або</a:t>
            </a:r>
            <a:r>
              <a:rPr dirty="0" sz="1400" spc="-80">
                <a:latin typeface="Tahoma"/>
                <a:cs typeface="Tahoma"/>
              </a:rPr>
              <a:t> </a:t>
            </a:r>
            <a:r>
              <a:rPr dirty="0" sz="1400" spc="-10">
                <a:latin typeface="Tahoma"/>
                <a:cs typeface="Tahoma"/>
              </a:rPr>
              <a:t>імпорту</a:t>
            </a:r>
            <a:endParaRPr sz="1400">
              <a:latin typeface="Tahoma"/>
              <a:cs typeface="Tahoma"/>
            </a:endParaRPr>
          </a:p>
          <a:p>
            <a:pPr marL="298450" marR="831215" indent="-286385">
              <a:lnSpc>
                <a:spcPts val="1650"/>
              </a:lnSpc>
              <a:spcBef>
                <a:spcPts val="70"/>
              </a:spcBef>
              <a:buFont typeface="Calibri"/>
              <a:buChar char="-"/>
              <a:tabLst>
                <a:tab pos="298450" algn="l"/>
              </a:tabLst>
            </a:pPr>
            <a:r>
              <a:rPr dirty="0" sz="1400">
                <a:latin typeface="Tahoma"/>
                <a:cs typeface="Tahoma"/>
              </a:rPr>
              <a:t>Зміцнення</a:t>
            </a:r>
            <a:r>
              <a:rPr dirty="0" sz="1400" spc="-170">
                <a:latin typeface="Tahoma"/>
                <a:cs typeface="Tahoma"/>
              </a:rPr>
              <a:t> </a:t>
            </a:r>
            <a:r>
              <a:rPr dirty="0" sz="1400" spc="-10">
                <a:latin typeface="Tahoma"/>
                <a:cs typeface="Tahoma"/>
              </a:rPr>
              <a:t>технічного</a:t>
            </a:r>
            <a:r>
              <a:rPr dirty="0" sz="1400" spc="-75">
                <a:latin typeface="Tahoma"/>
                <a:cs typeface="Tahoma"/>
              </a:rPr>
              <a:t> </a:t>
            </a:r>
            <a:r>
              <a:rPr dirty="0" sz="1400" spc="-10">
                <a:latin typeface="Tahoma"/>
                <a:cs typeface="Tahoma"/>
              </a:rPr>
              <a:t>співробітництва</a:t>
            </a:r>
            <a:r>
              <a:rPr dirty="0" sz="1400">
                <a:latin typeface="Tahoma"/>
                <a:cs typeface="Tahoma"/>
              </a:rPr>
              <a:t> </a:t>
            </a:r>
            <a:r>
              <a:rPr dirty="0" sz="1400" spc="-10">
                <a:latin typeface="Tahoma"/>
                <a:cs typeface="Tahoma"/>
              </a:rPr>
              <a:t>(шляхом</a:t>
            </a:r>
            <a:r>
              <a:rPr dirty="0" sz="1400" spc="-75">
                <a:latin typeface="Tahoma"/>
                <a:cs typeface="Tahoma"/>
              </a:rPr>
              <a:t> </a:t>
            </a:r>
            <a:r>
              <a:rPr dirty="0" sz="1400" spc="-10">
                <a:latin typeface="Tahoma"/>
                <a:cs typeface="Tahoma"/>
              </a:rPr>
              <a:t>обміну </a:t>
            </a:r>
            <a:r>
              <a:rPr dirty="0" sz="1400">
                <a:latin typeface="Tahoma"/>
                <a:cs typeface="Tahoma"/>
              </a:rPr>
              <a:t>інформацією,</a:t>
            </a:r>
            <a:r>
              <a:rPr dirty="0" sz="1400" spc="-100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досвідом</a:t>
            </a:r>
            <a:r>
              <a:rPr dirty="0" sz="1400" spc="-85">
                <a:latin typeface="Tahoma"/>
                <a:cs typeface="Tahoma"/>
              </a:rPr>
              <a:t> </a:t>
            </a:r>
            <a:r>
              <a:rPr dirty="0" sz="1400" spc="-10">
                <a:latin typeface="Tahoma"/>
                <a:cs typeface="Tahoma"/>
              </a:rPr>
              <a:t>і</a:t>
            </a:r>
            <a:r>
              <a:rPr dirty="0" sz="1400" spc="-50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даними;</a:t>
            </a:r>
            <a:r>
              <a:rPr dirty="0" sz="1400" spc="-100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наукове</a:t>
            </a:r>
            <a:r>
              <a:rPr dirty="0" sz="1400" spc="-165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й</a:t>
            </a:r>
            <a:r>
              <a:rPr dirty="0" sz="1400" spc="20">
                <a:latin typeface="Tahoma"/>
                <a:cs typeface="Tahoma"/>
              </a:rPr>
              <a:t> </a:t>
            </a:r>
            <a:r>
              <a:rPr dirty="0" sz="1400" spc="-10">
                <a:latin typeface="Tahoma"/>
                <a:cs typeface="Tahoma"/>
              </a:rPr>
              <a:t>технічне</a:t>
            </a:r>
            <a:endParaRPr sz="1400">
              <a:latin typeface="Tahoma"/>
              <a:cs typeface="Tahoma"/>
            </a:endParaRPr>
          </a:p>
          <a:p>
            <a:pPr marL="298450" marR="462280">
              <a:lnSpc>
                <a:spcPts val="1650"/>
              </a:lnSpc>
              <a:spcBef>
                <a:spcPts val="80"/>
              </a:spcBef>
            </a:pPr>
            <a:r>
              <a:rPr dirty="0" sz="1400">
                <a:latin typeface="Tahoma"/>
                <a:cs typeface="Tahoma"/>
              </a:rPr>
              <a:t>співробітництво</a:t>
            </a:r>
            <a:r>
              <a:rPr dirty="0" sz="1400" spc="-220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з</a:t>
            </a:r>
            <a:r>
              <a:rPr dirty="0" sz="1400" spc="-60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метою</a:t>
            </a:r>
            <a:r>
              <a:rPr dirty="0" sz="1400" spc="-90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покращення</a:t>
            </a:r>
            <a:r>
              <a:rPr dirty="0" sz="1400" spc="-200">
                <a:latin typeface="Tahoma"/>
                <a:cs typeface="Tahoma"/>
              </a:rPr>
              <a:t> </a:t>
            </a:r>
            <a:r>
              <a:rPr dirty="0" sz="1400" spc="-10">
                <a:latin typeface="Tahoma"/>
                <a:cs typeface="Tahoma"/>
              </a:rPr>
              <a:t>якості</a:t>
            </a:r>
            <a:r>
              <a:rPr dirty="0" sz="1400" spc="-95">
                <a:latin typeface="Tahoma"/>
                <a:cs typeface="Tahoma"/>
              </a:rPr>
              <a:t> </a:t>
            </a:r>
            <a:r>
              <a:rPr dirty="0" sz="1400" spc="-10">
                <a:latin typeface="Tahoma"/>
                <a:cs typeface="Tahoma"/>
              </a:rPr>
              <a:t>їхніх</a:t>
            </a:r>
            <a:r>
              <a:rPr dirty="0" sz="1400">
                <a:latin typeface="Tahoma"/>
                <a:cs typeface="Tahoma"/>
              </a:rPr>
              <a:t> </a:t>
            </a:r>
            <a:r>
              <a:rPr dirty="0" sz="1400" spc="-10">
                <a:latin typeface="Tahoma"/>
                <a:cs typeface="Tahoma"/>
              </a:rPr>
              <a:t>технічних регламентів,</a:t>
            </a:r>
            <a:r>
              <a:rPr dirty="0" sz="1400" spc="-145">
                <a:latin typeface="Tahoma"/>
                <a:cs typeface="Tahoma"/>
              </a:rPr>
              <a:t> </a:t>
            </a:r>
            <a:r>
              <a:rPr dirty="0" sz="1400" spc="-10">
                <a:latin typeface="Tahoma"/>
                <a:cs typeface="Tahoma"/>
              </a:rPr>
              <a:t>стандартів,</a:t>
            </a:r>
            <a:r>
              <a:rPr dirty="0" sz="1400" spc="-140">
                <a:latin typeface="Tahoma"/>
                <a:cs typeface="Tahoma"/>
              </a:rPr>
              <a:t> </a:t>
            </a:r>
            <a:r>
              <a:rPr dirty="0" sz="1400" spc="-20">
                <a:latin typeface="Tahoma"/>
                <a:cs typeface="Tahoma"/>
              </a:rPr>
              <a:t>тестування,</a:t>
            </a:r>
            <a:r>
              <a:rPr dirty="0" sz="1400" spc="-145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ринкового</a:t>
            </a:r>
            <a:r>
              <a:rPr dirty="0" sz="1400" spc="-220">
                <a:latin typeface="Tahoma"/>
                <a:cs typeface="Tahoma"/>
              </a:rPr>
              <a:t> </a:t>
            </a:r>
            <a:r>
              <a:rPr dirty="0" sz="1400" spc="-10">
                <a:latin typeface="Tahoma"/>
                <a:cs typeface="Tahoma"/>
              </a:rPr>
              <a:t>нагляду</a:t>
            </a:r>
            <a:r>
              <a:rPr dirty="0" sz="1400" spc="-114">
                <a:latin typeface="Tahoma"/>
                <a:cs typeface="Tahoma"/>
              </a:rPr>
              <a:t> </a:t>
            </a:r>
            <a:r>
              <a:rPr dirty="0" sz="1400" spc="-25">
                <a:latin typeface="Tahoma"/>
                <a:cs typeface="Tahoma"/>
              </a:rPr>
              <a:t>та</a:t>
            </a:r>
            <a:endParaRPr sz="1400">
              <a:latin typeface="Tahoma"/>
              <a:cs typeface="Tahoma"/>
            </a:endParaRPr>
          </a:p>
          <a:p>
            <a:pPr marL="298450" marR="5080">
              <a:lnSpc>
                <a:spcPct val="99400"/>
              </a:lnSpc>
              <a:spcBef>
                <a:spcPts val="10"/>
              </a:spcBef>
            </a:pPr>
            <a:r>
              <a:rPr dirty="0" sz="1400" spc="-20">
                <a:latin typeface="Tahoma"/>
                <a:cs typeface="Tahoma"/>
              </a:rPr>
              <a:t>акредитації),</a:t>
            </a:r>
            <a:r>
              <a:rPr dirty="0" sz="1400" spc="-130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дотримання</a:t>
            </a:r>
            <a:r>
              <a:rPr dirty="0" sz="1400" spc="-200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Угоди</a:t>
            </a:r>
            <a:r>
              <a:rPr dirty="0" sz="1400" spc="-105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про</a:t>
            </a:r>
            <a:r>
              <a:rPr dirty="0" sz="1400" spc="-114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оцінку</a:t>
            </a:r>
            <a:r>
              <a:rPr dirty="0" sz="1400" spc="-110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відповідності</a:t>
            </a:r>
            <a:r>
              <a:rPr dirty="0" sz="1400" spc="-180">
                <a:latin typeface="Tahoma"/>
                <a:cs typeface="Tahoma"/>
              </a:rPr>
              <a:t> </a:t>
            </a:r>
            <a:r>
              <a:rPr dirty="0" sz="1400" spc="-25">
                <a:latin typeface="Tahoma"/>
                <a:cs typeface="Tahoma"/>
              </a:rPr>
              <a:t>та </a:t>
            </a:r>
            <a:r>
              <a:rPr dirty="0" sz="1400">
                <a:latin typeface="Tahoma"/>
                <a:cs typeface="Tahoma"/>
              </a:rPr>
              <a:t>прийнятність</a:t>
            </a:r>
            <a:r>
              <a:rPr dirty="0" sz="1400" spc="-210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промислових</a:t>
            </a:r>
            <a:r>
              <a:rPr dirty="0" sz="1400" spc="-195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товарів</a:t>
            </a:r>
            <a:r>
              <a:rPr dirty="0" sz="1400" spc="-150">
                <a:latin typeface="Tahoma"/>
                <a:cs typeface="Tahoma"/>
              </a:rPr>
              <a:t> </a:t>
            </a:r>
            <a:r>
              <a:rPr dirty="0" sz="1400" spc="-10">
                <a:latin typeface="Tahoma"/>
                <a:cs typeface="Tahoma"/>
              </a:rPr>
              <a:t>(Угода</a:t>
            </a:r>
            <a:r>
              <a:rPr dirty="0" sz="1400" spc="-160">
                <a:latin typeface="Tahoma"/>
                <a:cs typeface="Tahoma"/>
              </a:rPr>
              <a:t> </a:t>
            </a:r>
            <a:r>
              <a:rPr dirty="0" sz="1400" spc="80">
                <a:latin typeface="Tahoma"/>
                <a:cs typeface="Tahoma"/>
              </a:rPr>
              <a:t>АСАА),</a:t>
            </a:r>
            <a:r>
              <a:rPr dirty="0" sz="1400" spc="-150">
                <a:latin typeface="Tahoma"/>
                <a:cs typeface="Tahoma"/>
              </a:rPr>
              <a:t> </a:t>
            </a:r>
            <a:r>
              <a:rPr dirty="0" sz="1400" spc="-10">
                <a:latin typeface="Tahoma"/>
                <a:cs typeface="Tahoma"/>
              </a:rPr>
              <a:t>впровадження </a:t>
            </a:r>
            <a:r>
              <a:rPr dirty="0" sz="1400">
                <a:latin typeface="Tahoma"/>
                <a:cs typeface="Tahoma"/>
              </a:rPr>
              <a:t>Європейських</a:t>
            </a:r>
            <a:r>
              <a:rPr dirty="0" sz="1400" spc="-185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стандартів</a:t>
            </a:r>
            <a:r>
              <a:rPr dirty="0" sz="1400" spc="-30">
                <a:latin typeface="Tahoma"/>
                <a:cs typeface="Tahoma"/>
              </a:rPr>
              <a:t> (EN)</a:t>
            </a:r>
            <a:r>
              <a:rPr dirty="0" sz="1400" spc="-180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як</a:t>
            </a:r>
            <a:r>
              <a:rPr dirty="0" sz="1400" spc="160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національних</a:t>
            </a:r>
            <a:r>
              <a:rPr dirty="0" sz="1400" spc="-185">
                <a:latin typeface="Tahoma"/>
                <a:cs typeface="Tahoma"/>
              </a:rPr>
              <a:t> </a:t>
            </a:r>
            <a:r>
              <a:rPr dirty="0" sz="1400" spc="-10">
                <a:latin typeface="Tahoma"/>
                <a:cs typeface="Tahoma"/>
              </a:rPr>
              <a:t>(скасування </a:t>
            </a:r>
            <a:r>
              <a:rPr dirty="0" sz="1400" spc="75">
                <a:latin typeface="Tahoma"/>
                <a:cs typeface="Tahoma"/>
              </a:rPr>
              <a:t>ГОСТ</a:t>
            </a:r>
            <a:r>
              <a:rPr dirty="0" sz="1400" spc="-80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до</a:t>
            </a:r>
            <a:r>
              <a:rPr dirty="0" sz="1400" spc="-25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1992</a:t>
            </a:r>
            <a:r>
              <a:rPr dirty="0" sz="1400" spc="-120">
                <a:latin typeface="Tahoma"/>
                <a:cs typeface="Tahoma"/>
              </a:rPr>
              <a:t> </a:t>
            </a:r>
            <a:r>
              <a:rPr dirty="0" sz="1400" spc="-10">
                <a:latin typeface="Tahoma"/>
                <a:cs typeface="Tahoma"/>
              </a:rPr>
              <a:t>року),</a:t>
            </a:r>
            <a:r>
              <a:rPr dirty="0" sz="1400" spc="-135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уніфікація</a:t>
            </a:r>
            <a:r>
              <a:rPr dirty="0" sz="1400" spc="-200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та</a:t>
            </a:r>
            <a:r>
              <a:rPr dirty="0" sz="1400" spc="40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зведення</a:t>
            </a:r>
            <a:r>
              <a:rPr dirty="0" sz="1400" spc="-200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до</a:t>
            </a:r>
            <a:r>
              <a:rPr dirty="0" sz="1400" spc="70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мінімуму</a:t>
            </a:r>
            <a:r>
              <a:rPr dirty="0" sz="1400" spc="-200">
                <a:latin typeface="Tahoma"/>
                <a:cs typeface="Tahoma"/>
              </a:rPr>
              <a:t> </a:t>
            </a:r>
            <a:r>
              <a:rPr dirty="0" sz="1400" spc="-10">
                <a:latin typeface="Tahoma"/>
                <a:cs typeface="Tahoma"/>
              </a:rPr>
              <a:t>своїх </a:t>
            </a:r>
            <a:r>
              <a:rPr dirty="0" sz="1400">
                <a:latin typeface="Tahoma"/>
                <a:cs typeface="Tahoma"/>
              </a:rPr>
              <a:t>вимог</a:t>
            </a:r>
            <a:r>
              <a:rPr dirty="0" sz="1400" spc="-175">
                <a:latin typeface="Tahoma"/>
                <a:cs typeface="Tahoma"/>
              </a:rPr>
              <a:t> </a:t>
            </a:r>
            <a:r>
              <a:rPr dirty="0" sz="1400" spc="50">
                <a:latin typeface="Tahoma"/>
                <a:cs typeface="Tahoma"/>
              </a:rPr>
              <a:t>щодо</a:t>
            </a:r>
            <a:r>
              <a:rPr dirty="0" sz="1400" spc="-114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маркування</a:t>
            </a:r>
            <a:r>
              <a:rPr dirty="0" sz="1400" spc="-204">
                <a:latin typeface="Tahoma"/>
                <a:cs typeface="Tahoma"/>
              </a:rPr>
              <a:t> </a:t>
            </a:r>
            <a:r>
              <a:rPr dirty="0" sz="1400" spc="-35">
                <a:latin typeface="Tahoma"/>
                <a:cs typeface="Tahoma"/>
              </a:rPr>
              <a:t>та</a:t>
            </a:r>
            <a:r>
              <a:rPr dirty="0" sz="1400" spc="-55">
                <a:latin typeface="Tahoma"/>
                <a:cs typeface="Tahoma"/>
              </a:rPr>
              <a:t> </a:t>
            </a:r>
            <a:r>
              <a:rPr dirty="0" sz="1400" spc="-10">
                <a:latin typeface="Tahoma"/>
                <a:cs typeface="Tahoma"/>
              </a:rPr>
              <a:t>етикетування</a:t>
            </a:r>
            <a:endParaRPr sz="1400">
              <a:latin typeface="Tahoma"/>
              <a:cs typeface="Tahoma"/>
            </a:endParaRPr>
          </a:p>
          <a:p>
            <a:pPr marL="298450" indent="-285750">
              <a:lnSpc>
                <a:spcPts val="1664"/>
              </a:lnSpc>
              <a:spcBef>
                <a:spcPts val="45"/>
              </a:spcBef>
              <a:buFont typeface="Calibri"/>
              <a:buChar char="-"/>
              <a:tabLst>
                <a:tab pos="298450" algn="l"/>
              </a:tabLst>
            </a:pPr>
            <a:r>
              <a:rPr dirty="0" sz="1400">
                <a:latin typeface="Tahoma"/>
                <a:cs typeface="Tahoma"/>
              </a:rPr>
              <a:t>Уніфіковане</a:t>
            </a:r>
            <a:r>
              <a:rPr dirty="0" sz="1400" spc="-165">
                <a:latin typeface="Tahoma"/>
                <a:cs typeface="Tahoma"/>
              </a:rPr>
              <a:t> </a:t>
            </a:r>
            <a:r>
              <a:rPr dirty="0" sz="1400" spc="-35">
                <a:latin typeface="Tahoma"/>
                <a:cs typeface="Tahoma"/>
              </a:rPr>
              <a:t>та</a:t>
            </a:r>
            <a:r>
              <a:rPr dirty="0" sz="1400" spc="-10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ефективне</a:t>
            </a:r>
            <a:r>
              <a:rPr dirty="0" sz="1400" spc="-120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торговельне</a:t>
            </a:r>
            <a:r>
              <a:rPr dirty="0" sz="1400" spc="-165">
                <a:latin typeface="Tahoma"/>
                <a:cs typeface="Tahoma"/>
              </a:rPr>
              <a:t> </a:t>
            </a:r>
            <a:r>
              <a:rPr dirty="0" sz="1400" spc="-35">
                <a:latin typeface="Tahoma"/>
                <a:cs typeface="Tahoma"/>
              </a:rPr>
              <a:t>та</a:t>
            </a:r>
            <a:r>
              <a:rPr dirty="0" sz="1400" spc="-5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митне</a:t>
            </a:r>
            <a:r>
              <a:rPr dirty="0" sz="1400" spc="-165">
                <a:latin typeface="Tahoma"/>
                <a:cs typeface="Tahoma"/>
              </a:rPr>
              <a:t> </a:t>
            </a:r>
            <a:r>
              <a:rPr dirty="0" sz="1400" spc="-10">
                <a:latin typeface="Tahoma"/>
                <a:cs typeface="Tahoma"/>
              </a:rPr>
              <a:t>законодавство</a:t>
            </a:r>
            <a:endParaRPr sz="1400">
              <a:latin typeface="Tahoma"/>
              <a:cs typeface="Tahoma"/>
            </a:endParaRPr>
          </a:p>
          <a:p>
            <a:pPr marL="298450">
              <a:lnSpc>
                <a:spcPts val="1655"/>
              </a:lnSpc>
            </a:pPr>
            <a:r>
              <a:rPr dirty="0" sz="1400" spc="-10">
                <a:latin typeface="Tahoma"/>
                <a:cs typeface="Tahoma"/>
              </a:rPr>
              <a:t>(наближення</a:t>
            </a:r>
            <a:r>
              <a:rPr dirty="0" sz="1400" spc="-215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законодавства</a:t>
            </a:r>
            <a:r>
              <a:rPr dirty="0" sz="1400" spc="-80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у</a:t>
            </a:r>
            <a:r>
              <a:rPr dirty="0" sz="1400" spc="-130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митній</a:t>
            </a:r>
            <a:r>
              <a:rPr dirty="0" sz="1400" spc="-225">
                <a:latin typeface="Tahoma"/>
                <a:cs typeface="Tahoma"/>
              </a:rPr>
              <a:t> </a:t>
            </a:r>
            <a:r>
              <a:rPr dirty="0" sz="1400" spc="-10">
                <a:latin typeface="Tahoma"/>
                <a:cs typeface="Tahoma"/>
              </a:rPr>
              <a:t>сфері)</a:t>
            </a:r>
            <a:endParaRPr sz="1400">
              <a:latin typeface="Tahoma"/>
              <a:cs typeface="Tahoma"/>
            </a:endParaRPr>
          </a:p>
          <a:p>
            <a:pPr marL="298450" indent="-286385">
              <a:lnSpc>
                <a:spcPts val="1664"/>
              </a:lnSpc>
              <a:buFont typeface="Calibri"/>
              <a:buChar char="-"/>
              <a:tabLst>
                <a:tab pos="298450" algn="l"/>
              </a:tabLst>
            </a:pPr>
            <a:r>
              <a:rPr dirty="0" sz="1400">
                <a:latin typeface="Tahoma"/>
                <a:cs typeface="Tahoma"/>
              </a:rPr>
              <a:t>Спрощення</a:t>
            </a:r>
            <a:r>
              <a:rPr dirty="0" sz="1400" spc="-90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процедур заснування</a:t>
            </a:r>
            <a:r>
              <a:rPr dirty="0" sz="1400" spc="-85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підприємницької</a:t>
            </a:r>
            <a:r>
              <a:rPr dirty="0" sz="1400" spc="-60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діяльності</a:t>
            </a:r>
            <a:r>
              <a:rPr dirty="0" sz="1400" spc="65">
                <a:latin typeface="Tahoma"/>
                <a:cs typeface="Tahoma"/>
              </a:rPr>
              <a:t> </a:t>
            </a:r>
            <a:r>
              <a:rPr dirty="0" sz="1400" spc="-50">
                <a:latin typeface="Tahoma"/>
                <a:cs typeface="Tahoma"/>
              </a:rPr>
              <a:t>у</a:t>
            </a:r>
            <a:endParaRPr sz="1400">
              <a:latin typeface="Tahoma"/>
              <a:cs typeface="Tahoma"/>
            </a:endParaRPr>
          </a:p>
          <a:p>
            <a:pPr marL="298450" marR="124460">
              <a:lnSpc>
                <a:spcPts val="1650"/>
              </a:lnSpc>
              <a:spcBef>
                <a:spcPts val="130"/>
              </a:spcBef>
            </a:pPr>
            <a:r>
              <a:rPr dirty="0" sz="1400">
                <a:latin typeface="Tahoma"/>
                <a:cs typeface="Tahoma"/>
              </a:rPr>
              <a:t>всіх</a:t>
            </a:r>
            <a:r>
              <a:rPr dirty="0" sz="1400" spc="20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сферах</a:t>
            </a:r>
            <a:r>
              <a:rPr dirty="0" sz="1400" spc="35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економічної</a:t>
            </a:r>
            <a:r>
              <a:rPr dirty="0" sz="1400" spc="-170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діяльності</a:t>
            </a:r>
            <a:r>
              <a:rPr dirty="0" sz="1400" spc="-170">
                <a:latin typeface="Tahoma"/>
                <a:cs typeface="Tahoma"/>
              </a:rPr>
              <a:t> </a:t>
            </a:r>
            <a:r>
              <a:rPr dirty="0" sz="1400" spc="-20">
                <a:latin typeface="Tahoma"/>
                <a:cs typeface="Tahoma"/>
              </a:rPr>
              <a:t>(крім</a:t>
            </a:r>
            <a:r>
              <a:rPr dirty="0" sz="1400" spc="-100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перелічених</a:t>
            </a:r>
            <a:r>
              <a:rPr dirty="0" sz="1400" spc="-175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у</a:t>
            </a:r>
            <a:r>
              <a:rPr dirty="0" sz="1400" spc="105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Ст.</a:t>
            </a:r>
            <a:r>
              <a:rPr dirty="0" sz="1400" spc="-25">
                <a:latin typeface="Tahoma"/>
                <a:cs typeface="Tahoma"/>
              </a:rPr>
              <a:t> </a:t>
            </a:r>
            <a:r>
              <a:rPr dirty="0" sz="1400" spc="-20">
                <a:latin typeface="Tahoma"/>
                <a:cs typeface="Tahoma"/>
              </a:rPr>
              <a:t>87), </a:t>
            </a:r>
            <a:r>
              <a:rPr dirty="0" sz="1400">
                <a:latin typeface="Tahoma"/>
                <a:cs typeface="Tahoma"/>
              </a:rPr>
              <a:t>найму</a:t>
            </a:r>
            <a:r>
              <a:rPr dirty="0" sz="1400" spc="-90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персоналу</a:t>
            </a:r>
            <a:r>
              <a:rPr dirty="0" sz="1400" spc="-85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на</a:t>
            </a:r>
            <a:r>
              <a:rPr dirty="0" sz="1400" spc="-125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період</a:t>
            </a:r>
            <a:r>
              <a:rPr dirty="0" sz="1400" spc="-25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до</a:t>
            </a:r>
            <a:r>
              <a:rPr dirty="0" sz="1400" spc="15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3</a:t>
            </a:r>
            <a:r>
              <a:rPr dirty="0" sz="1400" spc="10">
                <a:latin typeface="Tahoma"/>
                <a:cs typeface="Tahoma"/>
              </a:rPr>
              <a:t> </a:t>
            </a:r>
            <a:r>
              <a:rPr dirty="0" sz="1400" spc="-20">
                <a:latin typeface="Tahoma"/>
                <a:cs typeface="Tahoma"/>
              </a:rPr>
              <a:t>років</a:t>
            </a:r>
            <a:endParaRPr sz="1400">
              <a:latin typeface="Tahoma"/>
              <a:cs typeface="Tahoma"/>
            </a:endParaRPr>
          </a:p>
          <a:p>
            <a:pPr marL="298450" indent="-285750">
              <a:lnSpc>
                <a:spcPts val="1664"/>
              </a:lnSpc>
              <a:buFont typeface="Calibri"/>
              <a:buChar char="-"/>
              <a:tabLst>
                <a:tab pos="298450" algn="l"/>
              </a:tabLst>
            </a:pPr>
            <a:r>
              <a:rPr dirty="0" sz="1400">
                <a:latin typeface="Tahoma"/>
                <a:cs typeface="Tahoma"/>
              </a:rPr>
              <a:t>Взаємний</a:t>
            </a:r>
            <a:r>
              <a:rPr dirty="0" sz="1400" spc="-70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доступ</a:t>
            </a:r>
            <a:r>
              <a:rPr dirty="0" sz="1400" spc="-175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до</a:t>
            </a:r>
            <a:r>
              <a:rPr dirty="0" sz="1400" spc="50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ринків</a:t>
            </a:r>
            <a:r>
              <a:rPr dirty="0" sz="1400" spc="-85">
                <a:latin typeface="Tahoma"/>
                <a:cs typeface="Tahoma"/>
              </a:rPr>
              <a:t> </a:t>
            </a:r>
            <a:r>
              <a:rPr dirty="0" sz="1400" spc="125">
                <a:latin typeface="Tahoma"/>
                <a:cs typeface="Tahoma"/>
              </a:rPr>
              <a:t>ЄС-</a:t>
            </a:r>
            <a:r>
              <a:rPr dirty="0" sz="1400" spc="-10">
                <a:latin typeface="Tahoma"/>
                <a:cs typeface="Tahoma"/>
              </a:rPr>
              <a:t>Україна</a:t>
            </a:r>
            <a:r>
              <a:rPr dirty="0" sz="1400" spc="-105">
                <a:latin typeface="Tahoma"/>
                <a:cs typeface="Tahoma"/>
              </a:rPr>
              <a:t> </a:t>
            </a:r>
            <a:r>
              <a:rPr dirty="0" sz="1400" spc="-10">
                <a:latin typeface="Tahoma"/>
                <a:cs typeface="Tahoma"/>
              </a:rPr>
              <a:t>(державні</a:t>
            </a:r>
            <a:r>
              <a:rPr dirty="0" sz="1400" spc="-140">
                <a:latin typeface="Tahoma"/>
                <a:cs typeface="Tahoma"/>
              </a:rPr>
              <a:t> </a:t>
            </a:r>
            <a:r>
              <a:rPr dirty="0" sz="1400" spc="-10">
                <a:latin typeface="Tahoma"/>
                <a:cs typeface="Tahoma"/>
              </a:rPr>
              <a:t>закупівлі)</a:t>
            </a:r>
            <a:endParaRPr sz="1400">
              <a:latin typeface="Tahoma"/>
              <a:cs typeface="Tahoma"/>
            </a:endParaRPr>
          </a:p>
          <a:p>
            <a:pPr marL="298450" indent="-285750">
              <a:lnSpc>
                <a:spcPts val="1664"/>
              </a:lnSpc>
              <a:buFont typeface="Calibri"/>
              <a:buChar char="-"/>
              <a:tabLst>
                <a:tab pos="298450" algn="l"/>
              </a:tabLst>
            </a:pPr>
            <a:r>
              <a:rPr dirty="0" sz="1400" spc="20">
                <a:latin typeface="Tahoma"/>
                <a:cs typeface="Tahoma"/>
              </a:rPr>
              <a:t>Спільний</a:t>
            </a:r>
            <a:r>
              <a:rPr dirty="0" sz="1400" spc="-200">
                <a:latin typeface="Tahoma"/>
                <a:cs typeface="Tahoma"/>
              </a:rPr>
              <a:t> </a:t>
            </a:r>
            <a:r>
              <a:rPr dirty="0" sz="1400" spc="10">
                <a:latin typeface="Tahoma"/>
                <a:cs typeface="Tahoma"/>
              </a:rPr>
              <a:t>сталий</a:t>
            </a:r>
            <a:r>
              <a:rPr dirty="0" sz="1400" spc="-100">
                <a:latin typeface="Tahoma"/>
                <a:cs typeface="Tahoma"/>
              </a:rPr>
              <a:t> </a:t>
            </a:r>
            <a:r>
              <a:rPr dirty="0" sz="1400" spc="-10">
                <a:latin typeface="Tahoma"/>
                <a:cs typeface="Tahoma"/>
              </a:rPr>
              <a:t>розвиток</a:t>
            </a:r>
            <a:endParaRPr sz="1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29849" y="12698"/>
            <a:ext cx="5962149" cy="68453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1629" y="113982"/>
            <a:ext cx="5363210" cy="5384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020"/>
              </a:lnSpc>
              <a:spcBef>
                <a:spcPts val="100"/>
              </a:spcBef>
            </a:pPr>
            <a:r>
              <a:rPr dirty="0" sz="1800">
                <a:solidFill>
                  <a:srgbClr val="333333"/>
                </a:solidFill>
                <a:latin typeface="Arial"/>
                <a:cs typeface="Arial"/>
              </a:rPr>
              <a:t>РОЗДІЛ</a:t>
            </a:r>
            <a:r>
              <a:rPr dirty="0" sz="1800" spc="-12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333333"/>
                </a:solidFill>
                <a:latin typeface="Arial"/>
                <a:cs typeface="Arial"/>
              </a:rPr>
              <a:t>IV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020"/>
              </a:lnSpc>
            </a:pPr>
            <a:r>
              <a:rPr dirty="0" sz="1800" spc="-20">
                <a:solidFill>
                  <a:srgbClr val="333333"/>
                </a:solidFill>
                <a:latin typeface="Arial"/>
                <a:cs typeface="Arial"/>
              </a:rPr>
              <a:t>ЕКОНОМІЧНЕ</a:t>
            </a:r>
            <a:r>
              <a:rPr dirty="0" sz="1800" spc="-15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800" spc="-80">
                <a:solidFill>
                  <a:srgbClr val="333333"/>
                </a:solidFill>
                <a:latin typeface="Arial"/>
                <a:cs typeface="Arial"/>
              </a:rPr>
              <a:t>ТА</a:t>
            </a:r>
            <a:r>
              <a:rPr dirty="0" sz="1800" spc="-1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800" spc="-60">
                <a:solidFill>
                  <a:srgbClr val="333333"/>
                </a:solidFill>
                <a:latin typeface="Arial"/>
                <a:cs typeface="Arial"/>
              </a:rPr>
              <a:t>ГАЛУЗЕВЕ</a:t>
            </a:r>
            <a:r>
              <a:rPr dirty="0" sz="1800" spc="-15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33333"/>
                </a:solidFill>
                <a:latin typeface="Arial"/>
                <a:cs typeface="Arial"/>
              </a:rPr>
              <a:t>СПІВРОБІТНИЦТВО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37820" y="925448"/>
            <a:ext cx="5637530" cy="5519420"/>
          </a:xfrm>
          <a:prstGeom prst="rect">
            <a:avLst/>
          </a:prstGeom>
        </p:spPr>
        <p:txBody>
          <a:bodyPr wrap="square" lIns="0" tIns="2540" rIns="0" bIns="0" rtlCol="0" vert="horz">
            <a:spAutoFit/>
          </a:bodyPr>
          <a:lstStyle/>
          <a:p>
            <a:pPr marL="298450" marR="442595" indent="-286385">
              <a:lnSpc>
                <a:spcPct val="104299"/>
              </a:lnSpc>
              <a:spcBef>
                <a:spcPts val="20"/>
              </a:spcBef>
              <a:buFont typeface="Calibri"/>
              <a:buChar char="-"/>
              <a:tabLst>
                <a:tab pos="298450" algn="l"/>
              </a:tabLst>
            </a:pPr>
            <a:r>
              <a:rPr dirty="0" sz="1500" spc="-10">
                <a:latin typeface="Trebuchet MS"/>
                <a:cs typeface="Trebuchet MS"/>
              </a:rPr>
              <a:t>Співробітництво</a:t>
            </a:r>
            <a:r>
              <a:rPr dirty="0" sz="1500" spc="-5">
                <a:latin typeface="Trebuchet MS"/>
                <a:cs typeface="Trebuchet MS"/>
              </a:rPr>
              <a:t> </a:t>
            </a:r>
            <a:r>
              <a:rPr dirty="0" sz="1500" spc="-75">
                <a:latin typeface="Trebuchet MS"/>
                <a:cs typeface="Trebuchet MS"/>
              </a:rPr>
              <a:t>у</a:t>
            </a:r>
            <a:r>
              <a:rPr dirty="0" sz="1500" spc="-95">
                <a:latin typeface="Trebuchet MS"/>
                <a:cs typeface="Trebuchet MS"/>
              </a:rPr>
              <a:t> </a:t>
            </a:r>
            <a:r>
              <a:rPr dirty="0" sz="1500" spc="-70">
                <a:latin typeface="Trebuchet MS"/>
                <a:cs typeface="Trebuchet MS"/>
              </a:rPr>
              <a:t>сфері</a:t>
            </a:r>
            <a:r>
              <a:rPr dirty="0" sz="1500" spc="-40">
                <a:latin typeface="Trebuchet MS"/>
                <a:cs typeface="Trebuchet MS"/>
              </a:rPr>
              <a:t> </a:t>
            </a:r>
            <a:r>
              <a:rPr dirty="0" sz="1500" spc="-45" b="1">
                <a:latin typeface="Trebuchet MS"/>
                <a:cs typeface="Trebuchet MS"/>
              </a:rPr>
              <a:t>енергетики</a:t>
            </a:r>
            <a:r>
              <a:rPr dirty="0" sz="1500" spc="-45">
                <a:latin typeface="Trebuchet MS"/>
                <a:cs typeface="Trebuchet MS"/>
              </a:rPr>
              <a:t>,</a:t>
            </a:r>
            <a:r>
              <a:rPr dirty="0" sz="1500" spc="-160">
                <a:latin typeface="Trebuchet MS"/>
                <a:cs typeface="Trebuchet MS"/>
              </a:rPr>
              <a:t> </a:t>
            </a:r>
            <a:r>
              <a:rPr dirty="0" sz="1500">
                <a:latin typeface="Trebuchet MS"/>
                <a:cs typeface="Trebuchet MS"/>
              </a:rPr>
              <a:t>включаючи</a:t>
            </a:r>
            <a:r>
              <a:rPr dirty="0" sz="1500" spc="-135">
                <a:latin typeface="Trebuchet MS"/>
                <a:cs typeface="Trebuchet MS"/>
              </a:rPr>
              <a:t> </a:t>
            </a:r>
            <a:r>
              <a:rPr dirty="0" sz="1500" spc="-10">
                <a:latin typeface="Trebuchet MS"/>
                <a:cs typeface="Trebuchet MS"/>
              </a:rPr>
              <a:t>ядерну енергетику</a:t>
            </a:r>
            <a:endParaRPr sz="1500">
              <a:latin typeface="Trebuchet MS"/>
              <a:cs typeface="Trebuchet MS"/>
            </a:endParaRPr>
          </a:p>
          <a:p>
            <a:pPr marL="298450" indent="-285750">
              <a:lnSpc>
                <a:spcPts val="1725"/>
              </a:lnSpc>
              <a:buFont typeface="Calibri"/>
              <a:buChar char="-"/>
              <a:tabLst>
                <a:tab pos="298450" algn="l"/>
              </a:tabLst>
            </a:pPr>
            <a:r>
              <a:rPr dirty="0" sz="1500" spc="-20" b="1">
                <a:latin typeface="Trebuchet MS"/>
                <a:cs typeface="Trebuchet MS"/>
              </a:rPr>
              <a:t>Макроекономічне</a:t>
            </a:r>
            <a:r>
              <a:rPr dirty="0" sz="1500" spc="75" b="1">
                <a:latin typeface="Trebuchet MS"/>
                <a:cs typeface="Trebuchet MS"/>
              </a:rPr>
              <a:t> </a:t>
            </a:r>
            <a:r>
              <a:rPr dirty="0" sz="1500" spc="-25" b="1">
                <a:latin typeface="Trebuchet MS"/>
                <a:cs typeface="Trebuchet MS"/>
              </a:rPr>
              <a:t>співробітництво</a:t>
            </a:r>
            <a:r>
              <a:rPr dirty="0" sz="1500" spc="-5" b="1">
                <a:latin typeface="Trebuchet MS"/>
                <a:cs typeface="Trebuchet MS"/>
              </a:rPr>
              <a:t> </a:t>
            </a:r>
            <a:r>
              <a:rPr dirty="0" sz="1500" spc="-40">
                <a:latin typeface="Trebuchet MS"/>
                <a:cs typeface="Trebuchet MS"/>
              </a:rPr>
              <a:t>(формулювання</a:t>
            </a:r>
            <a:r>
              <a:rPr dirty="0" sz="1500" spc="-90">
                <a:latin typeface="Trebuchet MS"/>
                <a:cs typeface="Trebuchet MS"/>
              </a:rPr>
              <a:t> </a:t>
            </a:r>
            <a:r>
              <a:rPr dirty="0" sz="1500" spc="-50">
                <a:latin typeface="Trebuchet MS"/>
                <a:cs typeface="Trebuchet MS"/>
              </a:rPr>
              <a:t>і</a:t>
            </a:r>
            <a:endParaRPr sz="1500">
              <a:latin typeface="Trebuchet MS"/>
              <a:cs typeface="Trebuchet MS"/>
            </a:endParaRPr>
          </a:p>
          <a:p>
            <a:pPr marL="298450" marR="183515">
              <a:lnSpc>
                <a:spcPct val="100000"/>
              </a:lnSpc>
              <a:spcBef>
                <a:spcPts val="5"/>
              </a:spcBef>
            </a:pPr>
            <a:r>
              <a:rPr dirty="0" sz="1500" spc="-10">
                <a:latin typeface="Trebuchet MS"/>
                <a:cs typeface="Trebuchet MS"/>
              </a:rPr>
              <a:t>реалізація</a:t>
            </a:r>
            <a:r>
              <a:rPr dirty="0" sz="1500" spc="-175">
                <a:latin typeface="Trebuchet MS"/>
                <a:cs typeface="Trebuchet MS"/>
              </a:rPr>
              <a:t> </a:t>
            </a:r>
            <a:r>
              <a:rPr dirty="0" sz="1500" spc="-20">
                <a:latin typeface="Trebuchet MS"/>
                <a:cs typeface="Trebuchet MS"/>
              </a:rPr>
              <a:t>ринкової</a:t>
            </a:r>
            <a:r>
              <a:rPr dirty="0" sz="1500" spc="-155">
                <a:latin typeface="Trebuchet MS"/>
                <a:cs typeface="Trebuchet MS"/>
              </a:rPr>
              <a:t> </a:t>
            </a:r>
            <a:r>
              <a:rPr dirty="0" sz="1500" spc="-25">
                <a:latin typeface="Trebuchet MS"/>
                <a:cs typeface="Trebuchet MS"/>
              </a:rPr>
              <a:t>економічної</a:t>
            </a:r>
            <a:r>
              <a:rPr dirty="0" sz="1500" spc="-60">
                <a:latin typeface="Trebuchet MS"/>
                <a:cs typeface="Trebuchet MS"/>
              </a:rPr>
              <a:t> </a:t>
            </a:r>
            <a:r>
              <a:rPr dirty="0" sz="1500" spc="-35">
                <a:latin typeface="Trebuchet MS"/>
                <a:cs typeface="Trebuchet MS"/>
              </a:rPr>
              <a:t>політики,</a:t>
            </a:r>
            <a:r>
              <a:rPr dirty="0" sz="1500" spc="-150">
                <a:latin typeface="Trebuchet MS"/>
                <a:cs typeface="Trebuchet MS"/>
              </a:rPr>
              <a:t> </a:t>
            </a:r>
            <a:r>
              <a:rPr dirty="0" sz="1500" spc="-20">
                <a:latin typeface="Trebuchet MS"/>
                <a:cs typeface="Trebuchet MS"/>
              </a:rPr>
              <a:t>наближення</a:t>
            </a:r>
            <a:r>
              <a:rPr dirty="0" sz="1500" spc="-90">
                <a:latin typeface="Trebuchet MS"/>
                <a:cs typeface="Trebuchet MS"/>
              </a:rPr>
              <a:t> </a:t>
            </a:r>
            <a:r>
              <a:rPr dirty="0" sz="1500" spc="-20">
                <a:latin typeface="Trebuchet MS"/>
                <a:cs typeface="Trebuchet MS"/>
              </a:rPr>
              <a:t>укр. </a:t>
            </a:r>
            <a:r>
              <a:rPr dirty="0" sz="1500" spc="-25">
                <a:latin typeface="Trebuchet MS"/>
                <a:cs typeface="Trebuchet MS"/>
              </a:rPr>
              <a:t>політики</a:t>
            </a:r>
            <a:r>
              <a:rPr dirty="0" sz="1500" spc="-190">
                <a:latin typeface="Trebuchet MS"/>
                <a:cs typeface="Trebuchet MS"/>
              </a:rPr>
              <a:t> </a:t>
            </a:r>
            <a:r>
              <a:rPr dirty="0" sz="1500" spc="-10">
                <a:latin typeface="Trebuchet MS"/>
                <a:cs typeface="Trebuchet MS"/>
              </a:rPr>
              <a:t>до</a:t>
            </a:r>
            <a:r>
              <a:rPr dirty="0" sz="1500" spc="-145">
                <a:latin typeface="Trebuchet MS"/>
                <a:cs typeface="Trebuchet MS"/>
              </a:rPr>
              <a:t> </a:t>
            </a:r>
            <a:r>
              <a:rPr dirty="0" sz="1500" spc="-25">
                <a:latin typeface="Trebuchet MS"/>
                <a:cs typeface="Trebuchet MS"/>
              </a:rPr>
              <a:t>політики</a:t>
            </a:r>
            <a:r>
              <a:rPr dirty="0" sz="1500" spc="-190">
                <a:latin typeface="Trebuchet MS"/>
                <a:cs typeface="Trebuchet MS"/>
              </a:rPr>
              <a:t> </a:t>
            </a:r>
            <a:r>
              <a:rPr dirty="0" sz="1500" spc="155">
                <a:latin typeface="Trebuchet MS"/>
                <a:cs typeface="Trebuchet MS"/>
              </a:rPr>
              <a:t>ЄС</a:t>
            </a:r>
            <a:r>
              <a:rPr dirty="0" sz="1500" spc="-210">
                <a:latin typeface="Trebuchet MS"/>
                <a:cs typeface="Trebuchet MS"/>
              </a:rPr>
              <a:t> </a:t>
            </a:r>
            <a:r>
              <a:rPr dirty="0" sz="1500" spc="-20">
                <a:latin typeface="Trebuchet MS"/>
                <a:cs typeface="Trebuchet MS"/>
              </a:rPr>
              <a:t>відповідно</a:t>
            </a:r>
            <a:r>
              <a:rPr dirty="0" sz="1500">
                <a:latin typeface="Trebuchet MS"/>
                <a:cs typeface="Trebuchet MS"/>
              </a:rPr>
              <a:t> </a:t>
            </a:r>
            <a:r>
              <a:rPr dirty="0" sz="1500" spc="-10">
                <a:latin typeface="Trebuchet MS"/>
                <a:cs typeface="Trebuchet MS"/>
              </a:rPr>
              <a:t>до</a:t>
            </a:r>
            <a:r>
              <a:rPr dirty="0" sz="1500" spc="-145">
                <a:latin typeface="Trebuchet MS"/>
                <a:cs typeface="Trebuchet MS"/>
              </a:rPr>
              <a:t> </a:t>
            </a:r>
            <a:r>
              <a:rPr dirty="0" sz="1500" spc="-10">
                <a:latin typeface="Trebuchet MS"/>
                <a:cs typeface="Trebuchet MS"/>
              </a:rPr>
              <a:t>основоположних принципів</a:t>
            </a:r>
            <a:r>
              <a:rPr dirty="0" sz="1500" spc="-100">
                <a:latin typeface="Trebuchet MS"/>
                <a:cs typeface="Trebuchet MS"/>
              </a:rPr>
              <a:t> </a:t>
            </a:r>
            <a:r>
              <a:rPr dirty="0" sz="1500" spc="-20">
                <a:latin typeface="Trebuchet MS"/>
                <a:cs typeface="Trebuchet MS"/>
              </a:rPr>
              <a:t>макроекономічної</a:t>
            </a:r>
            <a:r>
              <a:rPr dirty="0" sz="1500" spc="-70">
                <a:latin typeface="Trebuchet MS"/>
                <a:cs typeface="Trebuchet MS"/>
              </a:rPr>
              <a:t> </a:t>
            </a:r>
            <a:r>
              <a:rPr dirty="0" sz="1500" spc="-40">
                <a:latin typeface="Trebuchet MS"/>
                <a:cs typeface="Trebuchet MS"/>
              </a:rPr>
              <a:t>стабільності,</a:t>
            </a:r>
            <a:r>
              <a:rPr dirty="0" sz="1500" spc="-60">
                <a:latin typeface="Trebuchet MS"/>
                <a:cs typeface="Trebuchet MS"/>
              </a:rPr>
              <a:t> </a:t>
            </a:r>
            <a:r>
              <a:rPr dirty="0" sz="1500" spc="-10">
                <a:latin typeface="Trebuchet MS"/>
                <a:cs typeface="Trebuchet MS"/>
              </a:rPr>
              <a:t>збалансованості </a:t>
            </a:r>
            <a:r>
              <a:rPr dirty="0" sz="1500" spc="-30">
                <a:latin typeface="Trebuchet MS"/>
                <a:cs typeface="Trebuchet MS"/>
              </a:rPr>
              <a:t>державних</a:t>
            </a:r>
            <a:r>
              <a:rPr dirty="0" sz="1500" spc="-100">
                <a:latin typeface="Trebuchet MS"/>
                <a:cs typeface="Trebuchet MS"/>
              </a:rPr>
              <a:t> </a:t>
            </a:r>
            <a:r>
              <a:rPr dirty="0" sz="1500" spc="-45">
                <a:latin typeface="Trebuchet MS"/>
                <a:cs typeface="Trebuchet MS"/>
              </a:rPr>
              <a:t>фінансів</a:t>
            </a:r>
            <a:r>
              <a:rPr dirty="0" sz="1500" spc="-35">
                <a:latin typeface="Trebuchet MS"/>
                <a:cs typeface="Trebuchet MS"/>
              </a:rPr>
              <a:t> </a:t>
            </a:r>
            <a:r>
              <a:rPr dirty="0" sz="1500" spc="-75">
                <a:latin typeface="Trebuchet MS"/>
                <a:cs typeface="Trebuchet MS"/>
              </a:rPr>
              <a:t>і</a:t>
            </a:r>
            <a:r>
              <a:rPr dirty="0" sz="1500" spc="-90">
                <a:latin typeface="Trebuchet MS"/>
                <a:cs typeface="Trebuchet MS"/>
              </a:rPr>
              <a:t> </a:t>
            </a:r>
            <a:r>
              <a:rPr dirty="0" sz="1500" spc="-30">
                <a:latin typeface="Trebuchet MS"/>
                <a:cs typeface="Trebuchet MS"/>
              </a:rPr>
              <a:t>платіжного</a:t>
            </a:r>
            <a:r>
              <a:rPr dirty="0" sz="1500" spc="-110">
                <a:latin typeface="Trebuchet MS"/>
                <a:cs typeface="Trebuchet MS"/>
              </a:rPr>
              <a:t> </a:t>
            </a:r>
            <a:r>
              <a:rPr dirty="0" sz="1500" spc="-10">
                <a:latin typeface="Trebuchet MS"/>
                <a:cs typeface="Trebuchet MS"/>
              </a:rPr>
              <a:t>балансу)</a:t>
            </a:r>
            <a:endParaRPr sz="1500">
              <a:latin typeface="Trebuchet MS"/>
              <a:cs typeface="Trebuchet MS"/>
            </a:endParaRPr>
          </a:p>
          <a:p>
            <a:pPr marL="298450" marR="248920" indent="-286385">
              <a:lnSpc>
                <a:spcPct val="100000"/>
              </a:lnSpc>
              <a:spcBef>
                <a:spcPts val="10"/>
              </a:spcBef>
              <a:buFont typeface="Calibri"/>
              <a:buChar char="-"/>
              <a:tabLst>
                <a:tab pos="298450" algn="l"/>
              </a:tabLst>
            </a:pPr>
            <a:r>
              <a:rPr dirty="0" sz="1500" spc="-25" b="1">
                <a:latin typeface="Trebuchet MS"/>
                <a:cs typeface="Trebuchet MS"/>
              </a:rPr>
              <a:t>Управління</a:t>
            </a:r>
            <a:r>
              <a:rPr dirty="0" sz="1500" spc="-170" b="1">
                <a:latin typeface="Trebuchet MS"/>
                <a:cs typeface="Trebuchet MS"/>
              </a:rPr>
              <a:t> </a:t>
            </a:r>
            <a:r>
              <a:rPr dirty="0" sz="1500" b="1">
                <a:latin typeface="Trebuchet MS"/>
                <a:cs typeface="Trebuchet MS"/>
              </a:rPr>
              <a:t>державними</a:t>
            </a:r>
            <a:r>
              <a:rPr dirty="0" sz="1500" spc="-200" b="1">
                <a:latin typeface="Trebuchet MS"/>
                <a:cs typeface="Trebuchet MS"/>
              </a:rPr>
              <a:t> </a:t>
            </a:r>
            <a:r>
              <a:rPr dirty="0" sz="1500" spc="-30" b="1">
                <a:latin typeface="Trebuchet MS"/>
                <a:cs typeface="Trebuchet MS"/>
              </a:rPr>
              <a:t>фінансами</a:t>
            </a:r>
            <a:r>
              <a:rPr dirty="0" sz="1500" spc="-30">
                <a:latin typeface="Trebuchet MS"/>
                <a:cs typeface="Trebuchet MS"/>
              </a:rPr>
              <a:t>:</a:t>
            </a:r>
            <a:r>
              <a:rPr dirty="0" sz="1500" spc="-160">
                <a:latin typeface="Trebuchet MS"/>
                <a:cs typeface="Trebuchet MS"/>
              </a:rPr>
              <a:t> </a:t>
            </a:r>
            <a:r>
              <a:rPr dirty="0" sz="1500" spc="-10">
                <a:latin typeface="Trebuchet MS"/>
                <a:cs typeface="Trebuchet MS"/>
              </a:rPr>
              <a:t>бюджетна</a:t>
            </a:r>
            <a:r>
              <a:rPr dirty="0" sz="1500" spc="-65">
                <a:latin typeface="Trebuchet MS"/>
                <a:cs typeface="Trebuchet MS"/>
              </a:rPr>
              <a:t> </a:t>
            </a:r>
            <a:r>
              <a:rPr dirty="0" sz="1500" spc="-10">
                <a:latin typeface="Trebuchet MS"/>
                <a:cs typeface="Trebuchet MS"/>
              </a:rPr>
              <a:t>політика, </a:t>
            </a:r>
            <a:r>
              <a:rPr dirty="0" sz="1500" spc="-30">
                <a:latin typeface="Trebuchet MS"/>
                <a:cs typeface="Trebuchet MS"/>
              </a:rPr>
              <a:t>внутрішній</a:t>
            </a:r>
            <a:r>
              <a:rPr dirty="0" sz="1500" spc="-70">
                <a:latin typeface="Trebuchet MS"/>
                <a:cs typeface="Trebuchet MS"/>
              </a:rPr>
              <a:t> </a:t>
            </a:r>
            <a:r>
              <a:rPr dirty="0" sz="1500" spc="-30">
                <a:latin typeface="Trebuchet MS"/>
                <a:cs typeface="Trebuchet MS"/>
              </a:rPr>
              <a:t>контроль</a:t>
            </a:r>
            <a:r>
              <a:rPr dirty="0" sz="1500" spc="-95">
                <a:latin typeface="Trebuchet MS"/>
                <a:cs typeface="Trebuchet MS"/>
              </a:rPr>
              <a:t> </a:t>
            </a:r>
            <a:r>
              <a:rPr dirty="0" sz="1500" spc="-75">
                <a:latin typeface="Trebuchet MS"/>
                <a:cs typeface="Trebuchet MS"/>
              </a:rPr>
              <a:t>і</a:t>
            </a:r>
            <a:r>
              <a:rPr dirty="0" sz="1500" spc="-95">
                <a:latin typeface="Trebuchet MS"/>
                <a:cs typeface="Trebuchet MS"/>
              </a:rPr>
              <a:t> </a:t>
            </a:r>
            <a:r>
              <a:rPr dirty="0" sz="1500">
                <a:latin typeface="Trebuchet MS"/>
                <a:cs typeface="Trebuchet MS"/>
              </a:rPr>
              <a:t>зовнішній</a:t>
            </a:r>
            <a:r>
              <a:rPr dirty="0" sz="1500" spc="-160">
                <a:latin typeface="Trebuchet MS"/>
                <a:cs typeface="Trebuchet MS"/>
              </a:rPr>
              <a:t> </a:t>
            </a:r>
            <a:r>
              <a:rPr dirty="0" sz="1500" spc="-30">
                <a:latin typeface="Trebuchet MS"/>
                <a:cs typeface="Trebuchet MS"/>
              </a:rPr>
              <a:t>аудит</a:t>
            </a:r>
            <a:r>
              <a:rPr dirty="0" sz="1500" spc="-114">
                <a:latin typeface="Trebuchet MS"/>
                <a:cs typeface="Trebuchet MS"/>
              </a:rPr>
              <a:t> </a:t>
            </a:r>
            <a:r>
              <a:rPr dirty="0" sz="1500" spc="-10">
                <a:latin typeface="Trebuchet MS"/>
                <a:cs typeface="Trebuchet MS"/>
              </a:rPr>
              <a:t>(гармонізація законодавства</a:t>
            </a:r>
            <a:r>
              <a:rPr dirty="0" sz="1500" spc="-75">
                <a:latin typeface="Trebuchet MS"/>
                <a:cs typeface="Trebuchet MS"/>
              </a:rPr>
              <a:t> і</a:t>
            </a:r>
            <a:r>
              <a:rPr dirty="0" sz="1500" spc="-90">
                <a:latin typeface="Trebuchet MS"/>
                <a:cs typeface="Trebuchet MS"/>
              </a:rPr>
              <a:t> </a:t>
            </a:r>
            <a:r>
              <a:rPr dirty="0" sz="1500" spc="-30">
                <a:latin typeface="Trebuchet MS"/>
                <a:cs typeface="Trebuchet MS"/>
              </a:rPr>
              <a:t>стандартів </a:t>
            </a:r>
            <a:r>
              <a:rPr dirty="0" sz="1500" spc="65">
                <a:latin typeface="Trebuchet MS"/>
                <a:cs typeface="Trebuchet MS"/>
              </a:rPr>
              <a:t>що</a:t>
            </a:r>
            <a:r>
              <a:rPr dirty="0" sz="1500" spc="-105">
                <a:latin typeface="Trebuchet MS"/>
                <a:cs typeface="Trebuchet MS"/>
              </a:rPr>
              <a:t> </a:t>
            </a:r>
            <a:r>
              <a:rPr dirty="0" sz="1500" spc="-25">
                <a:latin typeface="Trebuchet MS"/>
                <a:cs typeface="Trebuchet MS"/>
              </a:rPr>
              <a:t>відповідають</a:t>
            </a:r>
            <a:r>
              <a:rPr dirty="0" sz="1500" spc="-90">
                <a:latin typeface="Trebuchet MS"/>
                <a:cs typeface="Trebuchet MS"/>
              </a:rPr>
              <a:t> </a:t>
            </a:r>
            <a:r>
              <a:rPr dirty="0" sz="1500" spc="-10">
                <a:latin typeface="Trebuchet MS"/>
                <a:cs typeface="Trebuchet MS"/>
              </a:rPr>
              <a:t>принципам </a:t>
            </a:r>
            <a:r>
              <a:rPr dirty="0" sz="1500" spc="-40">
                <a:latin typeface="Trebuchet MS"/>
                <a:cs typeface="Trebuchet MS"/>
              </a:rPr>
              <a:t>підзвітності,</a:t>
            </a:r>
            <a:r>
              <a:rPr dirty="0" sz="1500" spc="20">
                <a:latin typeface="Trebuchet MS"/>
                <a:cs typeface="Trebuchet MS"/>
              </a:rPr>
              <a:t> </a:t>
            </a:r>
            <a:r>
              <a:rPr dirty="0" sz="1500" spc="-25">
                <a:latin typeface="Trebuchet MS"/>
                <a:cs typeface="Trebuchet MS"/>
              </a:rPr>
              <a:t>прозорості,</a:t>
            </a:r>
            <a:r>
              <a:rPr dirty="0" sz="1500" spc="-65">
                <a:latin typeface="Trebuchet MS"/>
                <a:cs typeface="Trebuchet MS"/>
              </a:rPr>
              <a:t> </a:t>
            </a:r>
            <a:r>
              <a:rPr dirty="0" sz="1500" spc="-35">
                <a:latin typeface="Trebuchet MS"/>
                <a:cs typeface="Trebuchet MS"/>
              </a:rPr>
              <a:t>економності,</a:t>
            </a:r>
            <a:r>
              <a:rPr dirty="0" sz="1500" spc="-65">
                <a:latin typeface="Trebuchet MS"/>
                <a:cs typeface="Trebuchet MS"/>
              </a:rPr>
              <a:t> </a:t>
            </a:r>
            <a:r>
              <a:rPr dirty="0" sz="1500" spc="-45">
                <a:latin typeface="Trebuchet MS"/>
                <a:cs typeface="Trebuchet MS"/>
              </a:rPr>
              <a:t>ефективності</a:t>
            </a:r>
            <a:r>
              <a:rPr dirty="0" sz="1500" spc="-65">
                <a:latin typeface="Trebuchet MS"/>
                <a:cs typeface="Trebuchet MS"/>
              </a:rPr>
              <a:t> </a:t>
            </a:r>
            <a:r>
              <a:rPr dirty="0" sz="1500" spc="-25">
                <a:latin typeface="Trebuchet MS"/>
                <a:cs typeface="Trebuchet MS"/>
              </a:rPr>
              <a:t>та </a:t>
            </a:r>
            <a:r>
              <a:rPr dirty="0" sz="1500" spc="-10">
                <a:latin typeface="Trebuchet MS"/>
                <a:cs typeface="Trebuchet MS"/>
              </a:rPr>
              <a:t>результативності)</a:t>
            </a:r>
            <a:endParaRPr sz="1500">
              <a:latin typeface="Trebuchet MS"/>
              <a:cs typeface="Trebuchet MS"/>
            </a:endParaRPr>
          </a:p>
          <a:p>
            <a:pPr marL="298450" marR="5080" indent="-286385">
              <a:lnSpc>
                <a:spcPct val="100000"/>
              </a:lnSpc>
              <a:spcBef>
                <a:spcPts val="10"/>
              </a:spcBef>
              <a:buFont typeface="Calibri"/>
              <a:buChar char="-"/>
              <a:tabLst>
                <a:tab pos="298450" algn="l"/>
              </a:tabLst>
            </a:pPr>
            <a:r>
              <a:rPr dirty="0" sz="1500" spc="-20">
                <a:latin typeface="Trebuchet MS"/>
                <a:cs typeface="Trebuchet MS"/>
              </a:rPr>
              <a:t>вдосконалення</a:t>
            </a:r>
            <a:r>
              <a:rPr dirty="0" sz="1500" spc="-35">
                <a:latin typeface="Trebuchet MS"/>
                <a:cs typeface="Trebuchet MS"/>
              </a:rPr>
              <a:t> </a:t>
            </a:r>
            <a:r>
              <a:rPr dirty="0" sz="1500" spc="-75">
                <a:latin typeface="Trebuchet MS"/>
                <a:cs typeface="Trebuchet MS"/>
              </a:rPr>
              <a:t>і</a:t>
            </a:r>
            <a:r>
              <a:rPr dirty="0" sz="1500" spc="-190">
                <a:latin typeface="Trebuchet MS"/>
                <a:cs typeface="Trebuchet MS"/>
              </a:rPr>
              <a:t> </a:t>
            </a:r>
            <a:r>
              <a:rPr dirty="0" sz="1500" spc="-10">
                <a:latin typeface="Trebuchet MS"/>
                <a:cs typeface="Trebuchet MS"/>
              </a:rPr>
              <a:t>розвиток</a:t>
            </a:r>
            <a:r>
              <a:rPr dirty="0" sz="1500" spc="-65">
                <a:latin typeface="Trebuchet MS"/>
                <a:cs typeface="Trebuchet MS"/>
              </a:rPr>
              <a:t> </a:t>
            </a:r>
            <a:r>
              <a:rPr dirty="0" sz="1500" spc="-20" b="1">
                <a:latin typeface="Trebuchet MS"/>
                <a:cs typeface="Trebuchet MS"/>
              </a:rPr>
              <a:t>податкової</a:t>
            </a:r>
            <a:r>
              <a:rPr dirty="0" sz="1500" spc="-145" b="1">
                <a:latin typeface="Trebuchet MS"/>
                <a:cs typeface="Trebuchet MS"/>
              </a:rPr>
              <a:t> </a:t>
            </a:r>
            <a:r>
              <a:rPr dirty="0" sz="1500" spc="-10" b="1">
                <a:latin typeface="Trebuchet MS"/>
                <a:cs typeface="Trebuchet MS"/>
              </a:rPr>
              <a:t>системи</a:t>
            </a:r>
            <a:r>
              <a:rPr dirty="0" sz="1500" spc="-15" b="1">
                <a:latin typeface="Trebuchet MS"/>
                <a:cs typeface="Trebuchet MS"/>
              </a:rPr>
              <a:t> </a:t>
            </a:r>
            <a:r>
              <a:rPr dirty="0" sz="1500" spc="-40">
                <a:latin typeface="Trebuchet MS"/>
                <a:cs typeface="Trebuchet MS"/>
              </a:rPr>
              <a:t>та</a:t>
            </a:r>
            <a:r>
              <a:rPr dirty="0" sz="1500" spc="-175">
                <a:latin typeface="Trebuchet MS"/>
                <a:cs typeface="Trebuchet MS"/>
              </a:rPr>
              <a:t> </a:t>
            </a:r>
            <a:r>
              <a:rPr dirty="0" sz="1500" spc="-10">
                <a:latin typeface="Trebuchet MS"/>
                <a:cs typeface="Trebuchet MS"/>
              </a:rPr>
              <a:t>податкових </a:t>
            </a:r>
            <a:r>
              <a:rPr dirty="0" sz="1500" spc="-25">
                <a:latin typeface="Trebuchet MS"/>
                <a:cs typeface="Trebuchet MS"/>
              </a:rPr>
              <a:t>органів</a:t>
            </a:r>
            <a:r>
              <a:rPr dirty="0" sz="1500" spc="-110">
                <a:latin typeface="Trebuchet MS"/>
                <a:cs typeface="Trebuchet MS"/>
              </a:rPr>
              <a:t> </a:t>
            </a:r>
            <a:r>
              <a:rPr dirty="0" sz="1500" spc="-25">
                <a:latin typeface="Trebuchet MS"/>
                <a:cs typeface="Trebuchet MS"/>
              </a:rPr>
              <a:t>України</a:t>
            </a:r>
            <a:r>
              <a:rPr dirty="0" sz="1500" spc="-145">
                <a:latin typeface="Trebuchet MS"/>
                <a:cs typeface="Trebuchet MS"/>
              </a:rPr>
              <a:t> </a:t>
            </a:r>
            <a:r>
              <a:rPr dirty="0" sz="1500" spc="-35">
                <a:latin typeface="Trebuchet MS"/>
                <a:cs typeface="Trebuchet MS"/>
              </a:rPr>
              <a:t>(процедури</a:t>
            </a:r>
            <a:r>
              <a:rPr dirty="0" sz="1500" spc="-50">
                <a:latin typeface="Trebuchet MS"/>
                <a:cs typeface="Trebuchet MS"/>
              </a:rPr>
              <a:t> </a:t>
            </a:r>
            <a:r>
              <a:rPr dirty="0" sz="1500" spc="-20">
                <a:latin typeface="Trebuchet MS"/>
                <a:cs typeface="Trebuchet MS"/>
              </a:rPr>
              <a:t>відшкодування</a:t>
            </a:r>
            <a:r>
              <a:rPr dirty="0" sz="1500" spc="-15">
                <a:latin typeface="Trebuchet MS"/>
                <a:cs typeface="Trebuchet MS"/>
              </a:rPr>
              <a:t> </a:t>
            </a:r>
            <a:r>
              <a:rPr dirty="0" sz="1500">
                <a:latin typeface="Trebuchet MS"/>
                <a:cs typeface="Trebuchet MS"/>
              </a:rPr>
              <a:t>ПДВ</a:t>
            </a:r>
            <a:r>
              <a:rPr dirty="0" sz="1500" spc="-100">
                <a:latin typeface="Trebuchet MS"/>
                <a:cs typeface="Trebuchet MS"/>
              </a:rPr>
              <a:t> </a:t>
            </a:r>
            <a:r>
              <a:rPr dirty="0" sz="1500" spc="-25">
                <a:latin typeface="Trebuchet MS"/>
                <a:cs typeface="Trebuchet MS"/>
              </a:rPr>
              <a:t>для </a:t>
            </a:r>
            <a:r>
              <a:rPr dirty="0" sz="1500" spc="-30">
                <a:latin typeface="Trebuchet MS"/>
                <a:cs typeface="Trebuchet MS"/>
              </a:rPr>
              <a:t>уникнення</a:t>
            </a:r>
            <a:r>
              <a:rPr dirty="0" sz="1500" spc="-65">
                <a:latin typeface="Trebuchet MS"/>
                <a:cs typeface="Trebuchet MS"/>
              </a:rPr>
              <a:t> </a:t>
            </a:r>
            <a:r>
              <a:rPr dirty="0" sz="1500" spc="-10">
                <a:latin typeface="Trebuchet MS"/>
                <a:cs typeface="Trebuchet MS"/>
              </a:rPr>
              <a:t>накопичення</a:t>
            </a:r>
            <a:r>
              <a:rPr dirty="0" sz="1500" spc="-160">
                <a:latin typeface="Trebuchet MS"/>
                <a:cs typeface="Trebuchet MS"/>
              </a:rPr>
              <a:t> </a:t>
            </a:r>
            <a:r>
              <a:rPr dirty="0" sz="1500" spc="-20">
                <a:latin typeface="Trebuchet MS"/>
                <a:cs typeface="Trebuchet MS"/>
              </a:rPr>
              <a:t>заборгованості,</a:t>
            </a:r>
            <a:r>
              <a:rPr dirty="0" sz="1500" spc="-25">
                <a:latin typeface="Trebuchet MS"/>
                <a:cs typeface="Trebuchet MS"/>
              </a:rPr>
              <a:t> </a:t>
            </a:r>
            <a:r>
              <a:rPr dirty="0" sz="1500" spc="-10">
                <a:latin typeface="Trebuchet MS"/>
                <a:cs typeface="Trebuchet MS"/>
              </a:rPr>
              <a:t>забезпечення </a:t>
            </a:r>
            <a:r>
              <a:rPr dirty="0" sz="1500" spc="-40">
                <a:latin typeface="Trebuchet MS"/>
                <a:cs typeface="Trebuchet MS"/>
              </a:rPr>
              <a:t>ефективного</a:t>
            </a:r>
            <a:r>
              <a:rPr dirty="0" sz="1500" spc="-200">
                <a:latin typeface="Trebuchet MS"/>
                <a:cs typeface="Trebuchet MS"/>
              </a:rPr>
              <a:t> </a:t>
            </a:r>
            <a:r>
              <a:rPr dirty="0" sz="1500" spc="-10">
                <a:latin typeface="Trebuchet MS"/>
                <a:cs typeface="Trebuchet MS"/>
              </a:rPr>
              <a:t>збору</a:t>
            </a:r>
            <a:r>
              <a:rPr dirty="0" sz="1500" spc="-110">
                <a:latin typeface="Trebuchet MS"/>
                <a:cs typeface="Trebuchet MS"/>
              </a:rPr>
              <a:t> </a:t>
            </a:r>
            <a:r>
              <a:rPr dirty="0" sz="1500" spc="-30">
                <a:latin typeface="Trebuchet MS"/>
                <a:cs typeface="Trebuchet MS"/>
              </a:rPr>
              <a:t>податків</a:t>
            </a:r>
            <a:r>
              <a:rPr dirty="0" sz="1500" spc="-114">
                <a:latin typeface="Trebuchet MS"/>
                <a:cs typeface="Trebuchet MS"/>
              </a:rPr>
              <a:t> </a:t>
            </a:r>
            <a:r>
              <a:rPr dirty="0" sz="1500" spc="-75">
                <a:latin typeface="Trebuchet MS"/>
                <a:cs typeface="Trebuchet MS"/>
              </a:rPr>
              <a:t>і</a:t>
            </a:r>
            <a:r>
              <a:rPr dirty="0" sz="1500" spc="-95">
                <a:latin typeface="Trebuchet MS"/>
                <a:cs typeface="Trebuchet MS"/>
              </a:rPr>
              <a:t> </a:t>
            </a:r>
            <a:r>
              <a:rPr dirty="0" sz="1500" spc="-10">
                <a:latin typeface="Trebuchet MS"/>
                <a:cs typeface="Trebuchet MS"/>
              </a:rPr>
              <a:t>посилення</a:t>
            </a:r>
            <a:r>
              <a:rPr dirty="0" sz="1500" spc="-105">
                <a:latin typeface="Trebuchet MS"/>
                <a:cs typeface="Trebuchet MS"/>
              </a:rPr>
              <a:t> </a:t>
            </a:r>
            <a:r>
              <a:rPr dirty="0" sz="1500" spc="-20">
                <a:latin typeface="Trebuchet MS"/>
                <a:cs typeface="Trebuchet MS"/>
              </a:rPr>
              <a:t>боротьби</a:t>
            </a:r>
            <a:r>
              <a:rPr dirty="0" sz="1500" spc="-155">
                <a:latin typeface="Trebuchet MS"/>
                <a:cs typeface="Trebuchet MS"/>
              </a:rPr>
              <a:t> </a:t>
            </a:r>
            <a:r>
              <a:rPr dirty="0" sz="1500">
                <a:latin typeface="Trebuchet MS"/>
                <a:cs typeface="Trebuchet MS"/>
              </a:rPr>
              <a:t>з </a:t>
            </a:r>
            <a:r>
              <a:rPr dirty="0" sz="1500" spc="-20">
                <a:latin typeface="Trebuchet MS"/>
                <a:cs typeface="Trebuchet MS"/>
              </a:rPr>
              <a:t>податковим</a:t>
            </a:r>
            <a:r>
              <a:rPr dirty="0" sz="1500" spc="-114">
                <a:latin typeface="Trebuchet MS"/>
                <a:cs typeface="Trebuchet MS"/>
              </a:rPr>
              <a:t> </a:t>
            </a:r>
            <a:r>
              <a:rPr dirty="0" sz="1500" spc="-20">
                <a:latin typeface="Trebuchet MS"/>
                <a:cs typeface="Trebuchet MS"/>
              </a:rPr>
              <a:t>шахрайством,</a:t>
            </a:r>
            <a:r>
              <a:rPr dirty="0" sz="1500" spc="-165">
                <a:latin typeface="Trebuchet MS"/>
                <a:cs typeface="Trebuchet MS"/>
              </a:rPr>
              <a:t> </a:t>
            </a:r>
            <a:r>
              <a:rPr dirty="0" sz="1500">
                <a:latin typeface="Trebuchet MS"/>
                <a:cs typeface="Trebuchet MS"/>
              </a:rPr>
              <a:t>а</a:t>
            </a:r>
            <a:r>
              <a:rPr dirty="0" sz="1500" spc="-65">
                <a:latin typeface="Trebuchet MS"/>
                <a:cs typeface="Trebuchet MS"/>
              </a:rPr>
              <a:t> </a:t>
            </a:r>
            <a:r>
              <a:rPr dirty="0" sz="1500" spc="-25">
                <a:latin typeface="Trebuchet MS"/>
                <a:cs typeface="Trebuchet MS"/>
              </a:rPr>
              <a:t>також</a:t>
            </a:r>
            <a:r>
              <a:rPr dirty="0" sz="1500" spc="-145">
                <a:latin typeface="Trebuchet MS"/>
                <a:cs typeface="Trebuchet MS"/>
              </a:rPr>
              <a:t> </a:t>
            </a:r>
            <a:r>
              <a:rPr dirty="0" sz="1500" spc="-40">
                <a:latin typeface="Trebuchet MS"/>
                <a:cs typeface="Trebuchet MS"/>
              </a:rPr>
              <a:t>ухиленням</a:t>
            </a:r>
            <a:r>
              <a:rPr dirty="0" sz="1500" spc="-204">
                <a:latin typeface="Trebuchet MS"/>
                <a:cs typeface="Trebuchet MS"/>
              </a:rPr>
              <a:t> </a:t>
            </a:r>
            <a:r>
              <a:rPr dirty="0" sz="1500" spc="-40">
                <a:latin typeface="Trebuchet MS"/>
                <a:cs typeface="Trebuchet MS"/>
              </a:rPr>
              <a:t>від</a:t>
            </a:r>
            <a:r>
              <a:rPr dirty="0" sz="1500" spc="-55">
                <a:latin typeface="Trebuchet MS"/>
                <a:cs typeface="Trebuchet MS"/>
              </a:rPr>
              <a:t> </a:t>
            </a:r>
            <a:r>
              <a:rPr dirty="0" sz="1500" spc="-10">
                <a:latin typeface="Trebuchet MS"/>
                <a:cs typeface="Trebuchet MS"/>
              </a:rPr>
              <a:t>сплати </a:t>
            </a:r>
            <a:r>
              <a:rPr dirty="0" sz="1500" spc="-40">
                <a:latin typeface="Trebuchet MS"/>
                <a:cs typeface="Trebuchet MS"/>
              </a:rPr>
              <a:t>податків,</a:t>
            </a:r>
            <a:r>
              <a:rPr dirty="0" sz="1500" spc="-85">
                <a:latin typeface="Trebuchet MS"/>
                <a:cs typeface="Trebuchet MS"/>
              </a:rPr>
              <a:t> </a:t>
            </a:r>
            <a:r>
              <a:rPr dirty="0" sz="1500" spc="-20">
                <a:latin typeface="Trebuchet MS"/>
                <a:cs typeface="Trebuchet MS"/>
              </a:rPr>
              <a:t>боротьби</a:t>
            </a:r>
            <a:r>
              <a:rPr dirty="0" sz="1500" spc="-155">
                <a:latin typeface="Trebuchet MS"/>
                <a:cs typeface="Trebuchet MS"/>
              </a:rPr>
              <a:t> </a:t>
            </a:r>
            <a:r>
              <a:rPr dirty="0" sz="1500">
                <a:latin typeface="Trebuchet MS"/>
                <a:cs typeface="Trebuchet MS"/>
              </a:rPr>
              <a:t>із</a:t>
            </a:r>
            <a:r>
              <a:rPr dirty="0" sz="1500" spc="-85">
                <a:latin typeface="Trebuchet MS"/>
                <a:cs typeface="Trebuchet MS"/>
              </a:rPr>
              <a:t> </a:t>
            </a:r>
            <a:r>
              <a:rPr dirty="0" sz="1500" spc="-10">
                <a:latin typeface="Trebuchet MS"/>
                <a:cs typeface="Trebuchet MS"/>
              </a:rPr>
              <a:t>контрабандою</a:t>
            </a:r>
            <a:r>
              <a:rPr dirty="0" sz="1500" spc="-70">
                <a:latin typeface="Trebuchet MS"/>
                <a:cs typeface="Trebuchet MS"/>
              </a:rPr>
              <a:t> </a:t>
            </a:r>
            <a:r>
              <a:rPr dirty="0" sz="1500" spc="-10">
                <a:latin typeface="Trebuchet MS"/>
                <a:cs typeface="Trebuchet MS"/>
              </a:rPr>
              <a:t>підакцизних</a:t>
            </a:r>
            <a:r>
              <a:rPr dirty="0" sz="1500" spc="-185">
                <a:latin typeface="Trebuchet MS"/>
                <a:cs typeface="Trebuchet MS"/>
              </a:rPr>
              <a:t> </a:t>
            </a:r>
            <a:r>
              <a:rPr dirty="0" sz="1500" spc="-10">
                <a:latin typeface="Trebuchet MS"/>
                <a:cs typeface="Trebuchet MS"/>
              </a:rPr>
              <a:t>товарів)</a:t>
            </a:r>
            <a:endParaRPr sz="1500">
              <a:latin typeface="Trebuchet MS"/>
              <a:cs typeface="Trebuchet MS"/>
            </a:endParaRPr>
          </a:p>
          <a:p>
            <a:pPr marL="298450" marR="33655" indent="-286385">
              <a:lnSpc>
                <a:spcPct val="100000"/>
              </a:lnSpc>
              <a:spcBef>
                <a:spcPts val="15"/>
              </a:spcBef>
              <a:buFont typeface="Calibri"/>
              <a:buChar char="-"/>
              <a:tabLst>
                <a:tab pos="298450" algn="l"/>
              </a:tabLst>
            </a:pPr>
            <a:r>
              <a:rPr dirty="0" sz="1500" spc="-20">
                <a:latin typeface="Trebuchet MS"/>
                <a:cs typeface="Trebuchet MS"/>
              </a:rPr>
              <a:t>гармонізація</a:t>
            </a:r>
            <a:r>
              <a:rPr dirty="0" sz="1500" spc="-190">
                <a:latin typeface="Trebuchet MS"/>
                <a:cs typeface="Trebuchet MS"/>
              </a:rPr>
              <a:t> </a:t>
            </a:r>
            <a:r>
              <a:rPr dirty="0" sz="1500" spc="-30">
                <a:latin typeface="Trebuchet MS"/>
                <a:cs typeface="Trebuchet MS"/>
              </a:rPr>
              <a:t>української</a:t>
            </a:r>
            <a:r>
              <a:rPr dirty="0" sz="1500" spc="-45">
                <a:latin typeface="Trebuchet MS"/>
                <a:cs typeface="Trebuchet MS"/>
              </a:rPr>
              <a:t> </a:t>
            </a:r>
            <a:r>
              <a:rPr dirty="0" sz="1500" spc="-20" b="1">
                <a:latin typeface="Trebuchet MS"/>
                <a:cs typeface="Trebuchet MS"/>
              </a:rPr>
              <a:t>статистичної</a:t>
            </a:r>
            <a:r>
              <a:rPr dirty="0" sz="1500" spc="-50" b="1">
                <a:latin typeface="Trebuchet MS"/>
                <a:cs typeface="Trebuchet MS"/>
              </a:rPr>
              <a:t> </a:t>
            </a:r>
            <a:r>
              <a:rPr dirty="0" sz="1500" spc="-10" b="1">
                <a:latin typeface="Trebuchet MS"/>
                <a:cs typeface="Trebuchet MS"/>
              </a:rPr>
              <a:t>системи</a:t>
            </a:r>
            <a:r>
              <a:rPr dirty="0" sz="1500" spc="-80" b="1">
                <a:latin typeface="Trebuchet MS"/>
                <a:cs typeface="Trebuchet MS"/>
              </a:rPr>
              <a:t> </a:t>
            </a:r>
            <a:r>
              <a:rPr dirty="0" sz="1500">
                <a:latin typeface="Trebuchet MS"/>
                <a:cs typeface="Trebuchet MS"/>
              </a:rPr>
              <a:t>з Європейською</a:t>
            </a:r>
            <a:r>
              <a:rPr dirty="0" sz="1500" spc="-85">
                <a:latin typeface="Trebuchet MS"/>
                <a:cs typeface="Trebuchet MS"/>
              </a:rPr>
              <a:t> </a:t>
            </a:r>
            <a:r>
              <a:rPr dirty="0" sz="1500" spc="-10">
                <a:latin typeface="Trebuchet MS"/>
                <a:cs typeface="Trebuchet MS"/>
              </a:rPr>
              <a:t>статистичною</a:t>
            </a:r>
            <a:r>
              <a:rPr dirty="0" sz="1500" spc="30">
                <a:latin typeface="Trebuchet MS"/>
                <a:cs typeface="Trebuchet MS"/>
              </a:rPr>
              <a:t> </a:t>
            </a:r>
            <a:r>
              <a:rPr dirty="0" sz="1500" spc="-10">
                <a:latin typeface="Trebuchet MS"/>
                <a:cs typeface="Trebuchet MS"/>
              </a:rPr>
              <a:t>системою</a:t>
            </a:r>
            <a:r>
              <a:rPr dirty="0" sz="1500" spc="35">
                <a:latin typeface="Trebuchet MS"/>
                <a:cs typeface="Trebuchet MS"/>
              </a:rPr>
              <a:t> </a:t>
            </a:r>
            <a:r>
              <a:rPr dirty="0" sz="1500">
                <a:latin typeface="Trebuchet MS"/>
                <a:cs typeface="Trebuchet MS"/>
              </a:rPr>
              <a:t>(ЄСС)</a:t>
            </a:r>
            <a:r>
              <a:rPr dirty="0" sz="1500" spc="-110">
                <a:latin typeface="Trebuchet MS"/>
                <a:cs typeface="Trebuchet MS"/>
              </a:rPr>
              <a:t> </a:t>
            </a:r>
            <a:r>
              <a:rPr dirty="0" sz="1500" spc="-20">
                <a:latin typeface="Trebuchet MS"/>
                <a:cs typeface="Trebuchet MS"/>
              </a:rPr>
              <a:t>(демографічна </a:t>
            </a:r>
            <a:r>
              <a:rPr dirty="0" sz="1500" spc="-30">
                <a:latin typeface="Trebuchet MS"/>
                <a:cs typeface="Trebuchet MS"/>
              </a:rPr>
              <a:t>статистика,</a:t>
            </a:r>
            <a:r>
              <a:rPr dirty="0" sz="1500" spc="-175">
                <a:latin typeface="Trebuchet MS"/>
                <a:cs typeface="Trebuchet MS"/>
              </a:rPr>
              <a:t> </a:t>
            </a:r>
            <a:r>
              <a:rPr dirty="0" sz="1500" spc="-25">
                <a:latin typeface="Trebuchet MS"/>
                <a:cs typeface="Trebuchet MS"/>
              </a:rPr>
              <a:t>статистика</a:t>
            </a:r>
            <a:r>
              <a:rPr dirty="0" sz="1500" spc="-75">
                <a:latin typeface="Trebuchet MS"/>
                <a:cs typeface="Trebuchet MS"/>
              </a:rPr>
              <a:t> </a:t>
            </a:r>
            <a:r>
              <a:rPr dirty="0" sz="1500" spc="-25">
                <a:latin typeface="Trebuchet MS"/>
                <a:cs typeface="Trebuchet MS"/>
              </a:rPr>
              <a:t>сільського</a:t>
            </a:r>
            <a:r>
              <a:rPr dirty="0" sz="1500" spc="-200">
                <a:latin typeface="Trebuchet MS"/>
                <a:cs typeface="Trebuchet MS"/>
              </a:rPr>
              <a:t> </a:t>
            </a:r>
            <a:r>
              <a:rPr dirty="0" sz="1500" spc="-10">
                <a:latin typeface="Trebuchet MS"/>
                <a:cs typeface="Trebuchet MS"/>
              </a:rPr>
              <a:t>господарства</a:t>
            </a:r>
            <a:r>
              <a:rPr dirty="0" sz="1500" spc="5">
                <a:latin typeface="Trebuchet MS"/>
                <a:cs typeface="Trebuchet MS"/>
              </a:rPr>
              <a:t> </a:t>
            </a:r>
            <a:r>
              <a:rPr dirty="0" sz="1500" spc="-25">
                <a:latin typeface="Trebuchet MS"/>
                <a:cs typeface="Trebuchet MS"/>
              </a:rPr>
              <a:t>та </a:t>
            </a:r>
            <a:r>
              <a:rPr dirty="0" sz="1500">
                <a:latin typeface="Trebuchet MS"/>
                <a:cs typeface="Trebuchet MS"/>
              </a:rPr>
              <a:t>навколишнього</a:t>
            </a:r>
            <a:r>
              <a:rPr dirty="0" sz="1500" spc="-185">
                <a:latin typeface="Trebuchet MS"/>
                <a:cs typeface="Trebuchet MS"/>
              </a:rPr>
              <a:t> </a:t>
            </a:r>
            <a:r>
              <a:rPr dirty="0" sz="1500" spc="-10">
                <a:latin typeface="Trebuchet MS"/>
                <a:cs typeface="Trebuchet MS"/>
              </a:rPr>
              <a:t>середовища,</a:t>
            </a:r>
            <a:r>
              <a:rPr dirty="0" sz="1500" spc="-155">
                <a:latin typeface="Trebuchet MS"/>
                <a:cs typeface="Trebuchet MS"/>
              </a:rPr>
              <a:t> </a:t>
            </a:r>
            <a:r>
              <a:rPr dirty="0" sz="1500">
                <a:latin typeface="Trebuchet MS"/>
                <a:cs typeface="Trebuchet MS"/>
              </a:rPr>
              <a:t>бізнес</a:t>
            </a:r>
            <a:r>
              <a:rPr dirty="0" sz="1500" spc="-225">
                <a:latin typeface="Trebuchet MS"/>
                <a:cs typeface="Trebuchet MS"/>
              </a:rPr>
              <a:t> </a:t>
            </a:r>
            <a:r>
              <a:rPr dirty="0" sz="1500" spc="-25">
                <a:latin typeface="Trebuchet MS"/>
                <a:cs typeface="Trebuchet MS"/>
              </a:rPr>
              <a:t>статистика</a:t>
            </a:r>
            <a:r>
              <a:rPr dirty="0" sz="1500" spc="-50">
                <a:latin typeface="Trebuchet MS"/>
                <a:cs typeface="Trebuchet MS"/>
              </a:rPr>
              <a:t> </a:t>
            </a:r>
            <a:r>
              <a:rPr dirty="0" sz="1500" spc="-10">
                <a:latin typeface="Trebuchet MS"/>
                <a:cs typeface="Trebuchet MS"/>
              </a:rPr>
              <a:t>(бізнес- </a:t>
            </a:r>
            <a:r>
              <a:rPr dirty="0" sz="1500" spc="-20">
                <a:latin typeface="Trebuchet MS"/>
                <a:cs typeface="Trebuchet MS"/>
              </a:rPr>
              <a:t>реєстри),</a:t>
            </a:r>
            <a:r>
              <a:rPr dirty="0" sz="1500" spc="210">
                <a:latin typeface="Trebuchet MS"/>
                <a:cs typeface="Trebuchet MS"/>
              </a:rPr>
              <a:t> </a:t>
            </a:r>
            <a:r>
              <a:rPr dirty="0" sz="1500" spc="-35">
                <a:latin typeface="Trebuchet MS"/>
                <a:cs typeface="Trebuchet MS"/>
              </a:rPr>
              <a:t>енергетика,</a:t>
            </a:r>
            <a:r>
              <a:rPr dirty="0" sz="1500" spc="-195">
                <a:latin typeface="Trebuchet MS"/>
                <a:cs typeface="Trebuchet MS"/>
              </a:rPr>
              <a:t> </a:t>
            </a:r>
            <a:r>
              <a:rPr dirty="0" sz="1500" spc="-20">
                <a:latin typeface="Trebuchet MS"/>
                <a:cs typeface="Trebuchet MS"/>
              </a:rPr>
              <a:t>національні</a:t>
            </a:r>
            <a:r>
              <a:rPr dirty="0" sz="1500" spc="-200">
                <a:latin typeface="Trebuchet MS"/>
                <a:cs typeface="Trebuchet MS"/>
              </a:rPr>
              <a:t> </a:t>
            </a:r>
            <a:r>
              <a:rPr dirty="0" sz="1500" spc="-45">
                <a:latin typeface="Trebuchet MS"/>
                <a:cs typeface="Trebuchet MS"/>
              </a:rPr>
              <a:t>рахунки,</a:t>
            </a:r>
            <a:r>
              <a:rPr dirty="0" sz="1500" spc="-195">
                <a:latin typeface="Trebuchet MS"/>
                <a:cs typeface="Trebuchet MS"/>
              </a:rPr>
              <a:t> </a:t>
            </a:r>
            <a:r>
              <a:rPr dirty="0" sz="1500" spc="-10">
                <a:latin typeface="Trebuchet MS"/>
                <a:cs typeface="Trebuchet MS"/>
              </a:rPr>
              <a:t>статистика </a:t>
            </a:r>
            <a:r>
              <a:rPr dirty="0" sz="1500">
                <a:latin typeface="Trebuchet MS"/>
                <a:cs typeface="Trebuchet MS"/>
              </a:rPr>
              <a:t>зовнішньої</a:t>
            </a:r>
            <a:r>
              <a:rPr dirty="0" sz="1500" spc="-95">
                <a:latin typeface="Trebuchet MS"/>
                <a:cs typeface="Trebuchet MS"/>
              </a:rPr>
              <a:t> </a:t>
            </a:r>
            <a:r>
              <a:rPr dirty="0" sz="1500" spc="-50">
                <a:latin typeface="Trebuchet MS"/>
                <a:cs typeface="Trebuchet MS"/>
              </a:rPr>
              <a:t>торгівлі,</a:t>
            </a:r>
            <a:r>
              <a:rPr dirty="0" sz="1500" spc="-175">
                <a:latin typeface="Trebuchet MS"/>
                <a:cs typeface="Trebuchet MS"/>
              </a:rPr>
              <a:t> </a:t>
            </a:r>
            <a:r>
              <a:rPr dirty="0" sz="1500" spc="-20">
                <a:latin typeface="Trebuchet MS"/>
                <a:cs typeface="Trebuchet MS"/>
              </a:rPr>
              <a:t>регіональна</a:t>
            </a:r>
            <a:r>
              <a:rPr dirty="0" sz="1500" spc="-165">
                <a:latin typeface="Trebuchet MS"/>
                <a:cs typeface="Trebuchet MS"/>
              </a:rPr>
              <a:t> </a:t>
            </a:r>
            <a:r>
              <a:rPr dirty="0" sz="1500" spc="-30">
                <a:latin typeface="Trebuchet MS"/>
                <a:cs typeface="Trebuchet MS"/>
              </a:rPr>
              <a:t>статистика,</a:t>
            </a:r>
            <a:r>
              <a:rPr dirty="0" sz="1500" spc="-175">
                <a:latin typeface="Trebuchet MS"/>
                <a:cs typeface="Trebuchet MS"/>
              </a:rPr>
              <a:t> </a:t>
            </a:r>
            <a:r>
              <a:rPr dirty="0" sz="1500" spc="-10">
                <a:latin typeface="Trebuchet MS"/>
                <a:cs typeface="Trebuchet MS"/>
              </a:rPr>
              <a:t>тощо)</a:t>
            </a:r>
            <a:endParaRPr sz="15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29849" y="12698"/>
            <a:ext cx="5962149" cy="68453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1629" y="226377"/>
            <a:ext cx="5363210" cy="5384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020"/>
              </a:lnSpc>
              <a:spcBef>
                <a:spcPts val="100"/>
              </a:spcBef>
            </a:pPr>
            <a:r>
              <a:rPr dirty="0" sz="1800">
                <a:solidFill>
                  <a:srgbClr val="333333"/>
                </a:solidFill>
                <a:latin typeface="Arial"/>
                <a:cs typeface="Arial"/>
              </a:rPr>
              <a:t>РОЗДІЛ</a:t>
            </a:r>
            <a:r>
              <a:rPr dirty="0" sz="1800" spc="-12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333333"/>
                </a:solidFill>
                <a:latin typeface="Arial"/>
                <a:cs typeface="Arial"/>
              </a:rPr>
              <a:t>IV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020"/>
              </a:lnSpc>
            </a:pPr>
            <a:r>
              <a:rPr dirty="0" sz="1800" spc="-20">
                <a:solidFill>
                  <a:srgbClr val="333333"/>
                </a:solidFill>
                <a:latin typeface="Arial"/>
                <a:cs typeface="Arial"/>
              </a:rPr>
              <a:t>ЕКОНОМІЧНЕ</a:t>
            </a:r>
            <a:r>
              <a:rPr dirty="0" sz="1800" spc="-15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800" spc="-80">
                <a:solidFill>
                  <a:srgbClr val="333333"/>
                </a:solidFill>
                <a:latin typeface="Arial"/>
                <a:cs typeface="Arial"/>
              </a:rPr>
              <a:t>ТА</a:t>
            </a:r>
            <a:r>
              <a:rPr dirty="0" sz="1800" spc="-1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800" spc="-60">
                <a:solidFill>
                  <a:srgbClr val="333333"/>
                </a:solidFill>
                <a:latin typeface="Arial"/>
                <a:cs typeface="Arial"/>
              </a:rPr>
              <a:t>ГАЛУЗЕВЕ</a:t>
            </a:r>
            <a:r>
              <a:rPr dirty="0" sz="1800" spc="-15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33333"/>
                </a:solidFill>
                <a:latin typeface="Arial"/>
                <a:cs typeface="Arial"/>
              </a:rPr>
              <a:t>СПІВРОБІТНИЦТВО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37820" y="1003617"/>
            <a:ext cx="5647055" cy="537464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298450" marR="43180" indent="-286385">
              <a:lnSpc>
                <a:spcPct val="100600"/>
              </a:lnSpc>
              <a:spcBef>
                <a:spcPts val="114"/>
              </a:spcBef>
              <a:buFont typeface="Calibri"/>
              <a:buChar char="-"/>
              <a:tabLst>
                <a:tab pos="298450" algn="l"/>
              </a:tabLst>
            </a:pPr>
            <a:r>
              <a:rPr dirty="0" sz="1400">
                <a:latin typeface="Trebuchet MS"/>
                <a:cs typeface="Trebuchet MS"/>
              </a:rPr>
              <a:t>Співробітництво</a:t>
            </a:r>
            <a:r>
              <a:rPr dirty="0" sz="1400" spc="-204">
                <a:latin typeface="Trebuchet MS"/>
                <a:cs typeface="Trebuchet MS"/>
              </a:rPr>
              <a:t> </a:t>
            </a:r>
            <a:r>
              <a:rPr dirty="0" sz="1400" spc="55">
                <a:latin typeface="Trebuchet MS"/>
                <a:cs typeface="Trebuchet MS"/>
              </a:rPr>
              <a:t>з</a:t>
            </a:r>
            <a:r>
              <a:rPr dirty="0" sz="1400" spc="-185">
                <a:latin typeface="Trebuchet MS"/>
                <a:cs typeface="Trebuchet MS"/>
              </a:rPr>
              <a:t> </a:t>
            </a:r>
            <a:r>
              <a:rPr dirty="0" sz="1400">
                <a:latin typeface="Trebuchet MS"/>
                <a:cs typeface="Trebuchet MS"/>
              </a:rPr>
              <a:t>питань</a:t>
            </a:r>
            <a:r>
              <a:rPr dirty="0" sz="1400" spc="-155">
                <a:latin typeface="Trebuchet MS"/>
                <a:cs typeface="Trebuchet MS"/>
              </a:rPr>
              <a:t> </a:t>
            </a:r>
            <a:r>
              <a:rPr dirty="0" sz="1400" spc="-10" b="1">
                <a:latin typeface="Trebuchet MS"/>
                <a:cs typeface="Trebuchet MS"/>
              </a:rPr>
              <a:t>охорони</a:t>
            </a:r>
            <a:r>
              <a:rPr dirty="0" sz="1400" spc="-204" b="1">
                <a:latin typeface="Trebuchet MS"/>
                <a:cs typeface="Trebuchet MS"/>
              </a:rPr>
              <a:t> </a:t>
            </a:r>
            <a:r>
              <a:rPr dirty="0" sz="1400" spc="-10" b="1">
                <a:latin typeface="Trebuchet MS"/>
                <a:cs typeface="Trebuchet MS"/>
              </a:rPr>
              <a:t>навколишнього</a:t>
            </a:r>
            <a:r>
              <a:rPr dirty="0" sz="1400" spc="-155" b="1">
                <a:latin typeface="Trebuchet MS"/>
                <a:cs typeface="Trebuchet MS"/>
              </a:rPr>
              <a:t> </a:t>
            </a:r>
            <a:r>
              <a:rPr dirty="0" sz="1400" spc="-10" b="1">
                <a:latin typeface="Trebuchet MS"/>
                <a:cs typeface="Trebuchet MS"/>
              </a:rPr>
              <a:t>середовища </a:t>
            </a:r>
            <a:r>
              <a:rPr dirty="0" sz="1400" spc="-10">
                <a:latin typeface="Trebuchet MS"/>
                <a:cs typeface="Trebuchet MS"/>
              </a:rPr>
              <a:t>задля</a:t>
            </a:r>
            <a:r>
              <a:rPr dirty="0" sz="1400" spc="-120">
                <a:latin typeface="Trebuchet MS"/>
                <a:cs typeface="Trebuchet MS"/>
              </a:rPr>
              <a:t> </a:t>
            </a:r>
            <a:r>
              <a:rPr dirty="0" sz="1400" spc="-10">
                <a:latin typeface="Trebuchet MS"/>
                <a:cs typeface="Trebuchet MS"/>
              </a:rPr>
              <a:t>реалізації</a:t>
            </a:r>
            <a:r>
              <a:rPr dirty="0" sz="1400" spc="-114">
                <a:latin typeface="Trebuchet MS"/>
                <a:cs typeface="Trebuchet MS"/>
              </a:rPr>
              <a:t> </a:t>
            </a:r>
            <a:r>
              <a:rPr dirty="0" sz="1400" spc="-20">
                <a:latin typeface="Trebuchet MS"/>
                <a:cs typeface="Trebuchet MS"/>
              </a:rPr>
              <a:t>довгострокових</a:t>
            </a:r>
            <a:r>
              <a:rPr dirty="0" sz="1400" spc="-185">
                <a:latin typeface="Trebuchet MS"/>
                <a:cs typeface="Trebuchet MS"/>
              </a:rPr>
              <a:t> </a:t>
            </a:r>
            <a:r>
              <a:rPr dirty="0" sz="1400" spc="-10">
                <a:latin typeface="Trebuchet MS"/>
                <a:cs typeface="Trebuchet MS"/>
              </a:rPr>
              <a:t>цілей</a:t>
            </a:r>
            <a:r>
              <a:rPr dirty="0" sz="1400" spc="-155">
                <a:latin typeface="Trebuchet MS"/>
                <a:cs typeface="Trebuchet MS"/>
              </a:rPr>
              <a:t> </a:t>
            </a:r>
            <a:r>
              <a:rPr dirty="0" sz="1400" spc="-10">
                <a:latin typeface="Trebuchet MS"/>
                <a:cs typeface="Trebuchet MS"/>
              </a:rPr>
              <a:t>сталого</a:t>
            </a:r>
            <a:r>
              <a:rPr dirty="0" sz="1400" spc="-200">
                <a:latin typeface="Trebuchet MS"/>
                <a:cs typeface="Trebuchet MS"/>
              </a:rPr>
              <a:t> </a:t>
            </a:r>
            <a:r>
              <a:rPr dirty="0" sz="1400" spc="-10">
                <a:latin typeface="Trebuchet MS"/>
                <a:cs typeface="Trebuchet MS"/>
              </a:rPr>
              <a:t>розвитку</a:t>
            </a:r>
            <a:r>
              <a:rPr dirty="0" sz="1400" spc="-125">
                <a:latin typeface="Trebuchet MS"/>
                <a:cs typeface="Trebuchet MS"/>
              </a:rPr>
              <a:t> </a:t>
            </a:r>
            <a:r>
              <a:rPr dirty="0" sz="1400" spc="-60">
                <a:latin typeface="Trebuchet MS"/>
                <a:cs typeface="Trebuchet MS"/>
              </a:rPr>
              <a:t>і</a:t>
            </a:r>
            <a:r>
              <a:rPr dirty="0" sz="1400" spc="-114">
                <a:latin typeface="Trebuchet MS"/>
                <a:cs typeface="Trebuchet MS"/>
              </a:rPr>
              <a:t> </a:t>
            </a:r>
            <a:r>
              <a:rPr dirty="0" sz="1400" spc="-10">
                <a:latin typeface="Trebuchet MS"/>
                <a:cs typeface="Trebuchet MS"/>
              </a:rPr>
              <a:t>зеленої </a:t>
            </a:r>
            <a:r>
              <a:rPr dirty="0" sz="1400" spc="-20">
                <a:latin typeface="Trebuchet MS"/>
                <a:cs typeface="Trebuchet MS"/>
              </a:rPr>
              <a:t>економіки</a:t>
            </a:r>
            <a:r>
              <a:rPr dirty="0" sz="1400" spc="-130">
                <a:latin typeface="Trebuchet MS"/>
                <a:cs typeface="Trebuchet MS"/>
              </a:rPr>
              <a:t> </a:t>
            </a:r>
            <a:r>
              <a:rPr dirty="0" sz="1400">
                <a:latin typeface="Trebuchet MS"/>
                <a:cs typeface="Trebuchet MS"/>
              </a:rPr>
              <a:t>(покращення</a:t>
            </a:r>
            <a:r>
              <a:rPr dirty="0" sz="1400" spc="-185">
                <a:latin typeface="Trebuchet MS"/>
                <a:cs typeface="Trebuchet MS"/>
              </a:rPr>
              <a:t> </a:t>
            </a:r>
            <a:r>
              <a:rPr dirty="0" sz="1400">
                <a:latin typeface="Trebuchet MS"/>
                <a:cs typeface="Trebuchet MS"/>
              </a:rPr>
              <a:t>системи</a:t>
            </a:r>
            <a:r>
              <a:rPr dirty="0" sz="1400" spc="-125">
                <a:latin typeface="Trebuchet MS"/>
                <a:cs typeface="Trebuchet MS"/>
              </a:rPr>
              <a:t> </a:t>
            </a:r>
            <a:r>
              <a:rPr dirty="0" sz="1400" spc="-10">
                <a:latin typeface="Trebuchet MS"/>
                <a:cs typeface="Trebuchet MS"/>
              </a:rPr>
              <a:t>охорони</a:t>
            </a:r>
            <a:r>
              <a:rPr dirty="0" sz="1400" spc="-130">
                <a:latin typeface="Trebuchet MS"/>
                <a:cs typeface="Trebuchet MS"/>
              </a:rPr>
              <a:t> </a:t>
            </a:r>
            <a:r>
              <a:rPr dirty="0" sz="1400" spc="-25">
                <a:latin typeface="Trebuchet MS"/>
                <a:cs typeface="Trebuchet MS"/>
              </a:rPr>
              <a:t>здоров’я,</a:t>
            </a:r>
            <a:r>
              <a:rPr dirty="0" sz="1400" spc="-170">
                <a:latin typeface="Trebuchet MS"/>
                <a:cs typeface="Trebuchet MS"/>
              </a:rPr>
              <a:t> </a:t>
            </a:r>
            <a:r>
              <a:rPr dirty="0" sz="1400" spc="-10">
                <a:latin typeface="Trebuchet MS"/>
                <a:cs typeface="Trebuchet MS"/>
              </a:rPr>
              <a:t>збереження </a:t>
            </a:r>
            <a:r>
              <a:rPr dirty="0" sz="1400">
                <a:latin typeface="Trebuchet MS"/>
                <a:cs typeface="Trebuchet MS"/>
              </a:rPr>
              <a:t>природних</a:t>
            </a:r>
            <a:r>
              <a:rPr dirty="0" sz="1400" spc="-155">
                <a:latin typeface="Trebuchet MS"/>
                <a:cs typeface="Trebuchet MS"/>
              </a:rPr>
              <a:t> </a:t>
            </a:r>
            <a:r>
              <a:rPr dirty="0" sz="1400" spc="-25">
                <a:latin typeface="Trebuchet MS"/>
                <a:cs typeface="Trebuchet MS"/>
              </a:rPr>
              <a:t>ресурсів,</a:t>
            </a:r>
            <a:r>
              <a:rPr dirty="0" sz="1400" spc="-165">
                <a:latin typeface="Trebuchet MS"/>
                <a:cs typeface="Trebuchet MS"/>
              </a:rPr>
              <a:t> </a:t>
            </a:r>
            <a:r>
              <a:rPr dirty="0" sz="1400">
                <a:latin typeface="Trebuchet MS"/>
                <a:cs typeface="Trebuchet MS"/>
              </a:rPr>
              <a:t>підвищення</a:t>
            </a:r>
            <a:r>
              <a:rPr dirty="0" sz="1400" spc="-175">
                <a:latin typeface="Trebuchet MS"/>
                <a:cs typeface="Trebuchet MS"/>
              </a:rPr>
              <a:t> </a:t>
            </a:r>
            <a:r>
              <a:rPr dirty="0" sz="1400" spc="-10">
                <a:latin typeface="Trebuchet MS"/>
                <a:cs typeface="Trebuchet MS"/>
              </a:rPr>
              <a:t>економічної</a:t>
            </a:r>
            <a:r>
              <a:rPr dirty="0" sz="1400" spc="-175">
                <a:latin typeface="Trebuchet MS"/>
                <a:cs typeface="Trebuchet MS"/>
              </a:rPr>
              <a:t> </a:t>
            </a:r>
            <a:r>
              <a:rPr dirty="0" sz="1400" spc="-25">
                <a:latin typeface="Trebuchet MS"/>
                <a:cs typeface="Trebuchet MS"/>
              </a:rPr>
              <a:t>та </a:t>
            </a:r>
            <a:r>
              <a:rPr dirty="0" sz="1400">
                <a:latin typeface="Trebuchet MS"/>
                <a:cs typeface="Trebuchet MS"/>
              </a:rPr>
              <a:t>природоохоронної</a:t>
            </a:r>
            <a:r>
              <a:rPr dirty="0" sz="1400" spc="-80">
                <a:latin typeface="Trebuchet MS"/>
                <a:cs typeface="Trebuchet MS"/>
              </a:rPr>
              <a:t> </a:t>
            </a:r>
            <a:r>
              <a:rPr dirty="0" sz="1400" spc="-45">
                <a:latin typeface="Trebuchet MS"/>
                <a:cs typeface="Trebuchet MS"/>
              </a:rPr>
              <a:t>ефективності,</a:t>
            </a:r>
            <a:r>
              <a:rPr dirty="0" sz="1400" spc="-160">
                <a:latin typeface="Trebuchet MS"/>
                <a:cs typeface="Trebuchet MS"/>
              </a:rPr>
              <a:t> </a:t>
            </a:r>
            <a:r>
              <a:rPr dirty="0" sz="1400" spc="-30">
                <a:latin typeface="Trebuchet MS"/>
                <a:cs typeface="Trebuchet MS"/>
              </a:rPr>
              <a:t>інтеграції</a:t>
            </a:r>
            <a:r>
              <a:rPr dirty="0" sz="1400" spc="-175">
                <a:latin typeface="Trebuchet MS"/>
                <a:cs typeface="Trebuchet MS"/>
              </a:rPr>
              <a:t> </a:t>
            </a:r>
            <a:r>
              <a:rPr dirty="0" sz="1400" spc="-30">
                <a:latin typeface="Trebuchet MS"/>
                <a:cs typeface="Trebuchet MS"/>
              </a:rPr>
              <a:t>екологічної</a:t>
            </a:r>
            <a:r>
              <a:rPr dirty="0" sz="1400" spc="-80">
                <a:latin typeface="Trebuchet MS"/>
                <a:cs typeface="Trebuchet MS"/>
              </a:rPr>
              <a:t> </a:t>
            </a:r>
            <a:r>
              <a:rPr dirty="0" sz="1400" spc="-20">
                <a:latin typeface="Trebuchet MS"/>
                <a:cs typeface="Trebuchet MS"/>
              </a:rPr>
              <a:t>політики</a:t>
            </a:r>
            <a:r>
              <a:rPr dirty="0" sz="1400" spc="-114">
                <a:latin typeface="Trebuchet MS"/>
                <a:cs typeface="Trebuchet MS"/>
              </a:rPr>
              <a:t> </a:t>
            </a:r>
            <a:r>
              <a:rPr dirty="0" sz="1400" spc="-50">
                <a:latin typeface="Trebuchet MS"/>
                <a:cs typeface="Trebuchet MS"/>
              </a:rPr>
              <a:t>в </a:t>
            </a:r>
            <a:r>
              <a:rPr dirty="0" sz="1400">
                <a:latin typeface="Trebuchet MS"/>
                <a:cs typeface="Trebuchet MS"/>
              </a:rPr>
              <a:t>інші</a:t>
            </a:r>
            <a:r>
              <a:rPr dirty="0" sz="1400" spc="-114">
                <a:latin typeface="Trebuchet MS"/>
                <a:cs typeface="Trebuchet MS"/>
              </a:rPr>
              <a:t> </a:t>
            </a:r>
            <a:r>
              <a:rPr dirty="0" sz="1400" spc="-10">
                <a:latin typeface="Trebuchet MS"/>
                <a:cs typeface="Trebuchet MS"/>
              </a:rPr>
              <a:t>сфери</a:t>
            </a:r>
            <a:r>
              <a:rPr dirty="0" sz="1400" spc="-145">
                <a:latin typeface="Trebuchet MS"/>
                <a:cs typeface="Trebuchet MS"/>
              </a:rPr>
              <a:t> </a:t>
            </a:r>
            <a:r>
              <a:rPr dirty="0" sz="1400" spc="-30">
                <a:latin typeface="Trebuchet MS"/>
                <a:cs typeface="Trebuchet MS"/>
              </a:rPr>
              <a:t>політики</a:t>
            </a:r>
            <a:r>
              <a:rPr dirty="0" sz="1400" spc="-150">
                <a:latin typeface="Trebuchet MS"/>
                <a:cs typeface="Trebuchet MS"/>
              </a:rPr>
              <a:t> </a:t>
            </a:r>
            <a:r>
              <a:rPr dirty="0" sz="1400" spc="-20">
                <a:latin typeface="Trebuchet MS"/>
                <a:cs typeface="Trebuchet MS"/>
              </a:rPr>
              <a:t>держави,</a:t>
            </a:r>
            <a:r>
              <a:rPr dirty="0" sz="1400" spc="-190">
                <a:latin typeface="Trebuchet MS"/>
                <a:cs typeface="Trebuchet MS"/>
              </a:rPr>
              <a:t> </a:t>
            </a:r>
            <a:r>
              <a:rPr dirty="0" sz="1400">
                <a:latin typeface="Trebuchet MS"/>
                <a:cs typeface="Trebuchet MS"/>
              </a:rPr>
              <a:t>а</a:t>
            </a:r>
            <a:r>
              <a:rPr dirty="0" sz="1400" spc="-160">
                <a:latin typeface="Trebuchet MS"/>
                <a:cs typeface="Trebuchet MS"/>
              </a:rPr>
              <a:t> </a:t>
            </a:r>
            <a:r>
              <a:rPr dirty="0" sz="1400" spc="-25">
                <a:latin typeface="Trebuchet MS"/>
                <a:cs typeface="Trebuchet MS"/>
              </a:rPr>
              <a:t>також</a:t>
            </a:r>
            <a:r>
              <a:rPr dirty="0" sz="1400" spc="-130">
                <a:latin typeface="Trebuchet MS"/>
                <a:cs typeface="Trebuchet MS"/>
              </a:rPr>
              <a:t> </a:t>
            </a:r>
            <a:r>
              <a:rPr dirty="0" sz="1400">
                <a:latin typeface="Trebuchet MS"/>
                <a:cs typeface="Trebuchet MS"/>
              </a:rPr>
              <a:t>підвищення</a:t>
            </a:r>
            <a:r>
              <a:rPr dirty="0" sz="1400" spc="-110">
                <a:latin typeface="Trebuchet MS"/>
                <a:cs typeface="Trebuchet MS"/>
              </a:rPr>
              <a:t> </a:t>
            </a:r>
            <a:r>
              <a:rPr dirty="0" sz="1400" spc="-10">
                <a:latin typeface="Trebuchet MS"/>
                <a:cs typeface="Trebuchet MS"/>
              </a:rPr>
              <a:t>рівня </a:t>
            </a:r>
            <a:r>
              <a:rPr dirty="0" sz="1400">
                <a:latin typeface="Trebuchet MS"/>
                <a:cs typeface="Trebuchet MS"/>
              </a:rPr>
              <a:t>виробництва</a:t>
            </a:r>
            <a:r>
              <a:rPr dirty="0" sz="1400" spc="-80">
                <a:latin typeface="Trebuchet MS"/>
                <a:cs typeface="Trebuchet MS"/>
              </a:rPr>
              <a:t> </a:t>
            </a:r>
            <a:r>
              <a:rPr dirty="0" sz="1400">
                <a:latin typeface="Trebuchet MS"/>
                <a:cs typeface="Trebuchet MS"/>
              </a:rPr>
              <a:t>завдяки</a:t>
            </a:r>
            <a:r>
              <a:rPr dirty="0" sz="1400" spc="-180">
                <a:latin typeface="Trebuchet MS"/>
                <a:cs typeface="Trebuchet MS"/>
              </a:rPr>
              <a:t> </a:t>
            </a:r>
            <a:r>
              <a:rPr dirty="0" sz="1400">
                <a:latin typeface="Trebuchet MS"/>
                <a:cs typeface="Trebuchet MS"/>
              </a:rPr>
              <a:t>сучасним</a:t>
            </a:r>
            <a:r>
              <a:rPr dirty="0" sz="1400" spc="-130">
                <a:latin typeface="Trebuchet MS"/>
                <a:cs typeface="Trebuchet MS"/>
              </a:rPr>
              <a:t> </a:t>
            </a:r>
            <a:r>
              <a:rPr dirty="0" sz="1400" spc="-10">
                <a:latin typeface="Trebuchet MS"/>
                <a:cs typeface="Trebuchet MS"/>
              </a:rPr>
              <a:t>технологіям)</a:t>
            </a:r>
            <a:endParaRPr sz="1400">
              <a:latin typeface="Trebuchet MS"/>
              <a:cs typeface="Trebuchet MS"/>
            </a:endParaRPr>
          </a:p>
          <a:p>
            <a:pPr marL="298450" indent="-285750">
              <a:lnSpc>
                <a:spcPts val="1635"/>
              </a:lnSpc>
              <a:buFont typeface="Calibri"/>
              <a:buChar char="-"/>
              <a:tabLst>
                <a:tab pos="298450" algn="l"/>
              </a:tabLst>
            </a:pPr>
            <a:r>
              <a:rPr dirty="0" sz="1400" spc="-40" b="1">
                <a:latin typeface="Trebuchet MS"/>
                <a:cs typeface="Trebuchet MS"/>
              </a:rPr>
              <a:t>Транспорт</a:t>
            </a:r>
            <a:r>
              <a:rPr dirty="0" sz="1400" spc="-75" b="1">
                <a:latin typeface="Trebuchet MS"/>
                <a:cs typeface="Trebuchet MS"/>
              </a:rPr>
              <a:t> </a:t>
            </a:r>
            <a:r>
              <a:rPr dirty="0" sz="1400" spc="-10">
                <a:latin typeface="Trebuchet MS"/>
                <a:cs typeface="Trebuchet MS"/>
              </a:rPr>
              <a:t>(розвиток</a:t>
            </a:r>
            <a:r>
              <a:rPr dirty="0" sz="1400" spc="-150">
                <a:latin typeface="Trebuchet MS"/>
                <a:cs typeface="Trebuchet MS"/>
              </a:rPr>
              <a:t> </a:t>
            </a:r>
            <a:r>
              <a:rPr dirty="0" sz="1400" spc="-25">
                <a:latin typeface="Trebuchet MS"/>
                <a:cs typeface="Trebuchet MS"/>
              </a:rPr>
              <a:t>стабільних</a:t>
            </a:r>
            <a:r>
              <a:rPr dirty="0" sz="1400" spc="-175">
                <a:latin typeface="Trebuchet MS"/>
                <a:cs typeface="Trebuchet MS"/>
              </a:rPr>
              <a:t> </a:t>
            </a:r>
            <a:r>
              <a:rPr dirty="0" sz="1400" spc="-10">
                <a:latin typeface="Trebuchet MS"/>
                <a:cs typeface="Trebuchet MS"/>
              </a:rPr>
              <a:t>транспортних</a:t>
            </a:r>
            <a:r>
              <a:rPr dirty="0" sz="1400" spc="-170">
                <a:latin typeface="Trebuchet MS"/>
                <a:cs typeface="Trebuchet MS"/>
              </a:rPr>
              <a:t> </a:t>
            </a:r>
            <a:r>
              <a:rPr dirty="0" sz="1400" spc="-25">
                <a:latin typeface="Trebuchet MS"/>
                <a:cs typeface="Trebuchet MS"/>
              </a:rPr>
              <a:t>систем,</a:t>
            </a:r>
            <a:r>
              <a:rPr dirty="0" sz="1400" spc="-170">
                <a:latin typeface="Trebuchet MS"/>
                <a:cs typeface="Trebuchet MS"/>
              </a:rPr>
              <a:t> </a:t>
            </a:r>
            <a:r>
              <a:rPr dirty="0" sz="1400" spc="-40">
                <a:latin typeface="Trebuchet MS"/>
                <a:cs typeface="Trebuchet MS"/>
              </a:rPr>
              <a:t>ефективні</a:t>
            </a:r>
            <a:r>
              <a:rPr dirty="0" sz="1400" spc="-185">
                <a:latin typeface="Trebuchet MS"/>
                <a:cs typeface="Trebuchet MS"/>
              </a:rPr>
              <a:t> </a:t>
            </a:r>
            <a:r>
              <a:rPr dirty="0" sz="1400" spc="-50">
                <a:latin typeface="Trebuchet MS"/>
                <a:cs typeface="Trebuchet MS"/>
              </a:rPr>
              <a:t>і</a:t>
            </a:r>
            <a:endParaRPr sz="1400">
              <a:latin typeface="Trebuchet MS"/>
              <a:cs typeface="Trebuchet MS"/>
            </a:endParaRPr>
          </a:p>
          <a:p>
            <a:pPr marL="298450" marR="294005">
              <a:lnSpc>
                <a:spcPts val="1730"/>
              </a:lnSpc>
            </a:pPr>
            <a:r>
              <a:rPr dirty="0" sz="1400" spc="-10">
                <a:latin typeface="Trebuchet MS"/>
                <a:cs typeface="Trebuchet MS"/>
              </a:rPr>
              <a:t>безпечні</a:t>
            </a:r>
            <a:r>
              <a:rPr dirty="0" sz="1400" spc="-75">
                <a:latin typeface="Trebuchet MS"/>
                <a:cs typeface="Trebuchet MS"/>
              </a:rPr>
              <a:t> </a:t>
            </a:r>
            <a:r>
              <a:rPr dirty="0" sz="1400">
                <a:latin typeface="Trebuchet MS"/>
                <a:cs typeface="Trebuchet MS"/>
              </a:rPr>
              <a:t>транспортні</a:t>
            </a:r>
            <a:r>
              <a:rPr dirty="0" sz="1400" spc="-170">
                <a:latin typeface="Trebuchet MS"/>
                <a:cs typeface="Trebuchet MS"/>
              </a:rPr>
              <a:t> </a:t>
            </a:r>
            <a:r>
              <a:rPr dirty="0" sz="1400" spc="-25">
                <a:latin typeface="Trebuchet MS"/>
                <a:cs typeface="Trebuchet MS"/>
              </a:rPr>
              <a:t>перевезення,</a:t>
            </a:r>
            <a:r>
              <a:rPr dirty="0" sz="1400" spc="-160">
                <a:latin typeface="Trebuchet MS"/>
                <a:cs typeface="Trebuchet MS"/>
              </a:rPr>
              <a:t> </a:t>
            </a:r>
            <a:r>
              <a:rPr dirty="0" sz="1400" spc="-20">
                <a:latin typeface="Trebuchet MS"/>
                <a:cs typeface="Trebuchet MS"/>
              </a:rPr>
              <a:t>сумісність</a:t>
            </a:r>
            <a:r>
              <a:rPr dirty="0" sz="1400" spc="-155">
                <a:latin typeface="Trebuchet MS"/>
                <a:cs typeface="Trebuchet MS"/>
              </a:rPr>
              <a:t> </a:t>
            </a:r>
            <a:r>
              <a:rPr dirty="0" sz="1400" spc="-10">
                <a:latin typeface="Trebuchet MS"/>
                <a:cs typeface="Trebuchet MS"/>
              </a:rPr>
              <a:t>транспортних </a:t>
            </a:r>
            <a:r>
              <a:rPr dirty="0" sz="1400">
                <a:latin typeface="Trebuchet MS"/>
                <a:cs typeface="Trebuchet MS"/>
              </a:rPr>
              <a:t>систем</a:t>
            </a:r>
            <a:r>
              <a:rPr dirty="0" sz="1400" spc="-140">
                <a:latin typeface="Trebuchet MS"/>
                <a:cs typeface="Trebuchet MS"/>
              </a:rPr>
              <a:t> </a:t>
            </a:r>
            <a:r>
              <a:rPr dirty="0" sz="1400" spc="-10">
                <a:latin typeface="Trebuchet MS"/>
                <a:cs typeface="Trebuchet MS"/>
              </a:rPr>
              <a:t>та</a:t>
            </a:r>
            <a:r>
              <a:rPr dirty="0" sz="1400" spc="-185">
                <a:latin typeface="Trebuchet MS"/>
                <a:cs typeface="Trebuchet MS"/>
              </a:rPr>
              <a:t> </a:t>
            </a:r>
            <a:r>
              <a:rPr dirty="0" sz="1400">
                <a:latin typeface="Trebuchet MS"/>
                <a:cs typeface="Trebuchet MS"/>
              </a:rPr>
              <a:t>посилення</a:t>
            </a:r>
            <a:r>
              <a:rPr dirty="0" sz="1400" spc="-215">
                <a:latin typeface="Trebuchet MS"/>
                <a:cs typeface="Trebuchet MS"/>
              </a:rPr>
              <a:t> </a:t>
            </a:r>
            <a:r>
              <a:rPr dirty="0" sz="1400" spc="-10">
                <a:latin typeface="Trebuchet MS"/>
                <a:cs typeface="Trebuchet MS"/>
              </a:rPr>
              <a:t>транспортних</a:t>
            </a:r>
            <a:r>
              <a:rPr dirty="0" sz="1400" spc="-160">
                <a:latin typeface="Trebuchet MS"/>
                <a:cs typeface="Trebuchet MS"/>
              </a:rPr>
              <a:t> </a:t>
            </a:r>
            <a:r>
              <a:rPr dirty="0" sz="1400" spc="-25">
                <a:latin typeface="Trebuchet MS"/>
                <a:cs typeface="Trebuchet MS"/>
              </a:rPr>
              <a:t>зв’язків</a:t>
            </a:r>
            <a:r>
              <a:rPr dirty="0" sz="1400" spc="-135">
                <a:latin typeface="Trebuchet MS"/>
                <a:cs typeface="Trebuchet MS"/>
              </a:rPr>
              <a:t> </a:t>
            </a:r>
            <a:r>
              <a:rPr dirty="0" sz="1400" spc="-10">
                <a:latin typeface="Trebuchet MS"/>
                <a:cs typeface="Trebuchet MS"/>
              </a:rPr>
              <a:t>між</a:t>
            </a:r>
            <a:r>
              <a:rPr dirty="0" sz="1400" spc="-235">
                <a:latin typeface="Trebuchet MS"/>
                <a:cs typeface="Trebuchet MS"/>
              </a:rPr>
              <a:t> </a:t>
            </a:r>
            <a:r>
              <a:rPr dirty="0" sz="1400">
                <a:latin typeface="Trebuchet MS"/>
                <a:cs typeface="Trebuchet MS"/>
              </a:rPr>
              <a:t>Україною</a:t>
            </a:r>
            <a:r>
              <a:rPr dirty="0" sz="1400" spc="-150">
                <a:latin typeface="Trebuchet MS"/>
                <a:cs typeface="Trebuchet MS"/>
              </a:rPr>
              <a:t> </a:t>
            </a:r>
            <a:r>
              <a:rPr dirty="0" sz="1400" spc="-60">
                <a:latin typeface="Trebuchet MS"/>
                <a:cs typeface="Trebuchet MS"/>
              </a:rPr>
              <a:t>і</a:t>
            </a:r>
            <a:r>
              <a:rPr dirty="0" sz="1400" spc="-130">
                <a:latin typeface="Trebuchet MS"/>
                <a:cs typeface="Trebuchet MS"/>
              </a:rPr>
              <a:t> </a:t>
            </a:r>
            <a:r>
              <a:rPr dirty="0" sz="1400" spc="35">
                <a:latin typeface="Trebuchet MS"/>
                <a:cs typeface="Trebuchet MS"/>
              </a:rPr>
              <a:t>ЄС)</a:t>
            </a:r>
            <a:endParaRPr sz="1400">
              <a:latin typeface="Trebuchet MS"/>
              <a:cs typeface="Trebuchet MS"/>
            </a:endParaRPr>
          </a:p>
          <a:p>
            <a:pPr marL="298450" indent="-285750">
              <a:lnSpc>
                <a:spcPts val="1585"/>
              </a:lnSpc>
              <a:buFont typeface="Calibri"/>
              <a:buChar char="-"/>
              <a:tabLst>
                <a:tab pos="298450" algn="l"/>
              </a:tabLst>
            </a:pPr>
            <a:r>
              <a:rPr dirty="0" sz="1400" spc="-10">
                <a:latin typeface="Trebuchet MS"/>
                <a:cs typeface="Trebuchet MS"/>
              </a:rPr>
              <a:t>Поглиблення</a:t>
            </a:r>
            <a:r>
              <a:rPr dirty="0" sz="1400" spc="-130">
                <a:latin typeface="Trebuchet MS"/>
                <a:cs typeface="Trebuchet MS"/>
              </a:rPr>
              <a:t> </a:t>
            </a:r>
            <a:r>
              <a:rPr dirty="0" sz="1400" spc="-10">
                <a:latin typeface="Trebuchet MS"/>
                <a:cs typeface="Trebuchet MS"/>
              </a:rPr>
              <a:t>співробітництва</a:t>
            </a:r>
            <a:r>
              <a:rPr dirty="0" sz="1400" spc="-170">
                <a:latin typeface="Trebuchet MS"/>
                <a:cs typeface="Trebuchet MS"/>
              </a:rPr>
              <a:t> </a:t>
            </a:r>
            <a:r>
              <a:rPr dirty="0" sz="1400" spc="-65">
                <a:latin typeface="Trebuchet MS"/>
                <a:cs typeface="Trebuchet MS"/>
              </a:rPr>
              <a:t>у</a:t>
            </a:r>
            <a:r>
              <a:rPr dirty="0" sz="1400" spc="-135">
                <a:latin typeface="Trebuchet MS"/>
                <a:cs typeface="Trebuchet MS"/>
              </a:rPr>
              <a:t> </a:t>
            </a:r>
            <a:r>
              <a:rPr dirty="0" sz="1400" spc="-25">
                <a:latin typeface="Trebuchet MS"/>
                <a:cs typeface="Trebuchet MS"/>
              </a:rPr>
              <a:t>сфері</a:t>
            </a:r>
            <a:r>
              <a:rPr dirty="0" sz="1400" spc="-125">
                <a:latin typeface="Trebuchet MS"/>
                <a:cs typeface="Trebuchet MS"/>
              </a:rPr>
              <a:t> </a:t>
            </a:r>
            <a:r>
              <a:rPr dirty="0" sz="1400" spc="-30">
                <a:latin typeface="Trebuchet MS"/>
                <a:cs typeface="Trebuchet MS"/>
              </a:rPr>
              <a:t>цивільних</a:t>
            </a:r>
            <a:r>
              <a:rPr dirty="0" sz="1400" spc="-200">
                <a:latin typeface="Trebuchet MS"/>
                <a:cs typeface="Trebuchet MS"/>
              </a:rPr>
              <a:t> </a:t>
            </a:r>
            <a:r>
              <a:rPr dirty="0" sz="1400" spc="-10">
                <a:latin typeface="Trebuchet MS"/>
                <a:cs typeface="Trebuchet MS"/>
              </a:rPr>
              <a:t>космічних</a:t>
            </a:r>
            <a:endParaRPr sz="1400">
              <a:latin typeface="Trebuchet MS"/>
              <a:cs typeface="Trebuchet MS"/>
            </a:endParaRPr>
          </a:p>
          <a:p>
            <a:pPr marL="298450">
              <a:lnSpc>
                <a:spcPts val="1664"/>
              </a:lnSpc>
              <a:spcBef>
                <a:spcPts val="50"/>
              </a:spcBef>
            </a:pPr>
            <a:r>
              <a:rPr dirty="0" sz="1400" spc="-10">
                <a:latin typeface="Trebuchet MS"/>
                <a:cs typeface="Trebuchet MS"/>
              </a:rPr>
              <a:t>досліджень</a:t>
            </a:r>
            <a:r>
              <a:rPr dirty="0" sz="1400" spc="-190">
                <a:latin typeface="Trebuchet MS"/>
                <a:cs typeface="Trebuchet MS"/>
              </a:rPr>
              <a:t> </a:t>
            </a:r>
            <a:r>
              <a:rPr dirty="0" sz="1400" spc="-10">
                <a:latin typeface="Trebuchet MS"/>
                <a:cs typeface="Trebuchet MS"/>
              </a:rPr>
              <a:t>та</a:t>
            </a:r>
            <a:r>
              <a:rPr dirty="0" sz="1400" spc="-165">
                <a:latin typeface="Trebuchet MS"/>
                <a:cs typeface="Trebuchet MS"/>
              </a:rPr>
              <a:t> </a:t>
            </a:r>
            <a:r>
              <a:rPr dirty="0" sz="1400">
                <a:latin typeface="Trebuchet MS"/>
                <a:cs typeface="Trebuchet MS"/>
              </a:rPr>
              <a:t>використання</a:t>
            </a:r>
            <a:r>
              <a:rPr dirty="0" sz="1400" spc="-75">
                <a:latin typeface="Trebuchet MS"/>
                <a:cs typeface="Trebuchet MS"/>
              </a:rPr>
              <a:t> </a:t>
            </a:r>
            <a:r>
              <a:rPr dirty="0" sz="1400" spc="-20" b="1">
                <a:latin typeface="Trebuchet MS"/>
                <a:cs typeface="Trebuchet MS"/>
              </a:rPr>
              <a:t>космічного</a:t>
            </a:r>
            <a:r>
              <a:rPr dirty="0" sz="1400" spc="-145" b="1">
                <a:latin typeface="Trebuchet MS"/>
                <a:cs typeface="Trebuchet MS"/>
              </a:rPr>
              <a:t> </a:t>
            </a:r>
            <a:r>
              <a:rPr dirty="0" sz="1400" spc="-10" b="1">
                <a:latin typeface="Trebuchet MS"/>
                <a:cs typeface="Trebuchet MS"/>
              </a:rPr>
              <a:t>простору</a:t>
            </a:r>
            <a:endParaRPr sz="1400">
              <a:latin typeface="Trebuchet MS"/>
              <a:cs typeface="Trebuchet MS"/>
            </a:endParaRPr>
          </a:p>
          <a:p>
            <a:pPr marL="298450" marR="35560" indent="-286385">
              <a:lnSpc>
                <a:spcPts val="1650"/>
              </a:lnSpc>
              <a:spcBef>
                <a:spcPts val="65"/>
              </a:spcBef>
              <a:buFont typeface="Calibri"/>
              <a:buChar char="-"/>
              <a:tabLst>
                <a:tab pos="298450" algn="l"/>
              </a:tabLst>
            </a:pPr>
            <a:r>
              <a:rPr dirty="0" sz="1400">
                <a:latin typeface="Trebuchet MS"/>
                <a:cs typeface="Trebuchet MS"/>
              </a:rPr>
              <a:t>Співробітництво</a:t>
            </a:r>
            <a:r>
              <a:rPr dirty="0" sz="1400" spc="-204">
                <a:latin typeface="Trebuchet MS"/>
                <a:cs typeface="Trebuchet MS"/>
              </a:rPr>
              <a:t> </a:t>
            </a:r>
            <a:r>
              <a:rPr dirty="0" sz="1400" spc="-65">
                <a:latin typeface="Trebuchet MS"/>
                <a:cs typeface="Trebuchet MS"/>
              </a:rPr>
              <a:t>у</a:t>
            </a:r>
            <a:r>
              <a:rPr dirty="0" sz="1400" spc="-130">
                <a:latin typeface="Trebuchet MS"/>
                <a:cs typeface="Trebuchet MS"/>
              </a:rPr>
              <a:t> </a:t>
            </a:r>
            <a:r>
              <a:rPr dirty="0" sz="1400" spc="-30">
                <a:latin typeface="Trebuchet MS"/>
                <a:cs typeface="Trebuchet MS"/>
              </a:rPr>
              <a:t>сфері</a:t>
            </a:r>
            <a:r>
              <a:rPr dirty="0" sz="1400" spc="-85">
                <a:latin typeface="Trebuchet MS"/>
                <a:cs typeface="Trebuchet MS"/>
              </a:rPr>
              <a:t> </a:t>
            </a:r>
            <a:r>
              <a:rPr dirty="0" sz="1400" spc="-25" b="1">
                <a:latin typeface="Trebuchet MS"/>
                <a:cs typeface="Trebuchet MS"/>
              </a:rPr>
              <a:t>науки</a:t>
            </a:r>
            <a:r>
              <a:rPr dirty="0" sz="1400" spc="-200" b="1">
                <a:latin typeface="Trebuchet MS"/>
                <a:cs typeface="Trebuchet MS"/>
              </a:rPr>
              <a:t> </a:t>
            </a:r>
            <a:r>
              <a:rPr dirty="0" sz="1400" b="1">
                <a:latin typeface="Trebuchet MS"/>
                <a:cs typeface="Trebuchet MS"/>
              </a:rPr>
              <a:t>та</a:t>
            </a:r>
            <a:r>
              <a:rPr dirty="0" sz="1400" spc="-200" b="1">
                <a:latin typeface="Trebuchet MS"/>
                <a:cs typeface="Trebuchet MS"/>
              </a:rPr>
              <a:t> </a:t>
            </a:r>
            <a:r>
              <a:rPr dirty="0" sz="1400" spc="-35" b="1">
                <a:latin typeface="Trebuchet MS"/>
                <a:cs typeface="Trebuchet MS"/>
              </a:rPr>
              <a:t>технологій</a:t>
            </a:r>
            <a:r>
              <a:rPr dirty="0" sz="1400" spc="-240" b="1">
                <a:latin typeface="Trebuchet MS"/>
                <a:cs typeface="Trebuchet MS"/>
              </a:rPr>
              <a:t> </a:t>
            </a:r>
            <a:r>
              <a:rPr dirty="0" sz="1400" spc="-40">
                <a:latin typeface="Trebuchet MS"/>
                <a:cs typeface="Trebuchet MS"/>
              </a:rPr>
              <a:t>(</a:t>
            </a:r>
            <a:r>
              <a:rPr dirty="0" u="sng" sz="1400" spc="-4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rebuchet MS"/>
                <a:cs typeface="Trebuchet MS"/>
                <a:hlinkClick r:id="rId3"/>
              </a:rPr>
              <a:t>Угода</a:t>
            </a:r>
            <a:r>
              <a:rPr dirty="0" u="sng" sz="1400" spc="-175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rebuchet MS"/>
                <a:cs typeface="Trebuchet MS"/>
                <a:hlinkClick r:id="rId3"/>
              </a:rPr>
              <a:t> </a:t>
            </a:r>
            <a:r>
              <a:rPr dirty="0" u="sng" sz="1400" spc="-1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rebuchet MS"/>
                <a:cs typeface="Trebuchet MS"/>
                <a:hlinkClick r:id="rId3"/>
              </a:rPr>
              <a:t>між</a:t>
            </a:r>
            <a:r>
              <a:rPr dirty="0" u="sng" sz="1400" spc="-14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rebuchet MS"/>
                <a:cs typeface="Trebuchet MS"/>
                <a:hlinkClick r:id="rId3"/>
              </a:rPr>
              <a:t> </a:t>
            </a:r>
            <a:r>
              <a:rPr dirty="0" u="sng" sz="1400" spc="-1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rebuchet MS"/>
                <a:cs typeface="Trebuchet MS"/>
                <a:hlinkClick r:id="rId3"/>
              </a:rPr>
              <a:t>Україною</a:t>
            </a:r>
            <a:r>
              <a:rPr dirty="0" sz="1400" spc="-10">
                <a:solidFill>
                  <a:srgbClr val="467885"/>
                </a:solidFill>
                <a:latin typeface="Trebuchet MS"/>
                <a:cs typeface="Trebuchet MS"/>
              </a:rPr>
              <a:t> </a:t>
            </a:r>
            <a:r>
              <a:rPr dirty="0" u="sng" sz="1400" spc="-1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rebuchet MS"/>
                <a:cs typeface="Trebuchet MS"/>
                <a:hlinkClick r:id="rId3"/>
              </a:rPr>
              <a:t>та</a:t>
            </a:r>
            <a:r>
              <a:rPr dirty="0" u="sng" sz="1400" spc="-16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rebuchet MS"/>
                <a:cs typeface="Trebuchet MS"/>
                <a:hlinkClick r:id="rId3"/>
              </a:rPr>
              <a:t> </a:t>
            </a:r>
            <a:r>
              <a:rPr dirty="0" u="sng" sz="140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rebuchet MS"/>
                <a:cs typeface="Trebuchet MS"/>
                <a:hlinkClick r:id="rId3"/>
              </a:rPr>
              <a:t>Європейським</a:t>
            </a:r>
            <a:r>
              <a:rPr dirty="0" u="sng" sz="1400" spc="-105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rebuchet MS"/>
                <a:cs typeface="Trebuchet MS"/>
                <a:hlinkClick r:id="rId3"/>
              </a:rPr>
              <a:t> </a:t>
            </a:r>
            <a:r>
              <a:rPr dirty="0" u="sng" sz="140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rebuchet MS"/>
                <a:cs typeface="Trebuchet MS"/>
                <a:hlinkClick r:id="rId3"/>
              </a:rPr>
              <a:t>Співтовариством</a:t>
            </a:r>
            <a:r>
              <a:rPr dirty="0" u="sng" sz="1400" spc="-11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rebuchet MS"/>
                <a:cs typeface="Trebuchet MS"/>
                <a:hlinkClick r:id="rId3"/>
              </a:rPr>
              <a:t> </a:t>
            </a:r>
            <a:r>
              <a:rPr dirty="0" u="sng" sz="140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rebuchet MS"/>
                <a:cs typeface="Trebuchet MS"/>
                <a:hlinkClick r:id="rId3"/>
              </a:rPr>
              <a:t>про</a:t>
            </a:r>
            <a:r>
              <a:rPr dirty="0" sz="1400" spc="-190">
                <a:solidFill>
                  <a:srgbClr val="467885"/>
                </a:solidFill>
                <a:latin typeface="Trebuchet MS"/>
                <a:cs typeface="Trebuchet MS"/>
                <a:hlinkClick r:id="rId3"/>
              </a:rPr>
              <a:t> </a:t>
            </a:r>
            <a:r>
              <a:rPr dirty="0" u="sng" sz="1400" spc="-1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rebuchet MS"/>
                <a:cs typeface="Trebuchet MS"/>
                <a:hlinkClick r:id="rId3"/>
              </a:rPr>
              <a:t>наукове</a:t>
            </a:r>
            <a:r>
              <a:rPr dirty="0" u="sng" sz="1400" spc="-15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rebuchet MS"/>
                <a:cs typeface="Trebuchet MS"/>
                <a:hlinkClick r:id="rId3"/>
              </a:rPr>
              <a:t> </a:t>
            </a:r>
            <a:r>
              <a:rPr dirty="0" u="sng" sz="1400" spc="-6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rebuchet MS"/>
                <a:cs typeface="Trebuchet MS"/>
                <a:hlinkClick r:id="rId3"/>
              </a:rPr>
              <a:t>і</a:t>
            </a:r>
            <a:r>
              <a:rPr dirty="0" u="sng" sz="1400" spc="-10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rebuchet MS"/>
                <a:cs typeface="Trebuchet MS"/>
                <a:hlinkClick r:id="rId3"/>
              </a:rPr>
              <a:t> </a:t>
            </a:r>
            <a:r>
              <a:rPr dirty="0" u="sng" sz="1400" spc="-1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rebuchet MS"/>
                <a:cs typeface="Trebuchet MS"/>
                <a:hlinkClick r:id="rId3"/>
              </a:rPr>
              <a:t>технологічне</a:t>
            </a:r>
            <a:endParaRPr sz="1400">
              <a:latin typeface="Trebuchet MS"/>
              <a:cs typeface="Trebuchet MS"/>
            </a:endParaRPr>
          </a:p>
          <a:p>
            <a:pPr marL="298450" marR="482600">
              <a:lnSpc>
                <a:spcPts val="1650"/>
              </a:lnSpc>
              <a:spcBef>
                <a:spcPts val="80"/>
              </a:spcBef>
            </a:pPr>
            <a:r>
              <a:rPr dirty="0" u="sng" sz="1400" spc="-2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rebuchet MS"/>
                <a:cs typeface="Trebuchet MS"/>
                <a:hlinkClick r:id="rId3"/>
              </a:rPr>
              <a:t>співробітництво</a:t>
            </a:r>
            <a:r>
              <a:rPr dirty="0" sz="1400" spc="-20">
                <a:latin typeface="Trebuchet MS"/>
                <a:cs typeface="Trebuchet MS"/>
              </a:rPr>
              <a:t>,</a:t>
            </a:r>
            <a:r>
              <a:rPr dirty="0" sz="1400" spc="-150">
                <a:latin typeface="Trebuchet MS"/>
                <a:cs typeface="Trebuchet MS"/>
              </a:rPr>
              <a:t> </a:t>
            </a:r>
            <a:r>
              <a:rPr dirty="0" sz="1400" spc="-20">
                <a:latin typeface="Trebuchet MS"/>
                <a:cs typeface="Trebuchet MS"/>
              </a:rPr>
              <a:t>реформування</a:t>
            </a:r>
            <a:r>
              <a:rPr dirty="0" sz="1400" spc="-160">
                <a:latin typeface="Trebuchet MS"/>
                <a:cs typeface="Trebuchet MS"/>
              </a:rPr>
              <a:t> </a:t>
            </a:r>
            <a:r>
              <a:rPr dirty="0" sz="1400" spc="-10">
                <a:latin typeface="Trebuchet MS"/>
                <a:cs typeface="Trebuchet MS"/>
              </a:rPr>
              <a:t>та</a:t>
            </a:r>
            <a:r>
              <a:rPr dirty="0" sz="1400" spc="-120">
                <a:latin typeface="Trebuchet MS"/>
                <a:cs typeface="Trebuchet MS"/>
              </a:rPr>
              <a:t> </a:t>
            </a:r>
            <a:r>
              <a:rPr dirty="0" sz="1400" spc="-10">
                <a:latin typeface="Trebuchet MS"/>
                <a:cs typeface="Trebuchet MS"/>
              </a:rPr>
              <a:t>реорганізації</a:t>
            </a:r>
            <a:r>
              <a:rPr dirty="0" sz="1400" spc="-160">
                <a:latin typeface="Trebuchet MS"/>
                <a:cs typeface="Trebuchet MS"/>
              </a:rPr>
              <a:t> </a:t>
            </a:r>
            <a:r>
              <a:rPr dirty="0" sz="1400" spc="-10">
                <a:latin typeface="Trebuchet MS"/>
                <a:cs typeface="Trebuchet MS"/>
              </a:rPr>
              <a:t>системи управління</a:t>
            </a:r>
            <a:r>
              <a:rPr dirty="0" sz="1400" spc="-125">
                <a:latin typeface="Trebuchet MS"/>
                <a:cs typeface="Trebuchet MS"/>
              </a:rPr>
              <a:t> </a:t>
            </a:r>
            <a:r>
              <a:rPr dirty="0" sz="1400">
                <a:latin typeface="Trebuchet MS"/>
                <a:cs typeface="Trebuchet MS"/>
              </a:rPr>
              <a:t>науковою</a:t>
            </a:r>
            <a:r>
              <a:rPr dirty="0" sz="1400" spc="-150">
                <a:latin typeface="Trebuchet MS"/>
                <a:cs typeface="Trebuchet MS"/>
              </a:rPr>
              <a:t> </a:t>
            </a:r>
            <a:r>
              <a:rPr dirty="0" sz="1400">
                <a:latin typeface="Trebuchet MS"/>
                <a:cs typeface="Trebuchet MS"/>
              </a:rPr>
              <a:t>сферою</a:t>
            </a:r>
            <a:r>
              <a:rPr dirty="0" sz="1400" spc="-150">
                <a:latin typeface="Trebuchet MS"/>
                <a:cs typeface="Trebuchet MS"/>
              </a:rPr>
              <a:t> </a:t>
            </a:r>
            <a:r>
              <a:rPr dirty="0" sz="1400" spc="-10">
                <a:latin typeface="Trebuchet MS"/>
                <a:cs typeface="Trebuchet MS"/>
              </a:rPr>
              <a:t>та</a:t>
            </a:r>
            <a:r>
              <a:rPr dirty="0" sz="1400" spc="-175">
                <a:latin typeface="Trebuchet MS"/>
                <a:cs typeface="Trebuchet MS"/>
              </a:rPr>
              <a:t> </a:t>
            </a:r>
            <a:r>
              <a:rPr dirty="0" sz="1400" spc="-20">
                <a:latin typeface="Trebuchet MS"/>
                <a:cs typeface="Trebuchet MS"/>
              </a:rPr>
              <a:t>дослідних</a:t>
            </a:r>
            <a:r>
              <a:rPr dirty="0" sz="1400" spc="-195">
                <a:latin typeface="Trebuchet MS"/>
                <a:cs typeface="Trebuchet MS"/>
              </a:rPr>
              <a:t> </a:t>
            </a:r>
            <a:r>
              <a:rPr dirty="0" sz="1400" spc="-10">
                <a:latin typeface="Trebuchet MS"/>
                <a:cs typeface="Trebuchet MS"/>
              </a:rPr>
              <a:t>установ</a:t>
            </a:r>
            <a:r>
              <a:rPr dirty="0" sz="1400" spc="-135">
                <a:latin typeface="Trebuchet MS"/>
                <a:cs typeface="Trebuchet MS"/>
              </a:rPr>
              <a:t> </a:t>
            </a:r>
            <a:r>
              <a:rPr dirty="0" sz="1400" spc="-10">
                <a:latin typeface="Trebuchet MS"/>
                <a:cs typeface="Trebuchet MS"/>
              </a:rPr>
              <a:t>України)</a:t>
            </a:r>
            <a:endParaRPr sz="1400">
              <a:latin typeface="Trebuchet MS"/>
              <a:cs typeface="Trebuchet MS"/>
            </a:endParaRPr>
          </a:p>
          <a:p>
            <a:pPr marL="298450" marR="22860" indent="-286385">
              <a:lnSpc>
                <a:spcPct val="99900"/>
              </a:lnSpc>
              <a:spcBef>
                <a:spcPts val="5"/>
              </a:spcBef>
              <a:buFont typeface="Calibri"/>
              <a:buChar char="-"/>
              <a:tabLst>
                <a:tab pos="298450" algn="l"/>
              </a:tabLst>
            </a:pPr>
            <a:r>
              <a:rPr dirty="0" sz="1400">
                <a:latin typeface="Trebuchet MS"/>
                <a:cs typeface="Trebuchet MS"/>
              </a:rPr>
              <a:t>Співробітництво</a:t>
            </a:r>
            <a:r>
              <a:rPr dirty="0" sz="1400" spc="-190">
                <a:latin typeface="Trebuchet MS"/>
                <a:cs typeface="Trebuchet MS"/>
              </a:rPr>
              <a:t> </a:t>
            </a:r>
            <a:r>
              <a:rPr dirty="0" sz="1400" spc="55">
                <a:latin typeface="Trebuchet MS"/>
                <a:cs typeface="Trebuchet MS"/>
              </a:rPr>
              <a:t>з</a:t>
            </a:r>
            <a:r>
              <a:rPr dirty="0" sz="1400" spc="-170">
                <a:latin typeface="Trebuchet MS"/>
                <a:cs typeface="Trebuchet MS"/>
              </a:rPr>
              <a:t> </a:t>
            </a:r>
            <a:r>
              <a:rPr dirty="0" sz="1400">
                <a:latin typeface="Trebuchet MS"/>
                <a:cs typeface="Trebuchet MS"/>
              </a:rPr>
              <a:t>питань</a:t>
            </a:r>
            <a:r>
              <a:rPr dirty="0" sz="1400" spc="-180">
                <a:latin typeface="Trebuchet MS"/>
                <a:cs typeface="Trebuchet MS"/>
              </a:rPr>
              <a:t> </a:t>
            </a:r>
            <a:r>
              <a:rPr dirty="0" sz="1400" spc="-20">
                <a:latin typeface="Trebuchet MS"/>
                <a:cs typeface="Trebuchet MS"/>
              </a:rPr>
              <a:t>політики</a:t>
            </a:r>
            <a:r>
              <a:rPr dirty="0" sz="1400" spc="-140">
                <a:latin typeface="Trebuchet MS"/>
                <a:cs typeface="Trebuchet MS"/>
              </a:rPr>
              <a:t> </a:t>
            </a:r>
            <a:r>
              <a:rPr dirty="0" sz="1400" spc="-65">
                <a:latin typeface="Trebuchet MS"/>
                <a:cs typeface="Trebuchet MS"/>
              </a:rPr>
              <a:t>у</a:t>
            </a:r>
            <a:r>
              <a:rPr dirty="0" sz="1400" spc="-105">
                <a:latin typeface="Trebuchet MS"/>
                <a:cs typeface="Trebuchet MS"/>
              </a:rPr>
              <a:t> </a:t>
            </a:r>
            <a:r>
              <a:rPr dirty="0" sz="1400" spc="-45">
                <a:latin typeface="Trebuchet MS"/>
                <a:cs typeface="Trebuchet MS"/>
              </a:rPr>
              <a:t>сфері</a:t>
            </a:r>
            <a:r>
              <a:rPr dirty="0" sz="1400" spc="-50">
                <a:latin typeface="Trebuchet MS"/>
                <a:cs typeface="Trebuchet MS"/>
              </a:rPr>
              <a:t> </a:t>
            </a:r>
            <a:r>
              <a:rPr dirty="0" sz="1400" spc="-20" b="1">
                <a:latin typeface="Trebuchet MS"/>
                <a:cs typeface="Trebuchet MS"/>
              </a:rPr>
              <a:t>промисловості</a:t>
            </a:r>
            <a:r>
              <a:rPr dirty="0" sz="1400" spc="-150" b="1">
                <a:latin typeface="Trebuchet MS"/>
                <a:cs typeface="Trebuchet MS"/>
              </a:rPr>
              <a:t> </a:t>
            </a:r>
            <a:r>
              <a:rPr dirty="0" sz="1400" spc="-25" b="1">
                <a:latin typeface="Trebuchet MS"/>
                <a:cs typeface="Trebuchet MS"/>
              </a:rPr>
              <a:t>та </a:t>
            </a:r>
            <a:r>
              <a:rPr dirty="0" sz="1400" spc="-10" b="1">
                <a:latin typeface="Trebuchet MS"/>
                <a:cs typeface="Trebuchet MS"/>
              </a:rPr>
              <a:t>підприємництва</a:t>
            </a:r>
            <a:r>
              <a:rPr dirty="0" sz="1400" spc="-85" b="1">
                <a:latin typeface="Trebuchet MS"/>
                <a:cs typeface="Trebuchet MS"/>
              </a:rPr>
              <a:t> </a:t>
            </a:r>
            <a:r>
              <a:rPr dirty="0" sz="1400" spc="55">
                <a:latin typeface="Trebuchet MS"/>
                <a:cs typeface="Trebuchet MS"/>
              </a:rPr>
              <a:t>з</a:t>
            </a:r>
            <a:r>
              <a:rPr dirty="0" sz="1400" spc="-80">
                <a:latin typeface="Trebuchet MS"/>
                <a:cs typeface="Trebuchet MS"/>
              </a:rPr>
              <a:t> </a:t>
            </a:r>
            <a:r>
              <a:rPr dirty="0" sz="1400">
                <a:latin typeface="Trebuchet MS"/>
                <a:cs typeface="Trebuchet MS"/>
              </a:rPr>
              <a:t>метою</a:t>
            </a:r>
            <a:r>
              <a:rPr dirty="0" sz="1400" spc="-130">
                <a:latin typeface="Trebuchet MS"/>
                <a:cs typeface="Trebuchet MS"/>
              </a:rPr>
              <a:t> </a:t>
            </a:r>
            <a:r>
              <a:rPr dirty="0" sz="1400">
                <a:latin typeface="Trebuchet MS"/>
                <a:cs typeface="Trebuchet MS"/>
              </a:rPr>
              <a:t>покращення</a:t>
            </a:r>
            <a:r>
              <a:rPr dirty="0" sz="1400" spc="-195">
                <a:latin typeface="Trebuchet MS"/>
                <a:cs typeface="Trebuchet MS"/>
              </a:rPr>
              <a:t> </a:t>
            </a:r>
            <a:r>
              <a:rPr dirty="0" sz="1400" spc="-10">
                <a:latin typeface="Trebuchet MS"/>
                <a:cs typeface="Trebuchet MS"/>
              </a:rPr>
              <a:t>умов</a:t>
            </a:r>
            <a:r>
              <a:rPr dirty="0" sz="1400" spc="-114">
                <a:latin typeface="Trebuchet MS"/>
                <a:cs typeface="Trebuchet MS"/>
              </a:rPr>
              <a:t> </a:t>
            </a:r>
            <a:r>
              <a:rPr dirty="0" sz="1400" spc="-30">
                <a:latin typeface="Trebuchet MS"/>
                <a:cs typeface="Trebuchet MS"/>
              </a:rPr>
              <a:t>для</a:t>
            </a:r>
            <a:r>
              <a:rPr dirty="0" sz="1400" spc="-100">
                <a:latin typeface="Trebuchet MS"/>
                <a:cs typeface="Trebuchet MS"/>
              </a:rPr>
              <a:t> </a:t>
            </a:r>
            <a:r>
              <a:rPr dirty="0" sz="1400" spc="-10">
                <a:latin typeface="Trebuchet MS"/>
                <a:cs typeface="Trebuchet MS"/>
              </a:rPr>
              <a:t>підприємницької </a:t>
            </a:r>
            <a:r>
              <a:rPr dirty="0" sz="1400" spc="-20">
                <a:latin typeface="Trebuchet MS"/>
                <a:cs typeface="Trebuchet MS"/>
              </a:rPr>
              <a:t>діяльності</a:t>
            </a:r>
            <a:r>
              <a:rPr dirty="0" sz="1400" spc="-105">
                <a:latin typeface="Trebuchet MS"/>
                <a:cs typeface="Trebuchet MS"/>
              </a:rPr>
              <a:t> </a:t>
            </a:r>
            <a:r>
              <a:rPr dirty="0" sz="1400" spc="-30">
                <a:latin typeface="Trebuchet MS"/>
                <a:cs typeface="Trebuchet MS"/>
              </a:rPr>
              <a:t>для</a:t>
            </a:r>
            <a:r>
              <a:rPr dirty="0" sz="1400" spc="-100">
                <a:latin typeface="Trebuchet MS"/>
                <a:cs typeface="Trebuchet MS"/>
              </a:rPr>
              <a:t> </a:t>
            </a:r>
            <a:r>
              <a:rPr dirty="0" sz="1400" spc="-20">
                <a:latin typeface="Trebuchet MS"/>
                <a:cs typeface="Trebuchet MS"/>
              </a:rPr>
              <a:t>всіх</a:t>
            </a:r>
            <a:r>
              <a:rPr dirty="0" sz="1400" spc="-185">
                <a:latin typeface="Trebuchet MS"/>
                <a:cs typeface="Trebuchet MS"/>
              </a:rPr>
              <a:t> </a:t>
            </a:r>
            <a:r>
              <a:rPr dirty="0" sz="1400" spc="-35">
                <a:latin typeface="Trebuchet MS"/>
                <a:cs typeface="Trebuchet MS"/>
              </a:rPr>
              <a:t>суб’єктів</a:t>
            </a:r>
            <a:r>
              <a:rPr dirty="0" sz="1400" spc="-200">
                <a:latin typeface="Trebuchet MS"/>
                <a:cs typeface="Trebuchet MS"/>
              </a:rPr>
              <a:t> </a:t>
            </a:r>
            <a:r>
              <a:rPr dirty="0" sz="1400">
                <a:latin typeface="Trebuchet MS"/>
                <a:cs typeface="Trebuchet MS"/>
              </a:rPr>
              <a:t>господарювання</a:t>
            </a:r>
            <a:r>
              <a:rPr dirty="0" sz="1400" spc="-195">
                <a:latin typeface="Trebuchet MS"/>
                <a:cs typeface="Trebuchet MS"/>
              </a:rPr>
              <a:t> </a:t>
            </a:r>
            <a:r>
              <a:rPr dirty="0" sz="1400" spc="55">
                <a:latin typeface="Trebuchet MS"/>
                <a:cs typeface="Trebuchet MS"/>
              </a:rPr>
              <a:t>з</a:t>
            </a:r>
            <a:r>
              <a:rPr dirty="0" sz="1400" spc="-170">
                <a:latin typeface="Trebuchet MS"/>
                <a:cs typeface="Trebuchet MS"/>
              </a:rPr>
              <a:t> </a:t>
            </a:r>
            <a:r>
              <a:rPr dirty="0" sz="1400">
                <a:latin typeface="Trebuchet MS"/>
                <a:cs typeface="Trebuchet MS"/>
              </a:rPr>
              <a:t>особливою</a:t>
            </a:r>
            <a:r>
              <a:rPr dirty="0" sz="1400" spc="-130">
                <a:latin typeface="Trebuchet MS"/>
                <a:cs typeface="Trebuchet MS"/>
              </a:rPr>
              <a:t> </a:t>
            </a:r>
            <a:r>
              <a:rPr dirty="0" sz="1400" spc="-10">
                <a:latin typeface="Trebuchet MS"/>
                <a:cs typeface="Trebuchet MS"/>
              </a:rPr>
              <a:t>увагою </a:t>
            </a:r>
            <a:r>
              <a:rPr dirty="0" sz="1400">
                <a:latin typeface="Trebuchet MS"/>
                <a:cs typeface="Trebuchet MS"/>
              </a:rPr>
              <a:t>до</a:t>
            </a:r>
            <a:r>
              <a:rPr dirty="0" sz="1400" spc="-114">
                <a:latin typeface="Trebuchet MS"/>
                <a:cs typeface="Trebuchet MS"/>
              </a:rPr>
              <a:t> </a:t>
            </a:r>
            <a:r>
              <a:rPr dirty="0" sz="1400" spc="-20">
                <a:latin typeface="Trebuchet MS"/>
                <a:cs typeface="Trebuchet MS"/>
              </a:rPr>
              <a:t>малих</a:t>
            </a:r>
            <a:r>
              <a:rPr dirty="0" sz="1400" spc="-195">
                <a:latin typeface="Trebuchet MS"/>
                <a:cs typeface="Trebuchet MS"/>
              </a:rPr>
              <a:t> </a:t>
            </a:r>
            <a:r>
              <a:rPr dirty="0" sz="1400" spc="-10">
                <a:latin typeface="Trebuchet MS"/>
                <a:cs typeface="Trebuchet MS"/>
              </a:rPr>
              <a:t>та</a:t>
            </a:r>
            <a:r>
              <a:rPr dirty="0" sz="1400" spc="-165">
                <a:latin typeface="Trebuchet MS"/>
                <a:cs typeface="Trebuchet MS"/>
              </a:rPr>
              <a:t> </a:t>
            </a:r>
            <a:r>
              <a:rPr dirty="0" sz="1400" spc="-10">
                <a:latin typeface="Trebuchet MS"/>
                <a:cs typeface="Trebuchet MS"/>
              </a:rPr>
              <a:t>середніх</a:t>
            </a:r>
            <a:r>
              <a:rPr dirty="0" sz="1400" spc="-195">
                <a:latin typeface="Trebuchet MS"/>
                <a:cs typeface="Trebuchet MS"/>
              </a:rPr>
              <a:t> </a:t>
            </a:r>
            <a:r>
              <a:rPr dirty="0" sz="1400">
                <a:latin typeface="Trebuchet MS"/>
                <a:cs typeface="Trebuchet MS"/>
              </a:rPr>
              <a:t>підприємств</a:t>
            </a:r>
            <a:r>
              <a:rPr dirty="0" sz="1400" spc="-215">
                <a:latin typeface="Trebuchet MS"/>
                <a:cs typeface="Trebuchet MS"/>
              </a:rPr>
              <a:t> </a:t>
            </a:r>
            <a:r>
              <a:rPr dirty="0" sz="1400" spc="-20">
                <a:latin typeface="Trebuchet MS"/>
                <a:cs typeface="Trebuchet MS"/>
              </a:rPr>
              <a:t>(МСП)</a:t>
            </a:r>
            <a:endParaRPr sz="1400">
              <a:latin typeface="Trebuchet MS"/>
              <a:cs typeface="Trebuchet MS"/>
            </a:endParaRPr>
          </a:p>
          <a:p>
            <a:pPr marL="298450" indent="-285750">
              <a:lnSpc>
                <a:spcPts val="1650"/>
              </a:lnSpc>
              <a:buFont typeface="Calibri"/>
              <a:buChar char="-"/>
              <a:tabLst>
                <a:tab pos="298450" algn="l"/>
              </a:tabLst>
            </a:pPr>
            <a:r>
              <a:rPr dirty="0" sz="1400">
                <a:latin typeface="Trebuchet MS"/>
                <a:cs typeface="Trebuchet MS"/>
              </a:rPr>
              <a:t>Співробітництво</a:t>
            </a:r>
            <a:r>
              <a:rPr dirty="0" sz="1400" spc="-200">
                <a:latin typeface="Trebuchet MS"/>
                <a:cs typeface="Trebuchet MS"/>
              </a:rPr>
              <a:t> </a:t>
            </a:r>
            <a:r>
              <a:rPr dirty="0" sz="1400" spc="-65">
                <a:latin typeface="Trebuchet MS"/>
                <a:cs typeface="Trebuchet MS"/>
              </a:rPr>
              <a:t>у</a:t>
            </a:r>
            <a:r>
              <a:rPr dirty="0" sz="1400" spc="-95">
                <a:latin typeface="Trebuchet MS"/>
                <a:cs typeface="Trebuchet MS"/>
              </a:rPr>
              <a:t> </a:t>
            </a:r>
            <a:r>
              <a:rPr dirty="0" sz="1400" spc="-25" b="1">
                <a:latin typeface="Trebuchet MS"/>
                <a:cs typeface="Trebuchet MS"/>
              </a:rPr>
              <a:t>видобувній</a:t>
            </a:r>
            <a:r>
              <a:rPr dirty="0" sz="1400" spc="-200" b="1">
                <a:latin typeface="Trebuchet MS"/>
                <a:cs typeface="Trebuchet MS"/>
              </a:rPr>
              <a:t> </a:t>
            </a:r>
            <a:r>
              <a:rPr dirty="0" sz="1400" b="1">
                <a:latin typeface="Trebuchet MS"/>
                <a:cs typeface="Trebuchet MS"/>
              </a:rPr>
              <a:t>та</a:t>
            </a:r>
            <a:r>
              <a:rPr dirty="0" sz="1400" spc="-200" b="1">
                <a:latin typeface="Trebuchet MS"/>
                <a:cs typeface="Trebuchet MS"/>
              </a:rPr>
              <a:t> </a:t>
            </a:r>
            <a:r>
              <a:rPr dirty="0" sz="1400" spc="-40" b="1">
                <a:latin typeface="Trebuchet MS"/>
                <a:cs typeface="Trebuchet MS"/>
              </a:rPr>
              <a:t>металургійній</a:t>
            </a:r>
            <a:r>
              <a:rPr dirty="0" sz="1400" spc="-110" b="1">
                <a:latin typeface="Trebuchet MS"/>
                <a:cs typeface="Trebuchet MS"/>
              </a:rPr>
              <a:t> </a:t>
            </a:r>
            <a:r>
              <a:rPr dirty="0" sz="1400" spc="-45" b="1">
                <a:latin typeface="Trebuchet MS"/>
                <a:cs typeface="Trebuchet MS"/>
              </a:rPr>
              <a:t>галузі </a:t>
            </a:r>
            <a:r>
              <a:rPr dirty="0" sz="1400" spc="-10">
                <a:latin typeface="Trebuchet MS"/>
                <a:cs typeface="Trebuchet MS"/>
              </a:rPr>
              <a:t>(обмін</a:t>
            </a:r>
            <a:endParaRPr sz="1400">
              <a:latin typeface="Trebuchet MS"/>
              <a:cs typeface="Trebuchet MS"/>
            </a:endParaRPr>
          </a:p>
          <a:p>
            <a:pPr marL="298450">
              <a:lnSpc>
                <a:spcPts val="1664"/>
              </a:lnSpc>
              <a:spcBef>
                <a:spcPts val="45"/>
              </a:spcBef>
            </a:pPr>
            <a:r>
              <a:rPr dirty="0" sz="1400">
                <a:latin typeface="Trebuchet MS"/>
                <a:cs typeface="Trebuchet MS"/>
              </a:rPr>
              <a:t>інформацією</a:t>
            </a:r>
            <a:r>
              <a:rPr dirty="0" sz="1400" spc="-200">
                <a:latin typeface="Trebuchet MS"/>
                <a:cs typeface="Trebuchet MS"/>
              </a:rPr>
              <a:t> </a:t>
            </a:r>
            <a:r>
              <a:rPr dirty="0" sz="1400" spc="-10">
                <a:latin typeface="Trebuchet MS"/>
                <a:cs typeface="Trebuchet MS"/>
              </a:rPr>
              <a:t>та</a:t>
            </a:r>
            <a:r>
              <a:rPr dirty="0" sz="1400" spc="-130">
                <a:latin typeface="Trebuchet MS"/>
                <a:cs typeface="Trebuchet MS"/>
              </a:rPr>
              <a:t> </a:t>
            </a:r>
            <a:r>
              <a:rPr dirty="0" sz="1400" spc="-10">
                <a:latin typeface="Trebuchet MS"/>
                <a:cs typeface="Trebuchet MS"/>
              </a:rPr>
              <a:t>досвідом)</a:t>
            </a:r>
            <a:endParaRPr sz="1400">
              <a:latin typeface="Trebuchet MS"/>
              <a:cs typeface="Trebuchet MS"/>
            </a:endParaRPr>
          </a:p>
          <a:p>
            <a:pPr marL="298450" marR="948690" indent="-286385">
              <a:lnSpc>
                <a:spcPts val="1650"/>
              </a:lnSpc>
              <a:spcBef>
                <a:spcPts val="65"/>
              </a:spcBef>
              <a:buFont typeface="Calibri"/>
              <a:buChar char="-"/>
              <a:tabLst>
                <a:tab pos="298450" algn="l"/>
              </a:tabLst>
            </a:pPr>
            <a:r>
              <a:rPr dirty="0" sz="1400" spc="-10">
                <a:latin typeface="Trebuchet MS"/>
                <a:cs typeface="Trebuchet MS"/>
              </a:rPr>
              <a:t>Розвиток</a:t>
            </a:r>
            <a:r>
              <a:rPr dirty="0" sz="1400" spc="-170">
                <a:latin typeface="Trebuchet MS"/>
                <a:cs typeface="Trebuchet MS"/>
              </a:rPr>
              <a:t> </a:t>
            </a:r>
            <a:r>
              <a:rPr dirty="0" sz="1400" spc="-10">
                <a:latin typeface="Trebuchet MS"/>
                <a:cs typeface="Trebuchet MS"/>
              </a:rPr>
              <a:t>співробітництва</a:t>
            </a:r>
            <a:r>
              <a:rPr dirty="0" sz="1400" spc="-155">
                <a:latin typeface="Trebuchet MS"/>
                <a:cs typeface="Trebuchet MS"/>
              </a:rPr>
              <a:t> </a:t>
            </a:r>
            <a:r>
              <a:rPr dirty="0" sz="1400" spc="-10">
                <a:latin typeface="Trebuchet MS"/>
                <a:cs typeface="Trebuchet MS"/>
              </a:rPr>
              <a:t>в</a:t>
            </a:r>
            <a:r>
              <a:rPr dirty="0" sz="1400" spc="-114">
                <a:latin typeface="Trebuchet MS"/>
                <a:cs typeface="Trebuchet MS"/>
              </a:rPr>
              <a:t> </a:t>
            </a:r>
            <a:r>
              <a:rPr dirty="0" sz="1400" spc="-35">
                <a:latin typeface="Trebuchet MS"/>
                <a:cs typeface="Trebuchet MS"/>
              </a:rPr>
              <a:t>галузі</a:t>
            </a:r>
            <a:r>
              <a:rPr dirty="0" sz="1400" spc="-55">
                <a:latin typeface="Trebuchet MS"/>
                <a:cs typeface="Trebuchet MS"/>
              </a:rPr>
              <a:t> </a:t>
            </a:r>
            <a:r>
              <a:rPr dirty="0" sz="1400" spc="-30" b="1">
                <a:latin typeface="Trebuchet MS"/>
                <a:cs typeface="Trebuchet MS"/>
              </a:rPr>
              <a:t>освіти,</a:t>
            </a:r>
            <a:r>
              <a:rPr dirty="0" sz="1400" spc="-120" b="1">
                <a:latin typeface="Trebuchet MS"/>
                <a:cs typeface="Trebuchet MS"/>
              </a:rPr>
              <a:t> </a:t>
            </a:r>
            <a:r>
              <a:rPr dirty="0" sz="1400" spc="-10" b="1">
                <a:latin typeface="Trebuchet MS"/>
                <a:cs typeface="Trebuchet MS"/>
              </a:rPr>
              <a:t>навчання</a:t>
            </a:r>
            <a:r>
              <a:rPr dirty="0" sz="1400" spc="-155" b="1">
                <a:latin typeface="Trebuchet MS"/>
                <a:cs typeface="Trebuchet MS"/>
              </a:rPr>
              <a:t> </a:t>
            </a:r>
            <a:r>
              <a:rPr dirty="0" sz="1400" spc="-25" b="1">
                <a:latin typeface="Trebuchet MS"/>
                <a:cs typeface="Trebuchet MS"/>
              </a:rPr>
              <a:t>та </a:t>
            </a:r>
            <a:r>
              <a:rPr dirty="0" sz="1400" spc="-10" b="1">
                <a:latin typeface="Trebuchet MS"/>
                <a:cs typeface="Trebuchet MS"/>
              </a:rPr>
              <a:t>молодіжної</a:t>
            </a:r>
            <a:r>
              <a:rPr dirty="0" sz="1400" spc="-155" b="1">
                <a:latin typeface="Trebuchet MS"/>
                <a:cs typeface="Trebuchet MS"/>
              </a:rPr>
              <a:t> </a:t>
            </a:r>
            <a:r>
              <a:rPr dirty="0" sz="1400" spc="-10" b="1">
                <a:latin typeface="Trebuchet MS"/>
                <a:cs typeface="Trebuchet MS"/>
              </a:rPr>
              <a:t>політики</a:t>
            </a:r>
            <a:endParaRPr sz="1400">
              <a:latin typeface="Trebuchet MS"/>
              <a:cs typeface="Trebuchet MS"/>
            </a:endParaRPr>
          </a:p>
          <a:p>
            <a:pPr marL="298450" indent="-285750">
              <a:lnSpc>
                <a:spcPct val="100000"/>
              </a:lnSpc>
              <a:buFont typeface="Calibri"/>
              <a:buChar char="-"/>
              <a:tabLst>
                <a:tab pos="298450" algn="l"/>
              </a:tabLst>
            </a:pPr>
            <a:r>
              <a:rPr dirty="0" sz="1400" spc="-10">
                <a:latin typeface="Trebuchet MS"/>
                <a:cs typeface="Trebuchet MS"/>
              </a:rPr>
              <a:t>та</a:t>
            </a:r>
            <a:r>
              <a:rPr dirty="0" sz="1400" spc="-200">
                <a:latin typeface="Trebuchet MS"/>
                <a:cs typeface="Trebuchet MS"/>
              </a:rPr>
              <a:t> </a:t>
            </a:r>
            <a:r>
              <a:rPr dirty="0" sz="1400" spc="-25">
                <a:latin typeface="Trebuchet MS"/>
                <a:cs typeface="Trebuchet MS"/>
              </a:rPr>
              <a:t>ін.</a:t>
            </a:r>
            <a:endParaRPr sz="1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3025" rIns="0" bIns="0" rtlCol="0" vert="horz">
            <a:spAutoFit/>
          </a:bodyPr>
          <a:lstStyle/>
          <a:p>
            <a:pPr marL="1380490" marR="5080" indent="533400">
              <a:lnSpc>
                <a:spcPts val="3910"/>
              </a:lnSpc>
              <a:spcBef>
                <a:spcPts val="575"/>
              </a:spcBef>
            </a:pPr>
            <a:r>
              <a:rPr dirty="0">
                <a:solidFill>
                  <a:srgbClr val="000000"/>
                </a:solidFill>
                <a:latin typeface="Arial"/>
                <a:cs typeface="Arial"/>
              </a:rPr>
              <a:t>МЕМОРАНДУМ</a:t>
            </a:r>
            <a:r>
              <a:rPr dirty="0" spc="-18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10">
                <a:solidFill>
                  <a:srgbClr val="000000"/>
                </a:solidFill>
                <a:latin typeface="Arial"/>
                <a:cs typeface="Arial"/>
              </a:rPr>
              <a:t>ПРО</a:t>
            </a:r>
            <a:r>
              <a:rPr dirty="0" spc="-229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10">
                <a:solidFill>
                  <a:srgbClr val="000000"/>
                </a:solidFill>
                <a:latin typeface="Arial"/>
                <a:cs typeface="Arial"/>
              </a:rPr>
              <a:t>СТРАТЕГІЧНЕ </a:t>
            </a:r>
            <a:r>
              <a:rPr dirty="0" spc="-65">
                <a:solidFill>
                  <a:srgbClr val="000000"/>
                </a:solidFill>
                <a:latin typeface="Arial"/>
                <a:cs typeface="Arial"/>
              </a:rPr>
              <a:t>ПАРТНЕРСТВО</a:t>
            </a:r>
            <a:r>
              <a:rPr dirty="0" spc="-15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85">
                <a:solidFill>
                  <a:srgbClr val="000000"/>
                </a:solidFill>
                <a:latin typeface="Arial"/>
                <a:cs typeface="Arial"/>
              </a:rPr>
              <a:t>У</a:t>
            </a:r>
            <a:r>
              <a:rPr dirty="0" spc="-17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30">
                <a:solidFill>
                  <a:srgbClr val="000000"/>
                </a:solidFill>
                <a:latin typeface="Arial"/>
                <a:cs typeface="Arial"/>
              </a:rPr>
              <a:t>СИРОВИННІЙ</a:t>
            </a:r>
            <a:r>
              <a:rPr dirty="0" spc="-14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10">
                <a:solidFill>
                  <a:srgbClr val="000000"/>
                </a:solidFill>
                <a:latin typeface="Arial"/>
                <a:cs typeface="Arial"/>
              </a:rPr>
              <a:t>ГАЛУЗІ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71950" y="1724025"/>
            <a:ext cx="7943850" cy="4600575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364807" y="1594548"/>
            <a:ext cx="3681729" cy="494538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>
                <a:latin typeface="Tahoma"/>
                <a:cs typeface="Tahoma"/>
              </a:rPr>
              <a:t>13</a:t>
            </a:r>
            <a:r>
              <a:rPr dirty="0" sz="1400" spc="45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липня</a:t>
            </a:r>
            <a:r>
              <a:rPr dirty="0" sz="1400" spc="-160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2021</a:t>
            </a:r>
            <a:r>
              <a:rPr dirty="0" sz="1400" spc="-65">
                <a:latin typeface="Tahoma"/>
                <a:cs typeface="Tahoma"/>
              </a:rPr>
              <a:t> </a:t>
            </a:r>
            <a:r>
              <a:rPr dirty="0" sz="1400" spc="-20">
                <a:latin typeface="Tahoma"/>
                <a:cs typeface="Tahoma"/>
              </a:rPr>
              <a:t>року</a:t>
            </a:r>
            <a:endParaRPr sz="14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400">
              <a:latin typeface="Tahoma"/>
              <a:cs typeface="Tahoma"/>
            </a:endParaRPr>
          </a:p>
          <a:p>
            <a:pPr marL="12700" marR="175260">
              <a:lnSpc>
                <a:spcPct val="100600"/>
              </a:lnSpc>
            </a:pPr>
            <a:r>
              <a:rPr dirty="0" sz="1400">
                <a:latin typeface="Tahoma"/>
                <a:cs typeface="Tahoma"/>
              </a:rPr>
              <a:t>Відповідно</a:t>
            </a:r>
            <a:r>
              <a:rPr dirty="0" sz="1400" spc="-35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до</a:t>
            </a:r>
            <a:r>
              <a:rPr dirty="0" sz="1400" spc="-20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Меморандуму,</a:t>
            </a:r>
            <a:r>
              <a:rPr dirty="0" sz="1400" spc="75">
                <a:latin typeface="Tahoma"/>
                <a:cs typeface="Tahoma"/>
              </a:rPr>
              <a:t> </a:t>
            </a:r>
            <a:r>
              <a:rPr dirty="0" sz="1400" spc="-10">
                <a:latin typeface="Tahoma"/>
                <a:cs typeface="Tahoma"/>
              </a:rPr>
              <a:t>стратегічне </a:t>
            </a:r>
            <a:r>
              <a:rPr dirty="0" sz="1400">
                <a:latin typeface="Tahoma"/>
                <a:cs typeface="Tahoma"/>
              </a:rPr>
              <a:t>партнерство</a:t>
            </a:r>
            <a:r>
              <a:rPr dirty="0" sz="1400" spc="-70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передбачає</a:t>
            </a:r>
            <a:r>
              <a:rPr dirty="0" sz="1400" spc="5">
                <a:latin typeface="Tahoma"/>
                <a:cs typeface="Tahoma"/>
              </a:rPr>
              <a:t> </a:t>
            </a:r>
            <a:r>
              <a:rPr dirty="0" sz="1400" spc="-10">
                <a:latin typeface="Tahoma"/>
                <a:cs typeface="Tahoma"/>
              </a:rPr>
              <a:t>наступні</a:t>
            </a:r>
            <a:r>
              <a:rPr dirty="0" sz="1400" spc="-140">
                <a:latin typeface="Tahoma"/>
                <a:cs typeface="Tahoma"/>
              </a:rPr>
              <a:t> </a:t>
            </a:r>
            <a:r>
              <a:rPr dirty="0" sz="1400" spc="-10">
                <a:latin typeface="Tahoma"/>
                <a:cs typeface="Tahoma"/>
              </a:rPr>
              <a:t>ключові напрямки:</a:t>
            </a:r>
            <a:endParaRPr sz="1400">
              <a:latin typeface="Tahoma"/>
              <a:cs typeface="Tahoma"/>
            </a:endParaRPr>
          </a:p>
          <a:p>
            <a:pPr marL="116839" indent="-104139">
              <a:lnSpc>
                <a:spcPts val="1655"/>
              </a:lnSpc>
              <a:buChar char="-"/>
              <a:tabLst>
                <a:tab pos="116839" algn="l"/>
              </a:tabLst>
            </a:pPr>
            <a:r>
              <a:rPr dirty="0" sz="1400">
                <a:latin typeface="Tahoma"/>
                <a:cs typeface="Tahoma"/>
              </a:rPr>
              <a:t>впровадження</a:t>
            </a:r>
            <a:r>
              <a:rPr dirty="0" sz="1400" spc="-180">
                <a:latin typeface="Tahoma"/>
                <a:cs typeface="Tahoma"/>
              </a:rPr>
              <a:t> </a:t>
            </a:r>
            <a:r>
              <a:rPr dirty="0" sz="1400" spc="-10">
                <a:latin typeface="Tahoma"/>
                <a:cs typeface="Tahoma"/>
              </a:rPr>
              <a:t>ланцюгів</a:t>
            </a:r>
            <a:r>
              <a:rPr dirty="0" sz="1400" spc="-95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створення</a:t>
            </a:r>
            <a:r>
              <a:rPr dirty="0" sz="1400" spc="-175">
                <a:latin typeface="Tahoma"/>
                <a:cs typeface="Tahoma"/>
              </a:rPr>
              <a:t> </a:t>
            </a:r>
            <a:r>
              <a:rPr dirty="0" sz="1400" spc="-10">
                <a:latin typeface="Tahoma"/>
                <a:cs typeface="Tahoma"/>
              </a:rPr>
              <a:t>доданої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ts val="1664"/>
              </a:lnSpc>
              <a:spcBef>
                <a:spcPts val="50"/>
              </a:spcBef>
            </a:pPr>
            <a:r>
              <a:rPr dirty="0" sz="1400" spc="-10">
                <a:latin typeface="Tahoma"/>
                <a:cs typeface="Tahoma"/>
              </a:rPr>
              <a:t>вартості;</a:t>
            </a:r>
            <a:endParaRPr sz="1400">
              <a:latin typeface="Tahoma"/>
              <a:cs typeface="Tahoma"/>
            </a:endParaRPr>
          </a:p>
          <a:p>
            <a:pPr marL="12700" marR="377825" indent="104139">
              <a:lnSpc>
                <a:spcPts val="1650"/>
              </a:lnSpc>
              <a:spcBef>
                <a:spcPts val="65"/>
              </a:spcBef>
              <a:buChar char="-"/>
              <a:tabLst>
                <a:tab pos="116839" algn="l"/>
              </a:tabLst>
            </a:pPr>
            <a:r>
              <a:rPr dirty="0" sz="1400">
                <a:latin typeface="Tahoma"/>
                <a:cs typeface="Tahoma"/>
              </a:rPr>
              <a:t>співробітництво</a:t>
            </a:r>
            <a:r>
              <a:rPr dirty="0" sz="1400" spc="-229">
                <a:latin typeface="Tahoma"/>
                <a:cs typeface="Tahoma"/>
              </a:rPr>
              <a:t> </a:t>
            </a:r>
            <a:r>
              <a:rPr dirty="0" sz="1400" spc="10">
                <a:latin typeface="Tahoma"/>
                <a:cs typeface="Tahoma"/>
              </a:rPr>
              <a:t>у</a:t>
            </a:r>
            <a:r>
              <a:rPr dirty="0" sz="1400" spc="-50">
                <a:latin typeface="Tahoma"/>
                <a:cs typeface="Tahoma"/>
              </a:rPr>
              <a:t> </a:t>
            </a:r>
            <a:r>
              <a:rPr dirty="0" sz="1400" spc="55">
                <a:latin typeface="Tahoma"/>
                <a:cs typeface="Tahoma"/>
              </a:rPr>
              <a:t>сфері</a:t>
            </a:r>
            <a:r>
              <a:rPr dirty="0" sz="1400" spc="-25">
                <a:latin typeface="Tahoma"/>
                <a:cs typeface="Tahoma"/>
              </a:rPr>
              <a:t> </a:t>
            </a:r>
            <a:r>
              <a:rPr dirty="0" sz="1400" spc="10">
                <a:latin typeface="Tahoma"/>
                <a:cs typeface="Tahoma"/>
              </a:rPr>
              <a:t>досліджень</a:t>
            </a:r>
            <a:r>
              <a:rPr dirty="0" sz="1400" spc="-210">
                <a:latin typeface="Tahoma"/>
                <a:cs typeface="Tahoma"/>
              </a:rPr>
              <a:t> </a:t>
            </a:r>
            <a:r>
              <a:rPr dirty="0" sz="1400" spc="-25">
                <a:latin typeface="Tahoma"/>
                <a:cs typeface="Tahoma"/>
              </a:rPr>
              <a:t>та </a:t>
            </a:r>
            <a:r>
              <a:rPr dirty="0" sz="1400" spc="-10">
                <a:latin typeface="Tahoma"/>
                <a:cs typeface="Tahoma"/>
              </a:rPr>
              <a:t>інновацій;</a:t>
            </a:r>
            <a:endParaRPr sz="1400">
              <a:latin typeface="Tahoma"/>
              <a:cs typeface="Tahoma"/>
            </a:endParaRPr>
          </a:p>
          <a:p>
            <a:pPr marL="12700" marR="574040" indent="104139">
              <a:lnSpc>
                <a:spcPts val="1650"/>
              </a:lnSpc>
              <a:spcBef>
                <a:spcPts val="75"/>
              </a:spcBef>
              <a:buChar char="-"/>
              <a:tabLst>
                <a:tab pos="116839" algn="l"/>
              </a:tabLst>
            </a:pPr>
            <a:r>
              <a:rPr dirty="0" sz="1400">
                <a:latin typeface="Tahoma"/>
                <a:cs typeface="Tahoma"/>
              </a:rPr>
              <a:t>узгодження</a:t>
            </a:r>
            <a:r>
              <a:rPr dirty="0" sz="1400" spc="-175">
                <a:latin typeface="Tahoma"/>
                <a:cs typeface="Tahoma"/>
              </a:rPr>
              <a:t> </a:t>
            </a:r>
            <a:r>
              <a:rPr dirty="0" sz="1400" spc="-10">
                <a:latin typeface="Tahoma"/>
                <a:cs typeface="Tahoma"/>
              </a:rPr>
              <a:t>екологічних,</a:t>
            </a:r>
            <a:r>
              <a:rPr dirty="0" sz="1400" spc="-90">
                <a:latin typeface="Tahoma"/>
                <a:cs typeface="Tahoma"/>
              </a:rPr>
              <a:t> </a:t>
            </a:r>
            <a:r>
              <a:rPr dirty="0" sz="1400" spc="-10">
                <a:latin typeface="Tahoma"/>
                <a:cs typeface="Tahoma"/>
              </a:rPr>
              <a:t>соціальних </a:t>
            </a:r>
            <a:r>
              <a:rPr dirty="0" sz="1400">
                <a:latin typeface="Tahoma"/>
                <a:cs typeface="Tahoma"/>
              </a:rPr>
              <a:t>процедур</a:t>
            </a:r>
            <a:r>
              <a:rPr dirty="0" sz="1400" spc="-135">
                <a:latin typeface="Tahoma"/>
                <a:cs typeface="Tahoma"/>
              </a:rPr>
              <a:t> </a:t>
            </a:r>
            <a:r>
              <a:rPr dirty="0" sz="1400" spc="-35">
                <a:latin typeface="Tahoma"/>
                <a:cs typeface="Tahoma"/>
              </a:rPr>
              <a:t>та</a:t>
            </a:r>
            <a:r>
              <a:rPr dirty="0" sz="1400" spc="-40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підходів,</a:t>
            </a:r>
            <a:r>
              <a:rPr dirty="0" sz="1400" spc="-25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а</a:t>
            </a:r>
            <a:r>
              <a:rPr dirty="0" sz="1400" spc="-135">
                <a:latin typeface="Tahoma"/>
                <a:cs typeface="Tahoma"/>
              </a:rPr>
              <a:t> </a:t>
            </a:r>
            <a:r>
              <a:rPr dirty="0" sz="1400" spc="-25">
                <a:latin typeface="Tahoma"/>
                <a:cs typeface="Tahoma"/>
              </a:rPr>
              <a:t>також</a:t>
            </a:r>
            <a:r>
              <a:rPr dirty="0" sz="1400" spc="-140">
                <a:latin typeface="Tahoma"/>
                <a:cs typeface="Tahoma"/>
              </a:rPr>
              <a:t> </a:t>
            </a:r>
            <a:r>
              <a:rPr dirty="0" sz="1400" spc="-20">
                <a:latin typeface="Tahoma"/>
                <a:cs typeface="Tahoma"/>
              </a:rPr>
              <a:t>обмін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400">
                <a:latin typeface="Tahoma"/>
                <a:cs typeface="Tahoma"/>
              </a:rPr>
              <a:t>необхідними</a:t>
            </a:r>
            <a:r>
              <a:rPr dirty="0" sz="1400" spc="-30">
                <a:latin typeface="Tahoma"/>
                <a:cs typeface="Tahoma"/>
              </a:rPr>
              <a:t> </a:t>
            </a:r>
            <a:r>
              <a:rPr dirty="0" sz="1400" spc="-10">
                <a:latin typeface="Tahoma"/>
                <a:cs typeface="Tahoma"/>
              </a:rPr>
              <a:t>даними.</a:t>
            </a:r>
            <a:endParaRPr sz="1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650"/>
              </a:spcBef>
            </a:pPr>
            <a:endParaRPr sz="1400">
              <a:latin typeface="Tahoma"/>
              <a:cs typeface="Tahoma"/>
            </a:endParaRPr>
          </a:p>
          <a:p>
            <a:pPr algn="just" marL="12700" marR="113030">
              <a:lnSpc>
                <a:spcPct val="100600"/>
              </a:lnSpc>
            </a:pPr>
            <a:r>
              <a:rPr dirty="0" sz="1400" spc="-10">
                <a:latin typeface="Tahoma"/>
                <a:cs typeface="Tahoma"/>
              </a:rPr>
              <a:t>Потенціал</a:t>
            </a:r>
            <a:r>
              <a:rPr dirty="0" sz="1400" spc="-55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ефективного</a:t>
            </a:r>
            <a:r>
              <a:rPr dirty="0" sz="1400" spc="114">
                <a:latin typeface="Tahoma"/>
                <a:cs typeface="Tahoma"/>
              </a:rPr>
              <a:t> </a:t>
            </a:r>
            <a:r>
              <a:rPr dirty="0" sz="1400" spc="-35">
                <a:latin typeface="Tahoma"/>
                <a:cs typeface="Tahoma"/>
              </a:rPr>
              <a:t>використання</a:t>
            </a:r>
            <a:r>
              <a:rPr dirty="0" sz="1400" spc="-75">
                <a:latin typeface="Tahoma"/>
                <a:cs typeface="Tahoma"/>
              </a:rPr>
              <a:t> </a:t>
            </a:r>
            <a:r>
              <a:rPr dirty="0" sz="1400" spc="-20">
                <a:latin typeface="Tahoma"/>
                <a:cs typeface="Tahoma"/>
              </a:rPr>
              <a:t>надр </a:t>
            </a:r>
            <a:r>
              <a:rPr dirty="0" sz="1400" spc="-10">
                <a:latin typeface="Tahoma"/>
                <a:cs typeface="Tahoma"/>
              </a:rPr>
              <a:t>України</a:t>
            </a:r>
            <a:r>
              <a:rPr dirty="0" sz="1400" spc="-90">
                <a:latin typeface="Tahoma"/>
                <a:cs typeface="Tahoma"/>
              </a:rPr>
              <a:t> </a:t>
            </a:r>
            <a:r>
              <a:rPr dirty="0" sz="1400" spc="-10">
                <a:latin typeface="Tahoma"/>
                <a:cs typeface="Tahoma"/>
              </a:rPr>
              <a:t>впродовж</a:t>
            </a:r>
            <a:r>
              <a:rPr dirty="0" sz="1400" spc="-80">
                <a:latin typeface="Tahoma"/>
                <a:cs typeface="Tahoma"/>
              </a:rPr>
              <a:t> </a:t>
            </a:r>
            <a:r>
              <a:rPr dirty="0" sz="1400" spc="-25">
                <a:latin typeface="Tahoma"/>
                <a:cs typeface="Tahoma"/>
              </a:rPr>
              <a:t>майбутніх</a:t>
            </a:r>
            <a:r>
              <a:rPr dirty="0" sz="1400" spc="-85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10</a:t>
            </a:r>
            <a:r>
              <a:rPr dirty="0" sz="1400" spc="75">
                <a:latin typeface="Tahoma"/>
                <a:cs typeface="Tahoma"/>
              </a:rPr>
              <a:t> </a:t>
            </a:r>
            <a:r>
              <a:rPr dirty="0" sz="1400" spc="-20">
                <a:latin typeface="Tahoma"/>
                <a:cs typeface="Tahoma"/>
              </a:rPr>
              <a:t>років</a:t>
            </a:r>
            <a:r>
              <a:rPr dirty="0" sz="1400" spc="-65">
                <a:latin typeface="Tahoma"/>
                <a:cs typeface="Tahoma"/>
              </a:rPr>
              <a:t> </a:t>
            </a:r>
            <a:r>
              <a:rPr dirty="0" sz="1400" spc="-20">
                <a:latin typeface="Tahoma"/>
                <a:cs typeface="Tahoma"/>
              </a:rPr>
              <a:t>може </a:t>
            </a:r>
            <a:r>
              <a:rPr dirty="0" sz="1400">
                <a:latin typeface="Tahoma"/>
                <a:cs typeface="Tahoma"/>
              </a:rPr>
              <a:t>скласти</a:t>
            </a:r>
            <a:r>
              <a:rPr dirty="0" sz="1400" spc="-15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понад</a:t>
            </a:r>
            <a:r>
              <a:rPr dirty="0" sz="1400" spc="-50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$400</a:t>
            </a:r>
            <a:r>
              <a:rPr dirty="0" sz="1400" spc="114">
                <a:latin typeface="Tahoma"/>
                <a:cs typeface="Tahoma"/>
              </a:rPr>
              <a:t> </a:t>
            </a:r>
            <a:r>
              <a:rPr dirty="0" sz="1400" spc="-20">
                <a:latin typeface="Tahoma"/>
                <a:cs typeface="Tahoma"/>
              </a:rPr>
              <a:t>млрд.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ts val="1639"/>
              </a:lnSpc>
            </a:pPr>
            <a:r>
              <a:rPr dirty="0" sz="1400">
                <a:latin typeface="Tahoma"/>
                <a:cs typeface="Tahoma"/>
              </a:rPr>
              <a:t>Для</a:t>
            </a:r>
            <a:r>
              <a:rPr dirty="0" sz="1400" spc="-100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цього</a:t>
            </a:r>
            <a:r>
              <a:rPr dirty="0" sz="1400" spc="-10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Україні</a:t>
            </a:r>
            <a:r>
              <a:rPr dirty="0" sz="1400" spc="-170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необхідно</a:t>
            </a:r>
            <a:r>
              <a:rPr dirty="0" sz="1400" spc="-110">
                <a:latin typeface="Tahoma"/>
                <a:cs typeface="Tahoma"/>
              </a:rPr>
              <a:t> </a:t>
            </a:r>
            <a:r>
              <a:rPr dirty="0" sz="1400" spc="-10">
                <a:latin typeface="Tahoma"/>
                <a:cs typeface="Tahoma"/>
              </a:rPr>
              <a:t>нарощувати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ts val="1664"/>
              </a:lnSpc>
            </a:pPr>
            <a:r>
              <a:rPr dirty="0" sz="1400" spc="10">
                <a:latin typeface="Tahoma"/>
                <a:cs typeface="Tahoma"/>
              </a:rPr>
              <a:t>власне</a:t>
            </a:r>
            <a:r>
              <a:rPr dirty="0" sz="1400" spc="-160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виробництво</a:t>
            </a:r>
            <a:r>
              <a:rPr dirty="0" sz="1400" spc="45">
                <a:latin typeface="Tahoma"/>
                <a:cs typeface="Tahoma"/>
              </a:rPr>
              <a:t> </a:t>
            </a:r>
            <a:r>
              <a:rPr dirty="0" sz="1400" spc="-10">
                <a:latin typeface="Tahoma"/>
                <a:cs typeface="Tahoma"/>
              </a:rPr>
              <a:t>«мінералів</a:t>
            </a:r>
            <a:endParaRPr sz="1400">
              <a:latin typeface="Tahoma"/>
              <a:cs typeface="Tahoma"/>
            </a:endParaRPr>
          </a:p>
          <a:p>
            <a:pPr marL="12700" marR="378460">
              <a:lnSpc>
                <a:spcPct val="99800"/>
              </a:lnSpc>
              <a:spcBef>
                <a:spcPts val="50"/>
              </a:spcBef>
            </a:pPr>
            <a:r>
              <a:rPr dirty="0" sz="1400" spc="-10">
                <a:latin typeface="Tahoma"/>
                <a:cs typeface="Tahoma"/>
              </a:rPr>
              <a:t>майбутнього»</a:t>
            </a:r>
            <a:r>
              <a:rPr dirty="0" sz="1400" spc="-195">
                <a:latin typeface="Tahoma"/>
                <a:cs typeface="Tahoma"/>
              </a:rPr>
              <a:t> </a:t>
            </a:r>
            <a:r>
              <a:rPr dirty="0" sz="1400" spc="-30">
                <a:latin typeface="Tahoma"/>
                <a:cs typeface="Tahoma"/>
              </a:rPr>
              <a:t>та </a:t>
            </a:r>
            <a:r>
              <a:rPr dirty="0" sz="1400">
                <a:latin typeface="Tahoma"/>
                <a:cs typeface="Tahoma"/>
              </a:rPr>
              <a:t>паливно-</a:t>
            </a:r>
            <a:r>
              <a:rPr dirty="0" sz="1400" spc="-10">
                <a:latin typeface="Tahoma"/>
                <a:cs typeface="Tahoma"/>
              </a:rPr>
              <a:t>енергетичних </a:t>
            </a:r>
            <a:r>
              <a:rPr dirty="0" sz="1400">
                <a:latin typeface="Tahoma"/>
                <a:cs typeface="Tahoma"/>
              </a:rPr>
              <a:t>корисних</a:t>
            </a:r>
            <a:r>
              <a:rPr dirty="0" sz="1400" spc="-175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копалин,</a:t>
            </a:r>
            <a:r>
              <a:rPr dirty="0" sz="1400" spc="-10">
                <a:latin typeface="Tahoma"/>
                <a:cs typeface="Tahoma"/>
              </a:rPr>
              <a:t> збільшити</a:t>
            </a:r>
            <a:r>
              <a:rPr dirty="0" sz="1400" spc="-200">
                <a:latin typeface="Tahoma"/>
                <a:cs typeface="Tahoma"/>
              </a:rPr>
              <a:t> </a:t>
            </a:r>
            <a:r>
              <a:rPr dirty="0" sz="1400" spc="-10">
                <a:latin typeface="Tahoma"/>
                <a:cs typeface="Tahoma"/>
              </a:rPr>
              <a:t>експорт,</a:t>
            </a:r>
            <a:r>
              <a:rPr dirty="0" sz="1400" spc="-15">
                <a:latin typeface="Tahoma"/>
                <a:cs typeface="Tahoma"/>
              </a:rPr>
              <a:t> </a:t>
            </a:r>
            <a:r>
              <a:rPr dirty="0" sz="1400" spc="-60">
                <a:latin typeface="Tahoma"/>
                <a:cs typeface="Tahoma"/>
              </a:rPr>
              <a:t>а </a:t>
            </a:r>
            <a:r>
              <a:rPr dirty="0" sz="1400" spc="-25">
                <a:latin typeface="Tahoma"/>
                <a:cs typeface="Tahoma"/>
              </a:rPr>
              <a:t>також</a:t>
            </a:r>
            <a:r>
              <a:rPr dirty="0" sz="1400" spc="-175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скоротити</a:t>
            </a:r>
            <a:r>
              <a:rPr dirty="0" sz="1400" spc="-50">
                <a:latin typeface="Tahoma"/>
                <a:cs typeface="Tahoma"/>
              </a:rPr>
              <a:t> </a:t>
            </a:r>
            <a:r>
              <a:rPr dirty="0" sz="1400" spc="-20">
                <a:latin typeface="Tahoma"/>
                <a:cs typeface="Tahoma"/>
              </a:rPr>
              <a:t>імпорт</a:t>
            </a:r>
            <a:r>
              <a:rPr dirty="0" sz="1400" spc="-140">
                <a:latin typeface="Tahoma"/>
                <a:cs typeface="Tahoma"/>
              </a:rPr>
              <a:t> </a:t>
            </a:r>
            <a:r>
              <a:rPr dirty="0" sz="1400" spc="-10">
                <a:latin typeface="Tahoma"/>
                <a:cs typeface="Tahoma"/>
              </a:rPr>
              <a:t>мінеральної сировини.</a:t>
            </a:r>
            <a:endParaRPr sz="1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4645" y="387032"/>
            <a:ext cx="7499984" cy="87820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ts val="2290"/>
              </a:lnSpc>
              <a:spcBef>
                <a:spcPts val="125"/>
              </a:spcBef>
            </a:pPr>
            <a:r>
              <a:rPr dirty="0" u="sng" sz="2000" spc="-1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Arial"/>
                <a:cs typeface="Arial"/>
                <a:hlinkClick r:id="rId2"/>
              </a:rPr>
              <a:t>ЗАКОН</a:t>
            </a:r>
            <a:r>
              <a:rPr dirty="0" u="sng" sz="2000" spc="-145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dirty="0" u="sng" sz="2000" spc="-1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Arial"/>
                <a:cs typeface="Arial"/>
                <a:hlinkClick r:id="rId2"/>
              </a:rPr>
              <a:t>УКРАЇНИ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ts val="2100"/>
              </a:lnSpc>
              <a:spcBef>
                <a:spcPts val="210"/>
              </a:spcBef>
            </a:pPr>
            <a:r>
              <a:rPr dirty="0" u="sng" sz="200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Arial"/>
                <a:cs typeface="Arial"/>
                <a:hlinkClick r:id="rId2"/>
              </a:rPr>
              <a:t>Про</a:t>
            </a:r>
            <a:r>
              <a:rPr dirty="0" u="sng" sz="2000" spc="-2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Arial"/>
                <a:cs typeface="Arial"/>
                <a:hlinkClick r:id="rId2"/>
              </a:rPr>
              <a:t> затвердження</a:t>
            </a:r>
            <a:r>
              <a:rPr dirty="0" u="sng" sz="2000" spc="-24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dirty="0" u="sng" sz="2000" spc="-4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Arial"/>
                <a:cs typeface="Arial"/>
                <a:hlinkClick r:id="rId2"/>
              </a:rPr>
              <a:t>Загальнодержавної</a:t>
            </a:r>
            <a:r>
              <a:rPr dirty="0" u="sng" sz="2000" spc="-229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dirty="0" u="sng" sz="2000" spc="-2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Arial"/>
                <a:cs typeface="Arial"/>
                <a:hlinkClick r:id="rId2"/>
              </a:rPr>
              <a:t>програми</a:t>
            </a:r>
            <a:r>
              <a:rPr dirty="0" u="sng" sz="2000" spc="-10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dirty="0" u="sng" sz="2000" spc="-1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Arial"/>
                <a:cs typeface="Arial"/>
                <a:hlinkClick r:id="rId2"/>
              </a:rPr>
              <a:t>розвитку</a:t>
            </a:r>
            <a:r>
              <a:rPr dirty="0" sz="2000" spc="-10">
                <a:solidFill>
                  <a:srgbClr val="467885"/>
                </a:solidFill>
                <a:latin typeface="Arial"/>
                <a:cs typeface="Arial"/>
              </a:rPr>
              <a:t> </a:t>
            </a:r>
            <a:r>
              <a:rPr dirty="0" u="sng" sz="2000" spc="-35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Arial"/>
                <a:cs typeface="Arial"/>
                <a:hlinkClick r:id="rId2"/>
              </a:rPr>
              <a:t>мінерально-</a:t>
            </a:r>
            <a:r>
              <a:rPr dirty="0" u="sng" sz="2000" spc="-55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Arial"/>
                <a:cs typeface="Arial"/>
                <a:hlinkClick r:id="rId2"/>
              </a:rPr>
              <a:t>сировинної</a:t>
            </a:r>
            <a:r>
              <a:rPr dirty="0" u="sng" sz="2000" spc="-265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dirty="0" u="sng" sz="2000" spc="-1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Arial"/>
                <a:cs typeface="Arial"/>
                <a:hlinkClick r:id="rId2"/>
              </a:rPr>
              <a:t>бази</a:t>
            </a:r>
            <a:r>
              <a:rPr dirty="0" u="sng" sz="2000" spc="-75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dirty="0" u="sng" sz="2000" spc="-1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Arial"/>
                <a:cs typeface="Arial"/>
                <a:hlinkClick r:id="rId2"/>
              </a:rPr>
              <a:t>України</a:t>
            </a:r>
            <a:r>
              <a:rPr dirty="0" u="sng" sz="2000" spc="-15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dirty="0" u="sng" sz="200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Arial"/>
                <a:cs typeface="Arial"/>
                <a:hlinkClick r:id="rId2"/>
              </a:rPr>
              <a:t>на</a:t>
            </a:r>
            <a:r>
              <a:rPr dirty="0" u="sng" sz="2000" spc="-6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dirty="0" u="sng" sz="2000" spc="-1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Arial"/>
                <a:cs typeface="Arial"/>
                <a:hlinkClick r:id="rId2"/>
              </a:rPr>
              <a:t>період</a:t>
            </a:r>
            <a:r>
              <a:rPr dirty="0" u="sng" sz="2000" spc="-6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dirty="0" u="sng" sz="2000" spc="-1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Arial"/>
                <a:cs typeface="Arial"/>
                <a:hlinkClick r:id="rId2"/>
              </a:rPr>
              <a:t>до</a:t>
            </a:r>
            <a:r>
              <a:rPr dirty="0" u="sng" sz="2000" spc="-75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dirty="0" u="sng" sz="200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Arial"/>
                <a:cs typeface="Arial"/>
                <a:hlinkClick r:id="rId2"/>
              </a:rPr>
              <a:t>2030</a:t>
            </a:r>
            <a:r>
              <a:rPr dirty="0" u="sng" sz="2000" spc="-2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Arial"/>
                <a:cs typeface="Arial"/>
                <a:hlinkClick r:id="rId2"/>
              </a:rPr>
              <a:t> року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24180" y="1595056"/>
            <a:ext cx="6962140" cy="4902200"/>
          </a:xfrm>
          <a:prstGeom prst="rect">
            <a:avLst/>
          </a:prstGeom>
        </p:spPr>
        <p:txBody>
          <a:bodyPr wrap="square" lIns="0" tIns="34925" rIns="0" bIns="0" rtlCol="0" vert="horz">
            <a:spAutoFit/>
          </a:bodyPr>
          <a:lstStyle/>
          <a:p>
            <a:pPr marL="241300" marR="379095" indent="-229235">
              <a:lnSpc>
                <a:spcPts val="1280"/>
              </a:lnSpc>
              <a:spcBef>
                <a:spcPts val="275"/>
              </a:spcBef>
              <a:buFont typeface="Calibri"/>
              <a:buChar char="-"/>
              <a:tabLst>
                <a:tab pos="241300" algn="l"/>
              </a:tabLst>
            </a:pPr>
            <a:r>
              <a:rPr dirty="0" sz="1200">
                <a:latin typeface="Tahoma"/>
                <a:cs typeface="Tahoma"/>
              </a:rPr>
              <a:t>забезпечення</a:t>
            </a:r>
            <a:r>
              <a:rPr dirty="0" sz="1200" spc="-120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потреб</a:t>
            </a:r>
            <a:r>
              <a:rPr dirty="0" sz="1200" spc="-25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національної</a:t>
            </a:r>
            <a:r>
              <a:rPr dirty="0" sz="1200" spc="-80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економіки</a:t>
            </a:r>
            <a:r>
              <a:rPr dirty="0" sz="1200" spc="-11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у</a:t>
            </a:r>
            <a:r>
              <a:rPr dirty="0" sz="1200" spc="-3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мінеральних</a:t>
            </a:r>
            <a:r>
              <a:rPr dirty="0" sz="1200" spc="-10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ресурсах</a:t>
            </a:r>
            <a:r>
              <a:rPr dirty="0" sz="1200" spc="7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за</a:t>
            </a:r>
            <a:r>
              <a:rPr dirty="0" sz="1200" spc="25">
                <a:latin typeface="Tahoma"/>
                <a:cs typeface="Tahoma"/>
              </a:rPr>
              <a:t> </a:t>
            </a:r>
            <a:r>
              <a:rPr dirty="0" sz="1200" spc="-20">
                <a:latin typeface="Tahoma"/>
                <a:cs typeface="Tahoma"/>
              </a:rPr>
              <a:t>рахунок</a:t>
            </a:r>
            <a:r>
              <a:rPr dirty="0" sz="1200" spc="-60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власного </a:t>
            </a:r>
            <a:r>
              <a:rPr dirty="0" sz="1200" spc="-20">
                <a:latin typeface="Tahoma"/>
                <a:cs typeface="Tahoma"/>
              </a:rPr>
              <a:t>видобутку</a:t>
            </a:r>
            <a:r>
              <a:rPr dirty="0" sz="1200" spc="-2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без</a:t>
            </a:r>
            <a:r>
              <a:rPr dirty="0" sz="1200" spc="10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ризику</a:t>
            </a:r>
            <a:r>
              <a:rPr dirty="0" sz="1200" spc="-2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позбавлення</a:t>
            </a:r>
            <a:r>
              <a:rPr dirty="0" sz="1200" spc="-114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майбутніх</a:t>
            </a:r>
            <a:r>
              <a:rPr dirty="0" sz="1200" spc="-105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поколінь</a:t>
            </a:r>
            <a:r>
              <a:rPr dirty="0" sz="1200" spc="-11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у</a:t>
            </a:r>
            <a:r>
              <a:rPr dirty="0" sz="1200" spc="6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забезпеченні</a:t>
            </a:r>
            <a:r>
              <a:rPr dirty="0" sz="1200" spc="-7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їх</a:t>
            </a:r>
            <a:r>
              <a:rPr dirty="0" sz="1200" spc="-105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потреб</a:t>
            </a:r>
            <a:endParaRPr sz="120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spcBef>
                <a:spcPts val="869"/>
              </a:spcBef>
              <a:buFont typeface="Calibri"/>
              <a:buChar char="-"/>
              <a:tabLst>
                <a:tab pos="241300" algn="l"/>
              </a:tabLst>
            </a:pPr>
            <a:r>
              <a:rPr dirty="0" sz="1200">
                <a:latin typeface="Tahoma"/>
                <a:cs typeface="Tahoma"/>
              </a:rPr>
              <a:t>зменшення</a:t>
            </a:r>
            <a:r>
              <a:rPr dirty="0" sz="1200" spc="-120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залежності</a:t>
            </a:r>
            <a:r>
              <a:rPr dirty="0" sz="1200" spc="-80">
                <a:latin typeface="Tahoma"/>
                <a:cs typeface="Tahoma"/>
              </a:rPr>
              <a:t> </a:t>
            </a:r>
            <a:r>
              <a:rPr dirty="0" sz="1200" spc="-25">
                <a:latin typeface="Tahoma"/>
                <a:cs typeface="Tahoma"/>
              </a:rPr>
              <a:t>України </a:t>
            </a:r>
            <a:r>
              <a:rPr dirty="0" sz="1200">
                <a:latin typeface="Tahoma"/>
                <a:cs typeface="Tahoma"/>
              </a:rPr>
              <a:t>від</a:t>
            </a:r>
            <a:r>
              <a:rPr dirty="0" sz="1200" spc="40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імпорту</a:t>
            </a:r>
            <a:r>
              <a:rPr dirty="0" sz="1200" spc="-12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мінеральних</a:t>
            </a:r>
            <a:r>
              <a:rPr dirty="0" sz="1200" spc="-105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ресурсів</a:t>
            </a:r>
            <a:endParaRPr sz="120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spcBef>
                <a:spcPts val="815"/>
              </a:spcBef>
              <a:buFont typeface="Calibri"/>
              <a:buChar char="-"/>
              <a:tabLst>
                <a:tab pos="241300" algn="l"/>
              </a:tabLst>
            </a:pPr>
            <a:r>
              <a:rPr dirty="0" sz="1200">
                <a:latin typeface="Tahoma"/>
                <a:cs typeface="Tahoma"/>
              </a:rPr>
              <a:t>нарощення</a:t>
            </a:r>
            <a:r>
              <a:rPr dirty="0" sz="1200" spc="-20">
                <a:latin typeface="Tahoma"/>
                <a:cs typeface="Tahoma"/>
              </a:rPr>
              <a:t> експортного</a:t>
            </a:r>
            <a:r>
              <a:rPr dirty="0" sz="1200" spc="-10">
                <a:latin typeface="Tahoma"/>
                <a:cs typeface="Tahoma"/>
              </a:rPr>
              <a:t> потенціалу</a:t>
            </a:r>
            <a:endParaRPr sz="120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spcBef>
                <a:spcPts val="890"/>
              </a:spcBef>
              <a:buFont typeface="Calibri"/>
              <a:buChar char="-"/>
              <a:tabLst>
                <a:tab pos="241300" algn="l"/>
              </a:tabLst>
            </a:pPr>
            <a:r>
              <a:rPr dirty="0" sz="1200">
                <a:latin typeface="Tahoma"/>
                <a:cs typeface="Tahoma"/>
              </a:rPr>
              <a:t>комплексне</a:t>
            </a:r>
            <a:r>
              <a:rPr dirty="0" sz="1200" spc="-3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геологічне</a:t>
            </a:r>
            <a:r>
              <a:rPr dirty="0" sz="1200" spc="-110">
                <a:latin typeface="Tahoma"/>
                <a:cs typeface="Tahoma"/>
              </a:rPr>
              <a:t> </a:t>
            </a:r>
            <a:r>
              <a:rPr dirty="0" sz="1200" spc="-20">
                <a:latin typeface="Tahoma"/>
                <a:cs typeface="Tahoma"/>
              </a:rPr>
              <a:t>вивчення</a:t>
            </a:r>
            <a:r>
              <a:rPr dirty="0" sz="1200" spc="-130">
                <a:latin typeface="Tahoma"/>
                <a:cs typeface="Tahoma"/>
              </a:rPr>
              <a:t> </a:t>
            </a:r>
            <a:r>
              <a:rPr dirty="0" sz="1200" spc="-20">
                <a:latin typeface="Tahoma"/>
                <a:cs typeface="Tahoma"/>
              </a:rPr>
              <a:t>території</a:t>
            </a:r>
            <a:r>
              <a:rPr dirty="0" sz="1200" spc="-15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України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810"/>
              </a:spcBef>
            </a:pPr>
            <a:r>
              <a:rPr dirty="0" sz="1200" spc="-25">
                <a:latin typeface="Tahoma"/>
                <a:cs typeface="Tahoma"/>
              </a:rPr>
              <a:t>Шляхи</a:t>
            </a:r>
            <a:r>
              <a:rPr dirty="0" sz="1200" spc="-105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розвитку:</a:t>
            </a:r>
            <a:endParaRPr sz="1200">
              <a:latin typeface="Tahoma"/>
              <a:cs typeface="Tahoma"/>
            </a:endParaRPr>
          </a:p>
          <a:p>
            <a:pPr marL="241300" marR="719455" indent="-229235">
              <a:lnSpc>
                <a:spcPts val="1280"/>
              </a:lnSpc>
              <a:spcBef>
                <a:spcPts val="1065"/>
              </a:spcBef>
              <a:buFont typeface="Calibri"/>
              <a:buChar char="-"/>
              <a:tabLst>
                <a:tab pos="241300" algn="l"/>
              </a:tabLst>
            </a:pPr>
            <a:r>
              <a:rPr dirty="0" sz="1200">
                <a:latin typeface="Tahoma"/>
                <a:cs typeface="Tahoma"/>
              </a:rPr>
              <a:t>пошук</a:t>
            </a:r>
            <a:r>
              <a:rPr dirty="0" sz="1200" spc="5">
                <a:latin typeface="Tahoma"/>
                <a:cs typeface="Tahoma"/>
              </a:rPr>
              <a:t> </a:t>
            </a:r>
            <a:r>
              <a:rPr dirty="0" sz="1200" spc="-55">
                <a:latin typeface="Tahoma"/>
                <a:cs typeface="Tahoma"/>
              </a:rPr>
              <a:t>та</a:t>
            </a:r>
            <a:r>
              <a:rPr dirty="0" sz="1200" spc="15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розвідка</a:t>
            </a:r>
            <a:r>
              <a:rPr dirty="0" sz="1200" spc="-7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родовищ</a:t>
            </a:r>
            <a:r>
              <a:rPr dirty="0" sz="1200" spc="-15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корисних</a:t>
            </a:r>
            <a:r>
              <a:rPr dirty="0" sz="1200" spc="-30">
                <a:latin typeface="Tahoma"/>
                <a:cs typeface="Tahoma"/>
              </a:rPr>
              <a:t> копалин,</a:t>
            </a:r>
            <a:r>
              <a:rPr dirty="0" sz="1200" spc="-4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насамперед</a:t>
            </a:r>
            <a:r>
              <a:rPr dirty="0" sz="1200" spc="30">
                <a:latin typeface="Tahoma"/>
                <a:cs typeface="Tahoma"/>
              </a:rPr>
              <a:t> </a:t>
            </a:r>
            <a:r>
              <a:rPr dirty="0" sz="1200" spc="-20">
                <a:latin typeface="Tahoma"/>
                <a:cs typeface="Tahoma"/>
              </a:rPr>
              <a:t>стратегічно</a:t>
            </a:r>
            <a:r>
              <a:rPr dirty="0" sz="1200" spc="-40">
                <a:latin typeface="Tahoma"/>
                <a:cs typeface="Tahoma"/>
              </a:rPr>
              <a:t> </a:t>
            </a:r>
            <a:r>
              <a:rPr dirty="0" sz="1200" spc="-20">
                <a:latin typeface="Tahoma"/>
                <a:cs typeface="Tahoma"/>
              </a:rPr>
              <a:t>важливих</a:t>
            </a:r>
            <a:r>
              <a:rPr dirty="0" sz="1200" spc="-30">
                <a:latin typeface="Tahoma"/>
                <a:cs typeface="Tahoma"/>
              </a:rPr>
              <a:t> </a:t>
            </a:r>
            <a:r>
              <a:rPr dirty="0" sz="1200" spc="-25">
                <a:latin typeface="Tahoma"/>
                <a:cs typeface="Tahoma"/>
              </a:rPr>
              <a:t>для </a:t>
            </a:r>
            <a:r>
              <a:rPr dirty="0" sz="1200" spc="-10">
                <a:latin typeface="Tahoma"/>
                <a:cs typeface="Tahoma"/>
              </a:rPr>
              <a:t>національної</a:t>
            </a:r>
            <a:r>
              <a:rPr dirty="0" sz="1200" spc="-70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економіки;</a:t>
            </a:r>
            <a:endParaRPr sz="1200">
              <a:latin typeface="Tahoma"/>
              <a:cs typeface="Tahoma"/>
            </a:endParaRPr>
          </a:p>
          <a:p>
            <a:pPr marL="241300" indent="-228600">
              <a:lnSpc>
                <a:spcPts val="1360"/>
              </a:lnSpc>
              <a:spcBef>
                <a:spcPts val="869"/>
              </a:spcBef>
              <a:buFont typeface="Calibri"/>
              <a:buChar char="-"/>
              <a:tabLst>
                <a:tab pos="241300" algn="l"/>
              </a:tabLst>
            </a:pPr>
            <a:r>
              <a:rPr dirty="0" sz="1200" spc="-25">
                <a:latin typeface="Tahoma"/>
                <a:cs typeface="Tahoma"/>
              </a:rPr>
              <a:t>активізації</a:t>
            </a:r>
            <a:r>
              <a:rPr dirty="0" sz="1200" spc="-4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робіт</a:t>
            </a:r>
            <a:r>
              <a:rPr dirty="0" sz="1200" spc="-2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щодо</a:t>
            </a:r>
            <a:r>
              <a:rPr dirty="0" sz="1200" spc="-140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геологічного</a:t>
            </a:r>
            <a:r>
              <a:rPr dirty="0" sz="1200" spc="-140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вивчення</a:t>
            </a:r>
            <a:r>
              <a:rPr dirty="0" sz="1200" spc="-15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надр з</a:t>
            </a:r>
            <a:r>
              <a:rPr dirty="0" sz="1200" spc="-30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використанням</a:t>
            </a:r>
            <a:r>
              <a:rPr dirty="0" sz="1200" spc="4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сучасних</a:t>
            </a:r>
            <a:r>
              <a:rPr dirty="0" sz="1200" spc="-55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засобів</a:t>
            </a:r>
            <a:endParaRPr sz="1200">
              <a:latin typeface="Tahoma"/>
              <a:cs typeface="Tahoma"/>
            </a:endParaRPr>
          </a:p>
          <a:p>
            <a:pPr marL="241300">
              <a:lnSpc>
                <a:spcPts val="1275"/>
              </a:lnSpc>
            </a:pPr>
            <a:r>
              <a:rPr dirty="0" sz="1200" spc="-10">
                <a:latin typeface="Tahoma"/>
                <a:cs typeface="Tahoma"/>
              </a:rPr>
              <a:t>нагромадження,</a:t>
            </a:r>
            <a:r>
              <a:rPr dirty="0" sz="1200" spc="-135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систематизації</a:t>
            </a:r>
            <a:r>
              <a:rPr dirty="0" sz="1200" spc="-20">
                <a:latin typeface="Tahoma"/>
                <a:cs typeface="Tahoma"/>
              </a:rPr>
              <a:t> </a:t>
            </a:r>
            <a:r>
              <a:rPr dirty="0" sz="1200" spc="-55">
                <a:latin typeface="Tahoma"/>
                <a:cs typeface="Tahoma"/>
              </a:rPr>
              <a:t>та</a:t>
            </a:r>
            <a:r>
              <a:rPr dirty="0" sz="1200" spc="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обробки</a:t>
            </a:r>
            <a:r>
              <a:rPr dirty="0" sz="1200" spc="35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геологічної</a:t>
            </a:r>
            <a:r>
              <a:rPr dirty="0" sz="1200" spc="-10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інформації,</a:t>
            </a:r>
            <a:r>
              <a:rPr dirty="0" sz="1200" spc="-135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впровадження</a:t>
            </a:r>
            <a:r>
              <a:rPr dirty="0" sz="1200" spc="-130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нових</a:t>
            </a:r>
            <a:r>
              <a:rPr dirty="0" sz="1200" spc="-40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методів</a:t>
            </a:r>
            <a:endParaRPr sz="1200">
              <a:latin typeface="Tahoma"/>
              <a:cs typeface="Tahoma"/>
            </a:endParaRPr>
          </a:p>
          <a:p>
            <a:pPr marL="241300">
              <a:lnSpc>
                <a:spcPts val="1360"/>
              </a:lnSpc>
            </a:pPr>
            <a:r>
              <a:rPr dirty="0" sz="1200">
                <a:latin typeface="Tahoma"/>
                <a:cs typeface="Tahoma"/>
              </a:rPr>
              <a:t>і</a:t>
            </a:r>
            <a:r>
              <a:rPr dirty="0" sz="1200" spc="-10">
                <a:latin typeface="Tahoma"/>
                <a:cs typeface="Tahoma"/>
              </a:rPr>
              <a:t> </a:t>
            </a:r>
            <a:r>
              <a:rPr dirty="0" sz="1200" spc="-20">
                <a:latin typeface="Tahoma"/>
                <a:cs typeface="Tahoma"/>
              </a:rPr>
              <a:t>технологій</a:t>
            </a:r>
            <a:r>
              <a:rPr dirty="0" sz="1200" spc="-114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пошуків</a:t>
            </a:r>
            <a:r>
              <a:rPr dirty="0" sz="1200" spc="-6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і</a:t>
            </a:r>
            <a:r>
              <a:rPr dirty="0" sz="1200" spc="-5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розвідки</a:t>
            </a:r>
            <a:r>
              <a:rPr dirty="0" sz="1200" spc="-3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родовищ</a:t>
            </a:r>
            <a:r>
              <a:rPr dirty="0" sz="1200" spc="-15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корисних</a:t>
            </a:r>
            <a:r>
              <a:rPr dirty="0" sz="1200" spc="-30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копалин;</a:t>
            </a:r>
            <a:endParaRPr sz="1200">
              <a:latin typeface="Tahoma"/>
              <a:cs typeface="Tahoma"/>
            </a:endParaRPr>
          </a:p>
          <a:p>
            <a:pPr marL="241300" indent="-228600">
              <a:lnSpc>
                <a:spcPts val="1360"/>
              </a:lnSpc>
              <a:spcBef>
                <a:spcPts val="885"/>
              </a:spcBef>
              <a:buFont typeface="Calibri"/>
              <a:buChar char="-"/>
              <a:tabLst>
                <a:tab pos="241300" algn="l"/>
              </a:tabLst>
            </a:pPr>
            <a:r>
              <a:rPr dirty="0" sz="1200" spc="-10">
                <a:latin typeface="Tahoma"/>
                <a:cs typeface="Tahoma"/>
              </a:rPr>
              <a:t>впровадження</a:t>
            </a:r>
            <a:r>
              <a:rPr dirty="0" sz="1200" spc="-40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раціональних</a:t>
            </a:r>
            <a:r>
              <a:rPr dirty="0" sz="1200" spc="-2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способів</a:t>
            </a:r>
            <a:r>
              <a:rPr dirty="0" sz="1200" spc="-5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розробки</a:t>
            </a:r>
            <a:r>
              <a:rPr dirty="0" sz="1200" spc="-30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комплексних</a:t>
            </a:r>
            <a:r>
              <a:rPr dirty="0" sz="1200" spc="-2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родовищ</a:t>
            </a:r>
            <a:r>
              <a:rPr dirty="0" sz="1200" spc="-1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і</a:t>
            </a:r>
            <a:r>
              <a:rPr dirty="0" sz="1200" spc="-5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вилучення</a:t>
            </a:r>
            <a:r>
              <a:rPr dirty="0" sz="1200" spc="-120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супутніх</a:t>
            </a:r>
            <a:endParaRPr sz="1200">
              <a:latin typeface="Tahoma"/>
              <a:cs typeface="Tahoma"/>
            </a:endParaRPr>
          </a:p>
          <a:p>
            <a:pPr marL="241300">
              <a:lnSpc>
                <a:spcPts val="1360"/>
              </a:lnSpc>
            </a:pPr>
            <a:r>
              <a:rPr dirty="0" sz="1200" spc="-10">
                <a:latin typeface="Tahoma"/>
                <a:cs typeface="Tahoma"/>
              </a:rPr>
              <a:t>компонентів;</a:t>
            </a:r>
            <a:endParaRPr sz="1200">
              <a:latin typeface="Tahoma"/>
              <a:cs typeface="Tahoma"/>
            </a:endParaRPr>
          </a:p>
          <a:p>
            <a:pPr marL="241300" indent="-228600">
              <a:lnSpc>
                <a:spcPts val="1360"/>
              </a:lnSpc>
              <a:spcBef>
                <a:spcPts val="890"/>
              </a:spcBef>
              <a:buFont typeface="Calibri"/>
              <a:buChar char="-"/>
              <a:tabLst>
                <a:tab pos="241300" algn="l"/>
              </a:tabLst>
            </a:pPr>
            <a:r>
              <a:rPr dirty="0" sz="1200" spc="-25">
                <a:latin typeface="Tahoma"/>
                <a:cs typeface="Tahoma"/>
              </a:rPr>
              <a:t>активізація</a:t>
            </a:r>
            <a:r>
              <a:rPr dirty="0" sz="1200" spc="60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міжнародного</a:t>
            </a:r>
            <a:r>
              <a:rPr dirty="0" sz="1200" spc="-110">
                <a:latin typeface="Tahoma"/>
                <a:cs typeface="Tahoma"/>
              </a:rPr>
              <a:t> </a:t>
            </a:r>
            <a:r>
              <a:rPr dirty="0" sz="1200" spc="-20">
                <a:latin typeface="Tahoma"/>
                <a:cs typeface="Tahoma"/>
              </a:rPr>
              <a:t>співробітництва</a:t>
            </a:r>
            <a:r>
              <a:rPr dirty="0" sz="1200" spc="3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з</a:t>
            </a:r>
            <a:r>
              <a:rPr dirty="0" sz="1200" spc="15">
                <a:latin typeface="Tahoma"/>
                <a:cs typeface="Tahoma"/>
              </a:rPr>
              <a:t> </a:t>
            </a:r>
            <a:r>
              <a:rPr dirty="0" sz="1200" spc="-35">
                <a:latin typeface="Tahoma"/>
                <a:cs typeface="Tahoma"/>
              </a:rPr>
              <a:t>питань</a:t>
            </a:r>
            <a:r>
              <a:rPr dirty="0" sz="1200" spc="-20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геологічного</a:t>
            </a:r>
            <a:r>
              <a:rPr dirty="0" sz="1200" spc="-110">
                <a:latin typeface="Tahoma"/>
                <a:cs typeface="Tahoma"/>
              </a:rPr>
              <a:t> </a:t>
            </a:r>
            <a:r>
              <a:rPr dirty="0" sz="1200" spc="-25">
                <a:latin typeface="Tahoma"/>
                <a:cs typeface="Tahoma"/>
              </a:rPr>
              <a:t>вивчення,</a:t>
            </a:r>
            <a:r>
              <a:rPr dirty="0" sz="1200" spc="-114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раціонального</a:t>
            </a:r>
            <a:endParaRPr sz="1200">
              <a:latin typeface="Tahoma"/>
              <a:cs typeface="Tahoma"/>
            </a:endParaRPr>
          </a:p>
          <a:p>
            <a:pPr marL="241300">
              <a:lnSpc>
                <a:spcPts val="1360"/>
              </a:lnSpc>
            </a:pPr>
            <a:r>
              <a:rPr dirty="0" sz="1200" spc="-25">
                <a:latin typeface="Tahoma"/>
                <a:cs typeface="Tahoma"/>
              </a:rPr>
              <a:t>використання</a:t>
            </a:r>
            <a:r>
              <a:rPr dirty="0" sz="1200" spc="1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і</a:t>
            </a:r>
            <a:r>
              <a:rPr dirty="0" sz="1200" spc="-2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охорони</a:t>
            </a:r>
            <a:r>
              <a:rPr dirty="0" sz="1200" spc="-130">
                <a:latin typeface="Tahoma"/>
                <a:cs typeface="Tahoma"/>
              </a:rPr>
              <a:t> </a:t>
            </a:r>
            <a:r>
              <a:rPr dirty="0" sz="1200" spc="-20">
                <a:latin typeface="Tahoma"/>
                <a:cs typeface="Tahoma"/>
              </a:rPr>
              <a:t>надр.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40"/>
              </a:spcBef>
            </a:pP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1200" spc="-20">
                <a:latin typeface="Tahoma"/>
                <a:cs typeface="Tahoma"/>
              </a:rPr>
              <a:t>Стратегія</a:t>
            </a:r>
            <a:r>
              <a:rPr dirty="0" sz="1200" spc="-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щодо</a:t>
            </a:r>
            <a:r>
              <a:rPr dirty="0" sz="1200" spc="-75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натурального</a:t>
            </a:r>
            <a:r>
              <a:rPr dirty="0" sz="1200" spc="5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каменю:</a:t>
            </a:r>
            <a:endParaRPr sz="1200">
              <a:latin typeface="Tahoma"/>
              <a:cs typeface="Tahoma"/>
            </a:endParaRPr>
          </a:p>
          <a:p>
            <a:pPr marL="241300" marR="105410" indent="-229235">
              <a:lnSpc>
                <a:spcPct val="90500"/>
              </a:lnSpc>
              <a:spcBef>
                <a:spcPts val="1025"/>
              </a:spcBef>
              <a:buFont typeface="Calibri"/>
              <a:buChar char="-"/>
              <a:tabLst>
                <a:tab pos="241300" algn="l"/>
              </a:tabLst>
            </a:pPr>
            <a:r>
              <a:rPr dirty="0" sz="1200" spc="-35" b="1">
                <a:latin typeface="Arial"/>
                <a:cs typeface="Arial"/>
              </a:rPr>
              <a:t>Буто-</a:t>
            </a:r>
            <a:r>
              <a:rPr dirty="0" sz="1200" spc="-10" b="1">
                <a:latin typeface="Arial"/>
                <a:cs typeface="Arial"/>
              </a:rPr>
              <a:t>щебенева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spc="-30" b="1">
                <a:latin typeface="Arial"/>
                <a:cs typeface="Arial"/>
              </a:rPr>
              <a:t>сировина</a:t>
            </a:r>
            <a:r>
              <a:rPr dirty="0" sz="1200" spc="80" b="1">
                <a:latin typeface="Arial"/>
                <a:cs typeface="Arial"/>
              </a:rPr>
              <a:t> </a:t>
            </a:r>
            <a:r>
              <a:rPr dirty="0" sz="1200" spc="-20" b="1">
                <a:latin typeface="Arial"/>
                <a:cs typeface="Arial"/>
              </a:rPr>
              <a:t>(</a:t>
            </a:r>
            <a:r>
              <a:rPr dirty="0" sz="1200" spc="-20">
                <a:latin typeface="Tahoma"/>
                <a:cs typeface="Tahoma"/>
              </a:rPr>
              <a:t>категорія</a:t>
            </a:r>
            <a:r>
              <a:rPr dirty="0" sz="1200" spc="2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Б</a:t>
            </a:r>
            <a:r>
              <a:rPr dirty="0" sz="1200" spc="-30">
                <a:latin typeface="Tahoma"/>
                <a:cs typeface="Tahoma"/>
              </a:rPr>
              <a:t> </a:t>
            </a:r>
            <a:r>
              <a:rPr dirty="0" sz="1200" spc="-45">
                <a:latin typeface="Tahoma"/>
                <a:cs typeface="Tahoma"/>
              </a:rPr>
              <a:t>-</a:t>
            </a:r>
            <a:r>
              <a:rPr dirty="0" sz="1200" spc="-80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Україна</a:t>
            </a:r>
            <a:r>
              <a:rPr dirty="0" sz="1200" spc="-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має</a:t>
            </a:r>
            <a:r>
              <a:rPr dirty="0" sz="1200" spc="-10">
                <a:latin typeface="Tahoma"/>
                <a:cs typeface="Tahoma"/>
              </a:rPr>
              <a:t> </a:t>
            </a:r>
            <a:r>
              <a:rPr dirty="0" sz="1200" spc="-25">
                <a:latin typeface="Tahoma"/>
                <a:cs typeface="Tahoma"/>
              </a:rPr>
              <a:t>великі</a:t>
            </a:r>
            <a:r>
              <a:rPr dirty="0" sz="1200" spc="-10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ресурси</a:t>
            </a:r>
            <a:r>
              <a:rPr dirty="0" sz="1200" spc="110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різноманітних</a:t>
            </a:r>
            <a:r>
              <a:rPr dirty="0" sz="1200" spc="-130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порід,</a:t>
            </a:r>
            <a:r>
              <a:rPr dirty="0" sz="1200" spc="-135">
                <a:latin typeface="Tahoma"/>
                <a:cs typeface="Tahoma"/>
              </a:rPr>
              <a:t> </a:t>
            </a:r>
            <a:r>
              <a:rPr dirty="0" sz="1200" spc="25">
                <a:latin typeface="Tahoma"/>
                <a:cs typeface="Tahoma"/>
              </a:rPr>
              <a:t>що </a:t>
            </a:r>
            <a:r>
              <a:rPr dirty="0" sz="1200" spc="-25">
                <a:latin typeface="Tahoma"/>
                <a:cs typeface="Tahoma"/>
              </a:rPr>
              <a:t>використовуються</a:t>
            </a:r>
            <a:r>
              <a:rPr dirty="0" sz="1200" spc="3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для</a:t>
            </a:r>
            <a:r>
              <a:rPr dirty="0" sz="1200" spc="-50">
                <a:latin typeface="Tahoma"/>
                <a:cs typeface="Tahoma"/>
              </a:rPr>
              <a:t> </a:t>
            </a:r>
            <a:r>
              <a:rPr dirty="0" sz="1200" spc="-20">
                <a:latin typeface="Tahoma"/>
                <a:cs typeface="Tahoma"/>
              </a:rPr>
              <a:t>виробництва</a:t>
            </a:r>
            <a:r>
              <a:rPr dirty="0" sz="1200" spc="5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бутового</a:t>
            </a:r>
            <a:r>
              <a:rPr dirty="0" sz="1200" spc="-45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каменю</a:t>
            </a:r>
            <a:r>
              <a:rPr dirty="0" sz="1200" spc="-4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і</a:t>
            </a:r>
            <a:r>
              <a:rPr dirty="0" sz="1200" spc="5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щебеню</a:t>
            </a:r>
            <a:r>
              <a:rPr dirty="0" sz="1200" spc="-12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і</a:t>
            </a:r>
            <a:r>
              <a:rPr dirty="0" sz="1200" spc="-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поширені</a:t>
            </a:r>
            <a:r>
              <a:rPr dirty="0" sz="1200" spc="-5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майже</a:t>
            </a:r>
            <a:r>
              <a:rPr dirty="0" sz="1200" spc="-11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на</a:t>
            </a:r>
            <a:r>
              <a:rPr dirty="0" sz="1200" spc="10">
                <a:latin typeface="Tahoma"/>
                <a:cs typeface="Tahoma"/>
              </a:rPr>
              <a:t> </a:t>
            </a:r>
            <a:r>
              <a:rPr dirty="0" sz="1200" spc="-20">
                <a:latin typeface="Tahoma"/>
                <a:cs typeface="Tahoma"/>
              </a:rPr>
              <a:t>всій </a:t>
            </a:r>
            <a:r>
              <a:rPr dirty="0" sz="1200" spc="-30">
                <a:latin typeface="Tahoma"/>
                <a:cs typeface="Tahoma"/>
              </a:rPr>
              <a:t>території)</a:t>
            </a:r>
            <a:r>
              <a:rPr dirty="0" sz="1200" spc="-8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-</a:t>
            </a:r>
            <a:r>
              <a:rPr dirty="0" sz="1200" spc="-1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для</a:t>
            </a:r>
            <a:r>
              <a:rPr dirty="0" sz="1200" spc="-65">
                <a:latin typeface="Tahoma"/>
                <a:cs typeface="Tahoma"/>
              </a:rPr>
              <a:t> </a:t>
            </a:r>
            <a:r>
              <a:rPr dirty="0" sz="1200" spc="-25">
                <a:latin typeface="Tahoma"/>
                <a:cs typeface="Tahoma"/>
              </a:rPr>
              <a:t>розвитку</a:t>
            </a:r>
            <a:r>
              <a:rPr dirty="0" sz="1200" spc="-65">
                <a:latin typeface="Tahoma"/>
                <a:cs typeface="Tahoma"/>
              </a:rPr>
              <a:t> </a:t>
            </a:r>
            <a:r>
              <a:rPr dirty="0" sz="1200" spc="-20">
                <a:latin typeface="Tahoma"/>
                <a:cs typeface="Tahoma"/>
              </a:rPr>
              <a:t>автотранспортної</a:t>
            </a:r>
            <a:r>
              <a:rPr dirty="0" sz="1200" spc="114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системи</a:t>
            </a:r>
            <a:r>
              <a:rPr dirty="0" sz="1200" spc="-60">
                <a:latin typeface="Tahoma"/>
                <a:cs typeface="Tahoma"/>
              </a:rPr>
              <a:t> </a:t>
            </a:r>
            <a:r>
              <a:rPr dirty="0" sz="1200" spc="-25">
                <a:latin typeface="Tahoma"/>
                <a:cs typeface="Tahoma"/>
              </a:rPr>
              <a:t>України.</a:t>
            </a:r>
            <a:r>
              <a:rPr dirty="0" sz="1200" spc="-7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Передбачається:</a:t>
            </a:r>
            <a:r>
              <a:rPr dirty="0" sz="1200" spc="90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пошукова</a:t>
            </a:r>
            <a:r>
              <a:rPr dirty="0" sz="1200" spc="-95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оцінка </a:t>
            </a:r>
            <a:r>
              <a:rPr dirty="0" sz="1200">
                <a:latin typeface="Tahoma"/>
                <a:cs typeface="Tahoma"/>
              </a:rPr>
              <a:t>родовищ,</a:t>
            </a:r>
            <a:r>
              <a:rPr dirty="0" sz="1200" spc="-40">
                <a:latin typeface="Tahoma"/>
                <a:cs typeface="Tahoma"/>
              </a:rPr>
              <a:t> </a:t>
            </a:r>
            <a:r>
              <a:rPr dirty="0" sz="1200" spc="-25">
                <a:latin typeface="Tahoma"/>
                <a:cs typeface="Tahoma"/>
              </a:rPr>
              <a:t>підготовка</a:t>
            </a:r>
            <a:r>
              <a:rPr dirty="0" sz="1200" spc="1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до</a:t>
            </a:r>
            <a:r>
              <a:rPr dirty="0" sz="1200" spc="-4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промислового</a:t>
            </a:r>
            <a:r>
              <a:rPr dirty="0" sz="1200" spc="-3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освоєння</a:t>
            </a:r>
            <a:r>
              <a:rPr dirty="0" sz="1200" spc="-45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перспективних</a:t>
            </a:r>
            <a:r>
              <a:rPr dirty="0" sz="1200" spc="45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ділянок</a:t>
            </a:r>
            <a:r>
              <a:rPr dirty="0" sz="1200" spc="-7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резервних</a:t>
            </a:r>
            <a:r>
              <a:rPr dirty="0" sz="1200" spc="-35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родовищ.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10475" y="1438313"/>
            <a:ext cx="4448175" cy="445757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44792" y="108267"/>
            <a:ext cx="11412855" cy="6416040"/>
          </a:xfrm>
          <a:prstGeom prst="rect">
            <a:avLst/>
          </a:prstGeom>
        </p:spPr>
        <p:txBody>
          <a:bodyPr wrap="square" lIns="0" tIns="1130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dirty="0" sz="1400" b="1">
                <a:solidFill>
                  <a:srgbClr val="333333"/>
                </a:solidFill>
                <a:latin typeface="Arial"/>
                <a:cs typeface="Arial"/>
              </a:rPr>
              <a:t>МЕХАНІЗМ</a:t>
            </a:r>
            <a:r>
              <a:rPr dirty="0" sz="1400" spc="-35" b="1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3333"/>
                </a:solidFill>
                <a:latin typeface="Arial"/>
                <a:cs typeface="Arial"/>
              </a:rPr>
              <a:t>ВИКОНАННЯ</a:t>
            </a:r>
            <a:r>
              <a:rPr dirty="0" sz="1400" spc="-90" b="1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333333"/>
                </a:solidFill>
                <a:latin typeface="Arial"/>
                <a:cs typeface="Arial"/>
              </a:rPr>
              <a:t>ПРОГРАМИ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dirty="0" sz="1400" spc="-30" b="1">
                <a:solidFill>
                  <a:srgbClr val="333333"/>
                </a:solidFill>
                <a:latin typeface="Arial"/>
                <a:cs typeface="Arial"/>
              </a:rPr>
              <a:t>Нормативно-</a:t>
            </a:r>
            <a:r>
              <a:rPr dirty="0" sz="1400" spc="-40" b="1">
                <a:solidFill>
                  <a:srgbClr val="333333"/>
                </a:solidFill>
                <a:latin typeface="Arial"/>
                <a:cs typeface="Arial"/>
              </a:rPr>
              <a:t>правове</a:t>
            </a:r>
            <a:r>
              <a:rPr dirty="0" sz="1400" spc="-45" b="1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333333"/>
                </a:solidFill>
                <a:latin typeface="Arial"/>
                <a:cs typeface="Arial"/>
              </a:rPr>
              <a:t>забезпечення:</a:t>
            </a:r>
            <a:endParaRPr sz="1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875"/>
              </a:spcBef>
              <a:buFont typeface="Calibri"/>
              <a:buChar char="-"/>
              <a:tabLst>
                <a:tab pos="241300" algn="l"/>
              </a:tabLst>
            </a:pP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вдосконалення</a:t>
            </a:r>
            <a:r>
              <a:rPr dirty="0" sz="1400" spc="-155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 spc="-10">
                <a:solidFill>
                  <a:srgbClr val="333333"/>
                </a:solidFill>
                <a:latin typeface="Tahoma"/>
                <a:cs typeface="Tahoma"/>
              </a:rPr>
              <a:t>нормативно-</a:t>
            </a:r>
            <a:r>
              <a:rPr dirty="0" sz="1400" spc="-20">
                <a:solidFill>
                  <a:srgbClr val="333333"/>
                </a:solidFill>
                <a:latin typeface="Tahoma"/>
                <a:cs typeface="Tahoma"/>
              </a:rPr>
              <a:t>правових</a:t>
            </a:r>
            <a:r>
              <a:rPr dirty="0" sz="1400" spc="-14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 spc="-35">
                <a:solidFill>
                  <a:srgbClr val="333333"/>
                </a:solidFill>
                <a:latin typeface="Tahoma"/>
                <a:cs typeface="Tahoma"/>
              </a:rPr>
              <a:t>актів,</a:t>
            </a:r>
            <a:r>
              <a:rPr dirty="0" sz="1400" spc="-7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зокрема</a:t>
            </a:r>
            <a:r>
              <a:rPr dirty="0" sz="1400" spc="-95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Кодексу</a:t>
            </a:r>
            <a:r>
              <a:rPr dirty="0" sz="1400" spc="-4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України</a:t>
            </a:r>
            <a:r>
              <a:rPr dirty="0" sz="1400" spc="-55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про</a:t>
            </a:r>
            <a:r>
              <a:rPr dirty="0" sz="1400" spc="-55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 spc="-10">
                <a:solidFill>
                  <a:srgbClr val="333333"/>
                </a:solidFill>
                <a:latin typeface="Tahoma"/>
                <a:cs typeface="Tahoma"/>
              </a:rPr>
              <a:t>надра</a:t>
            </a:r>
            <a:endParaRPr sz="140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spcBef>
                <a:spcPts val="795"/>
              </a:spcBef>
              <a:buFont typeface="Calibri"/>
              <a:buChar char="-"/>
              <a:tabLst>
                <a:tab pos="241300" algn="l"/>
              </a:tabLst>
            </a:pP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удосконалення</a:t>
            </a:r>
            <a:r>
              <a:rPr dirty="0" sz="1400" spc="-18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методики</a:t>
            </a:r>
            <a:r>
              <a:rPr dirty="0" sz="1400" spc="-8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розрахунків</a:t>
            </a:r>
            <a:r>
              <a:rPr dirty="0" sz="1400" spc="-204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 spc="-10">
                <a:solidFill>
                  <a:srgbClr val="333333"/>
                </a:solidFill>
                <a:latin typeface="Tahoma"/>
                <a:cs typeface="Tahoma"/>
              </a:rPr>
              <a:t>початкової</a:t>
            </a:r>
            <a:r>
              <a:rPr dirty="0" sz="1400" spc="-155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ціни</a:t>
            </a:r>
            <a:r>
              <a:rPr dirty="0" sz="1400" spc="-85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продажу</a:t>
            </a:r>
            <a:r>
              <a:rPr dirty="0" sz="1400" spc="-75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спеціальних</a:t>
            </a:r>
            <a:r>
              <a:rPr dirty="0" sz="1400" spc="-165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дозволів</a:t>
            </a:r>
            <a:r>
              <a:rPr dirty="0" sz="1400" spc="-105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на</a:t>
            </a:r>
            <a:r>
              <a:rPr dirty="0" sz="1400" spc="-12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користування</a:t>
            </a:r>
            <a:r>
              <a:rPr dirty="0" sz="1400" spc="-175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 spc="-10">
                <a:solidFill>
                  <a:srgbClr val="333333"/>
                </a:solidFill>
                <a:latin typeface="Tahoma"/>
                <a:cs typeface="Tahoma"/>
              </a:rPr>
              <a:t>надрами</a:t>
            </a:r>
            <a:endParaRPr sz="1400">
              <a:latin typeface="Tahoma"/>
              <a:cs typeface="Tahoma"/>
            </a:endParaRPr>
          </a:p>
          <a:p>
            <a:pPr marL="241300" marR="2413635" indent="-229235">
              <a:lnSpc>
                <a:spcPts val="1500"/>
              </a:lnSpc>
              <a:spcBef>
                <a:spcPts val="1075"/>
              </a:spcBef>
              <a:buFont typeface="Calibri"/>
              <a:buChar char="-"/>
              <a:tabLst>
                <a:tab pos="241300" algn="l"/>
              </a:tabLst>
            </a:pP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удосконалення</a:t>
            </a:r>
            <a:r>
              <a:rPr dirty="0" sz="1400" spc="-19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 spc="-10">
                <a:solidFill>
                  <a:srgbClr val="333333"/>
                </a:solidFill>
                <a:latin typeface="Tahoma"/>
                <a:cs typeface="Tahoma"/>
              </a:rPr>
              <a:t>критеріїв</a:t>
            </a:r>
            <a:r>
              <a:rPr dirty="0" sz="1400" spc="-114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визначення</a:t>
            </a:r>
            <a:r>
              <a:rPr dirty="0" sz="1400" spc="-185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переможців</a:t>
            </a:r>
            <a:r>
              <a:rPr dirty="0" sz="1400" spc="-215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конкурсів</a:t>
            </a:r>
            <a:r>
              <a:rPr dirty="0" sz="1400" spc="-114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 spc="-20">
                <a:solidFill>
                  <a:srgbClr val="333333"/>
                </a:solidFill>
                <a:latin typeface="Tahoma"/>
                <a:cs typeface="Tahoma"/>
              </a:rPr>
              <a:t>(аукціонів)</a:t>
            </a:r>
            <a:r>
              <a:rPr dirty="0" sz="1400" spc="-175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на</a:t>
            </a:r>
            <a:r>
              <a:rPr dirty="0" sz="1400" spc="-35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 spc="-10">
                <a:solidFill>
                  <a:srgbClr val="333333"/>
                </a:solidFill>
                <a:latin typeface="Tahoma"/>
                <a:cs typeface="Tahoma"/>
              </a:rPr>
              <a:t>користування</a:t>
            </a:r>
            <a:r>
              <a:rPr dirty="0" sz="1400" spc="-185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надрами</a:t>
            </a:r>
            <a:r>
              <a:rPr dirty="0" sz="1400" spc="-10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і</a:t>
            </a:r>
            <a:r>
              <a:rPr dirty="0" sz="1400" spc="3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на</a:t>
            </a:r>
            <a:r>
              <a:rPr dirty="0" sz="1400" spc="-3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 spc="-10">
                <a:solidFill>
                  <a:srgbClr val="333333"/>
                </a:solidFill>
                <a:latin typeface="Tahoma"/>
                <a:cs typeface="Tahoma"/>
              </a:rPr>
              <a:t>право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укладення</a:t>
            </a:r>
            <a:r>
              <a:rPr dirty="0" sz="1400" spc="-16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угод</a:t>
            </a:r>
            <a:r>
              <a:rPr dirty="0" sz="1400" spc="-95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про</a:t>
            </a:r>
            <a:r>
              <a:rPr dirty="0" sz="1400" spc="5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розподіл</a:t>
            </a:r>
            <a:r>
              <a:rPr dirty="0" sz="1400" spc="-6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 spc="-10">
                <a:solidFill>
                  <a:srgbClr val="333333"/>
                </a:solidFill>
                <a:latin typeface="Tahoma"/>
                <a:cs typeface="Tahoma"/>
              </a:rPr>
              <a:t>продукції</a:t>
            </a:r>
            <a:endParaRPr sz="1400">
              <a:latin typeface="Tahoma"/>
              <a:cs typeface="Tahoma"/>
            </a:endParaRPr>
          </a:p>
          <a:p>
            <a:pPr marL="241300" marR="5080" indent="-229235">
              <a:lnSpc>
                <a:spcPts val="1500"/>
              </a:lnSpc>
              <a:spcBef>
                <a:spcPts val="1055"/>
              </a:spcBef>
              <a:buFont typeface="Calibri"/>
              <a:buChar char="-"/>
              <a:tabLst>
                <a:tab pos="241300" algn="l"/>
              </a:tabLst>
            </a:pP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посилення</a:t>
            </a:r>
            <a:r>
              <a:rPr dirty="0" sz="1400" spc="-175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відповідальності</a:t>
            </a:r>
            <a:r>
              <a:rPr dirty="0" sz="1400" spc="-15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 spc="-10">
                <a:solidFill>
                  <a:srgbClr val="333333"/>
                </a:solidFill>
                <a:latin typeface="Tahoma"/>
                <a:cs typeface="Tahoma"/>
              </a:rPr>
              <a:t>користувачів</a:t>
            </a:r>
            <a:r>
              <a:rPr dirty="0" sz="1400" spc="-10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надр</a:t>
            </a:r>
            <a:r>
              <a:rPr dirty="0" sz="1400" spc="-105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за</a:t>
            </a:r>
            <a:r>
              <a:rPr dirty="0" sz="1400" spc="95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 spc="-10">
                <a:solidFill>
                  <a:srgbClr val="333333"/>
                </a:solidFill>
                <a:latin typeface="Tahoma"/>
                <a:cs typeface="Tahoma"/>
              </a:rPr>
              <a:t>виконання</a:t>
            </a:r>
            <a:r>
              <a:rPr dirty="0" sz="1400" spc="-17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інвестиційних</a:t>
            </a:r>
            <a:r>
              <a:rPr dirty="0" sz="1400" spc="-155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угод,</a:t>
            </a:r>
            <a:r>
              <a:rPr dirty="0" sz="1400" spc="45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проєктної</a:t>
            </a:r>
            <a:r>
              <a:rPr dirty="0" sz="1400" spc="-125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 spc="-10">
                <a:solidFill>
                  <a:srgbClr val="333333"/>
                </a:solidFill>
                <a:latin typeface="Tahoma"/>
                <a:cs typeface="Tahoma"/>
              </a:rPr>
              <a:t>документації</a:t>
            </a:r>
            <a:r>
              <a:rPr dirty="0" sz="1400" spc="-15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на</a:t>
            </a:r>
            <a:r>
              <a:rPr dirty="0" sz="1400" spc="-1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розробку</a:t>
            </a:r>
            <a:r>
              <a:rPr dirty="0" sz="1400" spc="-7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родовищ,</a:t>
            </a:r>
            <a:r>
              <a:rPr dirty="0" sz="1400" spc="-95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 spc="-10">
                <a:solidFill>
                  <a:srgbClr val="333333"/>
                </a:solidFill>
                <a:latin typeface="Tahoma"/>
                <a:cs typeface="Tahoma"/>
              </a:rPr>
              <a:t>ліквідації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наслідків</a:t>
            </a:r>
            <a:r>
              <a:rPr dirty="0" sz="1400" spc="-9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 spc="-10">
                <a:solidFill>
                  <a:srgbClr val="333333"/>
                </a:solidFill>
                <a:latin typeface="Tahoma"/>
                <a:cs typeface="Tahoma"/>
              </a:rPr>
              <a:t>надрокористування,</a:t>
            </a:r>
            <a:r>
              <a:rPr dirty="0" sz="1400" spc="-95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здійснення</a:t>
            </a:r>
            <a:r>
              <a:rPr dirty="0" sz="1400" spc="-17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 spc="-10">
                <a:solidFill>
                  <a:srgbClr val="333333"/>
                </a:solidFill>
                <a:latin typeface="Tahoma"/>
                <a:cs typeface="Tahoma"/>
              </a:rPr>
              <a:t>вторинних</a:t>
            </a:r>
            <a:r>
              <a:rPr dirty="0" sz="1400" spc="-155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операцій</a:t>
            </a:r>
            <a:r>
              <a:rPr dirty="0" sz="1400" spc="-7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 spc="-10">
                <a:solidFill>
                  <a:srgbClr val="333333"/>
                </a:solidFill>
                <a:latin typeface="Tahoma"/>
                <a:cs typeface="Tahoma"/>
              </a:rPr>
              <a:t>купівлі-продажу</a:t>
            </a:r>
            <a:r>
              <a:rPr dirty="0" sz="1400" spc="-7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прав</a:t>
            </a:r>
            <a:r>
              <a:rPr dirty="0" sz="1400" spc="-95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на</a:t>
            </a:r>
            <a:r>
              <a:rPr dirty="0" sz="1400" spc="-1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користування</a:t>
            </a:r>
            <a:r>
              <a:rPr dirty="0" sz="1400" spc="-17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надрами</a:t>
            </a:r>
            <a:r>
              <a:rPr dirty="0" sz="1400" spc="-75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відповідно</a:t>
            </a:r>
            <a:r>
              <a:rPr dirty="0" sz="1400" spc="35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до</a:t>
            </a:r>
            <a:r>
              <a:rPr dirty="0" sz="1400" spc="-75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 spc="-10">
                <a:solidFill>
                  <a:srgbClr val="333333"/>
                </a:solidFill>
                <a:latin typeface="Tahoma"/>
                <a:cs typeface="Tahoma"/>
              </a:rPr>
              <a:t>практики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розвинутих</a:t>
            </a:r>
            <a:r>
              <a:rPr dirty="0" sz="1400" spc="-16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 spc="-10">
                <a:solidFill>
                  <a:srgbClr val="333333"/>
                </a:solidFill>
                <a:latin typeface="Tahoma"/>
                <a:cs typeface="Tahoma"/>
              </a:rPr>
              <a:t>країн</a:t>
            </a:r>
            <a:r>
              <a:rPr dirty="0" sz="1400" spc="-85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 spc="-10">
                <a:solidFill>
                  <a:srgbClr val="333333"/>
                </a:solidFill>
                <a:latin typeface="Tahoma"/>
                <a:cs typeface="Tahoma"/>
              </a:rPr>
              <a:t>світу.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785"/>
              </a:spcBef>
            </a:pPr>
            <a:r>
              <a:rPr dirty="0" sz="1400" spc="-10" b="1">
                <a:solidFill>
                  <a:srgbClr val="333333"/>
                </a:solidFill>
                <a:latin typeface="Arial"/>
                <a:cs typeface="Arial"/>
              </a:rPr>
              <a:t>Наукове</a:t>
            </a:r>
            <a:r>
              <a:rPr dirty="0" sz="1400" spc="-125" b="1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333333"/>
                </a:solidFill>
                <a:latin typeface="Arial"/>
                <a:cs typeface="Arial"/>
              </a:rPr>
              <a:t>забезпечення:</a:t>
            </a:r>
            <a:endParaRPr sz="1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869"/>
              </a:spcBef>
              <a:buFont typeface="Calibri"/>
              <a:buChar char="-"/>
              <a:tabLst>
                <a:tab pos="241300" algn="l"/>
              </a:tabLst>
            </a:pP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наукове</a:t>
            </a:r>
            <a:r>
              <a:rPr dirty="0" sz="1400" spc="-9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супроводження</a:t>
            </a:r>
            <a:r>
              <a:rPr dirty="0" sz="1400" spc="-95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 spc="-10">
                <a:solidFill>
                  <a:srgbClr val="333333"/>
                </a:solidFill>
                <a:latin typeface="Tahoma"/>
                <a:cs typeface="Tahoma"/>
              </a:rPr>
              <a:t>геологорозвідувальних</a:t>
            </a:r>
            <a:r>
              <a:rPr dirty="0" sz="1400" spc="-8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 spc="-10">
                <a:solidFill>
                  <a:srgbClr val="333333"/>
                </a:solidFill>
                <a:latin typeface="Tahoma"/>
                <a:cs typeface="Tahoma"/>
              </a:rPr>
              <a:t>робіт</a:t>
            </a:r>
            <a:endParaRPr sz="140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spcBef>
                <a:spcPts val="800"/>
              </a:spcBef>
              <a:buFont typeface="Calibri"/>
              <a:buChar char="-"/>
              <a:tabLst>
                <a:tab pos="241300" algn="l"/>
              </a:tabLst>
            </a:pP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удосконалення</a:t>
            </a:r>
            <a:r>
              <a:rPr dirty="0" sz="1400" spc="-175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методик</a:t>
            </a:r>
            <a:r>
              <a:rPr dirty="0" sz="1400" spc="-21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 spc="-35">
                <a:solidFill>
                  <a:srgbClr val="333333"/>
                </a:solidFill>
                <a:latin typeface="Tahoma"/>
                <a:cs typeface="Tahoma"/>
              </a:rPr>
              <a:t>та</a:t>
            </a:r>
            <a:r>
              <a:rPr dirty="0" sz="1400" spc="-15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 spc="-10">
                <a:solidFill>
                  <a:srgbClr val="333333"/>
                </a:solidFill>
                <a:latin typeface="Tahoma"/>
                <a:cs typeface="Tahoma"/>
              </a:rPr>
              <a:t>технічних</a:t>
            </a:r>
            <a:r>
              <a:rPr dirty="0" sz="1400" spc="-16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засобів</a:t>
            </a:r>
            <a:r>
              <a:rPr dirty="0" sz="1400" spc="-105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для</a:t>
            </a:r>
            <a:r>
              <a:rPr dirty="0" sz="1400" spc="4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вивчення</a:t>
            </a:r>
            <a:r>
              <a:rPr dirty="0" sz="1400" spc="-175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 spc="-20">
                <a:solidFill>
                  <a:srgbClr val="333333"/>
                </a:solidFill>
                <a:latin typeface="Tahoma"/>
                <a:cs typeface="Tahoma"/>
              </a:rPr>
              <a:t>надр</a:t>
            </a:r>
            <a:endParaRPr sz="1400">
              <a:latin typeface="Tahoma"/>
              <a:cs typeface="Tahoma"/>
            </a:endParaRPr>
          </a:p>
          <a:p>
            <a:pPr marL="241300" marR="220345" indent="-229235">
              <a:lnSpc>
                <a:spcPts val="1500"/>
              </a:lnSpc>
              <a:spcBef>
                <a:spcPts val="1075"/>
              </a:spcBef>
              <a:buFont typeface="Calibri"/>
              <a:buChar char="-"/>
              <a:tabLst>
                <a:tab pos="241300" algn="l"/>
              </a:tabLst>
            </a:pP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впровадження</a:t>
            </a:r>
            <a:r>
              <a:rPr dirty="0" sz="1400" spc="-185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 spc="-10">
                <a:solidFill>
                  <a:srgbClr val="333333"/>
                </a:solidFill>
                <a:latin typeface="Tahoma"/>
                <a:cs typeface="Tahoma"/>
              </a:rPr>
              <a:t>новітніх</a:t>
            </a:r>
            <a:r>
              <a:rPr dirty="0" sz="1400" spc="-175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екологічно</a:t>
            </a:r>
            <a:r>
              <a:rPr dirty="0" sz="1400" spc="-95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чистих</a:t>
            </a:r>
            <a:r>
              <a:rPr dirty="0" sz="1400" spc="-17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і</a:t>
            </a:r>
            <a:r>
              <a:rPr dirty="0" sz="1400" spc="4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безпечних</a:t>
            </a:r>
            <a:r>
              <a:rPr dirty="0" sz="1400" spc="-175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 spc="-10">
                <a:solidFill>
                  <a:srgbClr val="333333"/>
                </a:solidFill>
                <a:latin typeface="Tahoma"/>
                <a:cs typeface="Tahoma"/>
              </a:rPr>
              <a:t>технологій</a:t>
            </a:r>
            <a:r>
              <a:rPr dirty="0" sz="1400" spc="-95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у</a:t>
            </a:r>
            <a:r>
              <a:rPr dirty="0" sz="1400" spc="1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процеси</a:t>
            </a:r>
            <a:r>
              <a:rPr dirty="0" sz="1400" spc="-95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 spc="-10">
                <a:solidFill>
                  <a:srgbClr val="333333"/>
                </a:solidFill>
                <a:latin typeface="Tahoma"/>
                <a:cs typeface="Tahoma"/>
              </a:rPr>
              <a:t>використання</a:t>
            </a:r>
            <a:r>
              <a:rPr dirty="0" sz="1400" spc="-185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корисних</a:t>
            </a:r>
            <a:r>
              <a:rPr dirty="0" sz="1400" spc="-17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копалин</a:t>
            </a:r>
            <a:r>
              <a:rPr dirty="0" sz="1400" spc="-10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 spc="-35">
                <a:solidFill>
                  <a:srgbClr val="333333"/>
                </a:solidFill>
                <a:latin typeface="Tahoma"/>
                <a:cs typeface="Tahoma"/>
              </a:rPr>
              <a:t>та</a:t>
            </a:r>
            <a:r>
              <a:rPr dirty="0" sz="1400" spc="-13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реабілітації</a:t>
            </a:r>
            <a:r>
              <a:rPr dirty="0" sz="1400" spc="-6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земель,</a:t>
            </a:r>
            <a:r>
              <a:rPr dirty="0" sz="1400" spc="-11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 spc="-25">
                <a:solidFill>
                  <a:srgbClr val="333333"/>
                </a:solidFill>
                <a:latin typeface="Tahoma"/>
                <a:cs typeface="Tahoma"/>
              </a:rPr>
              <a:t>на </a:t>
            </a:r>
            <a:r>
              <a:rPr dirty="0" sz="1400" spc="-20">
                <a:solidFill>
                  <a:srgbClr val="333333"/>
                </a:solidFill>
                <a:latin typeface="Tahoma"/>
                <a:cs typeface="Tahoma"/>
              </a:rPr>
              <a:t>яких</a:t>
            </a:r>
            <a:r>
              <a:rPr dirty="0" sz="1400" spc="7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здійснювався</a:t>
            </a:r>
            <a:r>
              <a:rPr dirty="0" sz="1400" spc="-16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видобуток</a:t>
            </a:r>
            <a:r>
              <a:rPr dirty="0" sz="1400" spc="-85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корисних</a:t>
            </a:r>
            <a:r>
              <a:rPr dirty="0" sz="1400" spc="-15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 spc="-10">
                <a:solidFill>
                  <a:srgbClr val="333333"/>
                </a:solidFill>
                <a:latin typeface="Tahoma"/>
                <a:cs typeface="Tahoma"/>
              </a:rPr>
              <a:t>копалин</a:t>
            </a:r>
            <a:endParaRPr sz="1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645"/>
              </a:spcBef>
            </a:pPr>
            <a:endParaRPr sz="1400">
              <a:latin typeface="Tahoma"/>
              <a:cs typeface="Tahoma"/>
            </a:endParaRPr>
          </a:p>
          <a:p>
            <a:pPr marL="12700">
              <a:lnSpc>
                <a:spcPts val="1590"/>
              </a:lnSpc>
            </a:pPr>
            <a:r>
              <a:rPr dirty="0" u="sng" sz="140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ahoma"/>
                <a:cs typeface="Tahoma"/>
              </a:rPr>
              <a:t>Перший</a:t>
            </a:r>
            <a:r>
              <a:rPr dirty="0" u="sng" sz="1400" spc="-55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1400" spc="-1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ahoma"/>
                <a:cs typeface="Tahoma"/>
              </a:rPr>
              <a:t>етап</a:t>
            </a:r>
            <a:r>
              <a:rPr dirty="0" u="sng" sz="1400" spc="95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1400" spc="-5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ahoma"/>
                <a:cs typeface="Tahoma"/>
              </a:rPr>
              <a:t>-</a:t>
            </a:r>
            <a:r>
              <a:rPr dirty="0" u="sng" sz="1400" spc="95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140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ahoma"/>
                <a:cs typeface="Tahoma"/>
              </a:rPr>
              <a:t>2011-2012</a:t>
            </a:r>
            <a:r>
              <a:rPr dirty="0" u="sng" sz="1400" spc="-17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1400" spc="-2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ahoma"/>
                <a:cs typeface="Tahoma"/>
              </a:rPr>
              <a:t>роки:</a:t>
            </a:r>
            <a:r>
              <a:rPr dirty="0" sz="1400" spc="-5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першочергові</a:t>
            </a:r>
            <a:r>
              <a:rPr dirty="0" sz="1400" spc="-145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 spc="-10">
                <a:solidFill>
                  <a:srgbClr val="333333"/>
                </a:solidFill>
                <a:latin typeface="Tahoma"/>
                <a:cs typeface="Tahoma"/>
              </a:rPr>
              <a:t>організаційні,</a:t>
            </a:r>
            <a:r>
              <a:rPr dirty="0" sz="1400" spc="5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 spc="-10">
                <a:solidFill>
                  <a:srgbClr val="333333"/>
                </a:solidFill>
                <a:latin typeface="Tahoma"/>
                <a:cs typeface="Tahoma"/>
              </a:rPr>
              <a:t>правові</a:t>
            </a:r>
            <a:r>
              <a:rPr dirty="0" sz="1400" spc="-13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 spc="-10">
                <a:solidFill>
                  <a:srgbClr val="333333"/>
                </a:solidFill>
                <a:latin typeface="Tahoma"/>
                <a:cs typeface="Tahoma"/>
              </a:rPr>
              <a:t>і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науково-</a:t>
            </a:r>
            <a:r>
              <a:rPr dirty="0" sz="1400" spc="-25">
                <a:solidFill>
                  <a:srgbClr val="333333"/>
                </a:solidFill>
                <a:latin typeface="Tahoma"/>
                <a:cs typeface="Tahoma"/>
              </a:rPr>
              <a:t>технічні</a:t>
            </a:r>
            <a:r>
              <a:rPr dirty="0" sz="1400" spc="-13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 spc="-20">
                <a:solidFill>
                  <a:srgbClr val="333333"/>
                </a:solidFill>
                <a:latin typeface="Tahoma"/>
                <a:cs typeface="Tahoma"/>
              </a:rPr>
              <a:t>заходи,технічне</a:t>
            </a:r>
            <a:r>
              <a:rPr dirty="0" sz="1400" spc="-145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переоснащення</a:t>
            </a:r>
            <a:r>
              <a:rPr dirty="0" sz="1400" spc="-15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 spc="-10">
                <a:solidFill>
                  <a:srgbClr val="333333"/>
                </a:solidFill>
                <a:latin typeface="Tahoma"/>
                <a:cs typeface="Tahoma"/>
              </a:rPr>
              <a:t>підприємств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ts val="1590"/>
              </a:lnSpc>
            </a:pP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геологічної</a:t>
            </a:r>
            <a:r>
              <a:rPr dirty="0" sz="1400" spc="-17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 spc="-10">
                <a:solidFill>
                  <a:srgbClr val="333333"/>
                </a:solidFill>
                <a:latin typeface="Tahoma"/>
                <a:cs typeface="Tahoma"/>
              </a:rPr>
              <a:t>галузі</a:t>
            </a:r>
            <a:endParaRPr sz="1400">
              <a:latin typeface="Tahoma"/>
              <a:cs typeface="Tahoma"/>
            </a:endParaRPr>
          </a:p>
          <a:p>
            <a:pPr marL="12700" marR="455295">
              <a:lnSpc>
                <a:spcPct val="89400"/>
              </a:lnSpc>
              <a:spcBef>
                <a:spcPts val="1050"/>
              </a:spcBef>
            </a:pPr>
            <a:r>
              <a:rPr dirty="0" u="sng" sz="140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ahoma"/>
                <a:cs typeface="Tahoma"/>
              </a:rPr>
              <a:t>Другий</a:t>
            </a:r>
            <a:r>
              <a:rPr dirty="0" u="sng" sz="1400" spc="-10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1400" spc="-1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ahoma"/>
                <a:cs typeface="Tahoma"/>
              </a:rPr>
              <a:t>етап</a:t>
            </a:r>
            <a:r>
              <a:rPr dirty="0" u="sng" sz="1400" spc="3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1400" spc="-5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ahoma"/>
                <a:cs typeface="Tahoma"/>
              </a:rPr>
              <a:t>-</a:t>
            </a:r>
            <a:r>
              <a:rPr dirty="0" u="sng" sz="1400" spc="3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140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ahoma"/>
                <a:cs typeface="Tahoma"/>
              </a:rPr>
              <a:t>2013-2020</a:t>
            </a:r>
            <a:r>
              <a:rPr dirty="0" u="sng" sz="1400" spc="-10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1400" spc="-2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ahoma"/>
                <a:cs typeface="Tahoma"/>
              </a:rPr>
              <a:t>роки:</a:t>
            </a:r>
            <a:r>
              <a:rPr dirty="0" sz="1400" spc="-20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формування</a:t>
            </a:r>
            <a:r>
              <a:rPr dirty="0" sz="1400" spc="-185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збалансованої</a:t>
            </a:r>
            <a:r>
              <a:rPr dirty="0" sz="1400" spc="-165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нормативно-</a:t>
            </a:r>
            <a:r>
              <a:rPr dirty="0" sz="1400" spc="-10">
                <a:solidFill>
                  <a:srgbClr val="333333"/>
                </a:solidFill>
                <a:latin typeface="Tahoma"/>
                <a:cs typeface="Tahoma"/>
              </a:rPr>
              <a:t>правової</a:t>
            </a:r>
            <a:r>
              <a:rPr dirty="0" sz="1400" spc="-165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бази,</a:t>
            </a:r>
            <a:r>
              <a:rPr dirty="0" sz="1400" spc="-9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визначення</a:t>
            </a:r>
            <a:r>
              <a:rPr dirty="0" sz="1400" spc="-185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 spc="-10">
                <a:solidFill>
                  <a:srgbClr val="333333"/>
                </a:solidFill>
                <a:latin typeface="Tahoma"/>
                <a:cs typeface="Tahoma"/>
              </a:rPr>
              <a:t>пріоритетів</a:t>
            </a:r>
            <a:r>
              <a:rPr dirty="0" sz="1400" spc="-15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 spc="-10">
                <a:solidFill>
                  <a:srgbClr val="333333"/>
                </a:solidFill>
                <a:latin typeface="Tahoma"/>
                <a:cs typeface="Tahoma"/>
              </a:rPr>
              <a:t>державної</a:t>
            </a:r>
            <a:r>
              <a:rPr dirty="0" sz="1400" spc="-165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 spc="-10">
                <a:solidFill>
                  <a:srgbClr val="333333"/>
                </a:solidFill>
                <a:latin typeface="Tahoma"/>
                <a:cs typeface="Tahoma"/>
              </a:rPr>
              <a:t>мінерально-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сировинної</a:t>
            </a:r>
            <a:r>
              <a:rPr dirty="0" sz="1400" spc="-13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 spc="-25">
                <a:solidFill>
                  <a:srgbClr val="333333"/>
                </a:solidFill>
                <a:latin typeface="Tahoma"/>
                <a:cs typeface="Tahoma"/>
              </a:rPr>
              <a:t>політики,</a:t>
            </a:r>
            <a:r>
              <a:rPr dirty="0" sz="1400" spc="-3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формування</a:t>
            </a:r>
            <a:r>
              <a:rPr dirty="0" sz="1400" spc="-15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перспективних</a:t>
            </a:r>
            <a:r>
              <a:rPr dirty="0" sz="1400" spc="-135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планів</a:t>
            </a:r>
            <a:r>
              <a:rPr dirty="0" sz="1400" spc="-75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фінансування</a:t>
            </a:r>
            <a:r>
              <a:rPr dirty="0" sz="1400" spc="-15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процесів</a:t>
            </a:r>
            <a:r>
              <a:rPr dirty="0" sz="1400" spc="-75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виконання</a:t>
            </a:r>
            <a:r>
              <a:rPr dirty="0" sz="1400" spc="-15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Програми</a:t>
            </a:r>
            <a:r>
              <a:rPr dirty="0" sz="1400" spc="65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 spc="-35">
                <a:solidFill>
                  <a:srgbClr val="333333"/>
                </a:solidFill>
                <a:latin typeface="Tahoma"/>
                <a:cs typeface="Tahoma"/>
              </a:rPr>
              <a:t>та</a:t>
            </a:r>
            <a:r>
              <a:rPr dirty="0" sz="1400" spc="-9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визначення</a:t>
            </a:r>
            <a:r>
              <a:rPr dirty="0" sz="1400" spc="-15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 spc="-10">
                <a:solidFill>
                  <a:srgbClr val="333333"/>
                </a:solidFill>
                <a:latin typeface="Tahoma"/>
                <a:cs typeface="Tahoma"/>
              </a:rPr>
              <a:t>співвідношень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державних</a:t>
            </a:r>
            <a:r>
              <a:rPr dirty="0" sz="1400" spc="-10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фінансових</a:t>
            </a:r>
            <a:r>
              <a:rPr dirty="0" sz="1400" spc="-95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ресурсів,</a:t>
            </a:r>
            <a:r>
              <a:rPr dirty="0" sz="1400" spc="-25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кредитно-</a:t>
            </a:r>
            <a:r>
              <a:rPr dirty="0" sz="1400" spc="-20">
                <a:solidFill>
                  <a:srgbClr val="333333"/>
                </a:solidFill>
                <a:latin typeface="Tahoma"/>
                <a:cs typeface="Tahoma"/>
              </a:rPr>
              <a:t>банківських</a:t>
            </a:r>
            <a:r>
              <a:rPr dirty="0" sz="1400" spc="-95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ресурсів,</a:t>
            </a:r>
            <a:r>
              <a:rPr dirty="0" sz="1400" spc="-25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власних</a:t>
            </a:r>
            <a:r>
              <a:rPr dirty="0" sz="1400" spc="-10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фондів</a:t>
            </a:r>
            <a:r>
              <a:rPr dirty="0" sz="1400" spc="-15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підприємств,</a:t>
            </a:r>
            <a:r>
              <a:rPr dirty="0" sz="1400" spc="-15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організацій </a:t>
            </a:r>
            <a:r>
              <a:rPr dirty="0" sz="1400" spc="-30">
                <a:solidFill>
                  <a:srgbClr val="333333"/>
                </a:solidFill>
                <a:latin typeface="Tahoma"/>
                <a:cs typeface="Tahoma"/>
              </a:rPr>
              <a:t>та</a:t>
            </a:r>
            <a:r>
              <a:rPr dirty="0" sz="1400" spc="-4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установ</a:t>
            </a:r>
            <a:r>
              <a:rPr dirty="0" sz="1400" spc="-2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 spc="-10">
                <a:solidFill>
                  <a:srgbClr val="333333"/>
                </a:solidFill>
                <a:latin typeface="Tahoma"/>
                <a:cs typeface="Tahoma"/>
              </a:rPr>
              <a:t>мінерально-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сировинного</a:t>
            </a:r>
            <a:r>
              <a:rPr dirty="0" sz="1400" spc="5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 spc="-25">
                <a:solidFill>
                  <a:srgbClr val="333333"/>
                </a:solidFill>
                <a:latin typeface="Tahoma"/>
                <a:cs typeface="Tahoma"/>
              </a:rPr>
              <a:t>комплексу,</a:t>
            </a:r>
            <a:r>
              <a:rPr dirty="0" sz="1400" spc="-105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внутрішніх</a:t>
            </a:r>
            <a:r>
              <a:rPr dirty="0" sz="1400" spc="-17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 spc="-35">
                <a:solidFill>
                  <a:srgbClr val="333333"/>
                </a:solidFill>
                <a:latin typeface="Tahoma"/>
                <a:cs typeface="Tahoma"/>
              </a:rPr>
              <a:t>та</a:t>
            </a:r>
            <a:r>
              <a:rPr dirty="0" sz="1400" spc="-25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зовнішніх</a:t>
            </a:r>
            <a:r>
              <a:rPr dirty="0" sz="1400" spc="-17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інвестицій</a:t>
            </a:r>
            <a:r>
              <a:rPr dirty="0" sz="1400" spc="-95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у</a:t>
            </a:r>
            <a:r>
              <a:rPr dirty="0" sz="1400" spc="15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загальному</a:t>
            </a:r>
            <a:r>
              <a:rPr dirty="0" sz="1400" spc="15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обсязі</a:t>
            </a:r>
            <a:r>
              <a:rPr dirty="0" sz="1400" spc="-155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фінансування</a:t>
            </a:r>
            <a:r>
              <a:rPr dirty="0" sz="1400" spc="-18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заходів</a:t>
            </a:r>
            <a:r>
              <a:rPr dirty="0" sz="1400" spc="-114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з</a:t>
            </a:r>
            <a:r>
              <a:rPr dirty="0" sz="1400" spc="75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виконання</a:t>
            </a:r>
            <a:r>
              <a:rPr dirty="0" sz="1400" spc="-18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 spc="-10">
                <a:solidFill>
                  <a:srgbClr val="333333"/>
                </a:solidFill>
                <a:latin typeface="Tahoma"/>
                <a:cs typeface="Tahoma"/>
              </a:rPr>
              <a:t>Програми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ts val="1590"/>
              </a:lnSpc>
              <a:spcBef>
                <a:spcPts val="875"/>
              </a:spcBef>
            </a:pPr>
            <a:r>
              <a:rPr dirty="0" u="sng" sz="1400" spc="-35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ahoma"/>
                <a:cs typeface="Tahoma"/>
              </a:rPr>
              <a:t>Третій</a:t>
            </a:r>
            <a:r>
              <a:rPr dirty="0" u="sng" sz="140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1400" spc="-1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ahoma"/>
                <a:cs typeface="Tahoma"/>
              </a:rPr>
              <a:t>етап</a:t>
            </a:r>
            <a:r>
              <a:rPr dirty="0" u="sng" sz="1400" spc="35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140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ahoma"/>
                <a:cs typeface="Tahoma"/>
              </a:rPr>
              <a:t>-</a:t>
            </a:r>
            <a:r>
              <a:rPr dirty="0" u="sng" sz="1400" spc="13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140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ahoma"/>
                <a:cs typeface="Tahoma"/>
              </a:rPr>
              <a:t>2021-2030</a:t>
            </a:r>
            <a:r>
              <a:rPr dirty="0" u="sng" sz="1400" spc="5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1400" spc="-45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ahoma"/>
                <a:cs typeface="Tahoma"/>
              </a:rPr>
              <a:t>роки:</a:t>
            </a:r>
            <a:r>
              <a:rPr dirty="0" sz="1400" spc="-95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реалізація</a:t>
            </a:r>
            <a:r>
              <a:rPr dirty="0" sz="1400" spc="-185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основного</a:t>
            </a:r>
            <a:r>
              <a:rPr dirty="0" sz="1400" spc="-195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об'єму</a:t>
            </a:r>
            <a:r>
              <a:rPr dirty="0" sz="1400" spc="-195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перспективних</a:t>
            </a:r>
            <a:r>
              <a:rPr dirty="0" sz="1400" spc="-17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цілей</a:t>
            </a:r>
            <a:r>
              <a:rPr dirty="0" sz="1400" spc="-95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 spc="-10">
                <a:solidFill>
                  <a:srgbClr val="333333"/>
                </a:solidFill>
                <a:latin typeface="Tahoma"/>
                <a:cs typeface="Tahoma"/>
              </a:rPr>
              <a:t>та</a:t>
            </a:r>
            <a:r>
              <a:rPr dirty="0" sz="1400" spc="7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завдань</a:t>
            </a:r>
            <a:r>
              <a:rPr dirty="0" sz="1400" spc="-175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Програми,</a:t>
            </a:r>
            <a:r>
              <a:rPr dirty="0" sz="1400" spc="-5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прискорений</a:t>
            </a:r>
            <a:r>
              <a:rPr dirty="0" sz="1400" spc="-195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розвиток</a:t>
            </a:r>
            <a:r>
              <a:rPr dirty="0" sz="1400" spc="-12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 spc="-10">
                <a:solidFill>
                  <a:srgbClr val="333333"/>
                </a:solidFill>
                <a:latin typeface="Tahoma"/>
                <a:cs typeface="Tahoma"/>
              </a:rPr>
              <a:t>мінерально-</a:t>
            </a:r>
            <a:endParaRPr sz="1400">
              <a:latin typeface="Tahoma"/>
              <a:cs typeface="Tahoma"/>
            </a:endParaRPr>
          </a:p>
          <a:p>
            <a:pPr marL="12700" marR="961390">
              <a:lnSpc>
                <a:spcPts val="1500"/>
              </a:lnSpc>
              <a:spcBef>
                <a:spcPts val="110"/>
              </a:spcBef>
            </a:pP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сировинної</a:t>
            </a:r>
            <a:r>
              <a:rPr dirty="0" sz="1400" spc="-155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бази,</a:t>
            </a:r>
            <a:r>
              <a:rPr dirty="0" sz="1400" spc="-11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прогресивне</a:t>
            </a:r>
            <a:r>
              <a:rPr dirty="0" sz="1400" spc="-17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зростання</a:t>
            </a:r>
            <a:r>
              <a:rPr dirty="0" sz="1400" spc="-175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темпів</a:t>
            </a:r>
            <a:r>
              <a:rPr dirty="0" sz="1400" spc="-10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 spc="-30">
                <a:solidFill>
                  <a:srgbClr val="333333"/>
                </a:solidFill>
                <a:latin typeface="Tahoma"/>
                <a:cs typeface="Tahoma"/>
              </a:rPr>
              <a:t>та</a:t>
            </a:r>
            <a:r>
              <a:rPr dirty="0" sz="1400" spc="-15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обсягів</a:t>
            </a:r>
            <a:r>
              <a:rPr dirty="0" sz="1400" spc="5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використання</a:t>
            </a:r>
            <a:r>
              <a:rPr dirty="0" sz="1400" spc="-175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 spc="-10">
                <a:solidFill>
                  <a:srgbClr val="333333"/>
                </a:solidFill>
                <a:latin typeface="Tahoma"/>
                <a:cs typeface="Tahoma"/>
              </a:rPr>
              <a:t>стратегічно</a:t>
            </a:r>
            <a:r>
              <a:rPr dirty="0" sz="1400" spc="-85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 spc="-10">
                <a:solidFill>
                  <a:srgbClr val="333333"/>
                </a:solidFill>
                <a:latin typeface="Tahoma"/>
                <a:cs typeface="Tahoma"/>
              </a:rPr>
              <a:t>важливих</a:t>
            </a:r>
            <a:r>
              <a:rPr dirty="0" sz="1400" spc="-16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для</a:t>
            </a:r>
            <a:r>
              <a:rPr dirty="0" sz="1400" spc="-75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економіки</a:t>
            </a:r>
            <a:r>
              <a:rPr dirty="0" sz="1400" spc="-19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України</a:t>
            </a:r>
            <a:r>
              <a:rPr dirty="0" sz="1400" spc="-85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 spc="-10">
                <a:solidFill>
                  <a:srgbClr val="333333"/>
                </a:solidFill>
                <a:latin typeface="Tahoma"/>
                <a:cs typeface="Tahoma"/>
              </a:rPr>
              <a:t>корисних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копалин,</a:t>
            </a:r>
            <a:r>
              <a:rPr dirty="0" sz="1400" spc="-135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 spc="10">
                <a:solidFill>
                  <a:srgbClr val="333333"/>
                </a:solidFill>
                <a:latin typeface="Tahoma"/>
                <a:cs typeface="Tahoma"/>
              </a:rPr>
              <a:t>збільшення</a:t>
            </a:r>
            <a:r>
              <a:rPr dirty="0" sz="1400" spc="-21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обсягів</a:t>
            </a:r>
            <a:r>
              <a:rPr dirty="0" sz="1400" spc="-14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 spc="10">
                <a:solidFill>
                  <a:srgbClr val="333333"/>
                </a:solidFill>
                <a:latin typeface="Tahoma"/>
                <a:cs typeface="Tahoma"/>
              </a:rPr>
              <a:t>експорту</a:t>
            </a:r>
            <a:r>
              <a:rPr dirty="0" sz="1400" spc="-125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 spc="10">
                <a:solidFill>
                  <a:srgbClr val="333333"/>
                </a:solidFill>
                <a:latin typeface="Tahoma"/>
                <a:cs typeface="Tahoma"/>
              </a:rPr>
              <a:t>сировини,</a:t>
            </a:r>
            <a:r>
              <a:rPr dirty="0" sz="1400" spc="-9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поступове</a:t>
            </a:r>
            <a:r>
              <a:rPr dirty="0" sz="1400" spc="-204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 spc="10">
                <a:solidFill>
                  <a:srgbClr val="333333"/>
                </a:solidFill>
                <a:latin typeface="Tahoma"/>
                <a:cs typeface="Tahoma"/>
              </a:rPr>
              <a:t>зменшення</a:t>
            </a:r>
            <a:r>
              <a:rPr dirty="0" sz="1400" spc="-21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залежності</a:t>
            </a:r>
            <a:r>
              <a:rPr dirty="0" sz="1400" spc="-19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333333"/>
                </a:solidFill>
                <a:latin typeface="Tahoma"/>
                <a:cs typeface="Tahoma"/>
              </a:rPr>
              <a:t>від</a:t>
            </a:r>
            <a:r>
              <a:rPr dirty="0" sz="1400" spc="-7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 spc="10">
                <a:solidFill>
                  <a:srgbClr val="333333"/>
                </a:solidFill>
                <a:latin typeface="Tahoma"/>
                <a:cs typeface="Tahoma"/>
              </a:rPr>
              <a:t>імпорту</a:t>
            </a:r>
            <a:r>
              <a:rPr dirty="0" sz="1400" spc="-21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sz="1400" spc="-10">
                <a:solidFill>
                  <a:srgbClr val="333333"/>
                </a:solidFill>
                <a:latin typeface="Tahoma"/>
                <a:cs typeface="Tahoma"/>
              </a:rPr>
              <a:t>сировини.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18999" y="215269"/>
            <a:ext cx="2195251" cy="162139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89559" y="10986"/>
            <a:ext cx="6047105" cy="4050665"/>
          </a:xfrm>
          <a:prstGeom prst="rect">
            <a:avLst/>
          </a:prstGeom>
        </p:spPr>
        <p:txBody>
          <a:bodyPr wrap="square" lIns="0" tIns="1130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dirty="0" sz="1400" b="1">
                <a:latin typeface="Arial"/>
                <a:cs typeface="Arial"/>
              </a:rPr>
              <a:t>Міжнародне</a:t>
            </a:r>
            <a:r>
              <a:rPr dirty="0" sz="1400" spc="50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співробітництво</a:t>
            </a:r>
            <a:endParaRPr sz="1400">
              <a:latin typeface="Arial"/>
              <a:cs typeface="Arial"/>
            </a:endParaRPr>
          </a:p>
          <a:p>
            <a:pPr marL="12700" marR="669290">
              <a:lnSpc>
                <a:spcPts val="1580"/>
              </a:lnSpc>
              <a:spcBef>
                <a:spcPts val="935"/>
              </a:spcBef>
            </a:pPr>
            <a:r>
              <a:rPr dirty="0" sz="1400">
                <a:latin typeface="Tahoma"/>
                <a:cs typeface="Tahoma"/>
              </a:rPr>
              <a:t>з</a:t>
            </a:r>
            <a:r>
              <a:rPr dirty="0" sz="1400" spc="40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питань</a:t>
            </a:r>
            <a:r>
              <a:rPr dirty="0" sz="1400" spc="-195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геологічного</a:t>
            </a:r>
            <a:r>
              <a:rPr dirty="0" sz="1400" spc="-210">
                <a:latin typeface="Tahoma"/>
                <a:cs typeface="Tahoma"/>
              </a:rPr>
              <a:t> </a:t>
            </a:r>
            <a:r>
              <a:rPr dirty="0" sz="1400" spc="-10">
                <a:latin typeface="Tahoma"/>
                <a:cs typeface="Tahoma"/>
              </a:rPr>
              <a:t>вивчення</a:t>
            </a:r>
            <a:r>
              <a:rPr dirty="0" sz="1400" spc="-200">
                <a:latin typeface="Tahoma"/>
                <a:cs typeface="Tahoma"/>
              </a:rPr>
              <a:t> </a:t>
            </a:r>
            <a:r>
              <a:rPr dirty="0" sz="1400" spc="-35">
                <a:latin typeface="Tahoma"/>
                <a:cs typeface="Tahoma"/>
              </a:rPr>
              <a:t>та</a:t>
            </a:r>
            <a:r>
              <a:rPr dirty="0" sz="1400" spc="-55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використання</a:t>
            </a:r>
            <a:r>
              <a:rPr dirty="0" sz="1400" spc="-200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надр</a:t>
            </a:r>
            <a:r>
              <a:rPr dirty="0" sz="1400" spc="-140">
                <a:latin typeface="Tahoma"/>
                <a:cs typeface="Tahoma"/>
              </a:rPr>
              <a:t> </a:t>
            </a:r>
            <a:r>
              <a:rPr dirty="0" sz="1400" spc="-10">
                <a:latin typeface="Tahoma"/>
                <a:cs typeface="Tahoma"/>
              </a:rPr>
              <a:t>сприятиме </a:t>
            </a:r>
            <a:r>
              <a:rPr dirty="0" sz="1400">
                <a:latin typeface="Tahoma"/>
                <a:cs typeface="Tahoma"/>
              </a:rPr>
              <a:t>гармонізації</a:t>
            </a:r>
            <a:r>
              <a:rPr dirty="0" sz="1400" spc="-175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національного</a:t>
            </a:r>
            <a:r>
              <a:rPr dirty="0" sz="1400" spc="-100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законодавства</a:t>
            </a:r>
            <a:r>
              <a:rPr dirty="0" sz="1400" spc="-145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із</a:t>
            </a:r>
            <a:r>
              <a:rPr dirty="0" sz="1400" spc="60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законодавством</a:t>
            </a:r>
            <a:r>
              <a:rPr dirty="0" sz="1400" spc="-105">
                <a:latin typeface="Tahoma"/>
                <a:cs typeface="Tahoma"/>
              </a:rPr>
              <a:t> </a:t>
            </a:r>
            <a:r>
              <a:rPr dirty="0" sz="1400" spc="65">
                <a:latin typeface="Tahoma"/>
                <a:cs typeface="Tahoma"/>
              </a:rPr>
              <a:t>ЄС:</a:t>
            </a:r>
            <a:endParaRPr sz="1400">
              <a:latin typeface="Tahoma"/>
              <a:cs typeface="Tahoma"/>
            </a:endParaRPr>
          </a:p>
          <a:p>
            <a:pPr marL="241300" marR="123189" indent="-229235">
              <a:lnSpc>
                <a:spcPts val="1500"/>
              </a:lnSpc>
              <a:spcBef>
                <a:spcPts val="955"/>
              </a:spcBef>
              <a:buFont typeface="Calibri"/>
              <a:buChar char="-"/>
              <a:tabLst>
                <a:tab pos="241300" algn="l"/>
              </a:tabLst>
            </a:pPr>
            <a:r>
              <a:rPr dirty="0" sz="1400">
                <a:latin typeface="Tahoma"/>
                <a:cs typeface="Tahoma"/>
              </a:rPr>
              <a:t>вивчення</a:t>
            </a:r>
            <a:r>
              <a:rPr dirty="0" sz="1400" spc="-190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іноземного,</a:t>
            </a:r>
            <a:r>
              <a:rPr dirty="0" sz="1400" spc="-110">
                <a:latin typeface="Tahoma"/>
                <a:cs typeface="Tahoma"/>
              </a:rPr>
              <a:t> </a:t>
            </a:r>
            <a:r>
              <a:rPr dirty="0" sz="1400" spc="10">
                <a:latin typeface="Tahoma"/>
                <a:cs typeface="Tahoma"/>
              </a:rPr>
              <a:t>насамперед</a:t>
            </a:r>
            <a:r>
              <a:rPr dirty="0" sz="1400" spc="-135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європейського,</a:t>
            </a:r>
            <a:r>
              <a:rPr dirty="0" sz="1400" spc="-10">
                <a:latin typeface="Tahoma"/>
                <a:cs typeface="Tahoma"/>
              </a:rPr>
              <a:t> </a:t>
            </a:r>
            <a:r>
              <a:rPr dirty="0" sz="1400" spc="10">
                <a:latin typeface="Tahoma"/>
                <a:cs typeface="Tahoma"/>
              </a:rPr>
              <a:t>досвіду</a:t>
            </a:r>
            <a:r>
              <a:rPr dirty="0" sz="1400" spc="-185">
                <a:latin typeface="Tahoma"/>
                <a:cs typeface="Tahoma"/>
              </a:rPr>
              <a:t> </a:t>
            </a:r>
            <a:r>
              <a:rPr dirty="0" sz="1400" spc="-10">
                <a:latin typeface="Tahoma"/>
                <a:cs typeface="Tahoma"/>
              </a:rPr>
              <a:t>організації </a:t>
            </a:r>
            <a:r>
              <a:rPr dirty="0" sz="1400">
                <a:latin typeface="Tahoma"/>
                <a:cs typeface="Tahoma"/>
              </a:rPr>
              <a:t>геологічних</a:t>
            </a:r>
            <a:r>
              <a:rPr dirty="0" sz="1400" spc="-180">
                <a:latin typeface="Tahoma"/>
                <a:cs typeface="Tahoma"/>
              </a:rPr>
              <a:t> </a:t>
            </a:r>
            <a:r>
              <a:rPr dirty="0" sz="1400" spc="-20">
                <a:latin typeface="Tahoma"/>
                <a:cs typeface="Tahoma"/>
              </a:rPr>
              <a:t>служб</a:t>
            </a:r>
            <a:endParaRPr sz="1400">
              <a:latin typeface="Tahoma"/>
              <a:cs typeface="Tahoma"/>
            </a:endParaRPr>
          </a:p>
          <a:p>
            <a:pPr marL="241300" indent="-228600">
              <a:lnSpc>
                <a:spcPts val="1590"/>
              </a:lnSpc>
              <a:spcBef>
                <a:spcPts val="860"/>
              </a:spcBef>
              <a:buFont typeface="Calibri"/>
              <a:buChar char="-"/>
              <a:tabLst>
                <a:tab pos="241300" algn="l"/>
              </a:tabLst>
            </a:pPr>
            <a:r>
              <a:rPr dirty="0" sz="1400">
                <a:latin typeface="Tahoma"/>
                <a:cs typeface="Tahoma"/>
              </a:rPr>
              <a:t>ознайомлення</a:t>
            </a:r>
            <a:r>
              <a:rPr dirty="0" sz="1400" spc="-165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з</a:t>
            </a:r>
            <a:r>
              <a:rPr dirty="0" sz="1400" spc="10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новітніми</a:t>
            </a:r>
            <a:r>
              <a:rPr dirty="0" sz="1400" spc="-180">
                <a:latin typeface="Tahoma"/>
                <a:cs typeface="Tahoma"/>
              </a:rPr>
              <a:t> </a:t>
            </a:r>
            <a:r>
              <a:rPr dirty="0" sz="1400" spc="-10">
                <a:latin typeface="Tahoma"/>
                <a:cs typeface="Tahoma"/>
              </a:rPr>
              <a:t>науково-</a:t>
            </a:r>
            <a:r>
              <a:rPr dirty="0" sz="1400" spc="-20">
                <a:latin typeface="Tahoma"/>
                <a:cs typeface="Tahoma"/>
              </a:rPr>
              <a:t>технічними</a:t>
            </a:r>
            <a:r>
              <a:rPr dirty="0" sz="1400" spc="-175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розробками</a:t>
            </a:r>
            <a:r>
              <a:rPr dirty="0" sz="1400" spc="-65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у</a:t>
            </a:r>
            <a:r>
              <a:rPr dirty="0" sz="1400" spc="-60">
                <a:latin typeface="Tahoma"/>
                <a:cs typeface="Tahoma"/>
              </a:rPr>
              <a:t> </a:t>
            </a:r>
            <a:r>
              <a:rPr dirty="0" sz="1400" spc="-10">
                <a:latin typeface="Tahoma"/>
                <a:cs typeface="Tahoma"/>
              </a:rPr>
              <a:t>галузі</a:t>
            </a:r>
            <a:endParaRPr sz="1400">
              <a:latin typeface="Tahoma"/>
              <a:cs typeface="Tahoma"/>
            </a:endParaRPr>
          </a:p>
          <a:p>
            <a:pPr marL="241300">
              <a:lnSpc>
                <a:spcPts val="1590"/>
              </a:lnSpc>
            </a:pPr>
            <a:r>
              <a:rPr dirty="0" sz="1400">
                <a:latin typeface="Tahoma"/>
                <a:cs typeface="Tahoma"/>
              </a:rPr>
              <a:t>геологічного</a:t>
            </a:r>
            <a:r>
              <a:rPr dirty="0" sz="1400" spc="-120">
                <a:latin typeface="Tahoma"/>
                <a:cs typeface="Tahoma"/>
              </a:rPr>
              <a:t> </a:t>
            </a:r>
            <a:r>
              <a:rPr dirty="0" sz="1400" spc="-10">
                <a:latin typeface="Tahoma"/>
                <a:cs typeface="Tahoma"/>
              </a:rPr>
              <a:t>вивчення</a:t>
            </a:r>
            <a:r>
              <a:rPr dirty="0" sz="1400" spc="-200">
                <a:latin typeface="Tahoma"/>
                <a:cs typeface="Tahoma"/>
              </a:rPr>
              <a:t> </a:t>
            </a:r>
            <a:r>
              <a:rPr dirty="0" sz="1400" spc="-20">
                <a:latin typeface="Tahoma"/>
                <a:cs typeface="Tahoma"/>
              </a:rPr>
              <a:t>надр</a:t>
            </a:r>
            <a:endParaRPr sz="140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spcBef>
                <a:spcPts val="800"/>
              </a:spcBef>
              <a:buFont typeface="Calibri"/>
              <a:buChar char="-"/>
              <a:tabLst>
                <a:tab pos="241300" algn="l"/>
              </a:tabLst>
            </a:pPr>
            <a:r>
              <a:rPr dirty="0" sz="1400">
                <a:latin typeface="Tahoma"/>
                <a:cs typeface="Tahoma"/>
              </a:rPr>
              <a:t>гармонізація</a:t>
            </a:r>
            <a:r>
              <a:rPr dirty="0" sz="1400" spc="-210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законодавства</a:t>
            </a:r>
            <a:r>
              <a:rPr dirty="0" sz="1400" spc="-160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у</a:t>
            </a:r>
            <a:r>
              <a:rPr dirty="0" sz="1400" spc="-35">
                <a:latin typeface="Tahoma"/>
                <a:cs typeface="Tahoma"/>
              </a:rPr>
              <a:t> </a:t>
            </a:r>
            <a:r>
              <a:rPr dirty="0" sz="1400" spc="50">
                <a:latin typeface="Tahoma"/>
                <a:cs typeface="Tahoma"/>
              </a:rPr>
              <a:t>сфері</a:t>
            </a:r>
            <a:r>
              <a:rPr dirty="0" sz="1400" spc="-5">
                <a:latin typeface="Tahoma"/>
                <a:cs typeface="Tahoma"/>
              </a:rPr>
              <a:t> </a:t>
            </a:r>
            <a:r>
              <a:rPr dirty="0" sz="1400" spc="-10">
                <a:latin typeface="Tahoma"/>
                <a:cs typeface="Tahoma"/>
              </a:rPr>
              <a:t>надрокористування</a:t>
            </a:r>
            <a:endParaRPr sz="1400">
              <a:latin typeface="Tahoma"/>
              <a:cs typeface="Tahoma"/>
            </a:endParaRPr>
          </a:p>
          <a:p>
            <a:pPr marL="12700" marR="623570">
              <a:lnSpc>
                <a:spcPts val="1500"/>
              </a:lnSpc>
              <a:spcBef>
                <a:spcPts val="1070"/>
              </a:spcBef>
            </a:pPr>
            <a:r>
              <a:rPr dirty="0" sz="1400">
                <a:latin typeface="Tahoma"/>
                <a:cs typeface="Tahoma"/>
              </a:rPr>
              <a:t>Державна</a:t>
            </a:r>
            <a:r>
              <a:rPr dirty="0" sz="1400" spc="-150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служба</a:t>
            </a:r>
            <a:r>
              <a:rPr dirty="0" sz="1400" spc="-145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геології</a:t>
            </a:r>
            <a:r>
              <a:rPr dirty="0" sz="1400" spc="-175">
                <a:latin typeface="Tahoma"/>
                <a:cs typeface="Tahoma"/>
              </a:rPr>
              <a:t> </a:t>
            </a:r>
            <a:r>
              <a:rPr dirty="0" sz="1400" spc="-10">
                <a:latin typeface="Tahoma"/>
                <a:cs typeface="Tahoma"/>
              </a:rPr>
              <a:t>та</a:t>
            </a:r>
            <a:r>
              <a:rPr dirty="0" sz="1400" spc="45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надр</a:t>
            </a:r>
            <a:r>
              <a:rPr dirty="0" sz="1400" spc="-45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України</a:t>
            </a:r>
            <a:r>
              <a:rPr dirty="0" sz="1400" spc="-105">
                <a:latin typeface="Tahoma"/>
                <a:cs typeface="Tahoma"/>
              </a:rPr>
              <a:t> </a:t>
            </a:r>
            <a:r>
              <a:rPr dirty="0" sz="1400" spc="-25">
                <a:latin typeface="Tahoma"/>
                <a:cs typeface="Tahoma"/>
              </a:rPr>
              <a:t>також</a:t>
            </a:r>
            <a:r>
              <a:rPr dirty="0" sz="1400" spc="-145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братиме</a:t>
            </a:r>
            <a:r>
              <a:rPr dirty="0" sz="1400" spc="-195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участь</a:t>
            </a:r>
            <a:r>
              <a:rPr dirty="0" sz="1400" spc="-190">
                <a:latin typeface="Tahoma"/>
                <a:cs typeface="Tahoma"/>
              </a:rPr>
              <a:t> </a:t>
            </a:r>
            <a:r>
              <a:rPr dirty="0" sz="1400" spc="-50">
                <a:latin typeface="Tahoma"/>
                <a:cs typeface="Tahoma"/>
              </a:rPr>
              <a:t>у </a:t>
            </a:r>
            <a:r>
              <a:rPr dirty="0" sz="1400">
                <a:latin typeface="Tahoma"/>
                <a:cs typeface="Tahoma"/>
              </a:rPr>
              <a:t>діяльності</a:t>
            </a:r>
            <a:r>
              <a:rPr dirty="0" sz="1400" spc="-145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Асоціації</a:t>
            </a:r>
            <a:r>
              <a:rPr dirty="0" sz="1400" spc="-35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геологічних</a:t>
            </a:r>
            <a:r>
              <a:rPr dirty="0" sz="1400" spc="-150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служб</a:t>
            </a:r>
            <a:r>
              <a:rPr dirty="0" sz="1400" spc="-60">
                <a:latin typeface="Tahoma"/>
                <a:cs typeface="Tahoma"/>
              </a:rPr>
              <a:t> </a:t>
            </a:r>
            <a:r>
              <a:rPr dirty="0" sz="1400" spc="-10">
                <a:latin typeface="Tahoma"/>
                <a:cs typeface="Tahoma"/>
              </a:rPr>
              <a:t>країн</a:t>
            </a:r>
            <a:r>
              <a:rPr dirty="0" sz="1400" spc="40">
                <a:latin typeface="Tahoma"/>
                <a:cs typeface="Tahoma"/>
              </a:rPr>
              <a:t> </a:t>
            </a:r>
            <a:r>
              <a:rPr dirty="0" sz="1400" spc="55">
                <a:latin typeface="Tahoma"/>
                <a:cs typeface="Tahoma"/>
              </a:rPr>
              <a:t>Європи</a:t>
            </a:r>
            <a:r>
              <a:rPr dirty="0" sz="1400" spc="-200">
                <a:latin typeface="Tahoma"/>
                <a:cs typeface="Tahoma"/>
              </a:rPr>
              <a:t> </a:t>
            </a:r>
            <a:r>
              <a:rPr dirty="0" sz="1400" spc="-50">
                <a:latin typeface="Tahoma"/>
                <a:cs typeface="Tahoma"/>
              </a:rPr>
              <a:t>-</a:t>
            </a:r>
            <a:endParaRPr sz="1400">
              <a:latin typeface="Tahoma"/>
              <a:cs typeface="Tahoma"/>
            </a:endParaRPr>
          </a:p>
          <a:p>
            <a:pPr marL="12700" marR="5080">
              <a:lnSpc>
                <a:spcPts val="1500"/>
              </a:lnSpc>
              <a:spcBef>
                <a:spcPts val="5"/>
              </a:spcBef>
            </a:pPr>
            <a:r>
              <a:rPr dirty="0" sz="1400">
                <a:latin typeface="Tahoma"/>
                <a:cs typeface="Tahoma"/>
              </a:rPr>
              <a:t>задля</a:t>
            </a:r>
            <a:r>
              <a:rPr dirty="0" sz="1400" spc="5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ощадливого</a:t>
            </a:r>
            <a:r>
              <a:rPr dirty="0" sz="1400" spc="15">
                <a:latin typeface="Tahoma"/>
                <a:cs typeface="Tahoma"/>
              </a:rPr>
              <a:t> </a:t>
            </a:r>
            <a:r>
              <a:rPr dirty="0" sz="1400" spc="-35">
                <a:latin typeface="Tahoma"/>
                <a:cs typeface="Tahoma"/>
              </a:rPr>
              <a:t>та</a:t>
            </a:r>
            <a:r>
              <a:rPr dirty="0" sz="1400" spc="-55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комплексного</a:t>
            </a:r>
            <a:r>
              <a:rPr dirty="0" sz="1400" spc="-140">
                <a:latin typeface="Tahoma"/>
                <a:cs typeface="Tahoma"/>
              </a:rPr>
              <a:t> </a:t>
            </a:r>
            <a:r>
              <a:rPr dirty="0" sz="1400" spc="-10">
                <a:latin typeface="Tahoma"/>
                <a:cs typeface="Tahoma"/>
              </a:rPr>
              <a:t>використання</a:t>
            </a:r>
            <a:r>
              <a:rPr dirty="0" sz="1400" spc="-120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мінеральних</a:t>
            </a:r>
            <a:r>
              <a:rPr dirty="0" sz="1400" spc="-105">
                <a:latin typeface="Tahoma"/>
                <a:cs typeface="Tahoma"/>
              </a:rPr>
              <a:t> </a:t>
            </a:r>
            <a:r>
              <a:rPr dirty="0" sz="1400" spc="-10">
                <a:latin typeface="Tahoma"/>
                <a:cs typeface="Tahoma"/>
              </a:rPr>
              <a:t>ресурсів </a:t>
            </a:r>
            <a:r>
              <a:rPr dirty="0" sz="1400">
                <a:latin typeface="Tahoma"/>
                <a:cs typeface="Tahoma"/>
              </a:rPr>
              <a:t>України,</a:t>
            </a:r>
            <a:r>
              <a:rPr dirty="0" sz="1400" spc="-100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залученню</a:t>
            </a:r>
            <a:r>
              <a:rPr dirty="0" sz="1400" spc="-150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нових</a:t>
            </a:r>
            <a:r>
              <a:rPr dirty="0" sz="1400" spc="-165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методик</a:t>
            </a:r>
            <a:r>
              <a:rPr dirty="0" sz="1400" spc="-210">
                <a:latin typeface="Tahoma"/>
                <a:cs typeface="Tahoma"/>
              </a:rPr>
              <a:t> </a:t>
            </a:r>
            <a:r>
              <a:rPr dirty="0" sz="1400" spc="-35">
                <a:latin typeface="Tahoma"/>
                <a:cs typeface="Tahoma"/>
              </a:rPr>
              <a:t>та</a:t>
            </a:r>
            <a:r>
              <a:rPr dirty="0" sz="1400" spc="-15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технологій</a:t>
            </a:r>
            <a:r>
              <a:rPr dirty="0" sz="1400" spc="-185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дослідження</a:t>
            </a:r>
            <a:r>
              <a:rPr dirty="0" sz="1400" spc="-175">
                <a:latin typeface="Tahoma"/>
                <a:cs typeface="Tahoma"/>
              </a:rPr>
              <a:t> </a:t>
            </a:r>
            <a:r>
              <a:rPr dirty="0" sz="1400" spc="-10">
                <a:latin typeface="Tahoma"/>
                <a:cs typeface="Tahoma"/>
              </a:rPr>
              <a:t>геологічної</a:t>
            </a:r>
            <a:endParaRPr sz="1400">
              <a:latin typeface="Tahoma"/>
              <a:cs typeface="Tahoma"/>
            </a:endParaRPr>
          </a:p>
          <a:p>
            <a:pPr marL="12700" marR="48260">
              <a:lnSpc>
                <a:spcPct val="89400"/>
              </a:lnSpc>
              <a:spcBef>
                <a:spcPts val="60"/>
              </a:spcBef>
            </a:pPr>
            <a:r>
              <a:rPr dirty="0" sz="1400">
                <a:latin typeface="Tahoma"/>
                <a:cs typeface="Tahoma"/>
              </a:rPr>
              <a:t>будови</a:t>
            </a:r>
            <a:r>
              <a:rPr dirty="0" sz="1400" spc="-120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надр,</a:t>
            </a:r>
            <a:r>
              <a:rPr dirty="0" sz="1400" spc="-145">
                <a:latin typeface="Tahoma"/>
                <a:cs typeface="Tahoma"/>
              </a:rPr>
              <a:t> </a:t>
            </a:r>
            <a:r>
              <a:rPr dirty="0" sz="1400" spc="55">
                <a:latin typeface="Tahoma"/>
                <a:cs typeface="Tahoma"/>
              </a:rPr>
              <a:t>що</a:t>
            </a:r>
            <a:r>
              <a:rPr dirty="0" sz="1400" spc="-20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застосовують</a:t>
            </a:r>
            <a:r>
              <a:rPr dirty="0" sz="1400" spc="-200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геологічні</a:t>
            </a:r>
            <a:r>
              <a:rPr dirty="0" sz="1400" spc="-185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служби</a:t>
            </a:r>
            <a:r>
              <a:rPr dirty="0" sz="1400" spc="-120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і </a:t>
            </a:r>
            <a:r>
              <a:rPr dirty="0" sz="1400" spc="-10">
                <a:latin typeface="Tahoma"/>
                <a:cs typeface="Tahoma"/>
              </a:rPr>
              <a:t>геологорозвідувальні </a:t>
            </a:r>
            <a:r>
              <a:rPr dirty="0" sz="1400">
                <a:latin typeface="Tahoma"/>
                <a:cs typeface="Tahoma"/>
              </a:rPr>
              <a:t>компанії</a:t>
            </a:r>
            <a:r>
              <a:rPr dirty="0" sz="1400" spc="-185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розвинутих</a:t>
            </a:r>
            <a:r>
              <a:rPr dirty="0" sz="1400" spc="-190">
                <a:latin typeface="Tahoma"/>
                <a:cs typeface="Tahoma"/>
              </a:rPr>
              <a:t> </a:t>
            </a:r>
            <a:r>
              <a:rPr dirty="0" sz="1400" spc="-10">
                <a:latin typeface="Tahoma"/>
                <a:cs typeface="Tahoma"/>
              </a:rPr>
              <a:t>країн,</a:t>
            </a:r>
            <a:r>
              <a:rPr dirty="0" sz="1400" spc="-130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а</a:t>
            </a:r>
            <a:r>
              <a:rPr dirty="0" sz="1400" spc="35">
                <a:latin typeface="Tahoma"/>
                <a:cs typeface="Tahoma"/>
              </a:rPr>
              <a:t> </a:t>
            </a:r>
            <a:r>
              <a:rPr dirty="0" sz="1400" spc="-25">
                <a:latin typeface="Tahoma"/>
                <a:cs typeface="Tahoma"/>
              </a:rPr>
              <a:t>також</a:t>
            </a:r>
            <a:r>
              <a:rPr dirty="0" sz="1400" spc="-150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дасть</a:t>
            </a:r>
            <a:r>
              <a:rPr dirty="0" sz="1400" spc="-100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змогу</a:t>
            </a:r>
            <a:r>
              <a:rPr dirty="0" sz="1400" spc="-110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запобігти</a:t>
            </a:r>
            <a:r>
              <a:rPr dirty="0" sz="1400" spc="-114">
                <a:latin typeface="Tahoma"/>
                <a:cs typeface="Tahoma"/>
              </a:rPr>
              <a:t> </a:t>
            </a:r>
            <a:r>
              <a:rPr dirty="0" sz="1400" spc="-10">
                <a:latin typeface="Tahoma"/>
                <a:cs typeface="Tahoma"/>
              </a:rPr>
              <a:t>багатьом негативним</a:t>
            </a:r>
            <a:r>
              <a:rPr dirty="0" sz="1400" spc="-105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геологічним</a:t>
            </a:r>
            <a:r>
              <a:rPr dirty="0" sz="1400" spc="-5">
                <a:latin typeface="Tahoma"/>
                <a:cs typeface="Tahoma"/>
              </a:rPr>
              <a:t> </a:t>
            </a:r>
            <a:r>
              <a:rPr dirty="0" sz="1400" spc="-10">
                <a:latin typeface="Tahoma"/>
                <a:cs typeface="Tahoma"/>
              </a:rPr>
              <a:t>наслідкам,</a:t>
            </a:r>
            <a:r>
              <a:rPr dirty="0" sz="1400" spc="-125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пов'язаним</a:t>
            </a:r>
            <a:r>
              <a:rPr dirty="0" sz="1400" spc="-200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з</a:t>
            </a:r>
            <a:r>
              <a:rPr dirty="0" sz="1400" spc="-45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добуванням</a:t>
            </a:r>
            <a:r>
              <a:rPr dirty="0" sz="1400" spc="-200">
                <a:latin typeface="Tahoma"/>
                <a:cs typeface="Tahoma"/>
              </a:rPr>
              <a:t> </a:t>
            </a:r>
            <a:r>
              <a:rPr dirty="0" sz="1400" spc="-25">
                <a:latin typeface="Tahoma"/>
                <a:cs typeface="Tahoma"/>
              </a:rPr>
              <a:t>та </a:t>
            </a:r>
            <a:r>
              <a:rPr dirty="0" sz="1400">
                <a:latin typeface="Tahoma"/>
                <a:cs typeface="Tahoma"/>
              </a:rPr>
              <a:t>переробкою</a:t>
            </a:r>
            <a:r>
              <a:rPr dirty="0" sz="1400" spc="-110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корисних</a:t>
            </a:r>
            <a:r>
              <a:rPr dirty="0" sz="1400" spc="-120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копалин</a:t>
            </a:r>
            <a:r>
              <a:rPr dirty="0" sz="1400" spc="-30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на</a:t>
            </a:r>
            <a:r>
              <a:rPr dirty="0" sz="1400" spc="-75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прикордонних</a:t>
            </a:r>
            <a:r>
              <a:rPr dirty="0" sz="1400" spc="-120">
                <a:latin typeface="Tahoma"/>
                <a:cs typeface="Tahoma"/>
              </a:rPr>
              <a:t> </a:t>
            </a:r>
            <a:r>
              <a:rPr dirty="0" sz="1400" spc="-10">
                <a:latin typeface="Tahoma"/>
                <a:cs typeface="Tahoma"/>
              </a:rPr>
              <a:t>територіях</a:t>
            </a:r>
            <a:r>
              <a:rPr dirty="0" sz="1400" spc="-125">
                <a:latin typeface="Tahoma"/>
                <a:cs typeface="Tahoma"/>
              </a:rPr>
              <a:t> </a:t>
            </a:r>
            <a:r>
              <a:rPr dirty="0" sz="1400" spc="-10">
                <a:latin typeface="Tahoma"/>
                <a:cs typeface="Tahoma"/>
              </a:rPr>
              <a:t>(Закарпаття, </a:t>
            </a:r>
            <a:r>
              <a:rPr dirty="0" sz="1400">
                <a:latin typeface="Tahoma"/>
                <a:cs typeface="Tahoma"/>
              </a:rPr>
              <a:t>Донецький</a:t>
            </a:r>
            <a:r>
              <a:rPr dirty="0" sz="1400" spc="-30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басейн</a:t>
            </a:r>
            <a:r>
              <a:rPr dirty="0" sz="1400" spc="-30">
                <a:latin typeface="Tahoma"/>
                <a:cs typeface="Tahoma"/>
              </a:rPr>
              <a:t> </a:t>
            </a:r>
            <a:r>
              <a:rPr dirty="0" sz="1400" spc="-10">
                <a:latin typeface="Tahoma"/>
                <a:cs typeface="Tahoma"/>
              </a:rPr>
              <a:t>тощо).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289559" y="4684331"/>
            <a:ext cx="5200650" cy="1485265"/>
          </a:xfrm>
          <a:prstGeom prst="rect">
            <a:avLst/>
          </a:prstGeom>
        </p:spPr>
        <p:txBody>
          <a:bodyPr wrap="square" lIns="0" tIns="1130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dirty="0" sz="1400" spc="-25" b="1">
                <a:latin typeface="Arial"/>
                <a:cs typeface="Arial"/>
              </a:rPr>
              <a:t>ОБСЯГИ</a:t>
            </a:r>
            <a:r>
              <a:rPr dirty="0" sz="1400" spc="-110" b="1">
                <a:latin typeface="Arial"/>
                <a:cs typeface="Arial"/>
              </a:rPr>
              <a:t> </a:t>
            </a:r>
            <a:r>
              <a:rPr dirty="0" sz="1400" spc="-25" b="1">
                <a:latin typeface="Arial"/>
                <a:cs typeface="Arial"/>
              </a:rPr>
              <a:t>ТА</a:t>
            </a:r>
            <a:r>
              <a:rPr dirty="0" sz="1400" spc="-10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ДЖЕРЕЛА</a:t>
            </a:r>
            <a:r>
              <a:rPr dirty="0" sz="1400" spc="-180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ФІНАНСУВАННЯ</a:t>
            </a:r>
            <a:endParaRPr sz="1400">
              <a:latin typeface="Arial"/>
              <a:cs typeface="Arial"/>
            </a:endParaRPr>
          </a:p>
          <a:p>
            <a:pPr marL="241300" marR="5080" indent="-229235">
              <a:lnSpc>
                <a:spcPts val="1500"/>
              </a:lnSpc>
              <a:spcBef>
                <a:spcPts val="1000"/>
              </a:spcBef>
            </a:pPr>
            <a:r>
              <a:rPr dirty="0" sz="1400">
                <a:latin typeface="Tahoma"/>
                <a:cs typeface="Tahoma"/>
              </a:rPr>
              <a:t>Передбачається,</a:t>
            </a:r>
            <a:r>
              <a:rPr dirty="0" sz="1400" spc="-125">
                <a:latin typeface="Tahoma"/>
                <a:cs typeface="Tahoma"/>
              </a:rPr>
              <a:t> </a:t>
            </a:r>
            <a:r>
              <a:rPr dirty="0" sz="1400" spc="65">
                <a:latin typeface="Tahoma"/>
                <a:cs typeface="Tahoma"/>
              </a:rPr>
              <a:t>що</a:t>
            </a:r>
            <a:r>
              <a:rPr dirty="0" sz="1400" spc="-10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обсяг</a:t>
            </a:r>
            <a:r>
              <a:rPr dirty="0" sz="1400" spc="35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загального</a:t>
            </a:r>
            <a:r>
              <a:rPr dirty="0" sz="1400" spc="-105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фінансування</a:t>
            </a:r>
            <a:r>
              <a:rPr dirty="0" sz="1400" spc="-190">
                <a:latin typeface="Tahoma"/>
                <a:cs typeface="Tahoma"/>
              </a:rPr>
              <a:t> </a:t>
            </a:r>
            <a:r>
              <a:rPr dirty="0" sz="1400" spc="-10">
                <a:latin typeface="Tahoma"/>
                <a:cs typeface="Tahoma"/>
              </a:rPr>
              <a:t>Програми </a:t>
            </a:r>
            <a:r>
              <a:rPr dirty="0" sz="1400">
                <a:latin typeface="Tahoma"/>
                <a:cs typeface="Tahoma"/>
              </a:rPr>
              <a:t>становитиме</a:t>
            </a:r>
            <a:r>
              <a:rPr dirty="0" sz="1400" spc="-180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189053,99 млн</a:t>
            </a:r>
            <a:r>
              <a:rPr dirty="0" sz="1400" spc="-200">
                <a:latin typeface="Tahoma"/>
                <a:cs typeface="Tahoma"/>
              </a:rPr>
              <a:t> </a:t>
            </a:r>
            <a:r>
              <a:rPr dirty="0" sz="1400" spc="-10">
                <a:latin typeface="Tahoma"/>
                <a:cs typeface="Tahoma"/>
              </a:rPr>
              <a:t>гривень,</a:t>
            </a:r>
            <a:r>
              <a:rPr dirty="0" sz="1400" spc="-114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з</a:t>
            </a:r>
            <a:r>
              <a:rPr dirty="0" sz="1400" spc="-30">
                <a:latin typeface="Tahoma"/>
                <a:cs typeface="Tahoma"/>
              </a:rPr>
              <a:t> </a:t>
            </a:r>
            <a:r>
              <a:rPr dirty="0" sz="1400" spc="-20">
                <a:latin typeface="Tahoma"/>
                <a:cs typeface="Tahoma"/>
              </a:rPr>
              <a:t>них:</a:t>
            </a:r>
            <a:endParaRPr sz="140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spcBef>
                <a:spcPts val="855"/>
              </a:spcBef>
              <a:buFont typeface="Calibri"/>
              <a:buChar char="-"/>
              <a:tabLst>
                <a:tab pos="241300" algn="l"/>
              </a:tabLst>
            </a:pPr>
            <a:r>
              <a:rPr dirty="0" sz="1400">
                <a:latin typeface="Tahoma"/>
                <a:cs typeface="Tahoma"/>
              </a:rPr>
              <a:t>коштів</a:t>
            </a:r>
            <a:r>
              <a:rPr dirty="0" sz="1400" spc="-114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державного</a:t>
            </a:r>
            <a:r>
              <a:rPr dirty="0" sz="1400" spc="-200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бюджету</a:t>
            </a:r>
            <a:r>
              <a:rPr dirty="0" sz="1400" spc="70">
                <a:latin typeface="Tahoma"/>
                <a:cs typeface="Tahoma"/>
              </a:rPr>
              <a:t> </a:t>
            </a:r>
            <a:r>
              <a:rPr dirty="0" sz="1400" spc="-50">
                <a:latin typeface="Tahoma"/>
                <a:cs typeface="Tahoma"/>
              </a:rPr>
              <a:t>-</a:t>
            </a:r>
            <a:r>
              <a:rPr dirty="0" sz="1400" spc="-170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26119,13</a:t>
            </a:r>
            <a:r>
              <a:rPr dirty="0" sz="1400" spc="-195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млн</a:t>
            </a:r>
            <a:r>
              <a:rPr dirty="0" sz="1400" spc="-95">
                <a:latin typeface="Tahoma"/>
                <a:cs typeface="Tahoma"/>
              </a:rPr>
              <a:t> </a:t>
            </a:r>
            <a:r>
              <a:rPr dirty="0" sz="1400" spc="-10">
                <a:latin typeface="Tahoma"/>
                <a:cs typeface="Tahoma"/>
              </a:rPr>
              <a:t>гривень;</a:t>
            </a:r>
            <a:endParaRPr sz="140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spcBef>
                <a:spcPts val="800"/>
              </a:spcBef>
              <a:buFont typeface="Calibri"/>
              <a:buChar char="-"/>
              <a:tabLst>
                <a:tab pos="241300" algn="l"/>
              </a:tabLst>
            </a:pPr>
            <a:r>
              <a:rPr dirty="0" sz="1400">
                <a:latin typeface="Tahoma"/>
                <a:cs typeface="Tahoma"/>
              </a:rPr>
              <a:t>інших</a:t>
            </a:r>
            <a:r>
              <a:rPr dirty="0" sz="1400" spc="-30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джерел</a:t>
            </a:r>
            <a:r>
              <a:rPr dirty="0" sz="1400" spc="-55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фінансування</a:t>
            </a:r>
            <a:r>
              <a:rPr dirty="0" sz="1400" spc="-110">
                <a:latin typeface="Tahoma"/>
                <a:cs typeface="Tahoma"/>
              </a:rPr>
              <a:t> </a:t>
            </a:r>
            <a:r>
              <a:rPr dirty="0" sz="1400" spc="-50">
                <a:latin typeface="Tahoma"/>
                <a:cs typeface="Tahoma"/>
              </a:rPr>
              <a:t>-</a:t>
            </a:r>
            <a:r>
              <a:rPr dirty="0" sz="1400" spc="85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162934,86</a:t>
            </a:r>
            <a:r>
              <a:rPr dirty="0" sz="1400" spc="-55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млн</a:t>
            </a:r>
            <a:r>
              <a:rPr dirty="0" sz="1400" spc="-55">
                <a:latin typeface="Tahoma"/>
                <a:cs typeface="Tahoma"/>
              </a:rPr>
              <a:t> </a:t>
            </a:r>
            <a:r>
              <a:rPr dirty="0" sz="1400" spc="-10">
                <a:latin typeface="Tahoma"/>
                <a:cs typeface="Tahoma"/>
              </a:rPr>
              <a:t>гривень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29849" y="12696"/>
            <a:ext cx="5962149" cy="682287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2025-03-15T12:42:45Z</dcterms:created>
  <dcterms:modified xsi:type="dcterms:W3CDTF">2025-03-15T12:42:45Z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2024-02-26T00:00:00Z</vt:filetime>
  </property>
  <property fmtid="{D5CDD505-2E9C-101B-9397-08002B2CF9AE}" pid="3" name="LastSaved">
    <vt:filetime>2025-03-15T00:00:00Z</vt:filetime>
  </property>
</Properties>
</file>