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1" r:id="rId6"/>
    <p:sldId id="260" r:id="rId7"/>
    <p:sldId id="282" r:id="rId8"/>
    <p:sldId id="261" r:id="rId9"/>
    <p:sldId id="262" r:id="rId10"/>
    <p:sldId id="267" r:id="rId11"/>
    <p:sldId id="263" r:id="rId12"/>
    <p:sldId id="264" r:id="rId13"/>
    <p:sldId id="265" r:id="rId14"/>
    <p:sldId id="266" r:id="rId15"/>
    <p:sldId id="268" r:id="rId16"/>
    <p:sldId id="269" r:id="rId17"/>
    <p:sldId id="270" r:id="rId18"/>
    <p:sldId id="271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72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94" r:id="rId40"/>
    <p:sldId id="295" r:id="rId41"/>
    <p:sldId id="296" r:id="rId42"/>
    <p:sldId id="297" r:id="rId43"/>
    <p:sldId id="298" r:id="rId4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033" autoAdjust="0"/>
  </p:normalViewPr>
  <p:slideViewPr>
    <p:cSldViewPr snapToGrid="0" showGuides="1">
      <p:cViewPr varScale="1">
        <p:scale>
          <a:sx n="78" d="100"/>
          <a:sy n="78" d="100"/>
        </p:scale>
        <p:origin x="878" y="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C108-0B75-448A-A4B4-8A258A8DBC91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CDE8-5839-40B2-AE6D-BCB1BD4866E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598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C108-0B75-448A-A4B4-8A258A8DBC91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CDE8-5839-40B2-AE6D-BCB1BD4866E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501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C108-0B75-448A-A4B4-8A258A8DBC91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CDE8-5839-40B2-AE6D-BCB1BD4866E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697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C108-0B75-448A-A4B4-8A258A8DBC91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CDE8-5839-40B2-AE6D-BCB1BD4866E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27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C108-0B75-448A-A4B4-8A258A8DBC91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CDE8-5839-40B2-AE6D-BCB1BD4866E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16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C108-0B75-448A-A4B4-8A258A8DBC91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CDE8-5839-40B2-AE6D-BCB1BD4866E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39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C108-0B75-448A-A4B4-8A258A8DBC91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CDE8-5839-40B2-AE6D-BCB1BD4866E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862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C108-0B75-448A-A4B4-8A258A8DBC91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CDE8-5839-40B2-AE6D-BCB1BD4866E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78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C108-0B75-448A-A4B4-8A258A8DBC91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CDE8-5839-40B2-AE6D-BCB1BD4866E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362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C108-0B75-448A-A4B4-8A258A8DBC91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CDE8-5839-40B2-AE6D-BCB1BD4866E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375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C108-0B75-448A-A4B4-8A258A8DBC91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0CDE8-5839-40B2-AE6D-BCB1BD4866E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30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AC108-0B75-448A-A4B4-8A258A8DBC91}" type="datetimeFigureOut">
              <a:rPr lang="ru-RU" smtClean="0"/>
              <a:t>24.03.2025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0CDE8-5839-40B2-AE6D-BCB1BD4866E3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874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06065" cy="4735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3508" y="735078"/>
            <a:ext cx="9144000" cy="2387600"/>
          </a:xfrm>
        </p:spPr>
        <p:txBody>
          <a:bodyPr>
            <a:normAutofit fontScale="90000"/>
          </a:bodyPr>
          <a:lstStyle/>
          <a:p>
            <a:pPr algn="r"/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 err="1"/>
              <a:t>Теоретичні</a:t>
            </a:r>
            <a:r>
              <a:rPr lang="ru-RU" b="1" dirty="0"/>
              <a:t> </a:t>
            </a:r>
            <a:r>
              <a:rPr lang="ru-RU" b="1" dirty="0" err="1"/>
              <a:t>основи</a:t>
            </a:r>
            <a:r>
              <a:rPr lang="ru-RU" b="1" dirty="0"/>
              <a:t> </a:t>
            </a:r>
            <a:br>
              <a:rPr lang="ru-RU" b="1" dirty="0"/>
            </a:br>
            <a:r>
              <a:rPr lang="ru-RU" b="1" dirty="0" err="1"/>
              <a:t>екологічної</a:t>
            </a:r>
            <a:r>
              <a:rPr lang="ru-RU" b="1" dirty="0"/>
              <a:t> </a:t>
            </a:r>
            <a:r>
              <a:rPr lang="ru-RU" b="1" dirty="0" err="1"/>
              <a:t>освіти</a:t>
            </a:r>
            <a:r>
              <a:rPr lang="ru-RU" b="1" dirty="0"/>
              <a:t>.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487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97" y="-19255"/>
            <a:ext cx="10782795" cy="687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702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chemeClr val="tx2"/>
                </a:solidFill>
              </a:rPr>
              <a:t>Основні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поняття</a:t>
            </a:r>
            <a:br>
              <a:rPr lang="ru-RU" b="1" dirty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1221270"/>
            <a:ext cx="1068086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dirty="0"/>
              <a:t>Екологічна освіта </a:t>
            </a:r>
            <a:r>
              <a:rPr lang="uk-UA" sz="2400" dirty="0"/>
              <a:t>– система знань, навичок, умінь та методичних прийомів, направлених на формування екологічної свідомості і екологічної культури як окремих </a:t>
            </a:r>
            <a:r>
              <a:rPr lang="uk-UA" sz="2400" dirty="0" err="1"/>
              <a:t>ососбистостей</a:t>
            </a:r>
            <a:r>
              <a:rPr lang="uk-UA" sz="2400" dirty="0"/>
              <a:t>, так і певних груп населення.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uk-UA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dirty="0"/>
              <a:t>Екологічна</a:t>
            </a:r>
            <a:r>
              <a:rPr lang="uk-UA" sz="2400" dirty="0"/>
              <a:t> </a:t>
            </a:r>
            <a:r>
              <a:rPr lang="uk-UA" sz="2400" b="1" dirty="0"/>
              <a:t>культура</a:t>
            </a:r>
            <a:r>
              <a:rPr lang="uk-UA" sz="2400" dirty="0"/>
              <a:t> – культура ощадливого та бережливого ставлення до природи.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uk-UA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dirty="0"/>
              <a:t>Екологічний світогляд </a:t>
            </a:r>
            <a:r>
              <a:rPr lang="uk-UA" sz="2400" dirty="0"/>
              <a:t>– сформованість цінностей та ідеалів, орієнтованих на збереження довкілля, домінування екологічно врівноважених моделей поведінки особистості.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uk-UA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b="1" dirty="0"/>
              <a:t>Екологічно безпечна поведінка </a:t>
            </a:r>
            <a:r>
              <a:rPr lang="uk-UA" sz="2400" dirty="0"/>
              <a:t>– побутова, соціальні і виробнича поведінка людини або певних спільнот, яка не несе загрози існуванню людства та екологічних систем. </a:t>
            </a:r>
          </a:p>
        </p:txBody>
      </p:sp>
    </p:spTree>
    <p:extLst>
      <p:ext uri="{BB962C8B-B14F-4D97-AF65-F5344CB8AC3E}">
        <p14:creationId xmlns:p14="http://schemas.microsoft.com/office/powerpoint/2010/main" val="2758953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Мета </a:t>
            </a:r>
            <a:r>
              <a:rPr lang="ru-RU" b="1" dirty="0" err="1">
                <a:solidFill>
                  <a:schemeClr val="tx2"/>
                </a:solidFill>
              </a:rPr>
              <a:t>екологічної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освіти</a:t>
            </a:r>
            <a:br>
              <a:rPr lang="ru-RU" b="1" dirty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926" y="1507085"/>
            <a:ext cx="68833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Основною </a:t>
            </a:r>
            <a:r>
              <a:rPr lang="ru-RU" sz="2400" i="1" dirty="0"/>
              <a:t>метою</a:t>
            </a:r>
            <a:r>
              <a:rPr lang="ru-RU" sz="2400" dirty="0"/>
              <a:t> </a:t>
            </a:r>
            <a:r>
              <a:rPr lang="ru-RU" sz="2400" dirty="0" err="1"/>
              <a:t>екологічної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 є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екологічної</a:t>
            </a:r>
            <a:r>
              <a:rPr lang="ru-RU" sz="2400" dirty="0"/>
              <a:t> </a:t>
            </a:r>
            <a:r>
              <a:rPr lang="ru-RU" sz="2400" dirty="0" err="1"/>
              <a:t>культури</a:t>
            </a:r>
            <a:r>
              <a:rPr lang="ru-RU" sz="2400" dirty="0"/>
              <a:t> </a:t>
            </a:r>
            <a:r>
              <a:rPr lang="ru-RU" sz="2400" dirty="0" err="1"/>
              <a:t>окремих</a:t>
            </a:r>
            <a:r>
              <a:rPr lang="ru-RU" sz="2400" dirty="0"/>
              <a:t> </a:t>
            </a:r>
            <a:r>
              <a:rPr lang="ru-RU" sz="2400" dirty="0" err="1"/>
              <a:t>осіб</a:t>
            </a:r>
            <a:r>
              <a:rPr lang="ru-RU" sz="2400" dirty="0"/>
              <a:t> і </a:t>
            </a:r>
            <a:r>
              <a:rPr lang="ru-RU" sz="2400" dirty="0" err="1"/>
              <a:t>суспільства</a:t>
            </a:r>
            <a:r>
              <a:rPr lang="ru-RU" sz="2400" dirty="0"/>
              <a:t> в </a:t>
            </a:r>
            <a:r>
              <a:rPr lang="ru-RU" sz="2400" dirty="0" err="1"/>
              <a:t>цілому</a:t>
            </a:r>
            <a:r>
              <a:rPr lang="ru-RU" sz="2400" dirty="0"/>
              <a:t>,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навичок</a:t>
            </a:r>
            <a:r>
              <a:rPr lang="ru-RU" sz="2400" dirty="0"/>
              <a:t>, </a:t>
            </a:r>
            <a:r>
              <a:rPr lang="ru-RU" sz="2400" dirty="0" err="1"/>
              <a:t>фундаментальних</a:t>
            </a:r>
            <a:r>
              <a:rPr lang="ru-RU" sz="2400" dirty="0"/>
              <a:t> </a:t>
            </a:r>
            <a:r>
              <a:rPr lang="ru-RU" sz="2400" dirty="0" err="1"/>
              <a:t>екологічних</a:t>
            </a:r>
            <a:r>
              <a:rPr lang="ru-RU" sz="2400" dirty="0"/>
              <a:t> </a:t>
            </a:r>
            <a:r>
              <a:rPr lang="ru-RU" sz="2400" dirty="0" err="1"/>
              <a:t>знань</a:t>
            </a:r>
            <a:r>
              <a:rPr lang="ru-RU" sz="2400" dirty="0"/>
              <a:t>, </a:t>
            </a:r>
            <a:r>
              <a:rPr lang="ru-RU" sz="2400" dirty="0" err="1"/>
              <a:t>екологічного</a:t>
            </a:r>
            <a:r>
              <a:rPr lang="ru-RU" sz="2400" dirty="0"/>
              <a:t> </a:t>
            </a:r>
            <a:r>
              <a:rPr lang="ru-RU" sz="2400" dirty="0" err="1"/>
              <a:t>мислення</a:t>
            </a:r>
            <a:r>
              <a:rPr lang="ru-RU" sz="2400" dirty="0"/>
              <a:t> і </a:t>
            </a:r>
            <a:r>
              <a:rPr lang="ru-RU" sz="2400" dirty="0" err="1"/>
              <a:t>свідомості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грунтуються</a:t>
            </a:r>
            <a:r>
              <a:rPr lang="ru-RU" sz="2400" dirty="0"/>
              <a:t> на </a:t>
            </a:r>
            <a:r>
              <a:rPr lang="ru-RU" sz="2400" dirty="0" err="1"/>
              <a:t>ставленні</a:t>
            </a:r>
            <a:r>
              <a:rPr lang="ru-RU" sz="2400" dirty="0"/>
              <a:t> до </a:t>
            </a:r>
            <a:r>
              <a:rPr lang="ru-RU" sz="2400" dirty="0" err="1"/>
              <a:t>природи</a:t>
            </a:r>
            <a:r>
              <a:rPr lang="ru-RU" sz="2400" dirty="0"/>
              <a:t> як </a:t>
            </a:r>
            <a:r>
              <a:rPr lang="ru-RU" sz="2400" dirty="0" err="1"/>
              <a:t>універсальної</a:t>
            </a:r>
            <a:r>
              <a:rPr lang="ru-RU" sz="2400" dirty="0"/>
              <a:t>, </a:t>
            </a:r>
            <a:r>
              <a:rPr lang="ru-RU" sz="2400" dirty="0" err="1"/>
              <a:t>унікальної</a:t>
            </a:r>
            <a:r>
              <a:rPr lang="ru-RU" sz="2400" dirty="0"/>
              <a:t> </a:t>
            </a:r>
            <a:r>
              <a:rPr lang="ru-RU" sz="2400" dirty="0" err="1"/>
              <a:t>цінності</a:t>
            </a:r>
            <a:r>
              <a:rPr lang="ru-RU" sz="2400" dirty="0"/>
              <a:t>.</a:t>
            </a:r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 err="1"/>
              <a:t>Екологічна</a:t>
            </a:r>
            <a:r>
              <a:rPr lang="ru-RU" sz="2400" dirty="0"/>
              <a:t> </a:t>
            </a:r>
            <a:r>
              <a:rPr lang="ru-RU" sz="2400" dirty="0" err="1"/>
              <a:t>освіта</a:t>
            </a:r>
            <a:r>
              <a:rPr lang="ru-RU" sz="2400" dirty="0"/>
              <a:t>, з одного боку, повинна бути </a:t>
            </a:r>
            <a:r>
              <a:rPr lang="ru-RU" sz="2400" dirty="0" err="1"/>
              <a:t>самостійним</a:t>
            </a:r>
            <a:r>
              <a:rPr lang="ru-RU" sz="2400" dirty="0"/>
              <a:t> </a:t>
            </a:r>
            <a:r>
              <a:rPr lang="ru-RU" sz="2400" dirty="0" err="1"/>
              <a:t>елементом</a:t>
            </a:r>
            <a:r>
              <a:rPr lang="ru-RU" sz="2400" dirty="0"/>
              <a:t> </a:t>
            </a:r>
            <a:r>
              <a:rPr lang="ru-RU" sz="2400" dirty="0" err="1"/>
              <a:t>загальної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, і з </a:t>
            </a:r>
            <a:r>
              <a:rPr lang="ru-RU" sz="2400" dirty="0" err="1"/>
              <a:t>іншого</a:t>
            </a:r>
            <a:r>
              <a:rPr lang="ru-RU" sz="2400" dirty="0"/>
              <a:t> боку, </a:t>
            </a:r>
            <a:r>
              <a:rPr lang="ru-RU" sz="2400" dirty="0" err="1"/>
              <a:t>виконує</a:t>
            </a:r>
            <a:r>
              <a:rPr lang="ru-RU" sz="2400" dirty="0"/>
              <a:t> </a:t>
            </a:r>
            <a:r>
              <a:rPr lang="ru-RU" sz="2400" dirty="0" err="1"/>
              <a:t>інтегративну</a:t>
            </a:r>
            <a:r>
              <a:rPr lang="ru-RU" sz="2400" dirty="0"/>
              <a:t> роль у </a:t>
            </a:r>
            <a:r>
              <a:rPr lang="ru-RU" sz="2400" dirty="0" err="1"/>
              <a:t>всій</a:t>
            </a:r>
            <a:r>
              <a:rPr lang="ru-RU" sz="2400" dirty="0"/>
              <a:t> </a:t>
            </a:r>
            <a:r>
              <a:rPr lang="ru-RU" sz="2400" dirty="0" err="1"/>
              <a:t>системі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279" y="1896310"/>
            <a:ext cx="5015721" cy="392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731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3205" y="174428"/>
            <a:ext cx="925879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chemeClr val="tx2"/>
                </a:solidFill>
              </a:rPr>
              <a:t>Найголовніші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завдання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екологічної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освіти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96292" y="2236953"/>
            <a:ext cx="891923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ru-RU" sz="2000" dirty="0" err="1"/>
              <a:t>Виховання</a:t>
            </a:r>
            <a:r>
              <a:rPr lang="ru-RU" sz="2000" dirty="0"/>
              <a:t> </a:t>
            </a:r>
            <a:r>
              <a:rPr lang="ru-RU" sz="2000" dirty="0" err="1"/>
              <a:t>розуміння</a:t>
            </a:r>
            <a:r>
              <a:rPr lang="ru-RU" sz="2000" dirty="0"/>
              <a:t> </a:t>
            </a:r>
            <a:r>
              <a:rPr lang="ru-RU" sz="2000" dirty="0" err="1"/>
              <a:t>сучасних</a:t>
            </a:r>
            <a:r>
              <a:rPr lang="ru-RU" sz="2000" dirty="0"/>
              <a:t> </a:t>
            </a:r>
            <a:r>
              <a:rPr lang="ru-RU" sz="2000" dirty="0" err="1"/>
              <a:t>екологічних</a:t>
            </a:r>
            <a:r>
              <a:rPr lang="ru-RU" sz="2000" dirty="0"/>
              <a:t> проблем </a:t>
            </a:r>
            <a:r>
              <a:rPr lang="ru-RU" sz="2000" dirty="0" err="1"/>
              <a:t>держави</a:t>
            </a:r>
            <a:r>
              <a:rPr lang="ru-RU" sz="2000" dirty="0"/>
              <a:t> і </a:t>
            </a:r>
            <a:r>
              <a:rPr lang="ru-RU" sz="2000" dirty="0" err="1"/>
              <a:t>світу</a:t>
            </a:r>
            <a:r>
              <a:rPr lang="ru-RU" sz="2000" dirty="0"/>
              <a:t>, </a:t>
            </a:r>
            <a:r>
              <a:rPr lang="ru-RU" sz="2000" dirty="0" err="1"/>
              <a:t>усвідомлення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важливості</a:t>
            </a:r>
            <a:r>
              <a:rPr lang="ru-RU" sz="2000" dirty="0"/>
              <a:t>, </a:t>
            </a:r>
            <a:r>
              <a:rPr lang="ru-RU" sz="2000" dirty="0" err="1"/>
              <a:t>актуальності</a:t>
            </a:r>
            <a:r>
              <a:rPr lang="ru-RU" sz="2000" dirty="0"/>
              <a:t> і </a:t>
            </a:r>
            <a:r>
              <a:rPr lang="ru-RU" sz="2000" dirty="0" err="1"/>
              <a:t>універсальності</a:t>
            </a:r>
            <a:r>
              <a:rPr lang="ru-RU" sz="2000" dirty="0"/>
              <a:t>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2000" dirty="0" err="1"/>
              <a:t>Відродження</a:t>
            </a:r>
            <a:r>
              <a:rPr lang="ru-RU" sz="2000" dirty="0"/>
              <a:t> </a:t>
            </a:r>
            <a:r>
              <a:rPr lang="ru-RU" sz="2000" dirty="0" err="1"/>
              <a:t>кращих</a:t>
            </a:r>
            <a:r>
              <a:rPr lang="ru-RU" sz="2000" dirty="0"/>
              <a:t> </a:t>
            </a:r>
            <a:r>
              <a:rPr lang="ru-RU" sz="2000" dirty="0" err="1"/>
              <a:t>національних</a:t>
            </a:r>
            <a:r>
              <a:rPr lang="ru-RU" sz="2000" dirty="0"/>
              <a:t> </a:t>
            </a:r>
            <a:r>
              <a:rPr lang="ru-RU" sz="2000" dirty="0" err="1"/>
              <a:t>традицій</a:t>
            </a:r>
            <a:r>
              <a:rPr lang="ru-RU" sz="2000" dirty="0"/>
              <a:t> </a:t>
            </a:r>
            <a:r>
              <a:rPr lang="ru-RU" sz="2000" dirty="0" err="1"/>
              <a:t>взаємовідносин</a:t>
            </a:r>
            <a:r>
              <a:rPr lang="ru-RU" sz="2000" dirty="0"/>
              <a:t> з </a:t>
            </a:r>
            <a:r>
              <a:rPr lang="ru-RU" sz="2000" dirty="0" err="1"/>
              <a:t>довкіллям</a:t>
            </a:r>
            <a:r>
              <a:rPr lang="ru-RU" sz="2000" dirty="0"/>
              <a:t>, </a:t>
            </a:r>
            <a:r>
              <a:rPr lang="ru-RU" sz="2000" dirty="0" err="1"/>
              <a:t>виховання</a:t>
            </a:r>
            <a:r>
              <a:rPr lang="ru-RU" sz="2000" dirty="0"/>
              <a:t> </a:t>
            </a:r>
            <a:r>
              <a:rPr lang="ru-RU" sz="2000" dirty="0" err="1"/>
              <a:t>любові</a:t>
            </a:r>
            <a:r>
              <a:rPr lang="ru-RU" sz="2000" dirty="0"/>
              <a:t> до </a:t>
            </a:r>
            <a:r>
              <a:rPr lang="ru-RU" sz="2000" dirty="0" err="1"/>
              <a:t>природи</a:t>
            </a:r>
            <a:r>
              <a:rPr lang="ru-RU" sz="2000" dirty="0"/>
              <a:t>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2000" dirty="0" err="1"/>
              <a:t>Подолання</a:t>
            </a:r>
            <a:r>
              <a:rPr lang="ru-RU" sz="2000" dirty="0"/>
              <a:t> </a:t>
            </a:r>
            <a:r>
              <a:rPr lang="ru-RU" sz="2000" dirty="0" err="1"/>
              <a:t>споживацького</a:t>
            </a:r>
            <a:r>
              <a:rPr lang="ru-RU" sz="2000" dirty="0"/>
              <a:t> </a:t>
            </a:r>
            <a:r>
              <a:rPr lang="ru-RU" sz="2000" dirty="0" err="1"/>
              <a:t>ставлення</a:t>
            </a:r>
            <a:r>
              <a:rPr lang="ru-RU" sz="2000" dirty="0"/>
              <a:t> до </a:t>
            </a:r>
            <a:r>
              <a:rPr lang="ru-RU" sz="2000" dirty="0" err="1"/>
              <a:t>природи</a:t>
            </a:r>
            <a:r>
              <a:rPr lang="ru-RU" sz="2000" dirty="0"/>
              <a:t> і </a:t>
            </a:r>
            <a:r>
              <a:rPr lang="ru-RU" sz="2000" dirty="0" err="1"/>
              <a:t>усвідомлення</a:t>
            </a:r>
            <a:r>
              <a:rPr lang="ru-RU" sz="2000" dirty="0"/>
              <a:t> </a:t>
            </a:r>
            <a:r>
              <a:rPr lang="ru-RU" sz="2000" dirty="0" err="1"/>
              <a:t>принципів</a:t>
            </a:r>
            <a:r>
              <a:rPr lang="ru-RU" sz="2000" dirty="0"/>
              <a:t> </a:t>
            </a:r>
            <a:r>
              <a:rPr lang="ru-RU" sz="2000" dirty="0" err="1"/>
              <a:t>сталого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умінь</a:t>
            </a:r>
            <a:r>
              <a:rPr lang="ru-RU" sz="2000" dirty="0"/>
              <a:t> </a:t>
            </a:r>
            <a:r>
              <a:rPr lang="ru-RU" sz="2000" dirty="0" err="1"/>
              <a:t>приймати</a:t>
            </a:r>
            <a:r>
              <a:rPr lang="ru-RU" sz="2000" dirty="0"/>
              <a:t> </a:t>
            </a:r>
            <a:r>
              <a:rPr lang="ru-RU" sz="2000" dirty="0" err="1"/>
              <a:t>рішення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проблем </a:t>
            </a:r>
            <a:r>
              <a:rPr lang="ru-RU" sz="2000" dirty="0" err="1"/>
              <a:t>навколишнього</a:t>
            </a:r>
            <a:r>
              <a:rPr lang="ru-RU" sz="2000" dirty="0"/>
              <a:t> </a:t>
            </a:r>
            <a:r>
              <a:rPr lang="ru-RU" sz="2000" dirty="0" err="1"/>
              <a:t>середовища</a:t>
            </a:r>
            <a:r>
              <a:rPr lang="ru-RU" sz="2000" dirty="0"/>
              <a:t>, </a:t>
            </a:r>
            <a:r>
              <a:rPr lang="ru-RU" sz="2000" dirty="0" err="1"/>
              <a:t>оволодіння</a:t>
            </a:r>
            <a:r>
              <a:rPr lang="ru-RU" sz="2000" dirty="0"/>
              <a:t> </a:t>
            </a:r>
            <a:r>
              <a:rPr lang="ru-RU" sz="2000" dirty="0" err="1"/>
              <a:t>навичками</a:t>
            </a:r>
            <a:r>
              <a:rPr lang="ru-RU" sz="2000" dirty="0"/>
              <a:t> і нормами </a:t>
            </a:r>
            <a:r>
              <a:rPr lang="ru-RU" sz="2000" dirty="0" err="1"/>
              <a:t>екологічно</a:t>
            </a:r>
            <a:r>
              <a:rPr lang="ru-RU" sz="2000" dirty="0"/>
              <a:t> </a:t>
            </a:r>
            <a:r>
              <a:rPr lang="ru-RU" sz="2000" dirty="0" err="1"/>
              <a:t>грамотної</a:t>
            </a:r>
            <a:r>
              <a:rPr lang="ru-RU" sz="2000" dirty="0"/>
              <a:t> </a:t>
            </a:r>
            <a:r>
              <a:rPr lang="ru-RU" sz="2000" dirty="0" err="1"/>
              <a:t>поведінки</a:t>
            </a:r>
            <a:r>
              <a:rPr lang="ru-RU" sz="2000" dirty="0"/>
              <a:t>.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000" dirty="0"/>
              <a:t> </a:t>
            </a:r>
            <a:r>
              <a:rPr lang="ru-RU" sz="2000" dirty="0" err="1"/>
              <a:t>Розвиток</a:t>
            </a:r>
            <a:r>
              <a:rPr lang="ru-RU" sz="2000" dirty="0"/>
              <a:t> </a:t>
            </a:r>
            <a:r>
              <a:rPr lang="ru-RU" sz="2000" dirty="0" err="1"/>
              <a:t>особистої</a:t>
            </a:r>
            <a:r>
              <a:rPr lang="ru-RU" sz="2000" dirty="0"/>
              <a:t> </a:t>
            </a:r>
            <a:r>
              <a:rPr lang="ru-RU" sz="2000" dirty="0" err="1"/>
              <a:t>відповідальності</a:t>
            </a:r>
            <a:r>
              <a:rPr lang="ru-RU" sz="2000" dirty="0"/>
              <a:t> за стан </a:t>
            </a:r>
            <a:r>
              <a:rPr lang="ru-RU" sz="2000" dirty="0" err="1"/>
              <a:t>довкілля</a:t>
            </a:r>
            <a:r>
              <a:rPr lang="ru-RU" sz="2000" dirty="0"/>
              <a:t> на </a:t>
            </a:r>
            <a:r>
              <a:rPr lang="ru-RU" sz="2000" dirty="0" err="1"/>
              <a:t>місцевому</a:t>
            </a:r>
            <a:r>
              <a:rPr lang="ru-RU" sz="2000" dirty="0"/>
              <a:t> </a:t>
            </a:r>
            <a:r>
              <a:rPr lang="ru-RU" sz="2000" dirty="0" err="1"/>
              <a:t>регіональному</a:t>
            </a:r>
            <a:r>
              <a:rPr lang="ru-RU" sz="2000" dirty="0"/>
              <a:t>, </a:t>
            </a:r>
            <a:r>
              <a:rPr lang="ru-RU" sz="2000" dirty="0" err="1"/>
              <a:t>національному</a:t>
            </a:r>
            <a:r>
              <a:rPr lang="ru-RU" sz="2000" dirty="0"/>
              <a:t> і глобальному </a:t>
            </a:r>
            <a:r>
              <a:rPr lang="ru-RU" sz="2000" dirty="0" err="1"/>
              <a:t>рівнях</a:t>
            </a:r>
            <a:r>
              <a:rPr lang="ru-RU" sz="2000" dirty="0"/>
              <a:t>, </a:t>
            </a:r>
            <a:r>
              <a:rPr lang="ru-RU" sz="2000" dirty="0" err="1"/>
              <a:t>вміння</a:t>
            </a:r>
            <a:r>
              <a:rPr lang="ru-RU" sz="2000" dirty="0"/>
              <a:t> </a:t>
            </a:r>
            <a:r>
              <a:rPr lang="ru-RU" sz="2000" dirty="0" err="1"/>
              <a:t>прогнозувати</a:t>
            </a:r>
            <a:r>
              <a:rPr lang="ru-RU" sz="2000" dirty="0"/>
              <a:t> </a:t>
            </a:r>
            <a:r>
              <a:rPr lang="ru-RU" sz="2000" dirty="0" err="1"/>
              <a:t>особисту</a:t>
            </a:r>
            <a:r>
              <a:rPr lang="ru-RU" sz="2000" dirty="0"/>
              <a:t> </a:t>
            </a:r>
            <a:r>
              <a:rPr lang="ru-RU" sz="2000" dirty="0" err="1"/>
              <a:t>діяльність</a:t>
            </a:r>
            <a:r>
              <a:rPr lang="ru-RU" sz="2000" dirty="0"/>
              <a:t> і </a:t>
            </a:r>
            <a:r>
              <a:rPr lang="ru-RU" sz="2000" dirty="0" err="1"/>
              <a:t>діяльність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людей та </a:t>
            </a:r>
            <a:r>
              <a:rPr lang="ru-RU" sz="2000" dirty="0" err="1"/>
              <a:t>колективів</a:t>
            </a:r>
            <a:r>
              <a:rPr lang="ru-RU" sz="20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752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95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136" y="296883"/>
            <a:ext cx="78733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uk-UA" sz="2400" dirty="0" err="1"/>
              <a:t>Екоантропоцентризм</a:t>
            </a:r>
            <a:r>
              <a:rPr lang="uk-UA" sz="2400" dirty="0"/>
              <a:t> – світоглядні уявлення про єдність людини та природи, рівнозначність цінності людського життя та збереження довкілля, вирішення економічних, соціальних і екологічних проблем шляхом сталого розвитку.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uk-UA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uk-UA" sz="2400" dirty="0"/>
              <a:t> Екологічна етика – формування ціннісних настанов і пріоритетів, норм поведінки, які сприяють розвитку екологічного світогляду</a:t>
            </a:r>
            <a:r>
              <a:rPr lang="ru-RU" sz="2400" dirty="0"/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585" y="3537897"/>
            <a:ext cx="5800415" cy="332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70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tx2"/>
                </a:solidFill>
              </a:rPr>
              <a:t>Складові екологічної освіти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792" y="1690688"/>
            <a:ext cx="8692737" cy="532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65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132" y="365125"/>
            <a:ext cx="1191886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chemeClr val="tx2"/>
                </a:solidFill>
              </a:rPr>
              <a:t>Екологічна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освіта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розглядається</a:t>
            </a:r>
            <a:r>
              <a:rPr lang="ru-RU" b="1" dirty="0">
                <a:solidFill>
                  <a:schemeClr val="tx2"/>
                </a:solidFill>
              </a:rPr>
              <a:t>, як </a:t>
            </a:r>
            <a:r>
              <a:rPr lang="ru-RU" b="1" dirty="0" err="1">
                <a:solidFill>
                  <a:schemeClr val="tx2"/>
                </a:solidFill>
              </a:rPr>
              <a:t>неперервний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процес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що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охоплює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всі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вікові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соціальні</a:t>
            </a:r>
            <a:r>
              <a:rPr lang="ru-RU" b="1" dirty="0">
                <a:solidFill>
                  <a:schemeClr val="tx2"/>
                </a:solidFill>
              </a:rPr>
              <a:t> та </a:t>
            </a:r>
            <a:r>
              <a:rPr lang="ru-RU" b="1" dirty="0" err="1">
                <a:solidFill>
                  <a:schemeClr val="tx2"/>
                </a:solidFill>
              </a:rPr>
              <a:t>професійні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групи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населення</a:t>
            </a:r>
            <a:r>
              <a:rPr lang="ru-RU" b="1" dirty="0">
                <a:solidFill>
                  <a:schemeClr val="tx2"/>
                </a:solidFill>
              </a:rPr>
              <a:t> і </a:t>
            </a:r>
            <a:r>
              <a:rPr lang="ru-RU" b="1" dirty="0" err="1">
                <a:solidFill>
                  <a:schemeClr val="tx2"/>
                </a:solidFill>
              </a:rPr>
              <a:t>ґрунтується</a:t>
            </a:r>
            <a:r>
              <a:rPr lang="ru-RU" b="1" dirty="0">
                <a:solidFill>
                  <a:schemeClr val="tx2"/>
                </a:solidFill>
              </a:rPr>
              <a:t> на таких принципах: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07521" y="2493818"/>
            <a:ext cx="1041466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 err="1"/>
              <a:t>системність</a:t>
            </a:r>
            <a:r>
              <a:rPr lang="ru-RU" sz="2400" dirty="0"/>
              <a:t>, </a:t>
            </a:r>
            <a:r>
              <a:rPr lang="ru-RU" sz="2400" dirty="0" err="1"/>
              <a:t>систематичність</a:t>
            </a:r>
            <a:r>
              <a:rPr lang="ru-RU" sz="2400" dirty="0"/>
              <a:t> і </a:t>
            </a:r>
            <a:r>
              <a:rPr lang="ru-RU" sz="2400" dirty="0" err="1"/>
              <a:t>безперервність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забезпечують</a:t>
            </a:r>
            <a:r>
              <a:rPr lang="ru-RU" sz="2400" dirty="0"/>
              <a:t> </a:t>
            </a:r>
            <a:r>
              <a:rPr lang="ru-RU" sz="2400" dirty="0" err="1"/>
              <a:t>організаційні</a:t>
            </a:r>
            <a:r>
              <a:rPr lang="ru-RU" sz="2400" dirty="0"/>
              <a:t> </a:t>
            </a:r>
            <a:r>
              <a:rPr lang="ru-RU" sz="2400" dirty="0" err="1"/>
              <a:t>умови</a:t>
            </a:r>
            <a:r>
              <a:rPr lang="ru-RU" sz="2400" dirty="0"/>
              <a:t>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екологічної</a:t>
            </a:r>
            <a:r>
              <a:rPr lang="ru-RU" sz="2400" dirty="0"/>
              <a:t> </a:t>
            </a:r>
            <a:r>
              <a:rPr lang="ru-RU" sz="2400" dirty="0" err="1"/>
              <a:t>культури</a:t>
            </a:r>
            <a:r>
              <a:rPr lang="ru-RU" sz="2400" dirty="0"/>
              <a:t> </a:t>
            </a:r>
            <a:r>
              <a:rPr lang="ru-RU" sz="2400" dirty="0" err="1"/>
              <a:t>особистості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окремими</a:t>
            </a:r>
            <a:r>
              <a:rPr lang="ru-RU" sz="2400" dirty="0"/>
              <a:t> ланками </a:t>
            </a:r>
            <a:r>
              <a:rPr lang="ru-RU" sz="2400" dirty="0" err="1"/>
              <a:t>освіти</a:t>
            </a:r>
            <a:r>
              <a:rPr lang="ru-RU" sz="2400" dirty="0"/>
              <a:t>, </a:t>
            </a:r>
            <a:r>
              <a:rPr lang="ru-RU" sz="2400" dirty="0" err="1"/>
              <a:t>єдність</a:t>
            </a:r>
            <a:r>
              <a:rPr lang="ru-RU" sz="2400" dirty="0"/>
              <a:t> </a:t>
            </a:r>
            <a:r>
              <a:rPr lang="ru-RU" sz="2400" dirty="0" err="1"/>
              <a:t>формальної</a:t>
            </a:r>
            <a:r>
              <a:rPr lang="ru-RU" sz="2400" dirty="0"/>
              <a:t> і </a:t>
            </a:r>
            <a:r>
              <a:rPr lang="ru-RU" sz="2400" dirty="0" err="1"/>
              <a:t>неформальної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r>
              <a:rPr lang="ru-RU" sz="2400" dirty="0"/>
              <a:t>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  </a:t>
            </a:r>
            <a:r>
              <a:rPr lang="ru-RU" sz="2400" dirty="0" err="1"/>
              <a:t>орієнтація</a:t>
            </a:r>
            <a:r>
              <a:rPr lang="ru-RU" sz="2400" dirty="0"/>
              <a:t> на </a:t>
            </a:r>
            <a:r>
              <a:rPr lang="ru-RU" sz="2400" dirty="0" err="1"/>
              <a:t>ідею</a:t>
            </a:r>
            <a:r>
              <a:rPr lang="ru-RU" sz="2400" dirty="0"/>
              <a:t> </a:t>
            </a:r>
            <a:r>
              <a:rPr lang="ru-RU" sz="2400" dirty="0" err="1"/>
              <a:t>цілісності</a:t>
            </a:r>
            <a:r>
              <a:rPr lang="ru-RU" sz="2400" dirty="0"/>
              <a:t> </a:t>
            </a:r>
            <a:r>
              <a:rPr lang="ru-RU" sz="2400" dirty="0" err="1"/>
              <a:t>природи</a:t>
            </a:r>
            <a:r>
              <a:rPr lang="ru-RU" sz="2400" dirty="0"/>
              <a:t>, </a:t>
            </a:r>
            <a:r>
              <a:rPr lang="ru-RU" sz="2400" dirty="0" err="1"/>
              <a:t>універсальності</a:t>
            </a:r>
            <a:r>
              <a:rPr lang="ru-RU" sz="2400" dirty="0"/>
              <a:t> </a:t>
            </a:r>
            <a:r>
              <a:rPr lang="ru-RU" sz="2400" dirty="0" err="1"/>
              <a:t>зв'язків</a:t>
            </a:r>
            <a:r>
              <a:rPr lang="ru-RU" sz="2400" dirty="0"/>
              <a:t> </a:t>
            </a:r>
            <a:r>
              <a:rPr lang="ru-RU" sz="2400" dirty="0" err="1"/>
              <a:t>всіх</a:t>
            </a:r>
            <a:r>
              <a:rPr lang="ru-RU" sz="2400" dirty="0"/>
              <a:t> </a:t>
            </a:r>
            <a:r>
              <a:rPr lang="ru-RU" sz="2400" dirty="0" err="1"/>
              <a:t>природних</a:t>
            </a:r>
            <a:r>
              <a:rPr lang="ru-RU" sz="2400" dirty="0"/>
              <a:t> </a:t>
            </a:r>
            <a:r>
              <a:rPr lang="ru-RU" sz="2400" dirty="0" err="1"/>
              <a:t>компонентів</a:t>
            </a:r>
            <a:r>
              <a:rPr lang="ru-RU" sz="2400" dirty="0"/>
              <a:t> і </a:t>
            </a:r>
            <a:r>
              <a:rPr lang="ru-RU" sz="2400" dirty="0" err="1"/>
              <a:t>процесів</a:t>
            </a:r>
            <a:r>
              <a:rPr lang="ru-RU" sz="2400" dirty="0"/>
              <a:t>;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ru-RU" sz="2400" dirty="0"/>
              <a:t> </a:t>
            </a:r>
            <a:r>
              <a:rPr lang="ru-RU" sz="2400" dirty="0" err="1"/>
              <a:t>міждисциплінарний</a:t>
            </a:r>
            <a:r>
              <a:rPr lang="ru-RU" sz="2400" dirty="0"/>
              <a:t> </a:t>
            </a:r>
            <a:r>
              <a:rPr lang="ru-RU" sz="2400" dirty="0" err="1"/>
              <a:t>підхід</a:t>
            </a:r>
            <a:r>
              <a:rPr lang="ru-RU" sz="2400" dirty="0"/>
              <a:t> до </a:t>
            </a:r>
            <a:r>
              <a:rPr lang="ru-RU" sz="2400" dirty="0" err="1"/>
              <a:t>формування</a:t>
            </a:r>
            <a:r>
              <a:rPr lang="ru-RU" sz="2400" dirty="0"/>
              <a:t> </a:t>
            </a:r>
            <a:r>
              <a:rPr lang="ru-RU" sz="2400" dirty="0" err="1"/>
              <a:t>екологічного</a:t>
            </a:r>
            <a:r>
              <a:rPr lang="ru-RU" sz="2400" dirty="0"/>
              <a:t> </a:t>
            </a:r>
            <a:r>
              <a:rPr lang="ru-RU" sz="2400" dirty="0" err="1"/>
              <a:t>мислення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передбачає</a:t>
            </a:r>
            <a:r>
              <a:rPr lang="ru-RU" sz="2400" dirty="0"/>
              <a:t> </a:t>
            </a:r>
            <a:r>
              <a:rPr lang="ru-RU" sz="2400" dirty="0" err="1"/>
              <a:t>логічне</a:t>
            </a:r>
            <a:r>
              <a:rPr lang="ru-RU" sz="2400" dirty="0"/>
              <a:t> </a:t>
            </a:r>
            <a:r>
              <a:rPr lang="ru-RU" sz="2400" dirty="0" err="1"/>
              <a:t>поєднання</a:t>
            </a:r>
            <a:r>
              <a:rPr lang="ru-RU" sz="2400" dirty="0"/>
              <a:t> й </a:t>
            </a:r>
            <a:r>
              <a:rPr lang="ru-RU" sz="2400" dirty="0" err="1"/>
              <a:t>поглиблення</a:t>
            </a:r>
            <a:r>
              <a:rPr lang="ru-RU" sz="2400" dirty="0"/>
              <a:t> </a:t>
            </a:r>
            <a:r>
              <a:rPr lang="ru-RU" sz="2400" dirty="0" err="1"/>
              <a:t>системних</a:t>
            </a:r>
            <a:r>
              <a:rPr lang="ru-RU" sz="2400" dirty="0"/>
              <a:t> </a:t>
            </a:r>
            <a:r>
              <a:rPr lang="ru-RU" sz="2400" dirty="0" err="1"/>
              <a:t>природних</a:t>
            </a:r>
            <a:r>
              <a:rPr lang="ru-RU" sz="2400" dirty="0"/>
              <a:t> </a:t>
            </a:r>
            <a:r>
              <a:rPr lang="ru-RU" sz="2400" dirty="0" err="1"/>
              <a:t>знань</a:t>
            </a:r>
            <a:r>
              <a:rPr lang="ru-RU" sz="2400" dirty="0"/>
              <a:t>, </a:t>
            </a:r>
            <a:r>
              <a:rPr lang="ru-RU" sz="2400" dirty="0" err="1"/>
              <a:t>логічне</a:t>
            </a:r>
            <a:r>
              <a:rPr lang="ru-RU" sz="2400" dirty="0"/>
              <a:t> </a:t>
            </a:r>
            <a:r>
              <a:rPr lang="ru-RU" sz="2400" dirty="0" err="1"/>
              <a:t>підпорядкування</a:t>
            </a:r>
            <a:r>
              <a:rPr lang="ru-RU" sz="2400" dirty="0"/>
              <a:t> </a:t>
            </a:r>
            <a:r>
              <a:rPr lang="ru-RU" sz="2400" dirty="0" err="1"/>
              <a:t>різнобічних</a:t>
            </a:r>
            <a:r>
              <a:rPr lang="ru-RU" sz="2400" dirty="0"/>
              <a:t> </a:t>
            </a:r>
            <a:r>
              <a:rPr lang="ru-RU" sz="2400" dirty="0" err="1"/>
              <a:t>знань</a:t>
            </a:r>
            <a:r>
              <a:rPr lang="ru-RU" sz="2400" dirty="0"/>
              <a:t> </a:t>
            </a:r>
            <a:r>
              <a:rPr lang="ru-RU" sz="2400" dirty="0" err="1"/>
              <a:t>основній</a:t>
            </a:r>
            <a:r>
              <a:rPr lang="ru-RU" sz="2400" dirty="0"/>
              <a:t> </a:t>
            </a:r>
            <a:r>
              <a:rPr lang="ru-RU" sz="2400" dirty="0" err="1"/>
              <a:t>меті</a:t>
            </a:r>
            <a:r>
              <a:rPr lang="ru-RU" sz="2400" dirty="0"/>
              <a:t> </a:t>
            </a:r>
            <a:r>
              <a:rPr lang="ru-RU" sz="2400" dirty="0" err="1"/>
              <a:t>екологічної</a:t>
            </a:r>
            <a:r>
              <a:rPr lang="ru-RU" sz="2400" dirty="0"/>
              <a:t> </a:t>
            </a:r>
            <a:r>
              <a:rPr lang="ru-RU" sz="2400" dirty="0" err="1"/>
              <a:t>освіти</a:t>
            </a:r>
            <a:r>
              <a:rPr lang="ru-RU" sz="2400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296517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84444" cy="191674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92222" y="2670866"/>
            <a:ext cx="8806851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uk-UA" sz="2400" dirty="0"/>
              <a:t>взаємозв'язок краєзнавства, національного і глобального мислення, що сприяє поглибленому розумінню екологічних проблем на різних рівнях;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uk-UA" sz="2400" dirty="0"/>
              <a:t> краєзнавчий принцип екологічної освіти має бути вдосконалений і покладений в основу;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uk-UA" sz="2400" dirty="0"/>
              <a:t>конкретність та об'єктивність знань, умінь та навичок;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uk-UA" sz="2400" dirty="0"/>
              <a:t> поєднання високопрофесійних екологічних знань з високоморальними загальнолюдськими цінностями, синтез</a:t>
            </a: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uk-UA" sz="2400" dirty="0"/>
              <a:t>природничо-наукових та </a:t>
            </a:r>
            <a:r>
              <a:rPr lang="uk-UA" sz="2400" dirty="0" err="1"/>
              <a:t>соціогуманітарних</a:t>
            </a:r>
            <a:r>
              <a:rPr lang="uk-UA" sz="2400" dirty="0"/>
              <a:t> знань.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5694" y="173315"/>
            <a:ext cx="9575809" cy="21661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chemeClr val="tx2"/>
                </a:solidFill>
              </a:rPr>
              <a:t>Екологічна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освіта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розглядається</a:t>
            </a:r>
            <a:r>
              <a:rPr lang="ru-RU" b="1" dirty="0">
                <a:solidFill>
                  <a:schemeClr val="tx2"/>
                </a:solidFill>
              </a:rPr>
              <a:t>, як </a:t>
            </a:r>
            <a:r>
              <a:rPr lang="ru-RU" b="1" dirty="0" err="1">
                <a:solidFill>
                  <a:schemeClr val="tx2"/>
                </a:solidFill>
              </a:rPr>
              <a:t>неперервний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процес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що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охоплює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всі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вікові</a:t>
            </a:r>
            <a:r>
              <a:rPr lang="ru-RU" b="1" dirty="0">
                <a:solidFill>
                  <a:schemeClr val="tx2"/>
                </a:solidFill>
              </a:rPr>
              <a:t>, </a:t>
            </a:r>
            <a:r>
              <a:rPr lang="ru-RU" b="1" dirty="0" err="1">
                <a:solidFill>
                  <a:schemeClr val="tx2"/>
                </a:solidFill>
              </a:rPr>
              <a:t>соціальні</a:t>
            </a:r>
            <a:r>
              <a:rPr lang="ru-RU" b="1" dirty="0">
                <a:solidFill>
                  <a:schemeClr val="tx2"/>
                </a:solidFill>
              </a:rPr>
              <a:t> та </a:t>
            </a:r>
            <a:r>
              <a:rPr lang="ru-RU" b="1" dirty="0" err="1">
                <a:solidFill>
                  <a:schemeClr val="tx2"/>
                </a:solidFill>
              </a:rPr>
              <a:t>професійні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групи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населення</a:t>
            </a:r>
            <a:r>
              <a:rPr lang="ru-RU" b="1" dirty="0">
                <a:solidFill>
                  <a:schemeClr val="tx2"/>
                </a:solidFill>
              </a:rPr>
              <a:t> і </a:t>
            </a:r>
            <a:r>
              <a:rPr lang="ru-RU" b="1" dirty="0" err="1">
                <a:solidFill>
                  <a:schemeClr val="tx2"/>
                </a:solidFill>
              </a:rPr>
              <a:t>ґрунтується</a:t>
            </a:r>
            <a:r>
              <a:rPr lang="ru-RU" b="1" dirty="0">
                <a:solidFill>
                  <a:schemeClr val="tx2"/>
                </a:solidFill>
              </a:rPr>
              <a:t> на таких принципах: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582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35" y="-18081"/>
            <a:ext cx="10759044" cy="687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93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527DBEC-DF18-037B-95AC-6A6C248D9325}"/>
              </a:ext>
            </a:extLst>
          </p:cNvPr>
          <p:cNvSpPr txBox="1"/>
          <p:nvPr/>
        </p:nvSpPr>
        <p:spPr>
          <a:xfrm>
            <a:off x="977381" y="397926"/>
            <a:ext cx="107138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повинен бути </a:t>
            </a:r>
            <a:r>
              <a:rPr lang="ru-RU" dirty="0" err="1"/>
              <a:t>спрямований</a:t>
            </a:r>
            <a:r>
              <a:rPr lang="ru-RU" dirty="0"/>
              <a:t> на </a:t>
            </a:r>
            <a:r>
              <a:rPr lang="ru-RU" dirty="0" err="1"/>
              <a:t>фор­мування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з </a:t>
            </a:r>
            <a:r>
              <a:rPr lang="ru-RU" dirty="0" err="1"/>
              <a:t>екологічною</a:t>
            </a:r>
            <a:r>
              <a:rPr lang="ru-RU" dirty="0"/>
              <a:t> </a:t>
            </a:r>
            <a:r>
              <a:rPr lang="ru-RU" dirty="0" err="1"/>
              <a:t>світоглядною</a:t>
            </a:r>
            <a:r>
              <a:rPr lang="ru-RU" dirty="0"/>
              <a:t> установкою на </a:t>
            </a:r>
            <a:r>
              <a:rPr lang="ru-RU" dirty="0" err="1"/>
              <a:t>дотримання</a:t>
            </a:r>
            <a:r>
              <a:rPr lang="ru-RU" dirty="0"/>
              <a:t> норм </a:t>
            </a:r>
            <a:r>
              <a:rPr lang="ru-RU" dirty="0" err="1"/>
              <a:t>екологічно</a:t>
            </a:r>
            <a:r>
              <a:rPr lang="ru-RU" dirty="0"/>
              <a:t> </a:t>
            </a:r>
            <a:r>
              <a:rPr lang="ru-RU" dirty="0" err="1"/>
              <a:t>грамотної</a:t>
            </a:r>
            <a:r>
              <a:rPr lang="ru-RU" dirty="0"/>
              <a:t> </a:t>
            </a:r>
            <a:r>
              <a:rPr lang="ru-RU" dirty="0" err="1"/>
              <a:t>поведінки</a:t>
            </a:r>
            <a:r>
              <a:rPr lang="ru-RU" dirty="0"/>
              <a:t> і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практичних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</a:t>
            </a:r>
            <a:r>
              <a:rPr lang="ru-RU" dirty="0" err="1"/>
              <a:t>здоров'я</a:t>
            </a:r>
            <a:r>
              <a:rPr lang="ru-RU" dirty="0"/>
              <a:t> і </a:t>
            </a:r>
            <a:r>
              <a:rPr lang="ru-RU" dirty="0" err="1"/>
              <a:t>навколишнього</a:t>
            </a:r>
            <a:r>
              <a:rPr lang="ru-RU" dirty="0"/>
              <a:t> природного </a:t>
            </a:r>
            <a:r>
              <a:rPr lang="ru-RU" dirty="0" err="1"/>
              <a:t>середовища</a:t>
            </a:r>
            <a:r>
              <a:rPr lang="ru-RU" dirty="0"/>
              <a:t>, і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розробку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AF4211-79D5-0B25-B017-3A8B164393E5}"/>
              </a:ext>
            </a:extLst>
          </p:cNvPr>
          <p:cNvSpPr txBox="1"/>
          <p:nvPr/>
        </p:nvSpPr>
        <p:spPr>
          <a:xfrm>
            <a:off x="902737" y="1548854"/>
            <a:ext cx="10853834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err="1"/>
              <a:t>Екологічна</a:t>
            </a:r>
            <a:r>
              <a:rPr lang="ru-RU" dirty="0"/>
              <a:t> </a:t>
            </a:r>
            <a:r>
              <a:rPr lang="ru-RU" dirty="0" err="1"/>
              <a:t>освіта</a:t>
            </a:r>
            <a:r>
              <a:rPr lang="ru-RU" dirty="0"/>
              <a:t> </a:t>
            </a:r>
            <a:r>
              <a:rPr lang="ru-RU" dirty="0" err="1"/>
              <a:t>розглядається</a:t>
            </a:r>
            <a:r>
              <a:rPr lang="ru-RU" dirty="0"/>
              <a:t>, як </a:t>
            </a:r>
            <a:r>
              <a:rPr lang="ru-RU" dirty="0" err="1"/>
              <a:t>без­перервний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вікові</a:t>
            </a:r>
            <a:r>
              <a:rPr lang="ru-RU" dirty="0"/>
              <a:t>, </a:t>
            </a:r>
            <a:r>
              <a:rPr lang="ru-RU" dirty="0" err="1"/>
              <a:t>соціальні</a:t>
            </a:r>
            <a:r>
              <a:rPr lang="ru-RU" dirty="0"/>
              <a:t> та </a:t>
            </a:r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і </a:t>
            </a:r>
            <a:r>
              <a:rPr lang="ru-RU" dirty="0" err="1"/>
              <a:t>грунтується</a:t>
            </a:r>
            <a:r>
              <a:rPr lang="ru-RU" dirty="0"/>
              <a:t> на таких </a:t>
            </a:r>
            <a:r>
              <a:rPr lang="ru-RU" b="1" dirty="0"/>
              <a:t>принципах: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системність</a:t>
            </a:r>
            <a:r>
              <a:rPr lang="ru-RU" dirty="0"/>
              <a:t>, </a:t>
            </a:r>
            <a:r>
              <a:rPr lang="ru-RU" dirty="0" err="1"/>
              <a:t>систематичність</a:t>
            </a:r>
            <a:r>
              <a:rPr lang="ru-RU" dirty="0"/>
              <a:t> і </a:t>
            </a:r>
            <a:r>
              <a:rPr lang="ru-RU" dirty="0" err="1"/>
              <a:t>безперервність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організаційні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окремими</a:t>
            </a:r>
            <a:r>
              <a:rPr lang="ru-RU" dirty="0"/>
              <a:t> ланками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єдність</a:t>
            </a:r>
            <a:r>
              <a:rPr lang="ru-RU" dirty="0"/>
              <a:t> </a:t>
            </a:r>
            <a:r>
              <a:rPr lang="ru-RU" dirty="0" err="1"/>
              <a:t>формальної</a:t>
            </a:r>
            <a:r>
              <a:rPr lang="ru-RU" dirty="0"/>
              <a:t> і </a:t>
            </a:r>
            <a:r>
              <a:rPr lang="ru-RU" dirty="0" err="1"/>
              <a:t>неформальної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орієнтація</a:t>
            </a:r>
            <a:r>
              <a:rPr lang="ru-RU" dirty="0"/>
              <a:t> на </a:t>
            </a:r>
            <a:r>
              <a:rPr lang="ru-RU" dirty="0" err="1"/>
              <a:t>ідею</a:t>
            </a:r>
            <a:r>
              <a:rPr lang="ru-RU" dirty="0"/>
              <a:t> </a:t>
            </a:r>
            <a:r>
              <a:rPr lang="ru-RU" dirty="0" err="1"/>
              <a:t>цілісності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, </a:t>
            </a:r>
            <a:r>
              <a:rPr lang="ru-RU" dirty="0" err="1"/>
              <a:t>універсальності</a:t>
            </a:r>
            <a:r>
              <a:rPr lang="ru-RU" dirty="0"/>
              <a:t> зв'язків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 і </a:t>
            </a:r>
            <a:r>
              <a:rPr lang="ru-RU" dirty="0" err="1"/>
              <a:t>процесів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міждисциплінарний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до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екологічного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логічне</a:t>
            </a:r>
            <a:r>
              <a:rPr lang="ru-RU" dirty="0"/>
              <a:t> </a:t>
            </a:r>
            <a:r>
              <a:rPr lang="ru-RU" dirty="0" err="1"/>
              <a:t>поєднання</a:t>
            </a:r>
            <a:r>
              <a:rPr lang="ru-RU" dirty="0"/>
              <a:t> й </a:t>
            </a:r>
            <a:r>
              <a:rPr lang="ru-RU" dirty="0" err="1"/>
              <a:t>поглиблення</a:t>
            </a:r>
            <a:r>
              <a:rPr lang="ru-RU" dirty="0"/>
              <a:t> </a:t>
            </a:r>
            <a:r>
              <a:rPr lang="ru-RU" dirty="0" err="1"/>
              <a:t>системних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логічне</a:t>
            </a:r>
            <a:r>
              <a:rPr lang="ru-RU" dirty="0"/>
              <a:t> </a:t>
            </a:r>
            <a:r>
              <a:rPr lang="ru-RU" dirty="0" err="1"/>
              <a:t>підпорядкування</a:t>
            </a:r>
            <a:r>
              <a:rPr lang="ru-RU" dirty="0"/>
              <a:t> </a:t>
            </a:r>
            <a:r>
              <a:rPr lang="ru-RU" dirty="0" err="1"/>
              <a:t>різнобічних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</a:t>
            </a:r>
            <a:r>
              <a:rPr lang="ru-RU" dirty="0" err="1"/>
              <a:t>основній</a:t>
            </a:r>
            <a:r>
              <a:rPr lang="ru-RU" dirty="0"/>
              <a:t> </a:t>
            </a:r>
            <a:r>
              <a:rPr lang="ru-RU" dirty="0" err="1"/>
              <a:t>меті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; </a:t>
            </a:r>
            <a:r>
              <a:rPr lang="ru-RU" dirty="0" err="1"/>
              <a:t>взаємозв'язок</a:t>
            </a:r>
            <a:r>
              <a:rPr lang="ru-RU" dirty="0"/>
              <a:t> </a:t>
            </a:r>
            <a:r>
              <a:rPr lang="ru-RU" dirty="0" err="1"/>
              <a:t>краєзнавства</a:t>
            </a:r>
            <a:r>
              <a:rPr lang="ru-RU" dirty="0"/>
              <a:t>, </a:t>
            </a:r>
            <a:r>
              <a:rPr lang="ru-RU" dirty="0" err="1"/>
              <a:t>національного</a:t>
            </a:r>
            <a:r>
              <a:rPr lang="ru-RU" dirty="0"/>
              <a:t> </a:t>
            </a:r>
            <a:r>
              <a:rPr lang="ru-RU" dirty="0" err="1"/>
              <a:t>іглобального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сприяє</a:t>
            </a:r>
            <a:r>
              <a:rPr lang="ru-RU" dirty="0"/>
              <a:t> </a:t>
            </a:r>
            <a:r>
              <a:rPr lang="ru-RU" dirty="0" err="1"/>
              <a:t>поглибленому</a:t>
            </a:r>
            <a:r>
              <a:rPr lang="ru-RU" dirty="0"/>
              <a:t> </a:t>
            </a:r>
            <a:r>
              <a:rPr lang="ru-RU" dirty="0" err="1"/>
              <a:t>розумінню</a:t>
            </a:r>
            <a:r>
              <a:rPr lang="ru-RU" dirty="0"/>
              <a:t> </a:t>
            </a:r>
            <a:r>
              <a:rPr lang="ru-RU" dirty="0" err="1"/>
              <a:t>еко­логічних</a:t>
            </a:r>
            <a:r>
              <a:rPr lang="ru-RU" dirty="0"/>
              <a:t> проблем на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рівнях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краєзнавчий</a:t>
            </a:r>
            <a:r>
              <a:rPr lang="ru-RU" dirty="0"/>
              <a:t> принцип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вдосконалений</a:t>
            </a:r>
            <a:r>
              <a:rPr lang="ru-RU" dirty="0"/>
              <a:t> і </a:t>
            </a:r>
            <a:r>
              <a:rPr lang="ru-RU" dirty="0" err="1"/>
              <a:t>покладений</a:t>
            </a:r>
            <a:r>
              <a:rPr lang="ru-RU" dirty="0"/>
              <a:t> в основу;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конкретність</a:t>
            </a:r>
            <a:r>
              <a:rPr lang="ru-RU" dirty="0"/>
              <a:t> та </a:t>
            </a:r>
            <a:r>
              <a:rPr lang="ru-RU" dirty="0" err="1"/>
              <a:t>об'єктивність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</a:t>
            </a:r>
            <a:r>
              <a:rPr lang="ru-RU" dirty="0" err="1"/>
              <a:t>умінь</a:t>
            </a:r>
            <a:r>
              <a:rPr lang="ru-RU" dirty="0"/>
              <a:t> та </a:t>
            </a:r>
            <a:r>
              <a:rPr lang="ru-RU" dirty="0" err="1"/>
              <a:t>навичок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поєднання</a:t>
            </a:r>
            <a:r>
              <a:rPr lang="ru-RU" dirty="0"/>
              <a:t> </a:t>
            </a:r>
            <a:r>
              <a:rPr lang="ru-RU" dirty="0" err="1"/>
              <a:t>високопрофесійних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з </a:t>
            </a:r>
            <a:r>
              <a:rPr lang="ru-RU" dirty="0" err="1"/>
              <a:t>високо­моральними</a:t>
            </a:r>
            <a:r>
              <a:rPr lang="ru-RU" dirty="0"/>
              <a:t> </a:t>
            </a:r>
            <a:r>
              <a:rPr lang="ru-RU" dirty="0" err="1"/>
              <a:t>загальнолюдськими</a:t>
            </a:r>
            <a:r>
              <a:rPr lang="ru-RU" dirty="0"/>
              <a:t> </a:t>
            </a:r>
            <a:r>
              <a:rPr lang="ru-RU" dirty="0" err="1"/>
              <a:t>цінностями</a:t>
            </a:r>
            <a:r>
              <a:rPr lang="ru-RU" dirty="0"/>
              <a:t>, синтез </a:t>
            </a:r>
            <a:r>
              <a:rPr lang="ru-RU" dirty="0" err="1"/>
              <a:t>природничо-наукових</a:t>
            </a:r>
            <a:r>
              <a:rPr lang="ru-RU" dirty="0"/>
              <a:t> та </a:t>
            </a:r>
            <a:r>
              <a:rPr lang="ru-RU" dirty="0" err="1"/>
              <a:t>соціогуманітарних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. </a:t>
            </a:r>
            <a:r>
              <a:rPr lang="ru-RU" dirty="0" err="1"/>
              <a:t>Знання</a:t>
            </a:r>
            <a:r>
              <a:rPr lang="ru-RU" dirty="0"/>
              <a:t>, як </a:t>
            </a:r>
            <a:r>
              <a:rPr lang="ru-RU" dirty="0" err="1"/>
              <a:t>складова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включають</a:t>
            </a:r>
            <a:r>
              <a:rPr lang="ru-RU" dirty="0"/>
              <a:t> </a:t>
            </a:r>
            <a:r>
              <a:rPr lang="ru-RU" dirty="0" err="1"/>
              <a:t>пізнавальні</a:t>
            </a:r>
            <a:r>
              <a:rPr lang="ru-RU" dirty="0"/>
              <a:t> і </a:t>
            </a:r>
            <a:r>
              <a:rPr lang="ru-RU" dirty="0" err="1"/>
              <a:t>діяльні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. </a:t>
            </a:r>
            <a:r>
              <a:rPr lang="ru-RU" dirty="0" err="1"/>
              <a:t>Пізнавальні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включають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систему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, а й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внутрішню</a:t>
            </a:r>
            <a:r>
              <a:rPr lang="ru-RU" dirty="0"/>
              <a:t> культуру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формують</a:t>
            </a:r>
            <a:r>
              <a:rPr lang="ru-RU" dirty="0"/>
              <a:t> </a:t>
            </a:r>
            <a:r>
              <a:rPr lang="ru-RU" dirty="0" err="1"/>
              <a:t>готовність</a:t>
            </a:r>
            <a:r>
              <a:rPr lang="ru-RU" dirty="0"/>
              <a:t> до </a:t>
            </a:r>
            <a:r>
              <a:rPr lang="ru-RU" dirty="0" err="1"/>
              <a:t>активної</a:t>
            </a:r>
            <a:r>
              <a:rPr lang="ru-RU" dirty="0"/>
              <a:t> </a:t>
            </a:r>
            <a:r>
              <a:rPr lang="ru-RU" dirty="0" err="1"/>
              <a:t>свідомої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гармонізації</a:t>
            </a:r>
            <a:r>
              <a:rPr lang="ru-RU" dirty="0"/>
              <a:t> </a:t>
            </a:r>
            <a:r>
              <a:rPr lang="ru-RU" dirty="0" err="1"/>
              <a:t>стосунків</a:t>
            </a:r>
            <a:r>
              <a:rPr lang="ru-RU" dirty="0"/>
              <a:t> у </a:t>
            </a:r>
            <a:r>
              <a:rPr lang="ru-RU" dirty="0" err="1"/>
              <a:t>системі</a:t>
            </a:r>
            <a:r>
              <a:rPr lang="ru-RU" dirty="0"/>
              <a:t> «Людина - </a:t>
            </a:r>
            <a:r>
              <a:rPr lang="ru-RU" dirty="0" err="1"/>
              <a:t>суспільство</a:t>
            </a:r>
            <a:r>
              <a:rPr lang="ru-RU" dirty="0"/>
              <a:t> - природа».</a:t>
            </a:r>
          </a:p>
        </p:txBody>
      </p:sp>
    </p:spTree>
    <p:extLst>
      <p:ext uri="{BB962C8B-B14F-4D97-AF65-F5344CB8AC3E}">
        <p14:creationId xmlns:p14="http://schemas.microsoft.com/office/powerpoint/2010/main" val="1345834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3761" y="566678"/>
            <a:ext cx="101659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характеристика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2.Екологічна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парадигма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природоохоронної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структура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екологічного</a:t>
            </a:r>
            <a:r>
              <a:rPr lang="ru-RU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екологічної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916" y="1496817"/>
            <a:ext cx="3401323" cy="479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25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4E9235-723C-FFC0-5578-4EB86EAF0C13}"/>
              </a:ext>
            </a:extLst>
          </p:cNvPr>
          <p:cNvSpPr txBox="1"/>
          <p:nvPr/>
        </p:nvSpPr>
        <p:spPr>
          <a:xfrm>
            <a:off x="874745" y="271419"/>
            <a:ext cx="1066722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Сучасна</a:t>
            </a:r>
            <a:r>
              <a:rPr lang="ru-RU" dirty="0"/>
              <a:t> </a:t>
            </a:r>
            <a:r>
              <a:rPr lang="ru-RU" dirty="0" err="1"/>
              <a:t>екологічна</a:t>
            </a:r>
            <a:r>
              <a:rPr lang="ru-RU" dirty="0"/>
              <a:t> </a:t>
            </a:r>
            <a:r>
              <a:rPr lang="ru-RU" dirty="0" err="1"/>
              <a:t>освіта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базуватися</a:t>
            </a:r>
            <a:r>
              <a:rPr lang="ru-RU" dirty="0"/>
              <a:t> на </a:t>
            </a:r>
            <a:r>
              <a:rPr lang="ru-RU" dirty="0" err="1"/>
              <a:t>обов'язковості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конкретно </a:t>
            </a:r>
            <a:r>
              <a:rPr lang="ru-RU" dirty="0" err="1"/>
              <a:t>визначеної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, </a:t>
            </a:r>
            <a:r>
              <a:rPr lang="ru-RU" dirty="0" err="1"/>
              <a:t>обсягів</a:t>
            </a:r>
            <a:r>
              <a:rPr lang="ru-RU" dirty="0"/>
              <a:t> </a:t>
            </a:r>
            <a:r>
              <a:rPr lang="ru-RU" dirty="0" err="1"/>
              <a:t>природничих</a:t>
            </a:r>
            <a:r>
              <a:rPr lang="ru-RU" dirty="0"/>
              <a:t> і </a:t>
            </a:r>
            <a:r>
              <a:rPr lang="ru-RU" dirty="0" err="1"/>
              <a:t>гуманітарних</a:t>
            </a:r>
            <a:r>
              <a:rPr lang="ru-RU" dirty="0"/>
              <a:t> </a:t>
            </a:r>
            <a:r>
              <a:rPr lang="ru-RU" dirty="0" err="1"/>
              <a:t>дисциплін</a:t>
            </a:r>
            <a:r>
              <a:rPr lang="ru-RU" dirty="0"/>
              <a:t> на </a:t>
            </a:r>
            <a:r>
              <a:rPr lang="ru-RU" dirty="0" err="1"/>
              <a:t>різних</a:t>
            </a:r>
            <a:r>
              <a:rPr lang="ru-RU" dirty="0"/>
              <a:t> ступенях </a:t>
            </a:r>
            <a:r>
              <a:rPr lang="ru-RU" dirty="0" err="1"/>
              <a:t>навчання</a:t>
            </a:r>
            <a:r>
              <a:rPr lang="ru-RU" dirty="0"/>
              <a:t> і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визначеній</a:t>
            </a:r>
            <a:r>
              <a:rPr lang="ru-RU" dirty="0"/>
              <a:t> </a:t>
            </a:r>
            <a:r>
              <a:rPr lang="ru-RU" dirty="0" err="1"/>
              <a:t>оптимальній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понять і </a:t>
            </a:r>
            <a:r>
              <a:rPr lang="ru-RU" dirty="0" err="1"/>
              <a:t>термінів</a:t>
            </a:r>
            <a:r>
              <a:rPr lang="ru-RU" dirty="0"/>
              <a:t> на кожному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узгодженості</a:t>
            </a:r>
            <a:r>
              <a:rPr lang="ru-RU" dirty="0"/>
              <a:t> і </a:t>
            </a:r>
            <a:r>
              <a:rPr lang="ru-RU" dirty="0" err="1"/>
              <a:t>ясності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понять та </a:t>
            </a:r>
            <a:r>
              <a:rPr lang="ru-RU" dirty="0" err="1"/>
              <a:t>термінів</a:t>
            </a:r>
            <a:r>
              <a:rPr lang="ru-RU" dirty="0"/>
              <a:t>. </a:t>
            </a:r>
          </a:p>
          <a:p>
            <a:r>
              <a:rPr lang="ru-RU" dirty="0" err="1"/>
              <a:t>Базовими</a:t>
            </a:r>
            <a:r>
              <a:rPr lang="ru-RU" dirty="0"/>
              <a:t> </a:t>
            </a:r>
            <a:r>
              <a:rPr lang="ru-RU" dirty="0" err="1"/>
              <a:t>складовими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бути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біосферу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структурні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, </a:t>
            </a:r>
            <a:r>
              <a:rPr lang="ru-RU" dirty="0" err="1"/>
              <a:t>екосистеми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біотичну</a:t>
            </a:r>
            <a:r>
              <a:rPr lang="ru-RU" dirty="0"/>
              <a:t> структуру, </a:t>
            </a:r>
            <a:r>
              <a:rPr lang="ru-RU" dirty="0" err="1"/>
              <a:t>генетичні</a:t>
            </a:r>
            <a:r>
              <a:rPr lang="ru-RU" dirty="0"/>
              <a:t> типи,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класифікації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живу </a:t>
            </a:r>
            <a:r>
              <a:rPr lang="ru-RU" dirty="0" err="1"/>
              <a:t>речовину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роль в </a:t>
            </a:r>
            <a:r>
              <a:rPr lang="ru-RU" dirty="0" err="1"/>
              <a:t>біосферних</a:t>
            </a:r>
            <a:r>
              <a:rPr lang="ru-RU" dirty="0"/>
              <a:t> </a:t>
            </a:r>
            <a:r>
              <a:rPr lang="ru-RU" dirty="0" err="1"/>
              <a:t>процесах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закономірності</a:t>
            </a:r>
            <a:r>
              <a:rPr lang="ru-RU" dirty="0"/>
              <a:t> </a:t>
            </a:r>
            <a:r>
              <a:rPr lang="ru-RU" dirty="0" err="1"/>
              <a:t>кругообігів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, </a:t>
            </a:r>
            <a:r>
              <a:rPr lang="ru-RU" dirty="0" err="1"/>
              <a:t>енергії</a:t>
            </a:r>
            <a:r>
              <a:rPr lang="ru-RU" dirty="0"/>
              <a:t> та </a:t>
            </a:r>
            <a:r>
              <a:rPr lang="ru-RU" dirty="0" err="1"/>
              <a:t>інформації</a:t>
            </a:r>
            <a:r>
              <a:rPr lang="ru-RU" dirty="0"/>
              <a:t>; -систему «</a:t>
            </a:r>
            <a:r>
              <a:rPr lang="ru-RU" dirty="0" err="1"/>
              <a:t>людина</a:t>
            </a:r>
            <a:r>
              <a:rPr lang="ru-RU" dirty="0"/>
              <a:t> - </a:t>
            </a:r>
            <a:r>
              <a:rPr lang="ru-RU" dirty="0" err="1"/>
              <a:t>суспільство</a:t>
            </a:r>
            <a:r>
              <a:rPr lang="ru-RU" dirty="0"/>
              <a:t> - </a:t>
            </a:r>
            <a:r>
              <a:rPr lang="ru-RU" dirty="0" err="1"/>
              <a:t>біосфера</a:t>
            </a:r>
            <a:r>
              <a:rPr lang="ru-RU" dirty="0"/>
              <a:t> - космос»;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антропогенного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негативні</a:t>
            </a:r>
            <a:r>
              <a:rPr lang="ru-RU" dirty="0"/>
              <a:t> </a:t>
            </a:r>
            <a:r>
              <a:rPr lang="ru-RU" dirty="0" err="1"/>
              <a:t>наслідки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глобальні</a:t>
            </a:r>
            <a:r>
              <a:rPr lang="ru-RU" dirty="0"/>
              <a:t>, </a:t>
            </a:r>
            <a:r>
              <a:rPr lang="ru-RU" dirty="0" err="1"/>
              <a:t>державні</a:t>
            </a:r>
            <a:r>
              <a:rPr lang="ru-RU" dirty="0"/>
              <a:t> і </a:t>
            </a:r>
            <a:r>
              <a:rPr lang="ru-RU" dirty="0" err="1"/>
              <a:t>регіональні</a:t>
            </a:r>
            <a:r>
              <a:rPr lang="ru-RU" dirty="0"/>
              <a:t> </a:t>
            </a:r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та шляхи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- </a:t>
            </a:r>
            <a:r>
              <a:rPr lang="ru-RU" dirty="0" err="1"/>
              <a:t>економічні</a:t>
            </a:r>
            <a:r>
              <a:rPr lang="ru-RU" dirty="0"/>
              <a:t>, </a:t>
            </a:r>
            <a:r>
              <a:rPr lang="ru-RU" dirty="0" err="1"/>
              <a:t>законодавчі</a:t>
            </a:r>
            <a:r>
              <a:rPr lang="ru-RU" dirty="0"/>
              <a:t> та нормативно-</a:t>
            </a:r>
            <a:r>
              <a:rPr lang="ru-RU" dirty="0" err="1"/>
              <a:t>правові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раціонального</a:t>
            </a:r>
            <a:r>
              <a:rPr lang="ru-RU" dirty="0"/>
              <a:t> </a:t>
            </a:r>
            <a:r>
              <a:rPr lang="ru-RU" dirty="0" err="1"/>
              <a:t>природокористування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-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та </a:t>
            </a:r>
            <a:r>
              <a:rPr lang="ru-RU" dirty="0" err="1"/>
              <a:t>регіональної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9687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2670F0-6DE7-BDA4-D361-21B969E8B9F6}"/>
              </a:ext>
            </a:extLst>
          </p:cNvPr>
          <p:cNvSpPr txBox="1"/>
          <p:nvPr/>
        </p:nvSpPr>
        <p:spPr>
          <a:xfrm>
            <a:off x="725456" y="198234"/>
            <a:ext cx="108911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Вища</a:t>
            </a:r>
            <a:r>
              <a:rPr lang="ru-RU" b="1" dirty="0"/>
              <a:t> </a:t>
            </a:r>
            <a:r>
              <a:rPr lang="ru-RU" b="1" dirty="0" err="1"/>
              <a:t>екологічна</a:t>
            </a:r>
            <a:r>
              <a:rPr lang="ru-RU" b="1" dirty="0"/>
              <a:t> </a:t>
            </a:r>
            <a:r>
              <a:rPr lang="ru-RU" b="1" dirty="0" err="1"/>
              <a:t>освіта</a:t>
            </a:r>
            <a:endParaRPr lang="ru-RU" b="1" dirty="0"/>
          </a:p>
          <a:p>
            <a:r>
              <a:rPr lang="ru-RU" dirty="0"/>
              <a:t>      </a:t>
            </a:r>
            <a:r>
              <a:rPr lang="ru-RU" dirty="0" err="1"/>
              <a:t>Вихідним</a:t>
            </a:r>
            <a:r>
              <a:rPr lang="ru-RU" dirty="0"/>
              <a:t> </a:t>
            </a:r>
            <a:r>
              <a:rPr lang="ru-RU" dirty="0" err="1"/>
              <a:t>положенням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є </a:t>
            </a:r>
            <a:r>
              <a:rPr lang="ru-RU" dirty="0" err="1"/>
              <a:t>продовження</a:t>
            </a:r>
            <a:r>
              <a:rPr lang="ru-RU" dirty="0"/>
              <a:t> </a:t>
            </a:r>
            <a:r>
              <a:rPr lang="ru-RU" dirty="0" err="1"/>
              <a:t>базової</a:t>
            </a:r>
            <a:r>
              <a:rPr lang="ru-RU" dirty="0"/>
              <a:t> </a:t>
            </a:r>
            <a:r>
              <a:rPr lang="ru-RU" dirty="0" err="1"/>
              <a:t>середньої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на </a:t>
            </a:r>
            <a:r>
              <a:rPr lang="ru-RU" dirty="0" err="1"/>
              <a:t>наступному</a:t>
            </a:r>
            <a:r>
              <a:rPr lang="ru-RU" dirty="0"/>
              <a:t>,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з метою </a:t>
            </a:r>
            <a:r>
              <a:rPr lang="ru-RU" dirty="0" err="1"/>
              <a:t>формування</a:t>
            </a:r>
            <a:r>
              <a:rPr lang="ru-RU" dirty="0"/>
              <a:t> у </a:t>
            </a:r>
            <a:r>
              <a:rPr lang="ru-RU" dirty="0" err="1"/>
              <a:t>студентів</a:t>
            </a:r>
            <a:r>
              <a:rPr lang="ru-RU" dirty="0"/>
              <a:t>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, </a:t>
            </a:r>
            <a:r>
              <a:rPr lang="ru-RU" dirty="0" err="1"/>
              <a:t>глибоких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та </a:t>
            </a:r>
            <a:r>
              <a:rPr lang="ru-RU" dirty="0" err="1"/>
              <a:t>біосферного</a:t>
            </a:r>
            <a:r>
              <a:rPr lang="ru-RU" dirty="0"/>
              <a:t> </a:t>
            </a:r>
            <a:r>
              <a:rPr lang="ru-RU" dirty="0" err="1"/>
              <a:t>світогляду</a:t>
            </a:r>
            <a:r>
              <a:rPr lang="ru-RU" dirty="0"/>
              <a:t>, </a:t>
            </a:r>
            <a:r>
              <a:rPr lang="ru-RU" dirty="0" err="1"/>
              <a:t>підготовка</a:t>
            </a:r>
            <a:r>
              <a:rPr lang="ru-RU" dirty="0"/>
              <a:t> </a:t>
            </a:r>
            <a:r>
              <a:rPr lang="ru-RU" dirty="0" err="1"/>
              <a:t>бакалаврів</a:t>
            </a:r>
            <a:r>
              <a:rPr lang="ru-RU" dirty="0"/>
              <a:t>, </a:t>
            </a:r>
            <a:r>
              <a:rPr lang="ru-RU" dirty="0" err="1"/>
              <a:t>спеціалістів</a:t>
            </a:r>
            <a:r>
              <a:rPr lang="ru-RU" dirty="0"/>
              <a:t> і </a:t>
            </a:r>
            <a:r>
              <a:rPr lang="ru-RU" dirty="0" err="1"/>
              <a:t>магістрів</a:t>
            </a:r>
            <a:r>
              <a:rPr lang="ru-RU" dirty="0"/>
              <a:t> у </a:t>
            </a:r>
            <a:r>
              <a:rPr lang="ru-RU" dirty="0" err="1"/>
              <a:t>всіх</a:t>
            </a:r>
            <a:r>
              <a:rPr lang="ru-RU" dirty="0"/>
              <a:t> сферах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практичної</a:t>
            </a:r>
            <a:r>
              <a:rPr lang="ru-RU" dirty="0"/>
              <a:t>, </a:t>
            </a:r>
            <a:r>
              <a:rPr lang="ru-RU" dirty="0" err="1"/>
              <a:t>управ­лінської</a:t>
            </a:r>
            <a:r>
              <a:rPr lang="ru-RU" dirty="0"/>
              <a:t>, </a:t>
            </a:r>
            <a:r>
              <a:rPr lang="ru-RU" dirty="0" err="1"/>
              <a:t>освітньої</a:t>
            </a:r>
            <a:r>
              <a:rPr lang="ru-RU" dirty="0"/>
              <a:t> та </a:t>
            </a:r>
            <a:r>
              <a:rPr lang="ru-RU" dirty="0" err="1"/>
              <a:t>наукової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</a:p>
          <a:p>
            <a:r>
              <a:rPr lang="ru-RU" dirty="0"/>
              <a:t>     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повинен </a:t>
            </a:r>
            <a:r>
              <a:rPr lang="ru-RU" dirty="0" err="1"/>
              <a:t>базуватися</a:t>
            </a:r>
            <a:r>
              <a:rPr lang="ru-RU" dirty="0"/>
              <a:t> на комплексному </a:t>
            </a:r>
            <a:r>
              <a:rPr lang="ru-RU" dirty="0" err="1"/>
              <a:t>збалансованому</a:t>
            </a:r>
            <a:r>
              <a:rPr lang="ru-RU" dirty="0"/>
              <a:t> </a:t>
            </a:r>
            <a:r>
              <a:rPr lang="ru-RU" dirty="0" err="1"/>
              <a:t>поєднанні</a:t>
            </a:r>
            <a:r>
              <a:rPr lang="ru-RU" dirty="0"/>
              <a:t> </a:t>
            </a:r>
            <a:r>
              <a:rPr lang="ru-RU" dirty="0" err="1"/>
              <a:t>природничого</a:t>
            </a:r>
            <a:r>
              <a:rPr lang="ru-RU" dirty="0"/>
              <a:t>, </a:t>
            </a:r>
            <a:r>
              <a:rPr lang="ru-RU" dirty="0" err="1"/>
              <a:t>технологічного</a:t>
            </a:r>
            <a:r>
              <a:rPr lang="ru-RU" dirty="0"/>
              <a:t>, </a:t>
            </a:r>
            <a:r>
              <a:rPr lang="ru-RU" dirty="0" err="1"/>
              <a:t>економічного</a:t>
            </a:r>
            <a:r>
              <a:rPr lang="ru-RU" dirty="0"/>
              <a:t>, </a:t>
            </a:r>
            <a:r>
              <a:rPr lang="ru-RU" dirty="0" err="1"/>
              <a:t>юридичного</a:t>
            </a:r>
            <a:r>
              <a:rPr lang="ru-RU" dirty="0"/>
              <a:t> і </a:t>
            </a:r>
            <a:r>
              <a:rPr lang="ru-RU" dirty="0" err="1"/>
              <a:t>соціо</a:t>
            </a:r>
            <a:r>
              <a:rPr lang="ru-RU" dirty="0"/>
              <a:t>-культурного </a:t>
            </a:r>
            <a:r>
              <a:rPr lang="ru-RU" dirty="0" err="1"/>
              <a:t>підходів</a:t>
            </a:r>
            <a:r>
              <a:rPr lang="ru-RU" dirty="0"/>
              <a:t>. </a:t>
            </a:r>
          </a:p>
          <a:p>
            <a:r>
              <a:rPr lang="ru-RU" dirty="0"/>
              <a:t>      При </a:t>
            </a:r>
            <a:r>
              <a:rPr lang="ru-RU" dirty="0" err="1"/>
              <a:t>визначенні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</a:t>
            </a:r>
            <a:r>
              <a:rPr lang="ru-RU" dirty="0" err="1"/>
              <a:t>відборі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для </a:t>
            </a:r>
            <a:r>
              <a:rPr lang="ru-RU" dirty="0" err="1"/>
              <a:t>залучення</a:t>
            </a:r>
            <a:r>
              <a:rPr lang="ru-RU" dirty="0"/>
              <a:t> у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орієнтуватися</a:t>
            </a:r>
            <a:r>
              <a:rPr lang="ru-RU" dirty="0"/>
              <a:t> на </a:t>
            </a:r>
            <a:r>
              <a:rPr lang="ru-RU" b="1" dirty="0" err="1"/>
              <a:t>наступні</a:t>
            </a:r>
            <a:r>
              <a:rPr lang="ru-RU" b="1" dirty="0"/>
              <a:t> </a:t>
            </a:r>
            <a:r>
              <a:rPr lang="ru-RU" b="1" dirty="0" err="1"/>
              <a:t>критерії</a:t>
            </a:r>
            <a:r>
              <a:rPr lang="ru-RU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наукову</a:t>
            </a:r>
            <a:r>
              <a:rPr lang="ru-RU" dirty="0"/>
              <a:t> </a:t>
            </a:r>
            <a:r>
              <a:rPr lang="ru-RU" dirty="0" err="1"/>
              <a:t>достовірність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і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відбуваються</a:t>
            </a:r>
            <a:r>
              <a:rPr lang="ru-RU" dirty="0"/>
              <a:t> у </a:t>
            </a:r>
            <a:r>
              <a:rPr lang="ru-RU" dirty="0" err="1"/>
              <a:t>біосфері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просторово-географічні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явищ</a:t>
            </a:r>
            <a:r>
              <a:rPr lang="ru-RU" dirty="0"/>
              <a:t>, </a:t>
            </a:r>
            <a:r>
              <a:rPr lang="ru-RU" dirty="0" err="1"/>
              <a:t>відмінність</a:t>
            </a:r>
            <a:r>
              <a:rPr lang="ru-RU" dirty="0"/>
              <a:t> </a:t>
            </a:r>
            <a:r>
              <a:rPr lang="ru-RU" dirty="0" err="1"/>
              <a:t>галузевих</a:t>
            </a:r>
            <a:r>
              <a:rPr lang="ru-RU" dirty="0"/>
              <a:t>, </a:t>
            </a:r>
            <a:r>
              <a:rPr lang="ru-RU" dirty="0" err="1"/>
              <a:t>локальних</a:t>
            </a:r>
            <a:r>
              <a:rPr lang="ru-RU" dirty="0"/>
              <a:t>, </a:t>
            </a:r>
            <a:r>
              <a:rPr lang="ru-RU" dirty="0" err="1"/>
              <a:t>регіональних</a:t>
            </a:r>
            <a:r>
              <a:rPr lang="ru-RU" dirty="0"/>
              <a:t> і </a:t>
            </a:r>
            <a:r>
              <a:rPr lang="ru-RU" dirty="0" err="1"/>
              <a:t>глобальних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проблем і </a:t>
            </a:r>
            <a:r>
              <a:rPr lang="ru-RU" dirty="0" err="1"/>
              <a:t>зв'язки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ними з </a:t>
            </a:r>
            <a:r>
              <a:rPr lang="ru-RU" dirty="0" err="1"/>
              <a:t>врахуванням</a:t>
            </a:r>
            <a:r>
              <a:rPr lang="ru-RU" dirty="0"/>
              <a:t> руху </a:t>
            </a:r>
            <a:r>
              <a:rPr lang="ru-RU" dirty="0" err="1"/>
              <a:t>від</a:t>
            </a:r>
            <a:r>
              <a:rPr lang="ru-RU" dirty="0"/>
              <a:t> простого до складного;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адекватне</a:t>
            </a:r>
            <a:r>
              <a:rPr lang="ru-RU" dirty="0"/>
              <a:t> </a:t>
            </a:r>
            <a:r>
              <a:rPr lang="ru-RU" dirty="0" err="1"/>
              <a:t>відображення</a:t>
            </a:r>
            <a:r>
              <a:rPr lang="ru-RU" dirty="0"/>
              <a:t> </a:t>
            </a:r>
            <a:r>
              <a:rPr lang="ru-RU" dirty="0" err="1"/>
              <a:t>базових</a:t>
            </a:r>
            <a:r>
              <a:rPr lang="ru-RU" dirty="0"/>
              <a:t> понять (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, цикли, </a:t>
            </a:r>
            <a:r>
              <a:rPr lang="ru-RU" dirty="0" err="1"/>
              <a:t>всезагальні</a:t>
            </a:r>
            <a:r>
              <a:rPr lang="ru-RU" dirty="0"/>
              <a:t> </a:t>
            </a:r>
            <a:r>
              <a:rPr lang="ru-RU" dirty="0" err="1"/>
              <a:t>взаємозв'язки</a:t>
            </a:r>
            <a:r>
              <a:rPr lang="ru-RU" dirty="0"/>
              <a:t>, </a:t>
            </a:r>
            <a:r>
              <a:rPr lang="ru-RU" dirty="0" err="1"/>
              <a:t>демографічний</a:t>
            </a:r>
            <a:r>
              <a:rPr lang="ru-RU" dirty="0"/>
              <a:t> </a:t>
            </a:r>
            <a:r>
              <a:rPr lang="ru-RU" dirty="0" err="1"/>
              <a:t>вибух</a:t>
            </a:r>
            <a:r>
              <a:rPr lang="ru-RU" dirty="0"/>
              <a:t>,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сумісний</a:t>
            </a:r>
            <a:r>
              <a:rPr lang="ru-RU" dirty="0"/>
              <a:t> з </a:t>
            </a:r>
            <a:r>
              <a:rPr lang="ru-RU" dirty="0" err="1"/>
              <a:t>довкіллям</a:t>
            </a:r>
            <a:r>
              <a:rPr lang="ru-RU" dirty="0"/>
              <a:t>, </a:t>
            </a:r>
            <a:r>
              <a:rPr lang="ru-RU" dirty="0" err="1"/>
              <a:t>поєднання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з </a:t>
            </a:r>
            <a:r>
              <a:rPr lang="ru-RU" dirty="0" err="1"/>
              <a:t>сумнівом</a:t>
            </a:r>
            <a:r>
              <a:rPr lang="ru-RU" dirty="0"/>
              <a:t>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збалансований</a:t>
            </a:r>
            <a:r>
              <a:rPr lang="ru-RU" dirty="0"/>
              <a:t> </a:t>
            </a:r>
            <a:r>
              <a:rPr lang="ru-RU" dirty="0" err="1"/>
              <a:t>біологічний</a:t>
            </a:r>
            <a:r>
              <a:rPr lang="ru-RU" dirty="0"/>
              <a:t>, </a:t>
            </a:r>
            <a:r>
              <a:rPr lang="ru-RU" dirty="0" err="1"/>
              <a:t>технологічний</a:t>
            </a:r>
            <a:r>
              <a:rPr lang="ru-RU" dirty="0"/>
              <a:t> і </a:t>
            </a:r>
            <a:r>
              <a:rPr lang="ru-RU" dirty="0" err="1"/>
              <a:t>соціологічний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</a:t>
            </a:r>
            <a:r>
              <a:rPr lang="ru-RU" dirty="0" err="1"/>
              <a:t>тгри</a:t>
            </a:r>
            <a:r>
              <a:rPr lang="ru-RU" dirty="0"/>
              <a:t> </a:t>
            </a:r>
            <a:r>
              <a:rPr lang="ru-RU" dirty="0" err="1"/>
              <a:t>вирішенні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проблем.</a:t>
            </a:r>
          </a:p>
        </p:txBody>
      </p:sp>
    </p:spTree>
    <p:extLst>
      <p:ext uri="{BB962C8B-B14F-4D97-AF65-F5344CB8AC3E}">
        <p14:creationId xmlns:p14="http://schemas.microsoft.com/office/powerpoint/2010/main" val="1059548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EABBA9-DDA2-ABE4-35B6-512DBD213889}"/>
              </a:ext>
            </a:extLst>
          </p:cNvPr>
          <p:cNvSpPr txBox="1"/>
          <p:nvPr/>
        </p:nvSpPr>
        <p:spPr>
          <a:xfrm>
            <a:off x="706794" y="181605"/>
            <a:ext cx="1100312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Вища</a:t>
            </a:r>
            <a:r>
              <a:rPr lang="ru-RU" dirty="0"/>
              <a:t> </a:t>
            </a:r>
            <a:r>
              <a:rPr lang="ru-RU" dirty="0" err="1"/>
              <a:t>екологічна</a:t>
            </a:r>
            <a:r>
              <a:rPr lang="ru-RU" dirty="0"/>
              <a:t> </a:t>
            </a:r>
            <a:r>
              <a:rPr lang="ru-RU" dirty="0" err="1"/>
              <a:t>освіта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Диференційованою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різно­плановою</a:t>
            </a:r>
            <a:endParaRPr lang="ru-RU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охоплювати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потреб </a:t>
            </a:r>
            <a:r>
              <a:rPr lang="ru-RU" dirty="0" err="1"/>
              <a:t>особистості</a:t>
            </a:r>
            <a:r>
              <a:rPr lang="ru-RU" dirty="0"/>
              <a:t>, </a:t>
            </a:r>
            <a:r>
              <a:rPr lang="ru-RU" dirty="0" err="1"/>
              <a:t>регіонів</a:t>
            </a:r>
            <a:r>
              <a:rPr lang="ru-RU" dirty="0"/>
              <a:t> та </a:t>
            </a:r>
            <a:r>
              <a:rPr lang="ru-RU" dirty="0" err="1"/>
              <a:t>держави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Першочерговим</a:t>
            </a:r>
            <a:r>
              <a:rPr lang="ru-RU" dirty="0"/>
              <a:t> </a:t>
            </a:r>
            <a:r>
              <a:rPr lang="ru-RU" dirty="0" err="1"/>
              <a:t>завданням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є </a:t>
            </a:r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 з </a:t>
            </a:r>
            <a:r>
              <a:rPr lang="ru-RU" dirty="0" err="1"/>
              <a:t>екології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вимогами</a:t>
            </a:r>
            <a:r>
              <a:rPr lang="ru-RU" dirty="0"/>
              <a:t> часу, </a:t>
            </a:r>
            <a:r>
              <a:rPr lang="ru-RU" dirty="0" err="1"/>
              <a:t>міжнародними</a:t>
            </a:r>
            <a:r>
              <a:rPr lang="ru-RU" dirty="0"/>
              <a:t> принципами, </a:t>
            </a:r>
            <a:r>
              <a:rPr lang="ru-RU" dirty="0" err="1"/>
              <a:t>можливостями</a:t>
            </a:r>
            <a:r>
              <a:rPr lang="ru-RU" dirty="0"/>
              <a:t> ВНЗ, потребами </a:t>
            </a:r>
            <a:r>
              <a:rPr lang="ru-RU" dirty="0" err="1"/>
              <a:t>регіонів</a:t>
            </a:r>
            <a:r>
              <a:rPr lang="ru-RU" dirty="0"/>
              <a:t> та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стандартів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В </a:t>
            </a:r>
            <a:r>
              <a:rPr lang="ru-RU" dirty="0" err="1"/>
              <a:t>навчальних</a:t>
            </a:r>
            <a:r>
              <a:rPr lang="ru-RU" dirty="0"/>
              <a:t> планах </a:t>
            </a:r>
            <a:r>
              <a:rPr lang="ru-RU" dirty="0" err="1"/>
              <a:t>всіх</a:t>
            </a:r>
            <a:r>
              <a:rPr lang="ru-RU" dirty="0"/>
              <a:t> ВНЗ (</a:t>
            </a:r>
            <a:r>
              <a:rPr lang="ru-RU" dirty="0" err="1"/>
              <a:t>які</a:t>
            </a:r>
            <a:r>
              <a:rPr lang="ru-RU" dirty="0"/>
              <a:t> не </a:t>
            </a:r>
            <a:r>
              <a:rPr lang="ru-RU" dirty="0" err="1"/>
              <a:t>готують</a:t>
            </a:r>
            <a:r>
              <a:rPr lang="ru-RU" dirty="0"/>
              <a:t> </a:t>
            </a:r>
            <a:r>
              <a:rPr lang="ru-RU" dirty="0" err="1"/>
              <a:t>фахівців-екологів</a:t>
            </a:r>
            <a:r>
              <a:rPr lang="ru-RU" dirty="0"/>
              <a:t>) на </a:t>
            </a:r>
            <a:r>
              <a:rPr lang="ru-RU" dirty="0" err="1"/>
              <a:t>бакалаврському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передбачити</a:t>
            </a:r>
            <a:r>
              <a:rPr lang="ru-RU" dirty="0"/>
              <a:t> курс </a:t>
            </a:r>
            <a:r>
              <a:rPr lang="ru-RU" dirty="0" err="1"/>
              <a:t>екології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би включав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теоретичні</a:t>
            </a:r>
            <a:r>
              <a:rPr lang="ru-RU" dirty="0"/>
              <a:t> і </a:t>
            </a:r>
            <a:r>
              <a:rPr lang="ru-RU" dirty="0" err="1"/>
              <a:t>практичні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, а також </a:t>
            </a:r>
            <a:r>
              <a:rPr lang="ru-RU" dirty="0" err="1"/>
              <a:t>відповідні</a:t>
            </a:r>
            <a:r>
              <a:rPr lang="ru-RU" dirty="0"/>
              <a:t> кожному </a:t>
            </a:r>
            <a:r>
              <a:rPr lang="ru-RU" dirty="0" err="1"/>
              <a:t>окремому</a:t>
            </a:r>
            <a:r>
              <a:rPr lang="ru-RU" dirty="0"/>
              <a:t> ВНЗ </a:t>
            </a:r>
            <a:r>
              <a:rPr lang="ru-RU" dirty="0" err="1"/>
              <a:t>курси</a:t>
            </a:r>
            <a:r>
              <a:rPr lang="ru-RU" dirty="0"/>
              <a:t> з блоку </a:t>
            </a:r>
            <a:r>
              <a:rPr lang="ru-RU" dirty="0" err="1"/>
              <a:t>прикладних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дисциплін</a:t>
            </a:r>
            <a:r>
              <a:rPr lang="ru-RU" dirty="0"/>
              <a:t> (</a:t>
            </a:r>
            <a:r>
              <a:rPr lang="ru-RU" dirty="0" err="1"/>
              <a:t>можливо</a:t>
            </a:r>
            <a:r>
              <a:rPr lang="ru-RU" dirty="0"/>
              <a:t>, у </a:t>
            </a:r>
            <a:r>
              <a:rPr lang="ru-RU" dirty="0" err="1"/>
              <a:t>блоці</a:t>
            </a:r>
            <a:r>
              <a:rPr lang="ru-RU" dirty="0"/>
              <a:t> </a:t>
            </a:r>
            <a:r>
              <a:rPr lang="ru-RU" dirty="0" err="1"/>
              <a:t>вибіркових</a:t>
            </a:r>
            <a:r>
              <a:rPr lang="ru-RU" dirty="0"/>
              <a:t> </a:t>
            </a:r>
            <a:r>
              <a:rPr lang="ru-RU" dirty="0" err="1"/>
              <a:t>професійно-орієнтованих</a:t>
            </a:r>
            <a:r>
              <a:rPr lang="ru-RU" dirty="0"/>
              <a:t> </a:t>
            </a:r>
            <a:r>
              <a:rPr lang="ru-RU" dirty="0" err="1"/>
              <a:t>дисциплін</a:t>
            </a:r>
            <a:r>
              <a:rPr lang="ru-RU" dirty="0"/>
              <a:t>). Для </a:t>
            </a:r>
            <a:r>
              <a:rPr lang="ru-RU" dirty="0" err="1"/>
              <a:t>цього</a:t>
            </a:r>
            <a:r>
              <a:rPr lang="ru-RU" dirty="0"/>
              <a:t> в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програмах</a:t>
            </a:r>
            <a:r>
              <a:rPr lang="ru-RU" dirty="0"/>
              <a:t> ВНЗ одним з </a:t>
            </a:r>
            <a:r>
              <a:rPr lang="ru-RU" dirty="0" err="1"/>
              <a:t>обов'язкових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 </a:t>
            </a:r>
            <a:r>
              <a:rPr lang="ru-RU" dirty="0" err="1"/>
              <a:t>лекцій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курс «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екології</a:t>
            </a:r>
            <a:r>
              <a:rPr lang="ru-RU" dirty="0"/>
              <a:t>» (</a:t>
            </a:r>
            <a:r>
              <a:rPr lang="ru-RU" dirty="0" err="1"/>
              <a:t>базові</a:t>
            </a:r>
            <a:r>
              <a:rPr lang="ru-RU" dirty="0"/>
              <a:t> </a:t>
            </a:r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), а також </a:t>
            </a:r>
            <a:r>
              <a:rPr lang="ru-RU" dirty="0" err="1"/>
              <a:t>курси</a:t>
            </a:r>
            <a:r>
              <a:rPr lang="ru-RU" dirty="0"/>
              <a:t> блоку «</a:t>
            </a:r>
            <a:r>
              <a:rPr lang="ru-RU" dirty="0" err="1"/>
              <a:t>Прикладна</a:t>
            </a:r>
            <a:r>
              <a:rPr lang="ru-RU" dirty="0"/>
              <a:t> </a:t>
            </a:r>
            <a:r>
              <a:rPr lang="ru-RU" dirty="0" err="1"/>
              <a:t>екологія</a:t>
            </a:r>
            <a:r>
              <a:rPr lang="ru-RU" dirty="0"/>
              <a:t>» (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профілю</a:t>
            </a:r>
            <a:r>
              <a:rPr lang="ru-RU" dirty="0"/>
              <a:t> ВНЗ - «</a:t>
            </a:r>
            <a:r>
              <a:rPr lang="ru-RU" dirty="0" err="1"/>
              <a:t>Агроекологія</a:t>
            </a:r>
            <a:r>
              <a:rPr lang="ru-RU" dirty="0"/>
              <a:t>», «</a:t>
            </a:r>
            <a:r>
              <a:rPr lang="ru-RU" dirty="0" err="1"/>
              <a:t>Урбоекологія</a:t>
            </a:r>
            <a:r>
              <a:rPr lang="ru-RU" dirty="0"/>
              <a:t>», «</a:t>
            </a:r>
            <a:r>
              <a:rPr lang="ru-RU" dirty="0" err="1"/>
              <a:t>Ландшафтна</a:t>
            </a:r>
            <a:r>
              <a:rPr lang="ru-RU" dirty="0"/>
              <a:t> </a:t>
            </a:r>
            <a:r>
              <a:rPr lang="ru-RU" dirty="0" err="1"/>
              <a:t>екологія</a:t>
            </a:r>
            <a:r>
              <a:rPr lang="ru-RU" dirty="0"/>
              <a:t>», «</a:t>
            </a:r>
            <a:r>
              <a:rPr lang="ru-RU" dirty="0" err="1"/>
              <a:t>Військова</a:t>
            </a:r>
            <a:r>
              <a:rPr lang="ru-RU" dirty="0"/>
              <a:t> </a:t>
            </a:r>
            <a:r>
              <a:rPr lang="ru-RU" dirty="0" err="1"/>
              <a:t>екологія</a:t>
            </a:r>
            <a:r>
              <a:rPr lang="ru-RU" dirty="0"/>
              <a:t>», «</a:t>
            </a:r>
            <a:r>
              <a:rPr lang="ru-RU" dirty="0" err="1"/>
              <a:t>Геоекологія</a:t>
            </a:r>
            <a:r>
              <a:rPr lang="ru-RU" dirty="0"/>
              <a:t>», «</a:t>
            </a:r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енергетики</a:t>
            </a:r>
            <a:r>
              <a:rPr lang="ru-RU" dirty="0"/>
              <a:t>», «</a:t>
            </a:r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транспорту», «</a:t>
            </a:r>
            <a:r>
              <a:rPr lang="ru-RU" dirty="0" err="1"/>
              <a:t>Екологічне</a:t>
            </a:r>
            <a:r>
              <a:rPr lang="ru-RU" dirty="0"/>
              <a:t> право», «</a:t>
            </a:r>
            <a:r>
              <a:rPr lang="ru-RU" dirty="0" err="1"/>
              <a:t>Економіка</a:t>
            </a:r>
            <a:r>
              <a:rPr lang="ru-RU" dirty="0"/>
              <a:t> </a:t>
            </a:r>
            <a:r>
              <a:rPr lang="ru-RU" dirty="0" err="1"/>
              <a:t>приро­докористування</a:t>
            </a:r>
            <a:r>
              <a:rPr lang="ru-RU" dirty="0"/>
              <a:t>» </a:t>
            </a:r>
            <a:r>
              <a:rPr lang="ru-RU" dirty="0" err="1"/>
              <a:t>тощо</a:t>
            </a:r>
            <a:r>
              <a:rPr lang="ru-RU" dirty="0"/>
              <a:t>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F10257-5F8B-C446-DFB8-867B2CBC63B2}"/>
              </a:ext>
            </a:extLst>
          </p:cNvPr>
          <p:cNvSpPr txBox="1"/>
          <p:nvPr/>
        </p:nvSpPr>
        <p:spPr>
          <a:xfrm>
            <a:off x="706793" y="4305420"/>
            <a:ext cx="1085383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Особливе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екологічна</a:t>
            </a:r>
            <a:r>
              <a:rPr lang="ru-RU" dirty="0"/>
              <a:t> </a:t>
            </a:r>
            <a:r>
              <a:rPr lang="ru-RU" dirty="0" err="1"/>
              <a:t>освіта</a:t>
            </a:r>
            <a:r>
              <a:rPr lang="ru-RU" dirty="0"/>
              <a:t> для </a:t>
            </a:r>
            <a:r>
              <a:rPr lang="ru-RU" dirty="0" err="1"/>
              <a:t>студентів</a:t>
            </a:r>
            <a:r>
              <a:rPr lang="ru-RU" dirty="0"/>
              <a:t> </a:t>
            </a:r>
            <a:r>
              <a:rPr lang="ru-RU" dirty="0" err="1"/>
              <a:t>педагогічних</a:t>
            </a:r>
            <a:r>
              <a:rPr lang="ru-RU" dirty="0"/>
              <a:t> </a:t>
            </a:r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, </a:t>
            </a:r>
            <a:r>
              <a:rPr lang="ru-RU" dirty="0" err="1"/>
              <a:t>майбутніх</a:t>
            </a:r>
            <a:r>
              <a:rPr lang="ru-RU" dirty="0"/>
              <a:t> </a:t>
            </a:r>
            <a:r>
              <a:rPr lang="ru-RU" dirty="0" err="1"/>
              <a:t>вихователів</a:t>
            </a:r>
            <a:r>
              <a:rPr lang="ru-RU" dirty="0"/>
              <a:t> і </a:t>
            </a:r>
            <a:r>
              <a:rPr lang="ru-RU" dirty="0" err="1"/>
              <a:t>вчителів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поряд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загальним</a:t>
            </a:r>
            <a:r>
              <a:rPr lang="ru-RU" dirty="0"/>
              <a:t>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опанувати</a:t>
            </a:r>
            <a:r>
              <a:rPr lang="ru-RU" dirty="0"/>
              <a:t> методику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виховної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</a:t>
            </a:r>
            <a:r>
              <a:rPr lang="ru-RU" dirty="0" err="1"/>
              <a:t>Суттєве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спеціального</a:t>
            </a:r>
            <a:r>
              <a:rPr lang="ru-RU" dirty="0"/>
              <a:t> </a:t>
            </a:r>
            <a:r>
              <a:rPr lang="ru-RU" dirty="0" err="1"/>
              <a:t>розділу</a:t>
            </a:r>
            <a:r>
              <a:rPr lang="ru-RU" dirty="0"/>
              <a:t> з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та </a:t>
            </a:r>
            <a:r>
              <a:rPr lang="ru-RU" dirty="0" err="1"/>
              <a:t>раціонального</a:t>
            </a:r>
            <a:r>
              <a:rPr lang="ru-RU" dirty="0"/>
              <a:t> </a:t>
            </a:r>
            <a:r>
              <a:rPr lang="ru-RU" dirty="0" err="1"/>
              <a:t>природокористування</a:t>
            </a:r>
            <a:r>
              <a:rPr lang="ru-RU" dirty="0"/>
              <a:t> у </a:t>
            </a:r>
            <a:r>
              <a:rPr lang="ru-RU" dirty="0" err="1"/>
              <a:t>дипломні</a:t>
            </a:r>
            <a:r>
              <a:rPr lang="ru-RU" dirty="0"/>
              <a:t> (</a:t>
            </a:r>
            <a:r>
              <a:rPr lang="ru-RU" dirty="0" err="1"/>
              <a:t>кваліфікаційні</a:t>
            </a:r>
            <a:r>
              <a:rPr lang="ru-RU" dirty="0"/>
              <a:t>) </a:t>
            </a:r>
            <a:r>
              <a:rPr lang="ru-RU" dirty="0" err="1"/>
              <a:t>роботи</a:t>
            </a:r>
            <a:r>
              <a:rPr lang="ru-RU" dirty="0"/>
              <a:t> (</a:t>
            </a:r>
            <a:r>
              <a:rPr lang="ru-RU" dirty="0" err="1"/>
              <a:t>проекти</a:t>
            </a:r>
            <a:r>
              <a:rPr lang="ru-RU" dirty="0"/>
              <a:t>) </a:t>
            </a:r>
            <a:r>
              <a:rPr lang="ru-RU" dirty="0" err="1"/>
              <a:t>випускників</a:t>
            </a:r>
            <a:r>
              <a:rPr lang="ru-RU" dirty="0"/>
              <a:t> </a:t>
            </a:r>
            <a:r>
              <a:rPr lang="ru-RU" dirty="0" err="1"/>
              <a:t>технічного</a:t>
            </a:r>
            <a:r>
              <a:rPr lang="ru-RU" dirty="0"/>
              <a:t>, аграрного, </a:t>
            </a:r>
            <a:r>
              <a:rPr lang="ru-RU" dirty="0" err="1"/>
              <a:t>військового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напрямів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,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до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науково-дослідних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з </a:t>
            </a:r>
            <a:r>
              <a:rPr lang="ru-RU" dirty="0" err="1"/>
              <a:t>екологічної</a:t>
            </a:r>
            <a:r>
              <a:rPr lang="ru-RU" dirty="0"/>
              <a:t> тематики, до </a:t>
            </a:r>
            <a:r>
              <a:rPr lang="ru-RU" dirty="0" err="1"/>
              <a:t>участі</a:t>
            </a:r>
            <a:r>
              <a:rPr lang="ru-RU" dirty="0"/>
              <a:t> в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гуртках</a:t>
            </a:r>
            <a:r>
              <a:rPr lang="ru-RU" dirty="0"/>
              <a:t>, </a:t>
            </a:r>
            <a:r>
              <a:rPr lang="ru-RU" dirty="0" err="1"/>
              <a:t>олімпіадах</a:t>
            </a:r>
            <a:r>
              <a:rPr lang="ru-RU" dirty="0"/>
              <a:t> і </a:t>
            </a:r>
            <a:r>
              <a:rPr lang="ru-RU" dirty="0" err="1"/>
              <a:t>конференціях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9231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B3F955-2D08-5B1F-8D84-18EB778898A0}"/>
              </a:ext>
            </a:extLst>
          </p:cNvPr>
          <p:cNvSpPr txBox="1"/>
          <p:nvPr/>
        </p:nvSpPr>
        <p:spPr>
          <a:xfrm>
            <a:off x="529512" y="118638"/>
            <a:ext cx="1141367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Другою, </a:t>
            </a:r>
            <a:r>
              <a:rPr lang="ru-RU" dirty="0" err="1"/>
              <a:t>найважливішою</a:t>
            </a:r>
            <a:r>
              <a:rPr lang="ru-RU" dirty="0"/>
              <a:t> </a:t>
            </a:r>
            <a:r>
              <a:rPr lang="ru-RU" dirty="0" err="1"/>
              <a:t>функцією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є </a:t>
            </a:r>
            <a:r>
              <a:rPr lang="ru-RU" dirty="0" err="1"/>
              <a:t>підготовка</a:t>
            </a:r>
            <a:r>
              <a:rPr lang="ru-RU" dirty="0"/>
              <a:t> </a:t>
            </a:r>
            <a:r>
              <a:rPr lang="ru-RU" dirty="0" err="1"/>
              <a:t>фахівців-екологів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</a:t>
            </a:r>
            <a:r>
              <a:rPr lang="ru-RU" dirty="0" err="1"/>
              <a:t>освітньо-кваліфікаційного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для </a:t>
            </a:r>
            <a:r>
              <a:rPr lang="ru-RU" dirty="0" err="1"/>
              <a:t>освітньої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(</a:t>
            </a:r>
            <a:r>
              <a:rPr lang="ru-RU" dirty="0" err="1"/>
              <a:t>вчителів</a:t>
            </a:r>
            <a:r>
              <a:rPr lang="ru-RU" dirty="0"/>
              <a:t>, </a:t>
            </a:r>
            <a:r>
              <a:rPr lang="ru-RU" dirty="0" err="1"/>
              <a:t>викладачів</a:t>
            </a:r>
            <a:r>
              <a:rPr lang="ru-RU" dirty="0"/>
              <a:t>); для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та </a:t>
            </a:r>
            <a:r>
              <a:rPr lang="ru-RU" dirty="0" err="1"/>
              <a:t>раціо­нального</a:t>
            </a:r>
            <a:r>
              <a:rPr lang="ru-RU" dirty="0"/>
              <a:t> </a:t>
            </a:r>
            <a:r>
              <a:rPr lang="ru-RU" dirty="0" err="1"/>
              <a:t>природокористування</a:t>
            </a:r>
            <a:r>
              <a:rPr lang="ru-RU" dirty="0"/>
              <a:t>;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; для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установ</a:t>
            </a:r>
            <a:r>
              <a:rPr lang="ru-RU" dirty="0"/>
              <a:t> та </a:t>
            </a:r>
            <a:r>
              <a:rPr lang="ru-RU" dirty="0" err="1"/>
              <a:t>організацій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народного </a:t>
            </a:r>
            <a:r>
              <a:rPr lang="ru-RU" dirty="0" err="1"/>
              <a:t>господарства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Вчитель-еколог</a:t>
            </a:r>
            <a:r>
              <a:rPr lang="ru-RU" dirty="0"/>
              <a:t> повинен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викладання</a:t>
            </a:r>
            <a:r>
              <a:rPr lang="ru-RU" dirty="0"/>
              <a:t> курсу «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» у </a:t>
            </a:r>
            <a:r>
              <a:rPr lang="ru-RU" dirty="0" err="1"/>
              <a:t>середніх</a:t>
            </a:r>
            <a:r>
              <a:rPr lang="ru-RU" dirty="0"/>
              <a:t> </a:t>
            </a:r>
            <a:r>
              <a:rPr lang="ru-RU" dirty="0" err="1"/>
              <a:t>загальноосвітніх</a:t>
            </a:r>
            <a:r>
              <a:rPr lang="ru-RU" dirty="0"/>
              <a:t> закладах, </a:t>
            </a:r>
            <a:r>
              <a:rPr lang="ru-RU" dirty="0" err="1"/>
              <a:t>професійно-технічних</a:t>
            </a:r>
            <a:r>
              <a:rPr lang="ru-RU" dirty="0"/>
              <a:t> закладах, а також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позашкільної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виховної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. </a:t>
            </a:r>
            <a:r>
              <a:rPr lang="ru-RU" dirty="0" err="1"/>
              <a:t>Підготовка</a:t>
            </a:r>
            <a:r>
              <a:rPr lang="ru-RU" dirty="0"/>
              <a:t> </a:t>
            </a:r>
            <a:r>
              <a:rPr lang="ru-RU" dirty="0" err="1"/>
              <a:t>вчителів</a:t>
            </a:r>
            <a:r>
              <a:rPr lang="ru-RU" dirty="0"/>
              <a:t> </a:t>
            </a:r>
            <a:r>
              <a:rPr lang="ru-RU" dirty="0" err="1"/>
              <a:t>екології</a:t>
            </a:r>
            <a:r>
              <a:rPr lang="ru-RU" dirty="0"/>
              <a:t> повинна </a:t>
            </a:r>
            <a:r>
              <a:rPr lang="ru-RU" dirty="0" err="1"/>
              <a:t>здійснюватись</a:t>
            </a:r>
            <a:r>
              <a:rPr lang="ru-RU" dirty="0"/>
              <a:t> у </a:t>
            </a:r>
            <a:r>
              <a:rPr lang="ru-RU" dirty="0" err="1"/>
              <a:t>педагогічних</a:t>
            </a:r>
            <a:r>
              <a:rPr lang="ru-RU" dirty="0"/>
              <a:t> ВНЗ та </a:t>
            </a:r>
            <a:r>
              <a:rPr lang="ru-RU" dirty="0" err="1"/>
              <a:t>класичних</a:t>
            </a:r>
            <a:r>
              <a:rPr lang="ru-RU" dirty="0"/>
              <a:t> </a:t>
            </a:r>
            <a:r>
              <a:rPr lang="ru-RU" dirty="0" err="1"/>
              <a:t>університетах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Підготовка</a:t>
            </a:r>
            <a:r>
              <a:rPr lang="ru-RU" dirty="0"/>
              <a:t> </a:t>
            </a:r>
            <a:r>
              <a:rPr lang="ru-RU" dirty="0" err="1"/>
              <a:t>викладачів</a:t>
            </a:r>
            <a:r>
              <a:rPr lang="ru-RU" dirty="0"/>
              <a:t> з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дисциплін</a:t>
            </a:r>
            <a:r>
              <a:rPr lang="ru-RU" dirty="0"/>
              <a:t> </a:t>
            </a:r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en-US" dirty="0"/>
              <a:t>I-IV </a:t>
            </a:r>
            <a:r>
              <a:rPr lang="ru-RU" dirty="0" err="1"/>
              <a:t>рівнів</a:t>
            </a:r>
            <a:r>
              <a:rPr lang="ru-RU" dirty="0"/>
              <a:t> </a:t>
            </a:r>
            <a:r>
              <a:rPr lang="ru-RU" dirty="0" err="1"/>
              <a:t>акредитації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через </a:t>
            </a:r>
            <a:r>
              <a:rPr lang="ru-RU" dirty="0" err="1"/>
              <a:t>магістратуру</a:t>
            </a:r>
            <a:r>
              <a:rPr lang="ru-RU" dirty="0"/>
              <a:t> та </a:t>
            </a:r>
            <a:r>
              <a:rPr lang="ru-RU" dirty="0" err="1"/>
              <a:t>аспірантуру</a:t>
            </a:r>
            <a:r>
              <a:rPr lang="ru-RU" dirty="0"/>
              <a:t> з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спеціальностей</a:t>
            </a:r>
            <a:r>
              <a:rPr lang="ru-RU" dirty="0"/>
              <a:t> у </a:t>
            </a:r>
            <a:r>
              <a:rPr lang="ru-RU" dirty="0" err="1"/>
              <a:t>класичних</a:t>
            </a:r>
            <a:r>
              <a:rPr lang="ru-RU" dirty="0"/>
              <a:t> </a:t>
            </a:r>
            <a:r>
              <a:rPr lang="ru-RU" dirty="0" err="1"/>
              <a:t>університетах</a:t>
            </a:r>
            <a:r>
              <a:rPr lang="ru-RU" dirty="0"/>
              <a:t>, а також у ВНЗ за </a:t>
            </a:r>
            <a:r>
              <a:rPr lang="ru-RU" dirty="0" err="1"/>
              <a:t>екологічним</a:t>
            </a:r>
            <a:r>
              <a:rPr lang="ru-RU" dirty="0"/>
              <a:t> та </a:t>
            </a:r>
            <a:r>
              <a:rPr lang="ru-RU" dirty="0" err="1"/>
              <a:t>галузевим</a:t>
            </a:r>
            <a:r>
              <a:rPr lang="ru-RU" dirty="0"/>
              <a:t> </a:t>
            </a:r>
            <a:r>
              <a:rPr lang="ru-RU" dirty="0" err="1"/>
              <a:t>спрямуванням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плани</a:t>
            </a:r>
            <a:r>
              <a:rPr lang="ru-RU" dirty="0"/>
              <a:t> ВНЗ,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готують</a:t>
            </a:r>
            <a:r>
              <a:rPr lang="ru-RU" dirty="0"/>
              <a:t> </a:t>
            </a:r>
            <a:r>
              <a:rPr lang="ru-RU" dirty="0" err="1"/>
              <a:t>фахівців-екологів</a:t>
            </a:r>
            <a:r>
              <a:rPr lang="ru-RU" dirty="0"/>
              <a:t>, на </a:t>
            </a:r>
            <a:r>
              <a:rPr lang="ru-RU" dirty="0" err="1"/>
              <a:t>бакалаврському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підготовку</a:t>
            </a:r>
            <a:r>
              <a:rPr lang="ru-RU" dirty="0"/>
              <a:t> бакалавра-</a:t>
            </a:r>
            <a:r>
              <a:rPr lang="ru-RU" dirty="0" err="1"/>
              <a:t>еколога</a:t>
            </a:r>
            <a:r>
              <a:rPr lang="ru-RU" dirty="0"/>
              <a:t> з </a:t>
            </a:r>
            <a:r>
              <a:rPr lang="ru-RU" dirty="0" err="1"/>
              <a:t>фунда­ментальним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з </a:t>
            </a:r>
            <a:r>
              <a:rPr lang="ru-RU" dirty="0" err="1"/>
              <a:t>класичної</a:t>
            </a:r>
            <a:r>
              <a:rPr lang="ru-RU" dirty="0"/>
              <a:t> </a:t>
            </a:r>
            <a:r>
              <a:rPr lang="ru-RU" dirty="0" err="1"/>
              <a:t>екології</a:t>
            </a:r>
            <a:r>
              <a:rPr lang="ru-RU" dirty="0"/>
              <a:t> з </a:t>
            </a:r>
            <a:r>
              <a:rPr lang="ru-RU" dirty="0" err="1"/>
              <a:t>окремими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 </a:t>
            </a:r>
            <a:r>
              <a:rPr lang="ru-RU" dirty="0" err="1"/>
              <a:t>прикладної</a:t>
            </a:r>
            <a:r>
              <a:rPr lang="ru-RU" dirty="0"/>
              <a:t> </a:t>
            </a:r>
            <a:r>
              <a:rPr lang="ru-RU" dirty="0" err="1"/>
              <a:t>екології</a:t>
            </a:r>
            <a:r>
              <a:rPr lang="ru-RU" dirty="0"/>
              <a:t>. </a:t>
            </a:r>
          </a:p>
          <a:p>
            <a:pPr algn="just"/>
            <a:r>
              <a:rPr lang="ru-RU" dirty="0" err="1"/>
              <a:t>Кожний</a:t>
            </a:r>
            <a:r>
              <a:rPr lang="ru-RU" dirty="0"/>
              <a:t> </a:t>
            </a:r>
            <a:r>
              <a:rPr lang="ru-RU" dirty="0" err="1"/>
              <a:t>окремий</a:t>
            </a:r>
            <a:r>
              <a:rPr lang="ru-RU" dirty="0"/>
              <a:t> ВНЗ на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«бакалавр» та «</a:t>
            </a:r>
            <a:r>
              <a:rPr lang="ru-RU" dirty="0" err="1"/>
              <a:t>магістр</a:t>
            </a:r>
            <a:r>
              <a:rPr lang="ru-RU" dirty="0"/>
              <a:t>»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надавати</a:t>
            </a:r>
            <a:r>
              <a:rPr lang="ru-RU" dirty="0"/>
              <a:t> </a:t>
            </a:r>
            <a:r>
              <a:rPr lang="ru-RU" dirty="0" err="1"/>
              <a:t>перевагу</a:t>
            </a:r>
            <a:r>
              <a:rPr lang="ru-RU" dirty="0"/>
              <a:t> </a:t>
            </a:r>
            <a:r>
              <a:rPr lang="ru-RU" dirty="0" err="1"/>
              <a:t>підготовці</a:t>
            </a:r>
            <a:r>
              <a:rPr lang="ru-RU" dirty="0"/>
              <a:t> </a:t>
            </a:r>
            <a:r>
              <a:rPr lang="ru-RU" dirty="0" err="1"/>
              <a:t>фахівців-екологів</a:t>
            </a:r>
            <a:r>
              <a:rPr lang="ru-RU" dirty="0"/>
              <a:t> того </a:t>
            </a:r>
            <a:r>
              <a:rPr lang="ru-RU" dirty="0" err="1"/>
              <a:t>профілю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необхідний</a:t>
            </a:r>
            <a:r>
              <a:rPr lang="ru-RU" dirty="0"/>
              <a:t> в даний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галузям</a:t>
            </a:r>
            <a:r>
              <a:rPr lang="ru-RU" dirty="0"/>
              <a:t> </a:t>
            </a:r>
            <a:r>
              <a:rPr lang="ru-RU" dirty="0" err="1"/>
              <a:t>регіону</a:t>
            </a:r>
            <a:r>
              <a:rPr lang="ru-RU" dirty="0"/>
              <a:t> (</a:t>
            </a:r>
            <a:r>
              <a:rPr lang="ru-RU" dirty="0" err="1"/>
              <a:t>екологи</a:t>
            </a:r>
            <a:r>
              <a:rPr lang="ru-RU" dirty="0"/>
              <a:t> аграрники, </a:t>
            </a:r>
            <a:r>
              <a:rPr lang="ru-RU" dirty="0" err="1"/>
              <a:t>екологи-енергетики</a:t>
            </a:r>
            <a:r>
              <a:rPr lang="ru-RU" dirty="0"/>
              <a:t>, </a:t>
            </a:r>
            <a:r>
              <a:rPr lang="ru-RU" dirty="0" err="1"/>
              <a:t>екологи-лісогосподарники</a:t>
            </a:r>
            <a:r>
              <a:rPr lang="ru-RU" dirty="0"/>
              <a:t>, </a:t>
            </a:r>
            <a:r>
              <a:rPr lang="ru-RU" dirty="0" err="1"/>
              <a:t>екотехніки</a:t>
            </a:r>
            <a:r>
              <a:rPr lang="ru-RU" dirty="0"/>
              <a:t>, </a:t>
            </a:r>
            <a:r>
              <a:rPr lang="ru-RU" dirty="0" err="1"/>
              <a:t>геоекологи</a:t>
            </a:r>
            <a:r>
              <a:rPr lang="ru-RU" dirty="0"/>
              <a:t>, </a:t>
            </a:r>
            <a:r>
              <a:rPr lang="ru-RU" dirty="0" err="1"/>
              <a:t>радіоекологи</a:t>
            </a:r>
            <a:r>
              <a:rPr lang="ru-RU" dirty="0"/>
              <a:t>, </a:t>
            </a:r>
            <a:r>
              <a:rPr lang="ru-RU" dirty="0" err="1"/>
              <a:t>екологи</a:t>
            </a:r>
            <a:r>
              <a:rPr lang="ru-RU" dirty="0"/>
              <a:t> </a:t>
            </a:r>
            <a:r>
              <a:rPr lang="ru-RU" dirty="0" err="1"/>
              <a:t>заповідної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, </a:t>
            </a:r>
            <a:r>
              <a:rPr lang="ru-RU" dirty="0" err="1"/>
              <a:t>екотоксикологи</a:t>
            </a:r>
            <a:r>
              <a:rPr lang="ru-RU" dirty="0"/>
              <a:t>, </a:t>
            </a:r>
            <a:r>
              <a:rPr lang="ru-RU" dirty="0" err="1"/>
              <a:t>інженери</a:t>
            </a:r>
            <a:r>
              <a:rPr lang="ru-RU" dirty="0"/>
              <a:t> </a:t>
            </a:r>
            <a:r>
              <a:rPr lang="ru-RU" dirty="0" err="1"/>
              <a:t>техноекологи</a:t>
            </a:r>
            <a:r>
              <a:rPr lang="ru-RU" dirty="0"/>
              <a:t>, </a:t>
            </a:r>
            <a:r>
              <a:rPr lang="ru-RU" dirty="0" err="1"/>
              <a:t>військові</a:t>
            </a:r>
            <a:r>
              <a:rPr lang="ru-RU" dirty="0"/>
              <a:t> </a:t>
            </a:r>
            <a:r>
              <a:rPr lang="ru-RU" dirty="0" err="1"/>
              <a:t>екологи</a:t>
            </a:r>
            <a:r>
              <a:rPr lang="ru-RU" dirty="0"/>
              <a:t>, </a:t>
            </a:r>
            <a:r>
              <a:rPr lang="ru-RU" dirty="0" err="1"/>
              <a:t>еко-політики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 і </a:t>
            </a:r>
            <a:r>
              <a:rPr lang="ru-RU" dirty="0" err="1"/>
              <a:t>організацію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ВНЗ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. На </a:t>
            </a:r>
            <a:r>
              <a:rPr lang="ru-RU" dirty="0" err="1"/>
              <a:t>магістерському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також </a:t>
            </a:r>
            <a:r>
              <a:rPr lang="ru-RU" dirty="0" err="1"/>
              <a:t>спеціалізація</a:t>
            </a:r>
            <a:r>
              <a:rPr lang="ru-RU" dirty="0"/>
              <a:t> у </a:t>
            </a:r>
            <a:r>
              <a:rPr lang="ru-RU" dirty="0" err="1"/>
              <a:t>екологічній</a:t>
            </a:r>
            <a:r>
              <a:rPr lang="ru-RU" dirty="0"/>
              <a:t> </a:t>
            </a:r>
            <a:r>
              <a:rPr lang="ru-RU" dirty="0" err="1"/>
              <a:t>науці</a:t>
            </a:r>
            <a:r>
              <a:rPr lang="ru-RU" dirty="0"/>
              <a:t> в </a:t>
            </a:r>
            <a:r>
              <a:rPr lang="ru-RU" dirty="0" err="1"/>
              <a:t>плані</a:t>
            </a:r>
            <a:r>
              <a:rPr lang="ru-RU" dirty="0"/>
              <a:t> </a:t>
            </a:r>
            <a:r>
              <a:rPr lang="ru-RU" dirty="0" err="1"/>
              <a:t>поглиблення</a:t>
            </a:r>
            <a:r>
              <a:rPr lang="ru-RU" dirty="0"/>
              <a:t> і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бакалаврського</a:t>
            </a:r>
            <a:r>
              <a:rPr lang="ru-RU" dirty="0"/>
              <a:t> курсу.</a:t>
            </a:r>
          </a:p>
        </p:txBody>
      </p:sp>
    </p:spTree>
    <p:extLst>
      <p:ext uri="{BB962C8B-B14F-4D97-AF65-F5344CB8AC3E}">
        <p14:creationId xmlns:p14="http://schemas.microsoft.com/office/powerpoint/2010/main" val="55168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6BEF98-4C72-2CFD-B5D9-7E88CD645C69}"/>
              </a:ext>
            </a:extLst>
          </p:cNvPr>
          <p:cNvSpPr txBox="1"/>
          <p:nvPr/>
        </p:nvSpPr>
        <p:spPr>
          <a:xfrm>
            <a:off x="463809" y="251926"/>
            <a:ext cx="11264382" cy="7848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В </a:t>
            </a:r>
            <a:r>
              <a:rPr lang="ru-RU" dirty="0" err="1"/>
              <a:t>освітньо-професійних</a:t>
            </a:r>
            <a:r>
              <a:rPr lang="ru-RU" dirty="0"/>
              <a:t> </a:t>
            </a:r>
            <a:r>
              <a:rPr lang="ru-RU" dirty="0" err="1"/>
              <a:t>програмах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бакалавра, </a:t>
            </a:r>
            <a:r>
              <a:rPr lang="ru-RU" dirty="0" err="1"/>
              <a:t>магістра-еколога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передбачити</a:t>
            </a:r>
            <a:r>
              <a:rPr lang="ru-RU" dirty="0"/>
              <a:t> </a:t>
            </a:r>
            <a:r>
              <a:rPr lang="ru-RU" dirty="0" err="1"/>
              <a:t>викладання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професійно-орієнтованих</a:t>
            </a:r>
            <a:r>
              <a:rPr lang="ru-RU" dirty="0"/>
              <a:t> </a:t>
            </a:r>
            <a:r>
              <a:rPr lang="ru-RU" dirty="0" err="1"/>
              <a:t>дисциплін</a:t>
            </a:r>
            <a:r>
              <a:rPr lang="ru-RU" dirty="0"/>
              <a:t>: «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екологія</a:t>
            </a:r>
            <a:r>
              <a:rPr lang="ru-RU" dirty="0"/>
              <a:t>», «</a:t>
            </a:r>
            <a:r>
              <a:rPr lang="ru-RU" dirty="0" err="1"/>
              <a:t>Екологія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», «</a:t>
            </a:r>
            <a:r>
              <a:rPr lang="ru-RU" dirty="0" err="1"/>
              <a:t>Екологія</a:t>
            </a:r>
            <a:r>
              <a:rPr lang="ru-RU" dirty="0"/>
              <a:t> тварин», «</a:t>
            </a:r>
            <a:r>
              <a:rPr lang="ru-RU" dirty="0" err="1"/>
              <a:t>Екологія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», «</a:t>
            </a:r>
            <a:r>
              <a:rPr lang="ru-RU" dirty="0" err="1"/>
              <a:t>Ланд­шафтна</a:t>
            </a:r>
            <a:r>
              <a:rPr lang="ru-RU" dirty="0"/>
              <a:t> </a:t>
            </a:r>
            <a:r>
              <a:rPr lang="ru-RU" dirty="0" err="1"/>
              <a:t>екологія</a:t>
            </a:r>
            <a:r>
              <a:rPr lang="ru-RU" dirty="0"/>
              <a:t>», «</a:t>
            </a:r>
            <a:r>
              <a:rPr lang="ru-RU" dirty="0" err="1"/>
              <a:t>Моніторинг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», «</a:t>
            </a:r>
            <a:r>
              <a:rPr lang="ru-RU" dirty="0" err="1"/>
              <a:t>Прикладна</a:t>
            </a:r>
            <a:r>
              <a:rPr lang="ru-RU" dirty="0"/>
              <a:t> </a:t>
            </a:r>
            <a:r>
              <a:rPr lang="ru-RU" dirty="0" err="1"/>
              <a:t>екологія</a:t>
            </a:r>
            <a:r>
              <a:rPr lang="ru-RU" dirty="0"/>
              <a:t>», «</a:t>
            </a:r>
            <a:r>
              <a:rPr lang="ru-RU" dirty="0" err="1"/>
              <a:t>Екологічний</a:t>
            </a:r>
            <a:r>
              <a:rPr lang="ru-RU" dirty="0"/>
              <a:t> аудит», «</a:t>
            </a:r>
            <a:r>
              <a:rPr lang="ru-RU" dirty="0" err="1"/>
              <a:t>Екологічний</a:t>
            </a:r>
            <a:r>
              <a:rPr lang="ru-RU" dirty="0"/>
              <a:t> менеджмент», «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екологічною</a:t>
            </a:r>
            <a:r>
              <a:rPr lang="ru-RU" dirty="0"/>
              <a:t> </a:t>
            </a:r>
            <a:r>
              <a:rPr lang="ru-RU" dirty="0" err="1"/>
              <a:t>безпекою</a:t>
            </a:r>
            <a:r>
              <a:rPr lang="ru-RU" dirty="0"/>
              <a:t>», «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сталого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», «</a:t>
            </a:r>
            <a:r>
              <a:rPr lang="ru-RU" dirty="0" err="1"/>
              <a:t>Екологічна</a:t>
            </a:r>
            <a:r>
              <a:rPr lang="ru-RU" dirty="0"/>
              <a:t> </a:t>
            </a:r>
            <a:r>
              <a:rPr lang="ru-RU" dirty="0" err="1"/>
              <a:t>політика</a:t>
            </a:r>
            <a:r>
              <a:rPr lang="ru-RU" dirty="0"/>
              <a:t>», «</a:t>
            </a:r>
            <a:r>
              <a:rPr lang="ru-RU" dirty="0" err="1"/>
              <a:t>Економіка</a:t>
            </a:r>
            <a:r>
              <a:rPr lang="ru-RU" dirty="0"/>
              <a:t> </a:t>
            </a:r>
            <a:r>
              <a:rPr lang="ru-RU" dirty="0" err="1"/>
              <a:t>природокористування</a:t>
            </a:r>
            <a:r>
              <a:rPr lang="ru-RU" dirty="0"/>
              <a:t>», «</a:t>
            </a:r>
            <a:r>
              <a:rPr lang="ru-RU" dirty="0" err="1"/>
              <a:t>Нормування</a:t>
            </a:r>
            <a:r>
              <a:rPr lang="ru-RU" dirty="0"/>
              <a:t> </a:t>
            </a:r>
            <a:r>
              <a:rPr lang="ru-RU" dirty="0" err="1"/>
              <a:t>антропогенних</a:t>
            </a:r>
            <a:r>
              <a:rPr lang="ru-RU" dirty="0"/>
              <a:t> </a:t>
            </a:r>
            <a:r>
              <a:rPr lang="ru-RU" dirty="0" err="1"/>
              <a:t>навантажень</a:t>
            </a:r>
            <a:r>
              <a:rPr lang="ru-RU" dirty="0"/>
              <a:t>», «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». </a:t>
            </a:r>
          </a:p>
          <a:p>
            <a:pPr algn="just"/>
            <a:r>
              <a:rPr lang="ru-RU" dirty="0" err="1"/>
              <a:t>Особливої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у ВНЗ </a:t>
            </a:r>
            <a:r>
              <a:rPr lang="ru-RU" dirty="0" err="1"/>
              <a:t>технічного</a:t>
            </a:r>
            <a:r>
              <a:rPr lang="ru-RU" dirty="0"/>
              <a:t>, </a:t>
            </a:r>
            <a:r>
              <a:rPr lang="ru-RU" dirty="0" err="1"/>
              <a:t>агропромислового</a:t>
            </a:r>
            <a:r>
              <a:rPr lang="ru-RU" dirty="0"/>
              <a:t> та </a:t>
            </a:r>
            <a:r>
              <a:rPr lang="ru-RU" dirty="0" err="1"/>
              <a:t>військового</a:t>
            </a:r>
            <a:r>
              <a:rPr lang="ru-RU" dirty="0"/>
              <a:t> </a:t>
            </a:r>
            <a:r>
              <a:rPr lang="ru-RU" dirty="0" err="1"/>
              <a:t>профілю</a:t>
            </a:r>
            <a:r>
              <a:rPr lang="ru-RU" dirty="0"/>
              <a:t>.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повинен </a:t>
            </a:r>
            <a:r>
              <a:rPr lang="ru-RU" dirty="0" err="1"/>
              <a:t>віддзеркалюватися</a:t>
            </a:r>
            <a:r>
              <a:rPr lang="ru-RU" dirty="0"/>
              <a:t> у </a:t>
            </a:r>
            <a:r>
              <a:rPr lang="ru-RU" dirty="0" err="1"/>
              <a:t>Державних</a:t>
            </a:r>
            <a:r>
              <a:rPr lang="ru-RU" dirty="0"/>
              <a:t> стандартах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за </a:t>
            </a:r>
            <a:r>
              <a:rPr lang="ru-RU" dirty="0" err="1"/>
              <a:t>всіма</a:t>
            </a:r>
            <a:r>
              <a:rPr lang="ru-RU" dirty="0"/>
              <a:t> </a:t>
            </a:r>
            <a:r>
              <a:rPr lang="ru-RU" dirty="0" err="1"/>
              <a:t>напрямами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положень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.</a:t>
            </a:r>
          </a:p>
          <a:p>
            <a:r>
              <a:rPr lang="ru-RU" b="1" dirty="0" err="1"/>
              <a:t>Програми</a:t>
            </a:r>
            <a:r>
              <a:rPr lang="ru-RU" b="1" dirty="0"/>
              <a:t> </a:t>
            </a:r>
            <a:r>
              <a:rPr lang="ru-RU" b="1" dirty="0" err="1"/>
              <a:t>підготовки</a:t>
            </a:r>
            <a:r>
              <a:rPr lang="ru-RU" b="1" dirty="0"/>
              <a:t> </a:t>
            </a:r>
            <a:r>
              <a:rPr lang="ru-RU" b="1" dirty="0" err="1"/>
              <a:t>фахівців-екологів</a:t>
            </a:r>
            <a:r>
              <a:rPr lang="ru-RU" b="1" dirty="0"/>
              <a:t> </a:t>
            </a:r>
            <a:r>
              <a:rPr lang="ru-RU" b="1" dirty="0" err="1"/>
              <a:t>повинні</a:t>
            </a:r>
            <a:r>
              <a:rPr lang="ru-RU" b="1" dirty="0"/>
              <a:t> </a:t>
            </a:r>
            <a:r>
              <a:rPr lang="ru-RU" b="1" dirty="0" err="1"/>
              <a:t>передбачити</a:t>
            </a:r>
            <a:r>
              <a:rPr lang="ru-RU" b="1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здобуття</a:t>
            </a:r>
            <a:r>
              <a:rPr lang="ru-RU" dirty="0"/>
              <a:t> </a:t>
            </a:r>
            <a:r>
              <a:rPr lang="ru-RU" dirty="0" err="1"/>
              <a:t>відповідного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теоретичних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з </a:t>
            </a:r>
            <a:r>
              <a:rPr lang="ru-RU" dirty="0" err="1"/>
              <a:t>екології</a:t>
            </a:r>
            <a:r>
              <a:rPr lang="ru-RU" dirty="0"/>
              <a:t>, </a:t>
            </a:r>
            <a:r>
              <a:rPr lang="ru-RU" dirty="0" err="1"/>
              <a:t>орієнтованих</a:t>
            </a:r>
            <a:r>
              <a:rPr lang="ru-RU" dirty="0"/>
              <a:t> на </a:t>
            </a:r>
            <a:r>
              <a:rPr lang="ru-RU" dirty="0" err="1"/>
              <a:t>майбутню</a:t>
            </a:r>
            <a:r>
              <a:rPr lang="ru-RU" dirty="0"/>
              <a:t> </a:t>
            </a:r>
            <a:r>
              <a:rPr lang="ru-RU" dirty="0" err="1"/>
              <a:t>галузеву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необхідного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практичних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 та </a:t>
            </a:r>
            <a:r>
              <a:rPr lang="ru-RU" dirty="0" err="1"/>
              <a:t>раціонального</a:t>
            </a:r>
            <a:r>
              <a:rPr lang="ru-RU" dirty="0"/>
              <a:t> </a:t>
            </a:r>
            <a:r>
              <a:rPr lang="ru-RU" dirty="0" err="1"/>
              <a:t>природокористування</a:t>
            </a:r>
            <a:r>
              <a:rPr lang="ru-RU" dirty="0"/>
              <a:t>, </a:t>
            </a:r>
            <a:r>
              <a:rPr lang="ru-RU" dirty="0" err="1"/>
              <a:t>уміння</a:t>
            </a:r>
            <a:r>
              <a:rPr lang="ru-RU" dirty="0"/>
              <a:t> </a:t>
            </a:r>
            <a:r>
              <a:rPr lang="ru-RU" dirty="0" err="1"/>
              <a:t>самостійно</a:t>
            </a:r>
            <a:r>
              <a:rPr lang="ru-RU" dirty="0"/>
              <a:t> </a:t>
            </a:r>
            <a:r>
              <a:rPr lang="ru-RU" dirty="0" err="1"/>
              <a:t>аналізувати</a:t>
            </a:r>
            <a:r>
              <a:rPr lang="ru-RU" dirty="0"/>
              <a:t> і </a:t>
            </a:r>
            <a:r>
              <a:rPr lang="ru-RU" dirty="0" err="1"/>
              <a:t>моделювати</a:t>
            </a:r>
            <a:r>
              <a:rPr lang="ru-RU" dirty="0"/>
              <a:t> </a:t>
            </a:r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з </a:t>
            </a:r>
            <a:r>
              <a:rPr lang="ru-RU" dirty="0" err="1"/>
              <a:t>орієнтацією</a:t>
            </a:r>
            <a:r>
              <a:rPr lang="ru-RU" dirty="0"/>
              <a:t> на </a:t>
            </a:r>
            <a:r>
              <a:rPr lang="ru-RU" dirty="0" err="1"/>
              <a:t>управління</a:t>
            </a:r>
            <a:r>
              <a:rPr lang="ru-RU" dirty="0"/>
              <a:t> ними;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усвідомлення</a:t>
            </a:r>
            <a:r>
              <a:rPr lang="ru-RU" dirty="0"/>
              <a:t> </a:t>
            </a:r>
            <a:r>
              <a:rPr lang="ru-RU" dirty="0" err="1"/>
              <a:t>реальності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 і </a:t>
            </a:r>
            <a:r>
              <a:rPr lang="ru-RU" dirty="0" err="1"/>
              <a:t>шляхів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запобігання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здобуття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у </a:t>
            </a:r>
            <a:r>
              <a:rPr lang="ru-RU" dirty="0" err="1"/>
              <a:t>розв'язанні</a:t>
            </a:r>
            <a:r>
              <a:rPr lang="ru-RU" dirty="0"/>
              <a:t> </a:t>
            </a:r>
            <a:r>
              <a:rPr lang="ru-RU" dirty="0" err="1"/>
              <a:t>галузевих</a:t>
            </a:r>
            <a:r>
              <a:rPr lang="ru-RU" dirty="0"/>
              <a:t>, </a:t>
            </a:r>
            <a:r>
              <a:rPr lang="ru-RU" dirty="0" err="1"/>
              <a:t>загальних</a:t>
            </a:r>
            <a:r>
              <a:rPr lang="ru-RU" dirty="0"/>
              <a:t> </a:t>
            </a:r>
            <a:r>
              <a:rPr lang="ru-RU" dirty="0" err="1"/>
              <a:t>локальних</a:t>
            </a:r>
            <a:r>
              <a:rPr lang="ru-RU" dirty="0"/>
              <a:t> і </a:t>
            </a:r>
            <a:r>
              <a:rPr lang="ru-RU" dirty="0" err="1"/>
              <a:t>регіональних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проблем, </a:t>
            </a:r>
            <a:r>
              <a:rPr lang="ru-RU" dirty="0" err="1"/>
              <a:t>уміння</a:t>
            </a:r>
            <a:r>
              <a:rPr lang="ru-RU" dirty="0"/>
              <a:t> </a:t>
            </a:r>
            <a:r>
              <a:rPr lang="ru-RU" dirty="0" err="1"/>
              <a:t>користуватися</a:t>
            </a:r>
            <a:r>
              <a:rPr lang="ru-RU" dirty="0"/>
              <a:t> </a:t>
            </a:r>
            <a:r>
              <a:rPr lang="ru-RU" dirty="0" err="1"/>
              <a:t>еко­логічними</a:t>
            </a:r>
            <a:r>
              <a:rPr lang="ru-RU" dirty="0"/>
              <a:t> нормативно-</a:t>
            </a:r>
            <a:r>
              <a:rPr lang="ru-RU" dirty="0" err="1"/>
              <a:t>правовими</a:t>
            </a:r>
            <a:r>
              <a:rPr lang="ru-RU" dirty="0"/>
              <a:t> документами;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здатності</a:t>
            </a:r>
            <a:r>
              <a:rPr lang="ru-RU" dirty="0"/>
              <a:t> </a:t>
            </a:r>
            <a:r>
              <a:rPr lang="ru-RU" dirty="0" err="1"/>
              <a:t>оцінювати</a:t>
            </a:r>
            <a:r>
              <a:rPr lang="ru-RU" dirty="0"/>
              <a:t> </a:t>
            </a:r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і </a:t>
            </a:r>
            <a:r>
              <a:rPr lang="ru-RU" dirty="0" err="1"/>
              <a:t>здійснювати</a:t>
            </a:r>
            <a:r>
              <a:rPr lang="ru-RU" dirty="0"/>
              <a:t> заходи з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 з </a:t>
            </a:r>
            <a:r>
              <a:rPr lang="ru-RU" dirty="0" err="1"/>
              <a:t>позицій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екології</a:t>
            </a:r>
            <a:r>
              <a:rPr lang="ru-RU" dirty="0"/>
              <a:t>, </a:t>
            </a:r>
            <a:r>
              <a:rPr lang="ru-RU" dirty="0" err="1"/>
              <a:t>політики</a:t>
            </a:r>
            <a:r>
              <a:rPr lang="ru-RU" dirty="0"/>
              <a:t>, </a:t>
            </a:r>
            <a:r>
              <a:rPr lang="ru-RU" dirty="0" err="1"/>
              <a:t>економіки</a:t>
            </a:r>
            <a:r>
              <a:rPr lang="ru-RU" dirty="0"/>
              <a:t>, </a:t>
            </a:r>
            <a:r>
              <a:rPr lang="ru-RU" dirty="0" err="1"/>
              <a:t>законодавства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активної</a:t>
            </a:r>
            <a:r>
              <a:rPr lang="ru-RU" dirty="0"/>
              <a:t> </a:t>
            </a:r>
            <a:r>
              <a:rPr lang="ru-RU" dirty="0" err="1"/>
              <a:t>громадської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вирішення</a:t>
            </a:r>
            <a:r>
              <a:rPr lang="ru-RU" dirty="0"/>
              <a:t> проблем </a:t>
            </a:r>
            <a:r>
              <a:rPr lang="ru-RU" dirty="0" err="1"/>
              <a:t>захисту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 і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біосфери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вміння</a:t>
            </a:r>
            <a:r>
              <a:rPr lang="ru-RU" dirty="0"/>
              <a:t> активно </a:t>
            </a:r>
            <a:r>
              <a:rPr lang="ru-RU" dirty="0" err="1"/>
              <a:t>користуватись</a:t>
            </a:r>
            <a:r>
              <a:rPr lang="ru-RU" dirty="0"/>
              <a:t> </a:t>
            </a:r>
            <a:r>
              <a:rPr lang="ru-RU" dirty="0" err="1"/>
              <a:t>сучасними</a:t>
            </a:r>
            <a:r>
              <a:rPr lang="ru-RU" dirty="0"/>
              <a:t> </a:t>
            </a:r>
            <a:r>
              <a:rPr lang="ru-RU" dirty="0" err="1"/>
              <a:t>інформаційними</a:t>
            </a:r>
            <a:r>
              <a:rPr lang="ru-RU" dirty="0"/>
              <a:t> </a:t>
            </a:r>
            <a:r>
              <a:rPr lang="ru-RU" dirty="0" err="1"/>
              <a:t>технологіями</a:t>
            </a:r>
            <a:r>
              <a:rPr lang="ru-RU" dirty="0"/>
              <a:t> для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.</a:t>
            </a:r>
          </a:p>
          <a:p>
            <a:r>
              <a:rPr lang="ru-RU" dirty="0" err="1"/>
              <a:t>Обов'язковим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в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лабораторних</a:t>
            </a:r>
            <a:r>
              <a:rPr lang="ru-RU" dirty="0"/>
              <a:t> і </a:t>
            </a:r>
            <a:r>
              <a:rPr lang="ru-RU" dirty="0" err="1"/>
              <a:t>практичних</a:t>
            </a:r>
            <a:r>
              <a:rPr lang="ru-RU" dirty="0"/>
              <a:t> занять з </a:t>
            </a:r>
            <a:r>
              <a:rPr lang="ru-RU" dirty="0" err="1"/>
              <a:t>екології</a:t>
            </a:r>
            <a:r>
              <a:rPr lang="ru-RU" dirty="0"/>
              <a:t>, </a:t>
            </a:r>
            <a:r>
              <a:rPr lang="ru-RU" dirty="0" err="1"/>
              <a:t>польових</a:t>
            </a:r>
            <a:r>
              <a:rPr lang="ru-RU" dirty="0"/>
              <a:t> і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практик, в тому </a:t>
            </a:r>
            <a:r>
              <a:rPr lang="ru-RU" dirty="0" err="1"/>
              <a:t>числі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структурних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 </a:t>
            </a:r>
            <a:r>
              <a:rPr lang="ru-RU" dirty="0" err="1"/>
              <a:t>Мінекоресурсів</a:t>
            </a:r>
            <a:r>
              <a:rPr lang="ru-RU" dirty="0"/>
              <a:t>,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а також за кордоном.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польових</a:t>
            </a:r>
            <a:r>
              <a:rPr lang="ru-RU" dirty="0"/>
              <a:t> практик </a:t>
            </a:r>
            <a:r>
              <a:rPr lang="ru-RU" dirty="0" err="1"/>
              <a:t>має</a:t>
            </a:r>
            <a:r>
              <a:rPr lang="ru-RU" dirty="0"/>
              <a:t> бути не </a:t>
            </a:r>
            <a:r>
              <a:rPr lang="ru-RU" dirty="0" err="1"/>
              <a:t>менше</a:t>
            </a:r>
            <a:r>
              <a:rPr lang="ru-RU" dirty="0"/>
              <a:t> 3-х </a:t>
            </a:r>
            <a:r>
              <a:rPr lang="ru-RU" dirty="0" err="1"/>
              <a:t>тижнів</a:t>
            </a:r>
            <a:r>
              <a:rPr lang="ru-RU" dirty="0"/>
              <a:t> на </a:t>
            </a:r>
            <a:r>
              <a:rPr lang="ru-RU" dirty="0" err="1"/>
              <a:t>рік</a:t>
            </a:r>
            <a:r>
              <a:rPr lang="ru-RU" dirty="0"/>
              <a:t> (</a:t>
            </a:r>
            <a:r>
              <a:rPr lang="ru-RU" dirty="0" err="1"/>
              <a:t>після</a:t>
            </a:r>
            <a:r>
              <a:rPr lang="ru-RU" dirty="0"/>
              <a:t> 1-го, 2-го, 3-го і 5-го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).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спеціалізації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за </a:t>
            </a:r>
            <a:r>
              <a:rPr lang="ru-RU" dirty="0" err="1"/>
              <a:t>змістом</a:t>
            </a:r>
            <a:r>
              <a:rPr lang="ru-RU" dirty="0"/>
              <a:t>, </a:t>
            </a:r>
            <a:r>
              <a:rPr lang="ru-RU" dirty="0" err="1"/>
              <a:t>кількістю</a:t>
            </a:r>
            <a:endParaRPr lang="ru-RU" dirty="0"/>
          </a:p>
          <a:p>
            <a:endParaRPr lang="ru-RU" dirty="0"/>
          </a:p>
          <a:p>
            <a:r>
              <a:rPr lang="ru-RU" dirty="0"/>
              <a:t>годин і </a:t>
            </a:r>
            <a:r>
              <a:rPr lang="ru-RU" dirty="0" err="1"/>
              <a:t>складністю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практики. </a:t>
            </a:r>
          </a:p>
        </p:txBody>
      </p:sp>
    </p:spTree>
    <p:extLst>
      <p:ext uri="{BB962C8B-B14F-4D97-AF65-F5344CB8AC3E}">
        <p14:creationId xmlns:p14="http://schemas.microsoft.com/office/powerpoint/2010/main" val="554950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AD2389-96DD-515D-2E2C-4775E43935C2}"/>
              </a:ext>
            </a:extLst>
          </p:cNvPr>
          <p:cNvSpPr txBox="1"/>
          <p:nvPr/>
        </p:nvSpPr>
        <p:spPr>
          <a:xfrm>
            <a:off x="688132" y="281007"/>
            <a:ext cx="1086316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Обов'язковим</a:t>
            </a:r>
            <a:r>
              <a:rPr lang="ru-RU" dirty="0"/>
              <a:t> </a:t>
            </a:r>
            <a:r>
              <a:rPr lang="ru-RU" dirty="0" err="1"/>
              <a:t>введення</a:t>
            </a:r>
            <a:r>
              <a:rPr lang="ru-RU" dirty="0"/>
              <a:t> в </a:t>
            </a:r>
            <a:r>
              <a:rPr lang="ru-RU" dirty="0" err="1"/>
              <a:t>навчальний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лабораторних</a:t>
            </a:r>
            <a:r>
              <a:rPr lang="ru-RU" dirty="0"/>
              <a:t> і </a:t>
            </a:r>
            <a:r>
              <a:rPr lang="ru-RU" dirty="0" err="1"/>
              <a:t>практичних</a:t>
            </a:r>
            <a:r>
              <a:rPr lang="ru-RU" dirty="0"/>
              <a:t> занять з </a:t>
            </a:r>
            <a:r>
              <a:rPr lang="ru-RU" dirty="0" err="1"/>
              <a:t>екології</a:t>
            </a:r>
            <a:r>
              <a:rPr lang="ru-RU" dirty="0"/>
              <a:t>, </a:t>
            </a:r>
            <a:r>
              <a:rPr lang="ru-RU" dirty="0" err="1"/>
              <a:t>польових</a:t>
            </a:r>
            <a:r>
              <a:rPr lang="ru-RU" dirty="0"/>
              <a:t> і </a:t>
            </a:r>
            <a:r>
              <a:rPr lang="ru-RU" dirty="0" err="1"/>
              <a:t>виробничих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практик, в тому </a:t>
            </a:r>
            <a:r>
              <a:rPr lang="ru-RU" dirty="0" err="1"/>
              <a:t>числі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структурних</a:t>
            </a:r>
            <a:r>
              <a:rPr lang="ru-RU" dirty="0"/>
              <a:t> </a:t>
            </a:r>
            <a:r>
              <a:rPr lang="ru-RU" dirty="0" err="1"/>
              <a:t>підрозділів</a:t>
            </a:r>
            <a:r>
              <a:rPr lang="ru-RU" dirty="0"/>
              <a:t> </a:t>
            </a:r>
            <a:r>
              <a:rPr lang="ru-RU" dirty="0" err="1"/>
              <a:t>Мінекоресурсів</a:t>
            </a:r>
            <a:r>
              <a:rPr lang="ru-RU" dirty="0"/>
              <a:t>, </a:t>
            </a:r>
            <a:r>
              <a:rPr lang="ru-RU" dirty="0" err="1"/>
              <a:t>органів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, а також за кордоном. </a:t>
            </a:r>
            <a:r>
              <a:rPr lang="ru-RU" dirty="0" err="1"/>
              <a:t>Термін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польових</a:t>
            </a:r>
            <a:r>
              <a:rPr lang="ru-RU" dirty="0"/>
              <a:t> практик </a:t>
            </a:r>
            <a:r>
              <a:rPr lang="ru-RU" dirty="0" err="1"/>
              <a:t>має</a:t>
            </a:r>
            <a:r>
              <a:rPr lang="ru-RU" dirty="0"/>
              <a:t> бути не </a:t>
            </a:r>
            <a:r>
              <a:rPr lang="ru-RU" dirty="0" err="1"/>
              <a:t>менше</a:t>
            </a:r>
            <a:r>
              <a:rPr lang="ru-RU" dirty="0"/>
              <a:t> 3-х </a:t>
            </a:r>
            <a:r>
              <a:rPr lang="ru-RU" dirty="0" err="1"/>
              <a:t>тижнів</a:t>
            </a:r>
            <a:r>
              <a:rPr lang="ru-RU" dirty="0"/>
              <a:t> на </a:t>
            </a:r>
            <a:r>
              <a:rPr lang="ru-RU" dirty="0" err="1"/>
              <a:t>рік</a:t>
            </a:r>
            <a:r>
              <a:rPr lang="ru-RU" dirty="0"/>
              <a:t> (</a:t>
            </a:r>
            <a:r>
              <a:rPr lang="ru-RU" dirty="0" err="1"/>
              <a:t>після</a:t>
            </a:r>
            <a:r>
              <a:rPr lang="ru-RU" dirty="0"/>
              <a:t> 1-го, 2-го, 3-го і 5-го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).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спеціалізації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за </a:t>
            </a:r>
            <a:r>
              <a:rPr lang="ru-RU" dirty="0" err="1"/>
              <a:t>змістом</a:t>
            </a:r>
            <a:r>
              <a:rPr lang="ru-RU" dirty="0"/>
              <a:t>, </a:t>
            </a:r>
            <a:r>
              <a:rPr lang="ru-RU" dirty="0" err="1"/>
              <a:t>кількістю</a:t>
            </a:r>
            <a:r>
              <a:rPr lang="ru-RU" dirty="0"/>
              <a:t> годин і </a:t>
            </a:r>
            <a:r>
              <a:rPr lang="ru-RU" dirty="0" err="1"/>
              <a:t>складністю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 практики.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6D2F4B-6109-E7F9-71D5-0E5A3E02201C}"/>
              </a:ext>
            </a:extLst>
          </p:cNvPr>
          <p:cNvSpPr txBox="1"/>
          <p:nvPr/>
        </p:nvSpPr>
        <p:spPr>
          <a:xfrm>
            <a:off x="688132" y="1758335"/>
            <a:ext cx="1113375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Тематика,- </a:t>
            </a:r>
            <a:r>
              <a:rPr lang="ru-RU" dirty="0" err="1"/>
              <a:t>курсових</a:t>
            </a:r>
            <a:r>
              <a:rPr lang="ru-RU" dirty="0"/>
              <a:t> та </a:t>
            </a:r>
            <a:r>
              <a:rPr lang="ru-RU" dirty="0" err="1"/>
              <a:t>ква­ліфікаційних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 (</a:t>
            </a:r>
            <a:r>
              <a:rPr lang="ru-RU" dirty="0" err="1"/>
              <a:t>проектів</a:t>
            </a:r>
            <a:r>
              <a:rPr lang="ru-RU" dirty="0"/>
              <a:t>) повинна, </a:t>
            </a:r>
            <a:r>
              <a:rPr lang="ru-RU" dirty="0" err="1"/>
              <a:t>формуватися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реальних</a:t>
            </a:r>
            <a:r>
              <a:rPr lang="ru-RU" dirty="0"/>
              <a:t> потреб </a:t>
            </a:r>
            <a:r>
              <a:rPr lang="ru-RU" dirty="0" err="1"/>
              <a:t>регіону</a:t>
            </a:r>
            <a:r>
              <a:rPr lang="ru-RU" dirty="0"/>
              <a:t> та </a:t>
            </a:r>
            <a:r>
              <a:rPr lang="ru-RU" dirty="0" err="1"/>
              <a:t>держави</a:t>
            </a:r>
            <a:r>
              <a:rPr lang="ru-RU" dirty="0"/>
              <a:t> з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навко­лишнього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та </a:t>
            </a:r>
            <a:r>
              <a:rPr lang="ru-RU" dirty="0" err="1"/>
              <a:t>раціонального</a:t>
            </a:r>
            <a:r>
              <a:rPr lang="ru-RU" dirty="0"/>
              <a:t> </a:t>
            </a:r>
            <a:r>
              <a:rPr lang="ru-RU" dirty="0" err="1"/>
              <a:t>природокористування</a:t>
            </a:r>
            <a:r>
              <a:rPr lang="ru-RU" dirty="0"/>
              <a:t>. </a:t>
            </a:r>
            <a:r>
              <a:rPr lang="ru-RU" dirty="0" err="1"/>
              <a:t>Кожний</a:t>
            </a:r>
            <a:r>
              <a:rPr lang="ru-RU" dirty="0"/>
              <a:t> </a:t>
            </a:r>
            <a:r>
              <a:rPr lang="ru-RU" dirty="0" err="1"/>
              <a:t>окремий</a:t>
            </a:r>
            <a:r>
              <a:rPr lang="ru-RU" dirty="0"/>
              <a:t> ВНЗ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перевагу</a:t>
            </a:r>
            <a:r>
              <a:rPr lang="ru-RU" dirty="0"/>
              <a:t> </a:t>
            </a:r>
            <a:r>
              <a:rPr lang="ru-RU" dirty="0" err="1"/>
              <a:t>підготовці</a:t>
            </a:r>
            <a:r>
              <a:rPr lang="ru-RU" dirty="0"/>
              <a:t> </a:t>
            </a:r>
            <a:r>
              <a:rPr lang="ru-RU" dirty="0" err="1"/>
              <a:t>фахівців-екологів</a:t>
            </a:r>
            <a:r>
              <a:rPr lang="ru-RU" dirty="0"/>
              <a:t> того </a:t>
            </a:r>
            <a:r>
              <a:rPr lang="ru-RU" dirty="0" err="1"/>
              <a:t>профілю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необхідний</a:t>
            </a:r>
            <a:r>
              <a:rPr lang="ru-RU" dirty="0"/>
              <a:t> в даний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галузям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, </a:t>
            </a:r>
            <a:r>
              <a:rPr lang="ru-RU" dirty="0" err="1"/>
              <a:t>сільського</a:t>
            </a:r>
            <a:r>
              <a:rPr lang="ru-RU" dirty="0"/>
              <a:t>, </a:t>
            </a:r>
            <a:r>
              <a:rPr lang="ru-RU" dirty="0" err="1"/>
              <a:t>лісного</a:t>
            </a:r>
            <a:r>
              <a:rPr lang="ru-RU" dirty="0"/>
              <a:t> та водного </a:t>
            </a:r>
            <a:r>
              <a:rPr lang="ru-RU" dirty="0" err="1"/>
              <a:t>господарства</a:t>
            </a:r>
            <a:r>
              <a:rPr lang="ru-RU" dirty="0"/>
              <a:t>, транспорту, </a:t>
            </a:r>
            <a:r>
              <a:rPr lang="ru-RU" dirty="0" err="1"/>
              <a:t>енергетики</a:t>
            </a:r>
            <a:r>
              <a:rPr lang="ru-RU" dirty="0"/>
              <a:t>, оборони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Підготовка</a:t>
            </a:r>
            <a:r>
              <a:rPr lang="ru-RU" dirty="0"/>
              <a:t> </a:t>
            </a:r>
            <a:r>
              <a:rPr lang="ru-RU" dirty="0" err="1"/>
              <a:t>фахівців-екологів</a:t>
            </a:r>
            <a:r>
              <a:rPr lang="ru-RU" dirty="0"/>
              <a:t> у </a:t>
            </a:r>
            <a:r>
              <a:rPr lang="ru-RU" dirty="0" err="1"/>
              <a:t>недержавних</a:t>
            </a:r>
            <a:r>
              <a:rPr lang="ru-RU" dirty="0"/>
              <a:t> </a:t>
            </a:r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закладах, повинна </a:t>
            </a:r>
            <a:r>
              <a:rPr lang="ru-RU" dirty="0" err="1"/>
              <a:t>здійснюватися</a:t>
            </a:r>
            <a:r>
              <a:rPr lang="ru-RU" dirty="0"/>
              <a:t> з </a:t>
            </a:r>
            <a:r>
              <a:rPr lang="ru-RU" dirty="0" err="1"/>
              <a:t>обов'язковим</a:t>
            </a:r>
            <a:r>
              <a:rPr lang="ru-RU" dirty="0"/>
              <a:t>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положень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у </a:t>
            </a:r>
            <a:r>
              <a:rPr lang="ru-RU" dirty="0" err="1"/>
              <a:t>повному</a:t>
            </a:r>
            <a:r>
              <a:rPr lang="ru-RU" dirty="0"/>
              <a:t> </a:t>
            </a:r>
            <a:r>
              <a:rPr lang="ru-RU" dirty="0" err="1"/>
              <a:t>обсязі</a:t>
            </a:r>
            <a:r>
              <a:rPr lang="ru-RU" dirty="0"/>
              <a:t>.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і </a:t>
            </a:r>
            <a:r>
              <a:rPr lang="ru-RU" dirty="0" err="1"/>
              <a:t>недержавних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і кафедр повинна бути </a:t>
            </a:r>
            <a:r>
              <a:rPr lang="ru-RU" dirty="0" err="1"/>
              <a:t>розумно</a:t>
            </a:r>
            <a:r>
              <a:rPr lang="ru-RU" dirty="0"/>
              <a:t>, </a:t>
            </a:r>
            <a:r>
              <a:rPr lang="ru-RU" dirty="0" err="1"/>
              <a:t>обгрун­товано</a:t>
            </a:r>
            <a:r>
              <a:rPr lang="ru-RU" dirty="0"/>
              <a:t> </a:t>
            </a:r>
            <a:r>
              <a:rPr lang="ru-RU" dirty="0" err="1"/>
              <a:t>збалансована</a:t>
            </a:r>
            <a:r>
              <a:rPr lang="ru-RU" dirty="0"/>
              <a:t>. Велике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міжвузівські</a:t>
            </a:r>
            <a:r>
              <a:rPr lang="ru-RU" dirty="0"/>
              <a:t>, </a:t>
            </a:r>
            <a:r>
              <a:rPr lang="ru-RU" dirty="0" err="1"/>
              <a:t>регіональні</a:t>
            </a:r>
            <a:r>
              <a:rPr lang="ru-RU" dirty="0"/>
              <a:t> і 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контакти</a:t>
            </a:r>
            <a:r>
              <a:rPr lang="ru-RU" dirty="0"/>
              <a:t> </a:t>
            </a:r>
            <a:r>
              <a:rPr lang="ru-RU" dirty="0" err="1"/>
              <a:t>викладачів</a:t>
            </a:r>
            <a:r>
              <a:rPr lang="ru-RU" dirty="0"/>
              <a:t> і </a:t>
            </a:r>
            <a:r>
              <a:rPr lang="ru-RU" dirty="0" err="1"/>
              <a:t>студентів</a:t>
            </a:r>
            <a:r>
              <a:rPr lang="ru-RU" dirty="0"/>
              <a:t> (</a:t>
            </a:r>
            <a:r>
              <a:rPr lang="ru-RU" dirty="0" err="1"/>
              <a:t>слухачів</a:t>
            </a:r>
            <a:r>
              <a:rPr lang="ru-RU" dirty="0"/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участь </a:t>
            </a:r>
            <a:r>
              <a:rPr lang="ru-RU" dirty="0" err="1"/>
              <a:t>фахівців</a:t>
            </a:r>
            <a:r>
              <a:rPr lang="ru-RU" dirty="0"/>
              <a:t> </a:t>
            </a:r>
            <a:r>
              <a:rPr lang="ru-RU" dirty="0" err="1"/>
              <a:t>Мінекоресурсів</a:t>
            </a:r>
            <a:r>
              <a:rPr lang="ru-RU" dirty="0"/>
              <a:t> в </a:t>
            </a:r>
            <a:r>
              <a:rPr lang="ru-RU" dirty="0" err="1"/>
              <a:t>розробці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стандартів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зв'язки</a:t>
            </a:r>
            <a:r>
              <a:rPr lang="ru-RU" dirty="0"/>
              <a:t> з </a:t>
            </a:r>
            <a:r>
              <a:rPr lang="ru-RU" dirty="0" err="1"/>
              <a:t>громадськими</a:t>
            </a:r>
            <a:r>
              <a:rPr lang="ru-RU" dirty="0"/>
              <a:t> </a:t>
            </a:r>
            <a:r>
              <a:rPr lang="ru-RU" dirty="0" err="1"/>
              <a:t>організаціями</a:t>
            </a:r>
            <a:r>
              <a:rPr lang="ru-RU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регулярний</a:t>
            </a:r>
            <a:r>
              <a:rPr lang="ru-RU" dirty="0"/>
              <a:t> </a:t>
            </a:r>
            <a:r>
              <a:rPr lang="ru-RU" dirty="0" err="1"/>
              <a:t>обмін</a:t>
            </a:r>
            <a:r>
              <a:rPr lang="ru-RU" dirty="0"/>
              <a:t> </a:t>
            </a:r>
            <a:r>
              <a:rPr lang="ru-RU" dirty="0" err="1"/>
              <a:t>досвідом</a:t>
            </a:r>
            <a:r>
              <a:rPr lang="ru-RU" dirty="0"/>
              <a:t>, </a:t>
            </a:r>
            <a:r>
              <a:rPr lang="ru-RU" dirty="0" err="1"/>
              <a:t>стажування</a:t>
            </a:r>
            <a:r>
              <a:rPr lang="ru-RU" dirty="0"/>
              <a:t>,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спільних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проектів</a:t>
            </a:r>
            <a:r>
              <a:rPr lang="ru-RU" dirty="0"/>
              <a:t>, </a:t>
            </a:r>
            <a:r>
              <a:rPr lang="ru-RU" dirty="0" err="1"/>
              <a:t>науково-дослідних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і </a:t>
            </a:r>
            <a:r>
              <a:rPr lang="ru-RU" dirty="0" err="1"/>
              <a:t>видання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­ </a:t>
            </a:r>
            <a:r>
              <a:rPr lang="ru-RU" dirty="0" err="1"/>
              <a:t>ручників</a:t>
            </a:r>
            <a:r>
              <a:rPr lang="ru-RU" dirty="0"/>
              <a:t> та </a:t>
            </a:r>
            <a:r>
              <a:rPr lang="ru-RU" dirty="0" err="1"/>
              <a:t>посібників</a:t>
            </a:r>
            <a:r>
              <a:rPr lang="ru-RU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термінова</a:t>
            </a:r>
            <a:r>
              <a:rPr lang="ru-RU" dirty="0"/>
              <a:t> </a:t>
            </a:r>
            <a:r>
              <a:rPr lang="ru-RU" dirty="0" err="1"/>
              <a:t>підготовка</a:t>
            </a:r>
            <a:r>
              <a:rPr lang="ru-RU" dirty="0"/>
              <a:t> і </a:t>
            </a:r>
            <a:r>
              <a:rPr lang="ru-RU" dirty="0" err="1"/>
              <a:t>перепідготовка</a:t>
            </a:r>
            <a:r>
              <a:rPr lang="ru-RU" dirty="0"/>
              <a:t> </a:t>
            </a:r>
            <a:r>
              <a:rPr lang="ru-RU" dirty="0" err="1"/>
              <a:t>педагогічних</a:t>
            </a:r>
            <a:r>
              <a:rPr lang="ru-RU" dirty="0"/>
              <a:t> </a:t>
            </a:r>
            <a:r>
              <a:rPr lang="ru-RU" dirty="0" err="1"/>
              <a:t>кадрів</a:t>
            </a:r>
            <a:r>
              <a:rPr lang="ru-RU" dirty="0"/>
              <a:t> </a:t>
            </a:r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5104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0D78739-251D-C16E-7680-59AC15B6A30B}"/>
              </a:ext>
            </a:extLst>
          </p:cNvPr>
          <p:cNvSpPr txBox="1"/>
          <p:nvPr/>
        </p:nvSpPr>
        <p:spPr>
          <a:xfrm>
            <a:off x="371669" y="65744"/>
            <a:ext cx="1144866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Післядипломна</a:t>
            </a:r>
            <a:r>
              <a:rPr lang="ru-RU" b="1" dirty="0"/>
              <a:t> </a:t>
            </a:r>
            <a:r>
              <a:rPr lang="ru-RU" b="1" dirty="0" err="1"/>
              <a:t>екологічна</a:t>
            </a:r>
            <a:r>
              <a:rPr lang="ru-RU" b="1" dirty="0"/>
              <a:t> </a:t>
            </a:r>
            <a:r>
              <a:rPr lang="ru-RU" b="1" dirty="0" err="1"/>
              <a:t>освіта</a:t>
            </a:r>
            <a:endParaRPr lang="ru-RU" b="1" dirty="0"/>
          </a:p>
          <a:p>
            <a:pPr algn="just"/>
            <a:r>
              <a:rPr lang="ru-RU" dirty="0" err="1"/>
              <a:t>Післядипломна</a:t>
            </a:r>
            <a:r>
              <a:rPr lang="ru-RU" dirty="0"/>
              <a:t> </a:t>
            </a:r>
            <a:r>
              <a:rPr lang="ru-RU" dirty="0" err="1"/>
              <a:t>екологічна</a:t>
            </a:r>
            <a:r>
              <a:rPr lang="ru-RU" dirty="0"/>
              <a:t> </a:t>
            </a:r>
            <a:r>
              <a:rPr lang="ru-RU" dirty="0" err="1"/>
              <a:t>освіта</a:t>
            </a:r>
            <a:r>
              <a:rPr lang="ru-RU" dirty="0"/>
              <a:t> </a:t>
            </a:r>
            <a:r>
              <a:rPr lang="ru-RU" dirty="0" err="1"/>
              <a:t>призначена</a:t>
            </a:r>
            <a:r>
              <a:rPr lang="ru-RU" dirty="0"/>
              <a:t> для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кваліфікації</a:t>
            </a:r>
            <a:r>
              <a:rPr lang="ru-RU" dirty="0"/>
              <a:t> та </a:t>
            </a:r>
            <a:r>
              <a:rPr lang="ru-RU" dirty="0" err="1"/>
              <a:t>перепідготовки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службовців</a:t>
            </a:r>
            <a:r>
              <a:rPr lang="ru-RU" dirty="0"/>
              <a:t>, </a:t>
            </a:r>
            <a:r>
              <a:rPr lang="ru-RU" dirty="0" err="1"/>
              <a:t>керівного</a:t>
            </a:r>
            <a:r>
              <a:rPr lang="ru-RU" dirty="0"/>
              <a:t> складу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організацій</a:t>
            </a:r>
            <a:r>
              <a:rPr lang="ru-RU" dirty="0"/>
              <a:t>, </a:t>
            </a:r>
            <a:r>
              <a:rPr lang="ru-RU" dirty="0" err="1"/>
              <a:t>установ</a:t>
            </a:r>
            <a:r>
              <a:rPr lang="ru-RU" dirty="0"/>
              <a:t>, </a:t>
            </a:r>
            <a:r>
              <a:rPr lang="ru-RU" dirty="0" err="1"/>
              <a:t>підприємців</a:t>
            </a:r>
            <a:r>
              <a:rPr lang="ru-RU" dirty="0"/>
              <a:t> за </a:t>
            </a:r>
            <a:r>
              <a:rPr lang="ru-RU" dirty="0" err="1"/>
              <a:t>різними</a:t>
            </a:r>
            <a:r>
              <a:rPr lang="ru-RU" dirty="0"/>
              <a:t> аспектами </a:t>
            </a:r>
            <a:r>
              <a:rPr lang="ru-RU" dirty="0" err="1"/>
              <a:t>природоохоронної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та </a:t>
            </a:r>
            <a:r>
              <a:rPr lang="ru-RU" dirty="0" err="1"/>
              <a:t>раціонального</a:t>
            </a:r>
            <a:r>
              <a:rPr lang="ru-RU" dirty="0"/>
              <a:t> </a:t>
            </a:r>
            <a:r>
              <a:rPr lang="ru-RU" dirty="0" err="1"/>
              <a:t>вико­ристання</a:t>
            </a:r>
            <a:r>
              <a:rPr lang="ru-RU" dirty="0"/>
              <a:t>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. Вона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екологічну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 </a:t>
            </a:r>
            <a:r>
              <a:rPr lang="ru-RU" dirty="0" err="1"/>
              <a:t>дорослих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потреб </a:t>
            </a:r>
            <a:r>
              <a:rPr lang="ru-RU" dirty="0" err="1"/>
              <a:t>особистості</a:t>
            </a:r>
            <a:r>
              <a:rPr lang="ru-RU" dirty="0"/>
              <a:t> та ринку </a:t>
            </a:r>
            <a:r>
              <a:rPr lang="ru-RU" dirty="0" err="1"/>
              <a:t>праці</a:t>
            </a:r>
            <a:r>
              <a:rPr lang="ru-RU" dirty="0"/>
              <a:t>, а також </a:t>
            </a:r>
            <a:r>
              <a:rPr lang="ru-RU" dirty="0" err="1"/>
              <a:t>підготовку</a:t>
            </a:r>
            <a:r>
              <a:rPr lang="ru-RU" dirty="0"/>
              <a:t> </a:t>
            </a:r>
            <a:r>
              <a:rPr lang="ru-RU" dirty="0" err="1"/>
              <a:t>фахівців-екологів</a:t>
            </a:r>
            <a:r>
              <a:rPr lang="ru-RU" dirty="0"/>
              <a:t> </a:t>
            </a:r>
            <a:r>
              <a:rPr lang="ru-RU" dirty="0" err="1"/>
              <a:t>найвищої</a:t>
            </a:r>
            <a:r>
              <a:rPr lang="ru-RU" dirty="0"/>
              <a:t> </a:t>
            </a:r>
            <a:r>
              <a:rPr lang="ru-RU" dirty="0" err="1"/>
              <a:t>кваліфікації</a:t>
            </a:r>
            <a:r>
              <a:rPr lang="ru-RU" dirty="0"/>
              <a:t> - </a:t>
            </a:r>
            <a:r>
              <a:rPr lang="ru-RU" dirty="0" err="1"/>
              <a:t>кандидатів</a:t>
            </a:r>
            <a:r>
              <a:rPr lang="ru-RU" dirty="0"/>
              <a:t> і </a:t>
            </a:r>
            <a:r>
              <a:rPr lang="ru-RU" dirty="0" err="1"/>
              <a:t>докторів</a:t>
            </a:r>
            <a:r>
              <a:rPr lang="ru-RU" dirty="0"/>
              <a:t> наук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екології</a:t>
            </a:r>
            <a:r>
              <a:rPr lang="ru-RU" dirty="0"/>
              <a:t> та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. Вона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здійснюватися</a:t>
            </a:r>
            <a:r>
              <a:rPr lang="ru-RU" dirty="0"/>
              <a:t>: у </a:t>
            </a:r>
            <a:r>
              <a:rPr lang="ru-RU" dirty="0" err="1"/>
              <a:t>спеціалізованих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закладах </a:t>
            </a:r>
            <a:r>
              <a:rPr lang="ru-RU" dirty="0" err="1"/>
              <a:t>післядипломної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на факультетах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кваліфікації</a:t>
            </a:r>
            <a:r>
              <a:rPr lang="ru-RU" dirty="0"/>
              <a:t> та </a:t>
            </a:r>
            <a:r>
              <a:rPr lang="ru-RU" dirty="0" err="1"/>
              <a:t>перепідготовки</a:t>
            </a:r>
            <a:r>
              <a:rPr lang="ru-RU" dirty="0"/>
              <a:t> </a:t>
            </a:r>
            <a:r>
              <a:rPr lang="ru-RU" dirty="0" err="1"/>
              <a:t>вищих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відповідні</a:t>
            </a:r>
            <a:r>
              <a:rPr lang="ru-RU" dirty="0"/>
              <a:t> </a:t>
            </a:r>
            <a:r>
              <a:rPr lang="ru-RU" dirty="0" err="1"/>
              <a:t>ліцензії</a:t>
            </a:r>
            <a:r>
              <a:rPr lang="ru-RU" dirty="0"/>
              <a:t> на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за </a:t>
            </a:r>
            <a:r>
              <a:rPr lang="ru-RU" dirty="0" err="1"/>
              <a:t>напрямом</a:t>
            </a:r>
            <a:r>
              <a:rPr lang="ru-RU" dirty="0"/>
              <a:t> «</a:t>
            </a:r>
            <a:r>
              <a:rPr lang="ru-RU" dirty="0" err="1"/>
              <a:t>Екологія</a:t>
            </a:r>
            <a:r>
              <a:rPr lang="ru-RU" dirty="0"/>
              <a:t> та </a:t>
            </a:r>
            <a:r>
              <a:rPr lang="ru-RU" dirty="0" err="1"/>
              <a:t>охорона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»; а також у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еколого-освітянських</a:t>
            </a:r>
            <a:r>
              <a:rPr lang="ru-RU" dirty="0"/>
              <a:t> центрах; на курсах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дорослих</a:t>
            </a:r>
            <a:r>
              <a:rPr lang="ru-RU" dirty="0"/>
              <a:t>;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аспірантури</a:t>
            </a:r>
            <a:r>
              <a:rPr lang="ru-RU" dirty="0"/>
              <a:t> та </a:t>
            </a:r>
            <a:r>
              <a:rPr lang="ru-RU" dirty="0" err="1"/>
              <a:t>докторантури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провідних</a:t>
            </a:r>
            <a:r>
              <a:rPr lang="ru-RU" dirty="0"/>
              <a:t> ВНЗ.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817A9B-56A9-E60C-267F-4715F9832A18}"/>
              </a:ext>
            </a:extLst>
          </p:cNvPr>
          <p:cNvSpPr txBox="1"/>
          <p:nvPr/>
        </p:nvSpPr>
        <p:spPr>
          <a:xfrm>
            <a:off x="371669" y="2789852"/>
            <a:ext cx="1159095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Основною метою </a:t>
            </a:r>
            <a:r>
              <a:rPr lang="ru-RU" b="1" dirty="0" err="1"/>
              <a:t>післядипломної</a:t>
            </a:r>
            <a:r>
              <a:rPr lang="ru-RU" b="1" dirty="0"/>
              <a:t> </a:t>
            </a:r>
            <a:r>
              <a:rPr lang="ru-RU" b="1" dirty="0" err="1"/>
              <a:t>освіти</a:t>
            </a:r>
            <a:r>
              <a:rPr lang="ru-RU" b="1" dirty="0"/>
              <a:t> </a:t>
            </a:r>
            <a:r>
              <a:rPr lang="ru-RU" dirty="0"/>
              <a:t>є </a:t>
            </a:r>
            <a:r>
              <a:rPr lang="ru-RU" dirty="0" err="1"/>
              <a:t>оволодіння</a:t>
            </a:r>
            <a:r>
              <a:rPr lang="ru-RU" dirty="0"/>
              <a:t> </a:t>
            </a:r>
            <a:r>
              <a:rPr lang="ru-RU" dirty="0" err="1"/>
              <a:t>спе­ціалістами</a:t>
            </a:r>
            <a:r>
              <a:rPr lang="ru-RU" dirty="0"/>
              <a:t> і </a:t>
            </a:r>
            <a:r>
              <a:rPr lang="ru-RU" dirty="0" err="1"/>
              <a:t>керівним</a:t>
            </a:r>
            <a:r>
              <a:rPr lang="ru-RU" dirty="0"/>
              <a:t> складом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і </a:t>
            </a:r>
            <a:r>
              <a:rPr lang="ru-RU" dirty="0" err="1"/>
              <a:t>військової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новітніми</a:t>
            </a:r>
            <a:r>
              <a:rPr lang="ru-RU" dirty="0"/>
              <a:t> </a:t>
            </a:r>
            <a:r>
              <a:rPr lang="ru-RU" dirty="0" err="1"/>
              <a:t>досягненнями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екології</a:t>
            </a:r>
            <a:r>
              <a:rPr lang="ru-RU" dirty="0"/>
              <a:t> і </a:t>
            </a:r>
            <a:r>
              <a:rPr lang="ru-RU" dirty="0" err="1"/>
              <a:t>кращим</a:t>
            </a:r>
            <a:r>
              <a:rPr lang="ru-RU" dirty="0"/>
              <a:t> </a:t>
            </a:r>
            <a:r>
              <a:rPr lang="ru-RU" dirty="0" err="1"/>
              <a:t>зарубіжним</a:t>
            </a:r>
            <a:r>
              <a:rPr lang="ru-RU" dirty="0"/>
              <a:t> </a:t>
            </a:r>
            <a:r>
              <a:rPr lang="ru-RU" dirty="0" err="1"/>
              <a:t>досвідом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раціонального</a:t>
            </a:r>
            <a:r>
              <a:rPr lang="ru-RU" dirty="0"/>
              <a:t> </a:t>
            </a:r>
            <a:r>
              <a:rPr lang="ru-RU" dirty="0" err="1"/>
              <a:t>природокористування</a:t>
            </a:r>
            <a:r>
              <a:rPr lang="ru-RU" dirty="0"/>
              <a:t>, </a:t>
            </a:r>
            <a:r>
              <a:rPr lang="ru-RU" dirty="0" err="1"/>
              <a:t>ресурсозбереження</a:t>
            </a:r>
            <a:r>
              <a:rPr lang="ru-RU" dirty="0"/>
              <a:t>, </a:t>
            </a:r>
            <a:r>
              <a:rPr lang="ru-RU" dirty="0" err="1"/>
              <a:t>екологічного</a:t>
            </a:r>
            <a:r>
              <a:rPr lang="ru-RU" dirty="0"/>
              <a:t> менеджменту, аудиту, </a:t>
            </a:r>
            <a:r>
              <a:rPr lang="ru-RU" dirty="0" err="1"/>
              <a:t>екологічного</a:t>
            </a:r>
            <a:r>
              <a:rPr lang="ru-RU" dirty="0"/>
              <a:t> маркетингу </a:t>
            </a:r>
            <a:r>
              <a:rPr lang="ru-RU" dirty="0" err="1"/>
              <a:t>регіональної</a:t>
            </a:r>
            <a:r>
              <a:rPr lang="ru-RU" dirty="0"/>
              <a:t>, </a:t>
            </a:r>
            <a:r>
              <a:rPr lang="ru-RU" dirty="0" err="1"/>
              <a:t>національної</a:t>
            </a:r>
            <a:r>
              <a:rPr lang="ru-RU" dirty="0"/>
              <a:t> і </a:t>
            </a:r>
            <a:r>
              <a:rPr lang="ru-RU" dirty="0" err="1"/>
              <a:t>міжнародної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Базовий</a:t>
            </a:r>
            <a:r>
              <a:rPr lang="ru-RU" dirty="0"/>
              <a:t> </a:t>
            </a:r>
            <a:r>
              <a:rPr lang="ru-RU" b="1" dirty="0" err="1"/>
              <a:t>зміст</a:t>
            </a:r>
            <a:r>
              <a:rPr lang="ru-RU" b="1" dirty="0"/>
              <a:t> </a:t>
            </a:r>
            <a:r>
              <a:rPr lang="ru-RU" b="1" dirty="0" err="1"/>
              <a:t>післядипломної</a:t>
            </a:r>
            <a:r>
              <a:rPr lang="ru-RU" b="1" dirty="0"/>
              <a:t> </a:t>
            </a:r>
            <a:r>
              <a:rPr lang="ru-RU" b="1" dirty="0" err="1"/>
              <a:t>освіти</a:t>
            </a:r>
            <a:r>
              <a:rPr lang="ru-RU" b="1" dirty="0"/>
              <a:t> </a:t>
            </a:r>
            <a:r>
              <a:rPr lang="ru-RU" b="1" dirty="0" err="1"/>
              <a:t>складають</a:t>
            </a:r>
            <a:r>
              <a:rPr lang="ru-RU" b="1" dirty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закони</a:t>
            </a:r>
            <a:r>
              <a:rPr lang="ru-RU" dirty="0"/>
              <a:t> </a:t>
            </a:r>
            <a:r>
              <a:rPr lang="ru-RU" dirty="0" err="1"/>
              <a:t>екології</a:t>
            </a:r>
            <a:r>
              <a:rPr lang="ru-RU" dirty="0"/>
              <a:t>,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й типи </a:t>
            </a:r>
            <a:r>
              <a:rPr lang="ru-RU" dirty="0" err="1"/>
              <a:t>екосистем</a:t>
            </a:r>
            <a:r>
              <a:rPr lang="ru-RU" dirty="0"/>
              <a:t>, </a:t>
            </a:r>
            <a:r>
              <a:rPr lang="ru-RU" dirty="0" err="1"/>
              <a:t>основні</a:t>
            </a:r>
            <a:r>
              <a:rPr lang="ru-RU" dirty="0"/>
              <a:t> напрямки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сучасний</a:t>
            </a:r>
            <a:r>
              <a:rPr lang="ru-RU" dirty="0"/>
              <a:t> </a:t>
            </a:r>
            <a:r>
              <a:rPr lang="ru-RU" dirty="0" err="1"/>
              <a:t>екологічний</a:t>
            </a:r>
            <a:r>
              <a:rPr lang="ru-RU" dirty="0"/>
              <a:t> стан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регіонів</a:t>
            </a:r>
            <a:r>
              <a:rPr lang="ru-RU" dirty="0"/>
              <a:t> і </a:t>
            </a:r>
            <a:r>
              <a:rPr lang="ru-RU" dirty="0" err="1"/>
              <a:t>галузей</a:t>
            </a:r>
            <a:r>
              <a:rPr lang="ru-RU" dirty="0"/>
              <a:t>, причини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еколого-економічної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, шляхи </a:t>
            </a:r>
            <a:r>
              <a:rPr lang="ru-RU" dirty="0" err="1"/>
              <a:t>виходу</a:t>
            </a:r>
            <a:r>
              <a:rPr lang="ru-RU" dirty="0"/>
              <a:t> з </a:t>
            </a:r>
            <a:r>
              <a:rPr lang="ru-RU" dirty="0" err="1"/>
              <a:t>неї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природоохоронне</a:t>
            </a:r>
            <a:r>
              <a:rPr lang="ru-RU" dirty="0"/>
              <a:t> </a:t>
            </a:r>
            <a:r>
              <a:rPr lang="ru-RU" dirty="0" err="1"/>
              <a:t>законодавство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, 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конвенції</a:t>
            </a:r>
            <a:r>
              <a:rPr lang="ru-RU" dirty="0"/>
              <a:t> та угоди;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економіки</a:t>
            </a:r>
            <a:r>
              <a:rPr lang="ru-RU" dirty="0"/>
              <a:t> і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природокористування</a:t>
            </a:r>
            <a:r>
              <a:rPr lang="ru-RU" dirty="0"/>
              <a:t> та </a:t>
            </a:r>
            <a:r>
              <a:rPr lang="ru-RU" dirty="0" err="1"/>
              <a:t>природоохоронної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шляхи й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оптимізації</a:t>
            </a:r>
            <a:r>
              <a:rPr lang="ru-RU" dirty="0"/>
              <a:t> </a:t>
            </a:r>
            <a:r>
              <a:rPr lang="ru-RU" dirty="0" err="1"/>
              <a:t>взаємовідносин</a:t>
            </a:r>
            <a:r>
              <a:rPr lang="ru-RU" dirty="0"/>
              <a:t> з природою,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природокористування</a:t>
            </a:r>
            <a:r>
              <a:rPr lang="ru-RU" dirty="0"/>
              <a:t> та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</a:t>
            </a:r>
          </a:p>
          <a:p>
            <a:r>
              <a:rPr lang="ru-RU" dirty="0" err="1"/>
              <a:t>Ефективна</a:t>
            </a:r>
            <a:r>
              <a:rPr lang="ru-RU" dirty="0"/>
              <a:t> </a:t>
            </a:r>
            <a:r>
              <a:rPr lang="ru-RU" dirty="0" err="1"/>
              <a:t>післядипломна</a:t>
            </a:r>
            <a:r>
              <a:rPr lang="ru-RU" dirty="0"/>
              <a:t> </a:t>
            </a:r>
            <a:r>
              <a:rPr lang="ru-RU" dirty="0" err="1"/>
              <a:t>екологічна</a:t>
            </a:r>
            <a:r>
              <a:rPr lang="ru-RU" dirty="0"/>
              <a:t> </a:t>
            </a:r>
            <a:r>
              <a:rPr lang="ru-RU" dirty="0" err="1"/>
              <a:t>освіта</a:t>
            </a:r>
            <a:r>
              <a:rPr lang="ru-RU" dirty="0"/>
              <a:t> повинна </a:t>
            </a:r>
            <a:r>
              <a:rPr lang="ru-RU" dirty="0" err="1"/>
              <a:t>орієн­туватися</a:t>
            </a:r>
            <a:r>
              <a:rPr lang="ru-RU" dirty="0"/>
              <a:t> на потреби </a:t>
            </a:r>
            <a:r>
              <a:rPr lang="ru-RU" dirty="0" err="1"/>
              <a:t>регіону</a:t>
            </a:r>
            <a:r>
              <a:rPr lang="ru-RU" dirty="0"/>
              <a:t>, </a:t>
            </a:r>
            <a:r>
              <a:rPr lang="ru-RU" dirty="0" err="1"/>
              <a:t>галузі</a:t>
            </a:r>
            <a:r>
              <a:rPr lang="ru-RU" dirty="0"/>
              <a:t>, </a:t>
            </a:r>
            <a:r>
              <a:rPr lang="ru-RU" dirty="0" err="1"/>
              <a:t>підприємства</a:t>
            </a:r>
            <a:r>
              <a:rPr lang="ru-RU" dirty="0"/>
              <a:t>, </a:t>
            </a:r>
            <a:r>
              <a:rPr lang="ru-RU" dirty="0" err="1"/>
              <a:t>організації</a:t>
            </a:r>
            <a:r>
              <a:rPr lang="ru-RU" dirty="0"/>
              <a:t>, установи та </a:t>
            </a:r>
            <a:r>
              <a:rPr lang="ru-RU" dirty="0" err="1"/>
              <a:t>особистості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4300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64CDE5-60C2-B253-162C-CC3F0B3B9100}"/>
              </a:ext>
            </a:extLst>
          </p:cNvPr>
          <p:cNvSpPr txBox="1"/>
          <p:nvPr/>
        </p:nvSpPr>
        <p:spPr>
          <a:xfrm>
            <a:off x="72312" y="216579"/>
            <a:ext cx="1186154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err="1"/>
              <a:t>Умови</a:t>
            </a:r>
            <a:r>
              <a:rPr lang="ru-RU" b="1" dirty="0"/>
              <a:t> </a:t>
            </a:r>
            <a:r>
              <a:rPr lang="ru-RU" b="1" dirty="0" err="1"/>
              <a:t>реалізації</a:t>
            </a:r>
            <a:r>
              <a:rPr lang="ru-RU" b="1" dirty="0"/>
              <a:t> </a:t>
            </a:r>
            <a:r>
              <a:rPr lang="ru-RU" b="1" dirty="0" err="1"/>
              <a:t>Концепції</a:t>
            </a:r>
            <a:endParaRPr lang="ru-RU" b="1" dirty="0"/>
          </a:p>
          <a:p>
            <a:pPr algn="just"/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 </a:t>
            </a:r>
            <a:r>
              <a:rPr lang="ru-RU" dirty="0" err="1"/>
              <a:t>забезпечується</a:t>
            </a:r>
            <a:r>
              <a:rPr lang="ru-RU" dirty="0"/>
              <a:t> шляхом </a:t>
            </a:r>
            <a:r>
              <a:rPr lang="ru-RU" dirty="0" err="1"/>
              <a:t>вирішення</a:t>
            </a:r>
            <a:r>
              <a:rPr lang="ru-RU" dirty="0"/>
              <a:t> низки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термінова</a:t>
            </a:r>
            <a:r>
              <a:rPr lang="ru-RU" dirty="0"/>
              <a:t> </a:t>
            </a:r>
            <a:r>
              <a:rPr lang="ru-RU" dirty="0" err="1"/>
              <a:t>розробка</a:t>
            </a:r>
            <a:r>
              <a:rPr lang="ru-RU" dirty="0"/>
              <a:t> Державного стандарту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 за </a:t>
            </a:r>
            <a:r>
              <a:rPr lang="ru-RU" dirty="0" err="1"/>
              <a:t>напрямом</a:t>
            </a:r>
            <a:r>
              <a:rPr lang="ru-RU" dirty="0"/>
              <a:t> «</a:t>
            </a:r>
            <a:r>
              <a:rPr lang="ru-RU" dirty="0" err="1"/>
              <a:t>Екологія</a:t>
            </a:r>
            <a:r>
              <a:rPr lang="ru-RU" dirty="0"/>
              <a:t>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включення</a:t>
            </a:r>
            <a:r>
              <a:rPr lang="ru-RU" dirty="0"/>
              <a:t> до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стандартів</a:t>
            </a:r>
            <a:r>
              <a:rPr lang="ru-RU" dirty="0"/>
              <a:t> </a:t>
            </a:r>
            <a:r>
              <a:rPr lang="ru-RU" dirty="0" err="1"/>
              <a:t>шкільної</a:t>
            </a:r>
            <a:r>
              <a:rPr lang="ru-RU" dirty="0"/>
              <a:t>, </a:t>
            </a:r>
            <a:r>
              <a:rPr lang="ru-RU" dirty="0" err="1"/>
              <a:t>професійно-технічної</a:t>
            </a:r>
            <a:r>
              <a:rPr lang="ru-RU" dirty="0"/>
              <a:t> та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 за </a:t>
            </a:r>
            <a:r>
              <a:rPr lang="ru-RU" dirty="0" err="1"/>
              <a:t>всіма</a:t>
            </a:r>
            <a:r>
              <a:rPr lang="ru-RU" dirty="0"/>
              <a:t> </a:t>
            </a:r>
            <a:r>
              <a:rPr lang="ru-RU" dirty="0" err="1"/>
              <a:t>напрямами</a:t>
            </a:r>
            <a:r>
              <a:rPr lang="ru-RU" dirty="0"/>
              <a:t> </a:t>
            </a:r>
            <a:r>
              <a:rPr lang="ru-RU" dirty="0" err="1"/>
              <a:t>розділів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екологізацію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: </a:t>
            </a:r>
            <a:r>
              <a:rPr lang="ru-RU" dirty="0" err="1"/>
              <a:t>включення</a:t>
            </a:r>
            <a:r>
              <a:rPr lang="ru-RU" dirty="0"/>
              <a:t> до </a:t>
            </a:r>
            <a:r>
              <a:rPr lang="ru-RU" dirty="0" err="1"/>
              <a:t>інваріативної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шкільної</a:t>
            </a:r>
            <a:r>
              <a:rPr lang="ru-RU" dirty="0"/>
              <a:t> </a:t>
            </a:r>
            <a:r>
              <a:rPr lang="ru-RU" dirty="0" err="1"/>
              <a:t>компоненти</a:t>
            </a:r>
            <a:r>
              <a:rPr lang="ru-RU" dirty="0"/>
              <a:t> </a:t>
            </a:r>
            <a:r>
              <a:rPr lang="ru-RU" dirty="0" err="1"/>
              <a:t>школи</a:t>
            </a:r>
            <a:r>
              <a:rPr lang="ru-RU" dirty="0"/>
              <a:t> </a:t>
            </a:r>
            <a:r>
              <a:rPr lang="ru-RU" dirty="0" err="1"/>
              <a:t>третього</a:t>
            </a:r>
            <a:r>
              <a:rPr lang="ru-RU" dirty="0"/>
              <a:t> </a:t>
            </a:r>
            <a:r>
              <a:rPr lang="ru-RU" dirty="0" err="1"/>
              <a:t>ступеню</a:t>
            </a:r>
            <a:r>
              <a:rPr lang="ru-RU" dirty="0"/>
              <a:t> </a:t>
            </a:r>
            <a:r>
              <a:rPr lang="ru-RU" dirty="0" err="1"/>
              <a:t>навчальної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 «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включення</a:t>
            </a:r>
            <a:r>
              <a:rPr lang="ru-RU" dirty="0"/>
              <a:t> до </a:t>
            </a:r>
            <a:r>
              <a:rPr lang="ru-RU" dirty="0" err="1"/>
              <a:t>освітньо-професійних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напрямів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молодшого</a:t>
            </a:r>
            <a:r>
              <a:rPr lang="ru-RU" dirty="0"/>
              <a:t> </a:t>
            </a:r>
            <a:r>
              <a:rPr lang="ru-RU" dirty="0" err="1"/>
              <a:t>спеціаліста</a:t>
            </a:r>
            <a:r>
              <a:rPr lang="ru-RU" dirty="0"/>
              <a:t> та бакалавра </a:t>
            </a:r>
            <a:r>
              <a:rPr lang="ru-RU" dirty="0" err="1"/>
              <a:t>нормативної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 «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екології</a:t>
            </a:r>
            <a:r>
              <a:rPr lang="ru-RU" dirty="0"/>
              <a:t>»;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BAF173-5454-D6AB-EC91-75639501A501}"/>
              </a:ext>
            </a:extLst>
          </p:cNvPr>
          <p:cNvSpPr txBox="1"/>
          <p:nvPr/>
        </p:nvSpPr>
        <p:spPr>
          <a:xfrm>
            <a:off x="36545" y="2333685"/>
            <a:ext cx="1208314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спеціального</a:t>
            </a:r>
            <a:r>
              <a:rPr lang="ru-RU" dirty="0"/>
              <a:t> </a:t>
            </a:r>
            <a:r>
              <a:rPr lang="ru-RU" dirty="0" err="1"/>
              <a:t>розділу</a:t>
            </a:r>
            <a:r>
              <a:rPr lang="ru-RU" dirty="0"/>
              <a:t> з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 та </a:t>
            </a:r>
            <a:r>
              <a:rPr lang="ru-RU" dirty="0" err="1"/>
              <a:t>раціонального</a:t>
            </a:r>
            <a:r>
              <a:rPr lang="ru-RU" dirty="0"/>
              <a:t> </a:t>
            </a:r>
            <a:r>
              <a:rPr lang="ru-RU" dirty="0" err="1"/>
              <a:t>природокористування</a:t>
            </a:r>
            <a:r>
              <a:rPr lang="ru-RU" dirty="0"/>
              <a:t> у </a:t>
            </a:r>
            <a:r>
              <a:rPr lang="ru-RU" dirty="0" err="1"/>
              <a:t>дипломні</a:t>
            </a:r>
            <a:r>
              <a:rPr lang="ru-RU" dirty="0"/>
              <a:t> (</a:t>
            </a:r>
            <a:r>
              <a:rPr lang="ru-RU" dirty="0" err="1"/>
              <a:t>кваліфікаційні</a:t>
            </a:r>
            <a:r>
              <a:rPr lang="ru-RU" dirty="0"/>
              <a:t>) </a:t>
            </a:r>
            <a:r>
              <a:rPr lang="ru-RU" dirty="0" err="1"/>
              <a:t>роботи</a:t>
            </a:r>
            <a:r>
              <a:rPr lang="ru-RU" dirty="0"/>
              <a:t> (</a:t>
            </a:r>
            <a:r>
              <a:rPr lang="ru-RU" dirty="0" err="1"/>
              <a:t>проекти</a:t>
            </a:r>
            <a:r>
              <a:rPr lang="ru-RU" dirty="0"/>
              <a:t>) </a:t>
            </a:r>
            <a:r>
              <a:rPr lang="ru-RU" dirty="0" err="1"/>
              <a:t>випускників</a:t>
            </a:r>
            <a:r>
              <a:rPr lang="ru-RU" dirty="0"/>
              <a:t> </a:t>
            </a:r>
            <a:r>
              <a:rPr lang="ru-RU" dirty="0" err="1"/>
              <a:t>технічного</a:t>
            </a:r>
            <a:r>
              <a:rPr lang="ru-RU" dirty="0"/>
              <a:t>, </a:t>
            </a:r>
            <a:r>
              <a:rPr lang="ru-RU" dirty="0" err="1"/>
              <a:t>еко­номічного</a:t>
            </a:r>
            <a:r>
              <a:rPr lang="ru-RU" dirty="0"/>
              <a:t>, аграрного, </a:t>
            </a:r>
            <a:r>
              <a:rPr lang="ru-RU" dirty="0" err="1"/>
              <a:t>військового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напрямів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створення</a:t>
            </a:r>
            <a:r>
              <a:rPr lang="ru-RU" dirty="0"/>
              <a:t> при </a:t>
            </a:r>
            <a:r>
              <a:rPr lang="ru-RU" dirty="0" err="1"/>
              <a:t>Міністерстві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науки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обласних</a:t>
            </a:r>
            <a:r>
              <a:rPr lang="ru-RU" dirty="0"/>
              <a:t> органах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влади</a:t>
            </a:r>
            <a:r>
              <a:rPr lang="ru-RU" dirty="0"/>
              <a:t> </a:t>
            </a:r>
            <a:r>
              <a:rPr lang="ru-RU" dirty="0" err="1"/>
              <a:t>Координаційних</a:t>
            </a:r>
            <a:r>
              <a:rPr lang="ru-RU" dirty="0"/>
              <a:t> </a:t>
            </a:r>
            <a:r>
              <a:rPr lang="ru-RU" dirty="0" err="1"/>
              <a:t>міжгалузевих</a:t>
            </a:r>
            <a:r>
              <a:rPr lang="ru-RU" dirty="0"/>
              <a:t> рад з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залученням</a:t>
            </a:r>
            <a:r>
              <a:rPr lang="ru-RU" dirty="0"/>
              <a:t> </a:t>
            </a:r>
            <a:r>
              <a:rPr lang="ru-RU" dirty="0" err="1"/>
              <a:t>зацікавлених</a:t>
            </a:r>
            <a:r>
              <a:rPr lang="ru-RU" dirty="0"/>
              <a:t> </a:t>
            </a:r>
            <a:r>
              <a:rPr lang="ru-RU" dirty="0" err="1"/>
              <a:t>міністерств</a:t>
            </a:r>
            <a:r>
              <a:rPr lang="ru-RU" dirty="0"/>
              <a:t> та </a:t>
            </a:r>
            <a:r>
              <a:rPr lang="ru-RU" dirty="0" err="1"/>
              <a:t>відомств</a:t>
            </a:r>
            <a:r>
              <a:rPr lang="ru-RU" dirty="0"/>
              <a:t>, основною </a:t>
            </a:r>
            <a:r>
              <a:rPr lang="ru-RU" dirty="0" err="1"/>
              <a:t>функцією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є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 на дер­жавному та </a:t>
            </a:r>
            <a:r>
              <a:rPr lang="ru-RU" dirty="0" err="1"/>
              <a:t>регіональному</a:t>
            </a:r>
            <a:r>
              <a:rPr lang="ru-RU" dirty="0"/>
              <a:t> </a:t>
            </a:r>
            <a:r>
              <a:rPr lang="ru-RU" dirty="0" err="1"/>
              <a:t>рівнях</a:t>
            </a:r>
            <a:r>
              <a:rPr lang="ru-RU" dirty="0"/>
              <a:t>, </a:t>
            </a:r>
            <a:r>
              <a:rPr lang="ru-RU" dirty="0" err="1"/>
              <a:t>координація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стандартів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та </a:t>
            </a:r>
            <a:r>
              <a:rPr lang="ru-RU" dirty="0" err="1"/>
              <a:t>підготовці</a:t>
            </a:r>
            <a:r>
              <a:rPr lang="ru-RU" dirty="0"/>
              <a:t> </a:t>
            </a:r>
            <a:r>
              <a:rPr lang="ru-RU" dirty="0" err="1"/>
              <a:t>підручників</a:t>
            </a:r>
            <a:r>
              <a:rPr lang="ru-RU" dirty="0"/>
              <a:t>, </a:t>
            </a:r>
            <a:r>
              <a:rPr lang="ru-RU" dirty="0" err="1"/>
              <a:t>посібників</a:t>
            </a:r>
            <a:r>
              <a:rPr lang="ru-RU" dirty="0"/>
              <a:t> з </a:t>
            </a:r>
            <a:r>
              <a:rPr lang="ru-RU" dirty="0" err="1"/>
              <a:t>екології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створення</a:t>
            </a:r>
            <a:r>
              <a:rPr lang="ru-RU" dirty="0"/>
              <a:t> та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дистанційного</a:t>
            </a:r>
            <a:r>
              <a:rPr lang="ru-RU" dirty="0"/>
              <a:t> </a:t>
            </a:r>
            <a:r>
              <a:rPr lang="ru-RU" dirty="0" err="1"/>
              <a:t>навчання</a:t>
            </a:r>
            <a:r>
              <a:rPr lang="ru-RU" dirty="0"/>
              <a:t> за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програмами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провідних</a:t>
            </a:r>
            <a:r>
              <a:rPr lang="ru-RU" dirty="0"/>
              <a:t> ВНЗ </a:t>
            </a:r>
            <a:r>
              <a:rPr lang="ru-RU" dirty="0" err="1"/>
              <a:t>екологічного</a:t>
            </a:r>
            <a:r>
              <a:rPr lang="ru-RU" dirty="0"/>
              <a:t> </a:t>
            </a:r>
            <a:r>
              <a:rPr lang="ru-RU" dirty="0" err="1"/>
              <a:t>спрямування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організація</a:t>
            </a:r>
            <a:r>
              <a:rPr lang="ru-RU" dirty="0"/>
              <a:t> за </a:t>
            </a:r>
            <a:r>
              <a:rPr lang="ru-RU" dirty="0" err="1"/>
              <a:t>рішенням</a:t>
            </a:r>
            <a:r>
              <a:rPr lang="ru-RU" dirty="0"/>
              <a:t> </a:t>
            </a:r>
            <a:r>
              <a:rPr lang="ru-RU" dirty="0" err="1"/>
              <a:t>Координаційних</a:t>
            </a:r>
            <a:r>
              <a:rPr lang="ru-RU" dirty="0"/>
              <a:t> рад </a:t>
            </a:r>
            <a:r>
              <a:rPr lang="ru-RU" dirty="0" err="1"/>
              <a:t>обласних</a:t>
            </a:r>
            <a:r>
              <a:rPr lang="ru-RU" dirty="0"/>
              <a:t> </a:t>
            </a:r>
            <a:r>
              <a:rPr lang="ru-RU" dirty="0" err="1"/>
              <a:t>центрів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розробка</a:t>
            </a:r>
            <a:r>
              <a:rPr lang="ru-RU" dirty="0"/>
              <a:t> й </a:t>
            </a:r>
            <a:r>
              <a:rPr lang="ru-RU" dirty="0" err="1"/>
              <a:t>видання</a:t>
            </a:r>
            <a:r>
              <a:rPr lang="ru-RU" dirty="0"/>
              <a:t> на </a:t>
            </a:r>
            <a:r>
              <a:rPr lang="ru-RU" dirty="0" err="1"/>
              <a:t>конкурсній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підручників</a:t>
            </a:r>
            <a:r>
              <a:rPr lang="ru-RU" dirty="0"/>
              <a:t>, </a:t>
            </a:r>
            <a:r>
              <a:rPr lang="ru-RU" dirty="0" err="1"/>
              <a:t>посібників</a:t>
            </a:r>
            <a:r>
              <a:rPr lang="ru-RU" dirty="0"/>
              <a:t> з </a:t>
            </a:r>
            <a:r>
              <a:rPr lang="ru-RU" dirty="0" err="1"/>
              <a:t>екології</a:t>
            </a:r>
            <a:r>
              <a:rPr lang="ru-RU" dirty="0"/>
              <a:t> для </a:t>
            </a:r>
            <a:r>
              <a:rPr lang="ru-RU" dirty="0" err="1"/>
              <a:t>різних</a:t>
            </a:r>
            <a:r>
              <a:rPr lang="ru-RU" dirty="0"/>
              <a:t> ланок </a:t>
            </a:r>
            <a:r>
              <a:rPr lang="ru-RU" dirty="0" err="1"/>
              <a:t>освіти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в </a:t>
            </a:r>
            <a:r>
              <a:rPr lang="ru-RU" dirty="0" err="1"/>
              <a:t>електронному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.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постійного</a:t>
            </a:r>
            <a:r>
              <a:rPr lang="ru-RU" dirty="0"/>
              <a:t> </a:t>
            </a:r>
            <a:r>
              <a:rPr lang="ru-RU" dirty="0" err="1"/>
              <a:t>перекладання</a:t>
            </a:r>
            <a:r>
              <a:rPr lang="ru-RU" dirty="0"/>
              <a:t> </a:t>
            </a:r>
            <a:r>
              <a:rPr lang="ru-RU" dirty="0" err="1"/>
              <a:t>видань</a:t>
            </a:r>
            <a:r>
              <a:rPr lang="ru-RU" dirty="0"/>
              <a:t> </a:t>
            </a:r>
            <a:r>
              <a:rPr lang="ru-RU" dirty="0" err="1"/>
              <a:t>кращих</a:t>
            </a:r>
            <a:r>
              <a:rPr lang="ru-RU" dirty="0"/>
              <a:t> </a:t>
            </a:r>
            <a:r>
              <a:rPr lang="ru-RU" dirty="0" err="1"/>
              <a:t>зарубіжних</a:t>
            </a:r>
            <a:r>
              <a:rPr lang="ru-RU" dirty="0"/>
              <a:t> </a:t>
            </a:r>
            <a:r>
              <a:rPr lang="ru-RU" dirty="0" err="1"/>
              <a:t>підручників</a:t>
            </a:r>
            <a:r>
              <a:rPr lang="ru-RU" dirty="0"/>
              <a:t>, </a:t>
            </a:r>
            <a:r>
              <a:rPr lang="ru-RU" dirty="0" err="1"/>
              <a:t>посібників</a:t>
            </a:r>
            <a:r>
              <a:rPr lang="ru-RU" dirty="0"/>
              <a:t> і </a:t>
            </a:r>
            <a:r>
              <a:rPr lang="ru-RU" dirty="0" err="1"/>
              <a:t>монографій</a:t>
            </a:r>
            <a:r>
              <a:rPr lang="ru-RU" dirty="0"/>
              <a:t> з </a:t>
            </a:r>
            <a:r>
              <a:rPr lang="ru-RU" dirty="0" err="1"/>
              <a:t>екології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створення</a:t>
            </a:r>
            <a:r>
              <a:rPr lang="ru-RU" dirty="0"/>
              <a:t> банку </a:t>
            </a:r>
            <a:r>
              <a:rPr lang="ru-RU" dirty="0" err="1"/>
              <a:t>аудіовізуальних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слайдотек</a:t>
            </a:r>
            <a:r>
              <a:rPr lang="ru-RU" dirty="0"/>
              <a:t> та </a:t>
            </a:r>
            <a:r>
              <a:rPr lang="ru-RU" dirty="0" err="1"/>
              <a:t>науково-популярних</a:t>
            </a:r>
            <a:r>
              <a:rPr lang="ru-RU" dirty="0"/>
              <a:t> </a:t>
            </a:r>
            <a:r>
              <a:rPr lang="ru-RU" dirty="0" err="1"/>
              <a:t>фільмів</a:t>
            </a:r>
            <a:r>
              <a:rPr lang="ru-RU" dirty="0"/>
              <a:t>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охорони</a:t>
            </a:r>
            <a:r>
              <a:rPr lang="ru-RU" dirty="0"/>
              <a:t> </a:t>
            </a:r>
            <a:r>
              <a:rPr lang="ru-RU" dirty="0" err="1"/>
              <a:t>довкілля</a:t>
            </a:r>
            <a:r>
              <a:rPr lang="ru-RU" dirty="0"/>
              <a:t> з </a:t>
            </a:r>
            <a:r>
              <a:rPr lang="ru-RU" dirty="0" err="1"/>
              <a:t>відповідним</a:t>
            </a:r>
            <a:r>
              <a:rPr lang="ru-RU" dirty="0"/>
              <a:t> </a:t>
            </a:r>
            <a:r>
              <a:rPr lang="ru-RU" dirty="0" err="1"/>
              <a:t>програмним</a:t>
            </a:r>
            <a:r>
              <a:rPr lang="ru-RU" dirty="0"/>
              <a:t> </a:t>
            </a:r>
            <a:r>
              <a:rPr lang="ru-RU" dirty="0" err="1"/>
              <a:t>забезпеченням</a:t>
            </a:r>
            <a:r>
              <a:rPr lang="ru-RU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767148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9A501C-7D20-FA8E-FC1A-2713840493E6}"/>
              </a:ext>
            </a:extLst>
          </p:cNvPr>
          <p:cNvSpPr txBox="1"/>
          <p:nvPr/>
        </p:nvSpPr>
        <p:spPr>
          <a:xfrm>
            <a:off x="193611" y="190934"/>
            <a:ext cx="11152414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інформаційної</a:t>
            </a:r>
            <a:r>
              <a:rPr lang="ru-RU" dirty="0"/>
              <a:t> </a:t>
            </a:r>
            <a:r>
              <a:rPr lang="ru-RU" dirty="0" err="1"/>
              <a:t>служби</a:t>
            </a:r>
            <a:r>
              <a:rPr lang="ru-RU" dirty="0"/>
              <a:t>, яка б </a:t>
            </a:r>
            <a:r>
              <a:rPr lang="ru-RU" dirty="0" err="1"/>
              <a:t>постійно</a:t>
            </a:r>
            <a:r>
              <a:rPr lang="ru-RU" dirty="0"/>
              <a:t> і оперативно доводила </a:t>
            </a:r>
            <a:r>
              <a:rPr lang="ru-RU" dirty="0" err="1"/>
              <a:t>достовірну</a:t>
            </a:r>
            <a:r>
              <a:rPr lang="ru-RU" dirty="0"/>
              <a:t> </a:t>
            </a:r>
            <a:r>
              <a:rPr lang="ru-RU" dirty="0" err="1"/>
              <a:t>екологічну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до </a:t>
            </a:r>
            <a:r>
              <a:rPr lang="ru-RU" dirty="0" err="1"/>
              <a:t>населення</a:t>
            </a:r>
            <a:r>
              <a:rPr lang="ru-RU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з метою </a:t>
            </a:r>
            <a:r>
              <a:rPr lang="ru-RU" dirty="0" err="1"/>
              <a:t>обміну</a:t>
            </a:r>
            <a:r>
              <a:rPr lang="ru-RU" dirty="0"/>
              <a:t> </a:t>
            </a:r>
            <a:r>
              <a:rPr lang="ru-RU" dirty="0" err="1"/>
              <a:t>досвідом</a:t>
            </a:r>
            <a:r>
              <a:rPr lang="ru-RU" dirty="0"/>
              <a:t> і оперативного </a:t>
            </a:r>
            <a:r>
              <a:rPr lang="ru-RU" dirty="0" err="1"/>
              <a:t>поширення</a:t>
            </a:r>
            <a:r>
              <a:rPr lang="ru-RU" dirty="0"/>
              <a:t> новин в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створити</a:t>
            </a:r>
            <a:r>
              <a:rPr lang="ru-RU" dirty="0"/>
              <a:t> </a:t>
            </a:r>
            <a:r>
              <a:rPr lang="ru-RU" dirty="0" err="1"/>
              <a:t>спеціальний</a:t>
            </a:r>
            <a:r>
              <a:rPr lang="ru-RU" dirty="0"/>
              <a:t> </a:t>
            </a:r>
            <a:r>
              <a:rPr lang="ru-RU" dirty="0" err="1"/>
              <a:t>часопис</a:t>
            </a:r>
            <a:r>
              <a:rPr lang="ru-RU" dirty="0"/>
              <a:t> «</a:t>
            </a:r>
            <a:r>
              <a:rPr lang="ru-RU" dirty="0" err="1"/>
              <a:t>Екологічна</a:t>
            </a:r>
            <a:r>
              <a:rPr lang="ru-RU" dirty="0"/>
              <a:t> </a:t>
            </a:r>
            <a:r>
              <a:rPr lang="ru-RU" dirty="0" err="1"/>
              <a:t>освіта</a:t>
            </a:r>
            <a:r>
              <a:rPr lang="ru-RU" dirty="0"/>
              <a:t>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створення</a:t>
            </a:r>
            <a:r>
              <a:rPr lang="ru-RU" dirty="0"/>
              <a:t> в </a:t>
            </a:r>
            <a:r>
              <a:rPr lang="ru-RU" dirty="0" err="1"/>
              <a:t>навчальних</a:t>
            </a:r>
            <a:r>
              <a:rPr lang="ru-RU" dirty="0"/>
              <a:t> закладах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рівнів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лабораторій</a:t>
            </a:r>
            <a:r>
              <a:rPr lang="ru-RU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створення</a:t>
            </a:r>
            <a:r>
              <a:rPr lang="ru-RU" dirty="0"/>
              <a:t> ВНЗ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екології</a:t>
            </a:r>
            <a:r>
              <a:rPr lang="ru-RU" dirty="0"/>
              <a:t> і </a:t>
            </a:r>
            <a:r>
              <a:rPr lang="ru-RU" dirty="0" err="1"/>
              <a:t>природокористування</a:t>
            </a:r>
            <a:r>
              <a:rPr lang="ru-RU" dirty="0"/>
              <a:t> у </a:t>
            </a:r>
            <a:r>
              <a:rPr lang="ru-RU" dirty="0" err="1"/>
              <a:t>М.Києві</a:t>
            </a:r>
            <a:r>
              <a:rPr lang="ru-RU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професійної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керівників</a:t>
            </a:r>
            <a:r>
              <a:rPr lang="ru-RU" dirty="0"/>
              <a:t> і </a:t>
            </a:r>
            <a:r>
              <a:rPr lang="ru-RU" dirty="0" err="1"/>
              <a:t>державних</a:t>
            </a:r>
            <a:r>
              <a:rPr lang="ru-RU" dirty="0"/>
              <a:t> </a:t>
            </a:r>
            <a:r>
              <a:rPr lang="ru-RU" dirty="0" err="1"/>
              <a:t>службовців</a:t>
            </a:r>
            <a:r>
              <a:rPr lang="ru-RU" dirty="0"/>
              <a:t> з «Основ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і </a:t>
            </a:r>
            <a:r>
              <a:rPr lang="ru-RU" dirty="0" err="1"/>
              <a:t>управління</a:t>
            </a:r>
            <a:r>
              <a:rPr lang="ru-RU" dirty="0"/>
              <a:t>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розробка</a:t>
            </a:r>
            <a:r>
              <a:rPr lang="ru-RU" dirty="0"/>
              <a:t> і </a:t>
            </a:r>
            <a:r>
              <a:rPr lang="ru-RU" dirty="0" err="1"/>
              <a:t>тиражування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комп'ютерних</a:t>
            </a:r>
            <a:r>
              <a:rPr lang="ru-RU" dirty="0"/>
              <a:t> </a:t>
            </a:r>
            <a:r>
              <a:rPr lang="ru-RU" dirty="0" err="1"/>
              <a:t>імітаційних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 для </a:t>
            </a:r>
            <a:r>
              <a:rPr lang="ru-RU" dirty="0" err="1"/>
              <a:t>різних</a:t>
            </a:r>
            <a:r>
              <a:rPr lang="ru-RU" dirty="0"/>
              <a:t> ланок </a:t>
            </a:r>
            <a:r>
              <a:rPr lang="ru-RU" dirty="0" err="1"/>
              <a:t>освіти</a:t>
            </a:r>
            <a:r>
              <a:rPr lang="ru-RU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створення</a:t>
            </a:r>
            <a:r>
              <a:rPr lang="ru-RU" dirty="0"/>
              <a:t> й </a:t>
            </a:r>
            <a:r>
              <a:rPr lang="ru-RU" dirty="0" err="1"/>
              <a:t>реалізація</a:t>
            </a:r>
            <a:r>
              <a:rPr lang="ru-RU" dirty="0"/>
              <a:t> в </a:t>
            </a:r>
            <a:r>
              <a:rPr lang="ru-RU" dirty="0" err="1"/>
              <a:t>найближчі</a:t>
            </a:r>
            <a:r>
              <a:rPr lang="ru-RU" dirty="0"/>
              <a:t> роки </a:t>
            </a:r>
            <a:r>
              <a:rPr lang="ru-RU" dirty="0" err="1"/>
              <a:t>радіо</a:t>
            </a:r>
            <a:r>
              <a:rPr lang="ru-RU" dirty="0"/>
              <a:t>- і </a:t>
            </a:r>
            <a:r>
              <a:rPr lang="ru-RU" dirty="0" err="1"/>
              <a:t>телевізійних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з </a:t>
            </a:r>
            <a:r>
              <a:rPr lang="ru-RU" dirty="0" err="1"/>
              <a:t>серіями</a:t>
            </a:r>
            <a:r>
              <a:rPr lang="ru-RU" dirty="0"/>
              <a:t> передач з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проблем </a:t>
            </a:r>
            <a:r>
              <a:rPr lang="ru-RU" dirty="0" err="1"/>
              <a:t>держави</a:t>
            </a:r>
            <a:r>
              <a:rPr lang="ru-RU" dirty="0"/>
              <a:t>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C38D49-F7EC-91D4-12BE-C97BE73BB2D9}"/>
              </a:ext>
            </a:extLst>
          </p:cNvPr>
          <p:cNvSpPr txBox="1"/>
          <p:nvPr/>
        </p:nvSpPr>
        <p:spPr>
          <a:xfrm>
            <a:off x="128296" y="3180795"/>
            <a:ext cx="111524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видання</a:t>
            </a:r>
            <a:r>
              <a:rPr lang="ru-RU" dirty="0"/>
              <a:t> </a:t>
            </a:r>
            <a:r>
              <a:rPr lang="ru-RU" dirty="0" err="1"/>
              <a:t>популярної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r>
              <a:rPr lang="ru-RU" dirty="0"/>
              <a:t>, </a:t>
            </a:r>
            <a:r>
              <a:rPr lang="ru-RU" dirty="0" err="1"/>
              <a:t>коміксів</a:t>
            </a:r>
            <a:r>
              <a:rPr lang="ru-RU" dirty="0"/>
              <a:t> з </a:t>
            </a:r>
            <a:r>
              <a:rPr lang="ru-RU" dirty="0" err="1"/>
              <a:t>екологічної</a:t>
            </a:r>
            <a:r>
              <a:rPr lang="ru-RU" dirty="0"/>
              <a:t> та </a:t>
            </a:r>
            <a:r>
              <a:rPr lang="ru-RU" dirty="0" err="1"/>
              <a:t>природоохоронної</a:t>
            </a:r>
            <a:r>
              <a:rPr lang="ru-RU" dirty="0"/>
              <a:t> тематики для </a:t>
            </a:r>
            <a:r>
              <a:rPr lang="ru-RU" dirty="0" err="1"/>
              <a:t>дітей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національного</a:t>
            </a:r>
            <a:r>
              <a:rPr lang="ru-RU" dirty="0"/>
              <a:t> банку </a:t>
            </a:r>
            <a:r>
              <a:rPr lang="ru-RU" dirty="0" err="1"/>
              <a:t>інформації</a:t>
            </a:r>
            <a:r>
              <a:rPr lang="ru-RU" dirty="0"/>
              <a:t> з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</a:t>
            </a:r>
            <a:r>
              <a:rPr lang="ru-RU" dirty="0" err="1"/>
              <a:t>виховання</a:t>
            </a:r>
            <a:r>
              <a:rPr lang="ru-RU" dirty="0"/>
              <a:t>, де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колекціонувати</a:t>
            </a:r>
            <a:r>
              <a:rPr lang="ru-RU" dirty="0"/>
              <a:t> </a:t>
            </a:r>
            <a:r>
              <a:rPr lang="ru-RU" dirty="0" err="1"/>
              <a:t>типові</a:t>
            </a:r>
            <a:r>
              <a:rPr lang="ru-RU" dirty="0"/>
              <a:t> і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навчальні</a:t>
            </a:r>
            <a:r>
              <a:rPr lang="ru-RU" dirty="0"/>
              <a:t> і </a:t>
            </a:r>
            <a:r>
              <a:rPr lang="ru-RU" dirty="0" err="1"/>
              <a:t>робочі</a:t>
            </a:r>
            <a:r>
              <a:rPr lang="ru-RU" dirty="0"/>
              <a:t> </a:t>
            </a:r>
            <a:r>
              <a:rPr lang="ru-RU" dirty="0" err="1"/>
              <a:t>навчальні</a:t>
            </a:r>
            <a:r>
              <a:rPr lang="ru-RU" dirty="0"/>
              <a:t> </a:t>
            </a:r>
            <a:r>
              <a:rPr lang="ru-RU" dirty="0" err="1"/>
              <a:t>плани</a:t>
            </a:r>
            <a:r>
              <a:rPr lang="ru-RU" dirty="0"/>
              <a:t> з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дисциплін</a:t>
            </a:r>
            <a:r>
              <a:rPr lang="ru-RU" dirty="0"/>
              <a:t> (як </a:t>
            </a:r>
            <a:r>
              <a:rPr lang="ru-RU" dirty="0" err="1"/>
              <a:t>фунда­ментальних</a:t>
            </a:r>
            <a:r>
              <a:rPr lang="ru-RU" dirty="0"/>
              <a:t> так </a:t>
            </a:r>
            <a:r>
              <a:rPr lang="ru-RU" dirty="0" err="1"/>
              <a:t>професіональних</a:t>
            </a:r>
            <a:r>
              <a:rPr lang="ru-RU" dirty="0"/>
              <a:t> і </a:t>
            </a:r>
            <a:r>
              <a:rPr lang="ru-RU" dirty="0" err="1"/>
              <a:t>вибіркових</a:t>
            </a:r>
            <a:r>
              <a:rPr lang="ru-RU" dirty="0"/>
              <a:t>), </a:t>
            </a:r>
            <a:r>
              <a:rPr lang="ru-RU" dirty="0" err="1"/>
              <a:t>програми</a:t>
            </a:r>
            <a:r>
              <a:rPr lang="ru-RU" dirty="0"/>
              <a:t>, </a:t>
            </a:r>
            <a:r>
              <a:rPr lang="ru-RU" dirty="0" err="1"/>
              <a:t>дані</a:t>
            </a:r>
            <a:r>
              <a:rPr lang="ru-RU" dirty="0"/>
              <a:t> про </a:t>
            </a:r>
            <a:r>
              <a:rPr lang="ru-RU" dirty="0" err="1"/>
              <a:t>посібники</a:t>
            </a:r>
            <a:r>
              <a:rPr lang="ru-RU" dirty="0"/>
              <a:t>, </a:t>
            </a:r>
            <a:r>
              <a:rPr lang="ru-RU" dirty="0" err="1"/>
              <a:t>методичні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і </a:t>
            </a:r>
            <a:r>
              <a:rPr lang="ru-RU" dirty="0" err="1"/>
              <a:t>підручники</a:t>
            </a:r>
            <a:r>
              <a:rPr lang="ru-RU" dirty="0"/>
              <a:t> з </a:t>
            </a:r>
            <a:r>
              <a:rPr lang="ru-RU" dirty="0" err="1"/>
              <a:t>екології</a:t>
            </a:r>
            <a:r>
              <a:rPr lang="ru-RU" dirty="0"/>
              <a:t>, постанови Уряду і </a:t>
            </a:r>
            <a:r>
              <a:rPr lang="ru-RU" dirty="0" err="1"/>
              <a:t>Міністерств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стосуються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</a:t>
            </a:r>
            <a:r>
              <a:rPr lang="ru-RU" dirty="0" err="1"/>
              <a:t>міжнародні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і угоди,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конференції</a:t>
            </a:r>
            <a:r>
              <a:rPr lang="ru-RU" dirty="0"/>
              <a:t> і </a:t>
            </a:r>
            <a:r>
              <a:rPr lang="ru-RU" dirty="0" err="1"/>
              <a:t>семінари</a:t>
            </a:r>
            <a:r>
              <a:rPr lang="ru-RU" dirty="0"/>
              <a:t> з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введення</a:t>
            </a:r>
            <a:r>
              <a:rPr lang="ru-RU" dirty="0"/>
              <a:t> до </a:t>
            </a:r>
            <a:r>
              <a:rPr lang="ru-RU" dirty="0" err="1"/>
              <a:t>Номенклатури</a:t>
            </a:r>
            <a:r>
              <a:rPr lang="ru-RU" dirty="0"/>
              <a:t>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спеціальностей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галузь</a:t>
            </a:r>
            <a:r>
              <a:rPr lang="ru-RU" dirty="0"/>
              <a:t> «</a:t>
            </a:r>
            <a:r>
              <a:rPr lang="ru-RU" dirty="0" err="1"/>
              <a:t>Екологічні</a:t>
            </a:r>
            <a:r>
              <a:rPr lang="ru-RU" dirty="0"/>
              <a:t> науки» </a:t>
            </a:r>
            <a:r>
              <a:rPr lang="ru-RU" dirty="0" err="1"/>
              <a:t>спеціальність</a:t>
            </a:r>
            <a:r>
              <a:rPr lang="ru-RU" dirty="0"/>
              <a:t> «</a:t>
            </a:r>
            <a:r>
              <a:rPr lang="ru-RU" dirty="0" err="1"/>
              <a:t>Екологія</a:t>
            </a:r>
            <a:r>
              <a:rPr lang="ru-RU" dirty="0"/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val="218047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71A3D9-A350-BAC2-4962-C888D0E74C3A}"/>
              </a:ext>
            </a:extLst>
          </p:cNvPr>
          <p:cNvSpPr txBox="1"/>
          <p:nvPr/>
        </p:nvSpPr>
        <p:spPr>
          <a:xfrm>
            <a:off x="800100" y="197661"/>
            <a:ext cx="1093781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ru-RU" b="1" dirty="0"/>
          </a:p>
          <a:p>
            <a:pPr algn="ctr"/>
            <a:r>
              <a:rPr lang="ru-RU" b="1" dirty="0" err="1"/>
              <a:t>Державне</a:t>
            </a:r>
            <a:r>
              <a:rPr lang="ru-RU" b="1" dirty="0"/>
              <a:t> </a:t>
            </a:r>
            <a:r>
              <a:rPr lang="ru-RU" b="1" dirty="0" err="1"/>
              <a:t>управління</a:t>
            </a:r>
            <a:r>
              <a:rPr lang="ru-RU" b="1" dirty="0"/>
              <a:t> </a:t>
            </a:r>
            <a:r>
              <a:rPr lang="ru-RU" b="1" dirty="0" err="1"/>
              <a:t>екологічною</a:t>
            </a:r>
            <a:r>
              <a:rPr lang="ru-RU" b="1" dirty="0"/>
              <a:t> </a:t>
            </a:r>
            <a:r>
              <a:rPr lang="ru-RU" b="1" dirty="0" err="1"/>
              <a:t>освітою</a:t>
            </a:r>
            <a:r>
              <a:rPr lang="ru-RU" b="1" dirty="0"/>
              <a:t> та </a:t>
            </a:r>
            <a:r>
              <a:rPr lang="ru-RU" b="1" dirty="0" err="1"/>
              <a:t>вихованням</a:t>
            </a:r>
            <a:endParaRPr lang="ru-RU" b="1" dirty="0"/>
          </a:p>
          <a:p>
            <a:pPr algn="just"/>
            <a:endParaRPr lang="ru-RU" dirty="0"/>
          </a:p>
          <a:p>
            <a:pPr algn="just"/>
            <a:r>
              <a:rPr lang="ru-RU" dirty="0" err="1"/>
              <a:t>Сучасна</a:t>
            </a:r>
            <a:r>
              <a:rPr lang="ru-RU" dirty="0"/>
              <a:t> система </a:t>
            </a:r>
            <a:r>
              <a:rPr lang="ru-RU" dirty="0" err="1"/>
              <a:t>управління</a:t>
            </a:r>
            <a:r>
              <a:rPr lang="ru-RU" dirty="0"/>
              <a:t> сферою </a:t>
            </a:r>
            <a:r>
              <a:rPr lang="ru-RU" dirty="0" err="1"/>
              <a:t>освіти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 </a:t>
            </a:r>
            <a:r>
              <a:rPr lang="ru-RU" dirty="0" err="1"/>
              <a:t>регіональні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, </a:t>
            </a:r>
            <a:r>
              <a:rPr lang="ru-RU" dirty="0" err="1"/>
              <a:t>тенденції</a:t>
            </a:r>
            <a:r>
              <a:rPr lang="ru-RU" dirty="0"/>
              <a:t> до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автономності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, </a:t>
            </a:r>
            <a:r>
              <a:rPr lang="ru-RU" dirty="0" err="1"/>
              <a:t>конкурентності</a:t>
            </a:r>
            <a:r>
              <a:rPr lang="ru-RU" dirty="0"/>
              <a:t> </a:t>
            </a:r>
            <a:r>
              <a:rPr lang="ru-RU" dirty="0" err="1"/>
              <a:t>освітніх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орієнтації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не на </a:t>
            </a:r>
            <a:r>
              <a:rPr lang="ru-RU" dirty="0" err="1"/>
              <a:t>відтворення</a:t>
            </a:r>
            <a:r>
              <a:rPr lang="ru-RU" dirty="0"/>
              <a:t>, а на </a:t>
            </a:r>
            <a:r>
              <a:rPr lang="ru-RU" dirty="0" err="1"/>
              <a:t>розвиток</a:t>
            </a:r>
            <a:r>
              <a:rPr lang="ru-RU" dirty="0"/>
              <a:t>. У </a:t>
            </a:r>
            <a:r>
              <a:rPr lang="ru-RU" dirty="0" err="1"/>
              <a:t>ній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органічно</a:t>
            </a:r>
            <a:r>
              <a:rPr lang="ru-RU" dirty="0"/>
              <a:t> </a:t>
            </a:r>
            <a:r>
              <a:rPr lang="ru-RU" dirty="0" err="1"/>
              <a:t>поєднуватися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державного </a:t>
            </a:r>
            <a:r>
              <a:rPr lang="ru-RU" dirty="0" err="1"/>
              <a:t>управління</a:t>
            </a:r>
            <a:r>
              <a:rPr lang="ru-RU" dirty="0"/>
              <a:t> з </a:t>
            </a:r>
            <a:r>
              <a:rPr lang="ru-RU" dirty="0" err="1"/>
              <a:t>громадським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.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завданням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є </a:t>
            </a:r>
            <a:r>
              <a:rPr lang="ru-RU" dirty="0" err="1"/>
              <a:t>організація</a:t>
            </a:r>
            <a:r>
              <a:rPr lang="ru-RU" dirty="0"/>
              <a:t> і </a:t>
            </a:r>
            <a:r>
              <a:rPr lang="ru-RU" dirty="0" err="1"/>
              <a:t>впровадження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державної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у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та контроль за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неухильним</a:t>
            </a:r>
            <a:r>
              <a:rPr lang="ru-RU" dirty="0"/>
              <a:t> </a:t>
            </a:r>
            <a:r>
              <a:rPr lang="ru-RU" dirty="0" err="1"/>
              <a:t>виконанням</a:t>
            </a:r>
            <a:r>
              <a:rPr lang="ru-RU" dirty="0"/>
              <a:t>. Базовою </a:t>
            </a:r>
            <a:r>
              <a:rPr lang="ru-RU" dirty="0" err="1"/>
              <a:t>організацією</a:t>
            </a:r>
            <a:r>
              <a:rPr lang="ru-RU" dirty="0"/>
              <a:t> для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ефективної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в </a:t>
            </a:r>
            <a:r>
              <a:rPr lang="ru-RU" dirty="0" err="1"/>
              <a:t>сфері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є </a:t>
            </a:r>
            <a:r>
              <a:rPr lang="ru-RU" dirty="0" err="1"/>
              <a:t>Координаційна</a:t>
            </a:r>
            <a:r>
              <a:rPr lang="ru-RU" dirty="0"/>
              <a:t> </a:t>
            </a:r>
            <a:r>
              <a:rPr lang="ru-RU" dirty="0" err="1"/>
              <a:t>міжгалузева</a:t>
            </a:r>
            <a:r>
              <a:rPr lang="ru-RU" dirty="0"/>
              <a:t> Рада з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</a:t>
            </a:r>
            <a:r>
              <a:rPr lang="ru-RU" dirty="0" err="1"/>
              <a:t>виховання</a:t>
            </a:r>
            <a:r>
              <a:rPr lang="ru-RU" dirty="0"/>
              <a:t> при </a:t>
            </a:r>
            <a:r>
              <a:rPr lang="ru-RU" dirty="0" err="1"/>
              <a:t>Міносвіти</a:t>
            </a:r>
            <a:r>
              <a:rPr lang="ru-RU" dirty="0"/>
              <a:t> і науки.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завданнями</a:t>
            </a:r>
            <a:r>
              <a:rPr lang="ru-RU" dirty="0"/>
              <a:t> </a:t>
            </a:r>
            <a:r>
              <a:rPr lang="ru-RU" dirty="0" err="1"/>
              <a:t>Координаційної</a:t>
            </a:r>
            <a:r>
              <a:rPr lang="ru-RU" dirty="0"/>
              <a:t> Ради </a:t>
            </a:r>
            <a:r>
              <a:rPr lang="ru-RU" dirty="0" err="1"/>
              <a:t>мають</a:t>
            </a:r>
            <a:r>
              <a:rPr lang="ru-RU" dirty="0"/>
              <a:t> бути: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тактичних</a:t>
            </a:r>
            <a:r>
              <a:rPr lang="ru-RU" dirty="0"/>
              <a:t> і </a:t>
            </a:r>
            <a:r>
              <a:rPr lang="ru-RU" dirty="0" err="1"/>
              <a:t>стратегічних</a:t>
            </a:r>
            <a:r>
              <a:rPr lang="ru-RU" dirty="0"/>
              <a:t> </a:t>
            </a:r>
            <a:r>
              <a:rPr lang="ru-RU" dirty="0" err="1"/>
              <a:t>напрямків</a:t>
            </a:r>
            <a:r>
              <a:rPr lang="ru-RU" dirty="0"/>
              <a:t> та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координація</a:t>
            </a:r>
            <a:r>
              <a:rPr lang="ru-RU" dirty="0"/>
              <a:t> і контроль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 і </a:t>
            </a:r>
            <a:r>
              <a:rPr lang="ru-RU" dirty="0" err="1"/>
              <a:t>конкретних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розробці</a:t>
            </a:r>
            <a:r>
              <a:rPr lang="ru-RU" dirty="0"/>
              <a:t> й </a:t>
            </a:r>
            <a:r>
              <a:rPr lang="ru-RU" dirty="0" err="1"/>
              <a:t>затвердженню</a:t>
            </a:r>
            <a:r>
              <a:rPr lang="ru-RU" dirty="0"/>
              <a:t> Закону </a:t>
            </a:r>
            <a:r>
              <a:rPr lang="ru-RU" dirty="0" err="1"/>
              <a:t>України</a:t>
            </a:r>
            <a:r>
              <a:rPr lang="ru-RU" dirty="0"/>
              <a:t> про </a:t>
            </a:r>
            <a:r>
              <a:rPr lang="ru-RU" dirty="0" err="1"/>
              <a:t>екологічну</a:t>
            </a:r>
            <a:r>
              <a:rPr lang="ru-RU" dirty="0"/>
              <a:t> </a:t>
            </a:r>
            <a:r>
              <a:rPr lang="ru-RU" dirty="0" err="1"/>
              <a:t>освіту</a:t>
            </a:r>
            <a:r>
              <a:rPr lang="ru-RU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вирішенню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матеріально-технічного</a:t>
            </a:r>
            <a:r>
              <a:rPr lang="ru-RU" dirty="0"/>
              <a:t> та </a:t>
            </a:r>
            <a:r>
              <a:rPr lang="ru-RU" dirty="0" err="1"/>
              <a:t>фінансового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</a:t>
            </a:r>
            <a:r>
              <a:rPr lang="ru-RU" dirty="0" err="1"/>
              <a:t>виховання</a:t>
            </a:r>
            <a:r>
              <a:rPr lang="ru-RU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удосконалення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та форм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обов'язкової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навчальної</a:t>
            </a:r>
            <a:r>
              <a:rPr lang="ru-RU" dirty="0"/>
              <a:t> та </a:t>
            </a:r>
            <a:r>
              <a:rPr lang="ru-RU" dirty="0" err="1"/>
              <a:t>виховної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/>
              <a:t>розробка</a:t>
            </a:r>
            <a:r>
              <a:rPr lang="ru-RU" dirty="0"/>
              <a:t> та </a:t>
            </a:r>
            <a:r>
              <a:rPr lang="ru-RU" dirty="0" err="1"/>
              <a:t>створення</a:t>
            </a:r>
            <a:r>
              <a:rPr lang="ru-RU" dirty="0"/>
              <a:t> систем </a:t>
            </a:r>
            <a:r>
              <a:rPr lang="ru-RU" dirty="0" err="1"/>
              <a:t>юридичних</a:t>
            </a:r>
            <a:r>
              <a:rPr lang="ru-RU" dirty="0"/>
              <a:t> </a:t>
            </a:r>
            <a:r>
              <a:rPr lang="ru-RU" dirty="0" err="1"/>
              <a:t>гарантій</a:t>
            </a:r>
            <a:r>
              <a:rPr lang="ru-RU" dirty="0"/>
              <a:t> </a:t>
            </a:r>
            <a:r>
              <a:rPr lang="ru-RU" dirty="0" err="1"/>
              <a:t>неухильного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відповідними</a:t>
            </a:r>
            <a:r>
              <a:rPr lang="ru-RU" dirty="0"/>
              <a:t> </a:t>
            </a:r>
            <a:r>
              <a:rPr lang="ru-RU" dirty="0" err="1"/>
              <a:t>відомствами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установами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416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chemeClr val="accent5">
                    <a:lumMod val="50000"/>
                  </a:schemeClr>
                </a:solidFill>
              </a:rPr>
              <a:t>Загальна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характеристика курсу</a:t>
            </a:r>
            <a:br>
              <a:rPr lang="ru-RU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«ЕКОЛОГІЧНА ОСВІТА»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506647"/>
              </p:ext>
            </p:extLst>
          </p:nvPr>
        </p:nvGraphicFramePr>
        <p:xfrm>
          <a:off x="1640113" y="1776570"/>
          <a:ext cx="8128000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7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0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Тип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/>
                        <a:t>обов’язкова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освітня</a:t>
                      </a:r>
                      <a:r>
                        <a:rPr lang="ru-RU" sz="2400" dirty="0"/>
                        <a:t> компонента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400" dirty="0"/>
                        <a:t>Шифр в </a:t>
                      </a:r>
                      <a:r>
                        <a:rPr lang="ru-RU" sz="2400" dirty="0" err="1"/>
                        <a:t>навчальному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плані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400" dirty="0"/>
                        <a:t>ОК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400" dirty="0" err="1"/>
                        <a:t>Кількість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кредитів</a:t>
                      </a:r>
                      <a:r>
                        <a:rPr lang="ru-RU" sz="24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uk-UA" sz="2400" dirty="0"/>
                        <a:t>3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400" dirty="0" err="1"/>
                        <a:t>Загальна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кількість</a:t>
                      </a:r>
                      <a:r>
                        <a:rPr lang="ru-RU" sz="2400" dirty="0"/>
                        <a:t> годин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400" dirty="0"/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400" dirty="0" err="1"/>
                        <a:t>Кількість</a:t>
                      </a:r>
                      <a:r>
                        <a:rPr lang="ru-RU" sz="2400" dirty="0"/>
                        <a:t> </a:t>
                      </a:r>
                      <a:r>
                        <a:rPr lang="ru-RU" sz="2400" dirty="0" err="1"/>
                        <a:t>лекційних</a:t>
                      </a:r>
                      <a:r>
                        <a:rPr lang="ru-RU" sz="2400" dirty="0"/>
                        <a:t> годин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uk-UA" sz="2400" dirty="0"/>
                        <a:t>16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/>
                        <a:t>Кількість</a:t>
                      </a:r>
                      <a:r>
                        <a:rPr lang="ru-RU" sz="2400" dirty="0"/>
                        <a:t> годин </a:t>
                      </a:r>
                      <a:r>
                        <a:rPr lang="ru-RU" sz="2400" dirty="0" err="1"/>
                        <a:t>практичних</a:t>
                      </a:r>
                      <a:r>
                        <a:rPr lang="ru-RU" sz="2400" dirty="0"/>
                        <a:t> занять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uk-UA" sz="2400" dirty="0"/>
                        <a:t>32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/>
                        <a:t>Форма контролю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/>
                        <a:t>Іспит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40113" y="5734209"/>
            <a:ext cx="7992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Викладач: ГЕРАСИМЧУК </a:t>
            </a:r>
            <a:r>
              <a:rPr lang="uk-UA"/>
              <a:t>Олена Леонтіївна</a:t>
            </a:r>
            <a:endParaRPr lang="uk-UA" dirty="0"/>
          </a:p>
          <a:p>
            <a:r>
              <a:rPr lang="uk-UA" dirty="0" err="1"/>
              <a:t>Ауд</a:t>
            </a:r>
            <a:r>
              <a:rPr lang="uk-UA" dirty="0"/>
              <a:t>. 314, 312а</a:t>
            </a:r>
          </a:p>
          <a:p>
            <a:r>
              <a:rPr lang="en-US" dirty="0"/>
              <a:t>kgt_gol@ztu.edu.ua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9959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7517" y="612845"/>
            <a:ext cx="1015340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/>
              <a:t>У процесі розвитку виробничих відносин і</a:t>
            </a:r>
          </a:p>
          <a:p>
            <a:pPr algn="just"/>
            <a:r>
              <a:rPr lang="uk-UA" sz="2400" dirty="0"/>
              <a:t>технічного прогресу значно розширилися</a:t>
            </a:r>
          </a:p>
          <a:p>
            <a:pPr algn="just"/>
            <a:r>
              <a:rPr lang="uk-UA" sz="2400" dirty="0"/>
              <a:t>можливості використання природних</a:t>
            </a:r>
          </a:p>
          <a:p>
            <a:pPr algn="just"/>
            <a:r>
              <a:rPr lang="uk-UA" sz="2400" dirty="0"/>
              <a:t>ресурсів, а разом з тим –</a:t>
            </a:r>
          </a:p>
          <a:p>
            <a:pPr algn="just"/>
            <a:r>
              <a:rPr lang="uk-UA" sz="2400" dirty="0"/>
              <a:t>поширення природоохоронних знань.</a:t>
            </a:r>
          </a:p>
          <a:p>
            <a:pPr algn="just"/>
            <a:endParaRPr lang="uk-UA" sz="2400" dirty="0"/>
          </a:p>
          <a:p>
            <a:pPr algn="just"/>
            <a:endParaRPr lang="uk-UA" sz="2400" dirty="0"/>
          </a:p>
          <a:p>
            <a:pPr algn="just"/>
            <a:r>
              <a:rPr lang="uk-UA" sz="2400" dirty="0"/>
              <a:t>1913 р. Берн (Швейцарія) - Міжнародна конференція з питань охорони природи. Започатковано </a:t>
            </a:r>
            <a:r>
              <a:rPr lang="uk-UA" sz="2400" dirty="0" err="1"/>
              <a:t>міцжнародні</a:t>
            </a:r>
            <a:r>
              <a:rPr lang="uk-UA" sz="2400" dirty="0"/>
              <a:t> правові норми щодо охорони довкілля і екологічної освіти.</a:t>
            </a:r>
          </a:p>
          <a:p>
            <a:pPr algn="just"/>
            <a:r>
              <a:rPr lang="uk-UA" sz="2400" dirty="0"/>
              <a:t>1948 р. - створена Міжнародна спілка охорони природних ресурсів (МСОПР), </a:t>
            </a:r>
            <a:r>
              <a:rPr lang="ru-RU" sz="2400" dirty="0"/>
              <a:t>яка одним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своїх</a:t>
            </a:r>
            <a:r>
              <a:rPr lang="ru-RU" sz="2400" dirty="0"/>
              <a:t> </a:t>
            </a:r>
            <a:r>
              <a:rPr lang="ru-RU" sz="2400" dirty="0" err="1"/>
              <a:t>завдань</a:t>
            </a:r>
            <a:r>
              <a:rPr lang="ru-RU" sz="2400" dirty="0"/>
              <a:t> </a:t>
            </a:r>
            <a:r>
              <a:rPr lang="ru-RU" sz="2400" dirty="0" err="1"/>
              <a:t>визначила</a:t>
            </a:r>
            <a:r>
              <a:rPr lang="ru-RU" sz="2400" dirty="0"/>
              <a:t> </a:t>
            </a:r>
            <a:r>
              <a:rPr lang="ru-RU" sz="2400" dirty="0" err="1"/>
              <a:t>поширення</a:t>
            </a:r>
            <a:r>
              <a:rPr lang="ru-RU" sz="2400" dirty="0"/>
              <a:t> </a:t>
            </a:r>
            <a:r>
              <a:rPr lang="ru-RU" sz="2400" dirty="0" err="1"/>
              <a:t>знань</a:t>
            </a:r>
            <a:r>
              <a:rPr lang="ru-RU" sz="2400" dirty="0"/>
              <a:t> про природу, </a:t>
            </a:r>
            <a:r>
              <a:rPr lang="ru-RU" sz="2400" dirty="0" err="1"/>
              <a:t>важливість</a:t>
            </a:r>
            <a:r>
              <a:rPr lang="ru-RU" sz="2400" dirty="0"/>
              <a:t> </a:t>
            </a:r>
            <a:r>
              <a:rPr lang="ru-RU" sz="2400" dirty="0" err="1"/>
              <a:t>збереження</a:t>
            </a:r>
            <a:r>
              <a:rPr lang="ru-RU" sz="2400" dirty="0"/>
              <a:t> і </a:t>
            </a:r>
            <a:r>
              <a:rPr lang="ru-RU" sz="2400" dirty="0" err="1"/>
              <a:t>відтворення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багатств</a:t>
            </a:r>
            <a:r>
              <a:rPr lang="ru-RU" sz="2400" dirty="0"/>
              <a:t>.</a:t>
            </a:r>
            <a:r>
              <a:rPr lang="uk-UA" sz="2400" dirty="0"/>
              <a:t> В багатьох країнах в рамках спілки утворені комісії з питань освіти.</a:t>
            </a:r>
          </a:p>
          <a:p>
            <a:pPr algn="just"/>
            <a:r>
              <a:rPr lang="uk-UA" sz="2400" dirty="0"/>
              <a:t>1992 р. Ріо-де-</a:t>
            </a:r>
            <a:r>
              <a:rPr lang="uk-UA" sz="2400" dirty="0" err="1"/>
              <a:t>Женейро</a:t>
            </a:r>
            <a:r>
              <a:rPr lang="uk-UA" sz="2400" dirty="0"/>
              <a:t> (Бразилія) – всесвітній </a:t>
            </a:r>
            <a:r>
              <a:rPr lang="uk-UA" sz="2400" dirty="0" err="1"/>
              <a:t>самміт</a:t>
            </a:r>
            <a:r>
              <a:rPr lang="uk-UA" sz="2400" dirty="0"/>
              <a:t>, який прийняв «Порядок денний на ХХІ століття». Концепція освіти для сталого розвитку.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7269" y="0"/>
            <a:ext cx="4667003" cy="332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475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5675" y="1012739"/>
            <a:ext cx="6478578" cy="48261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96883" y="212950"/>
            <a:ext cx="47145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United Nations Conference on Environment and Development</a:t>
            </a:r>
            <a:r>
              <a:rPr lang="uk-UA" sz="2400" b="1" dirty="0"/>
              <a:t> </a:t>
            </a:r>
            <a:r>
              <a:rPr lang="en-US" sz="2400" b="1" dirty="0"/>
              <a:t>(Earth Summit), Rio de Janeiro, 1992</a:t>
            </a:r>
            <a:endParaRPr lang="uk-UA" sz="2400" b="1" dirty="0"/>
          </a:p>
          <a:p>
            <a:endParaRPr lang="en-US" sz="24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Порядок </a:t>
            </a:r>
            <a:r>
              <a:rPr lang="ru-RU" sz="2000" dirty="0" err="1"/>
              <a:t>денний</a:t>
            </a:r>
            <a:r>
              <a:rPr lang="ru-RU" sz="2000" dirty="0"/>
              <a:t> на </a:t>
            </a:r>
            <a:r>
              <a:rPr lang="en-US" sz="2000" dirty="0"/>
              <a:t>XXI </a:t>
            </a:r>
            <a:r>
              <a:rPr lang="ru-RU" sz="2000" dirty="0"/>
              <a:t>ст. (</a:t>
            </a:r>
            <a:r>
              <a:rPr lang="ru-RU" sz="2000" dirty="0" err="1"/>
              <a:t>або</a:t>
            </a:r>
            <a:r>
              <a:rPr lang="ru-RU" sz="2000" dirty="0"/>
              <a:t> англ. </a:t>
            </a:r>
            <a:r>
              <a:rPr lang="en-US" sz="2000" dirty="0"/>
              <a:t>Agenda 21) —</a:t>
            </a:r>
            <a:r>
              <a:rPr lang="uk-UA" sz="2000" dirty="0"/>
              <a:t> </a:t>
            </a:r>
            <a:r>
              <a:rPr lang="ru-RU" sz="2000" dirty="0"/>
              <a:t>план </a:t>
            </a:r>
            <a:r>
              <a:rPr lang="ru-RU" sz="2000" dirty="0" err="1"/>
              <a:t>дій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сталого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, </a:t>
            </a:r>
            <a:r>
              <a:rPr lang="ru-RU" sz="2000" dirty="0" err="1"/>
              <a:t>прийнятий</a:t>
            </a:r>
            <a:r>
              <a:rPr lang="ru-RU" sz="2000" dirty="0"/>
              <a:t> ООН на </a:t>
            </a:r>
            <a:r>
              <a:rPr lang="ru-RU" sz="2000" dirty="0" err="1"/>
              <a:t>Міжнародній</a:t>
            </a:r>
            <a:r>
              <a:rPr lang="ru-RU" sz="2000" dirty="0"/>
              <a:t> </a:t>
            </a:r>
            <a:r>
              <a:rPr lang="ru-RU" sz="2000" dirty="0" err="1"/>
              <a:t>конференції</a:t>
            </a:r>
            <a:r>
              <a:rPr lang="ru-RU" sz="2000" dirty="0"/>
              <a:t> з </a:t>
            </a:r>
            <a:r>
              <a:rPr lang="ru-RU" sz="2000" dirty="0" err="1"/>
              <a:t>довкілля</a:t>
            </a:r>
            <a:r>
              <a:rPr lang="ru-RU" sz="2000" dirty="0"/>
              <a:t> і </a:t>
            </a:r>
            <a:r>
              <a:rPr lang="ru-RU" sz="2000" dirty="0" err="1"/>
              <a:t>розвитку</a:t>
            </a:r>
            <a:r>
              <a:rPr lang="ru-RU" sz="2000" dirty="0"/>
              <a:t> в </a:t>
            </a:r>
            <a:r>
              <a:rPr lang="ru-RU" sz="2000" dirty="0" err="1"/>
              <a:t>Ріо</a:t>
            </a:r>
            <a:r>
              <a:rPr lang="ru-RU" sz="2000" dirty="0"/>
              <a:t>-де-Жанейро (</a:t>
            </a:r>
            <a:r>
              <a:rPr lang="ru-RU" sz="2000" dirty="0" err="1"/>
              <a:t>Самміт</a:t>
            </a:r>
            <a:r>
              <a:rPr lang="ru-RU" sz="2000" dirty="0"/>
              <a:t> </a:t>
            </a:r>
            <a:r>
              <a:rPr lang="ru-RU" sz="2000" dirty="0" err="1"/>
              <a:t>Землі</a:t>
            </a:r>
            <a:r>
              <a:rPr lang="ru-RU" sz="2000" dirty="0"/>
              <a:t>).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dirty="0"/>
              <a:t> Як </a:t>
            </a:r>
            <a:r>
              <a:rPr lang="ru-RU" sz="2000" dirty="0" err="1"/>
              <a:t>програма</a:t>
            </a:r>
            <a:r>
              <a:rPr lang="ru-RU" sz="2000" dirty="0"/>
              <a:t> </a:t>
            </a:r>
            <a:r>
              <a:rPr lang="ru-RU" sz="2000" dirty="0" err="1"/>
              <a:t>сталого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«Порядок </a:t>
            </a:r>
            <a:r>
              <a:rPr lang="ru-RU" sz="2000" dirty="0" err="1"/>
              <a:t>денний</a:t>
            </a:r>
            <a:r>
              <a:rPr lang="ru-RU" sz="2000" dirty="0"/>
              <a:t> на ХХ</a:t>
            </a:r>
            <a:r>
              <a:rPr lang="en-US" sz="2000" dirty="0"/>
              <a:t>I </a:t>
            </a:r>
            <a:r>
              <a:rPr lang="ru-RU" sz="2000" dirty="0" err="1"/>
              <a:t>століття</a:t>
            </a:r>
            <a:r>
              <a:rPr lang="ru-RU" sz="2000" dirty="0"/>
              <a:t>« </a:t>
            </a:r>
            <a:r>
              <a:rPr lang="ru-RU" sz="2000" dirty="0" err="1"/>
              <a:t>залишається</a:t>
            </a:r>
            <a:r>
              <a:rPr lang="ru-RU" sz="2000" dirty="0"/>
              <a:t> </a:t>
            </a:r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значним</a:t>
            </a:r>
            <a:r>
              <a:rPr lang="ru-RU" sz="2000" dirty="0"/>
              <a:t> документом, </a:t>
            </a:r>
            <a:r>
              <a:rPr lang="ru-RU" sz="2000" dirty="0" err="1"/>
              <a:t>який</a:t>
            </a:r>
            <a:r>
              <a:rPr lang="ru-RU" sz="2000" dirty="0"/>
              <a:t>  </a:t>
            </a:r>
            <a:r>
              <a:rPr lang="ru-RU" sz="2000" dirty="0" err="1"/>
              <a:t>постійно</a:t>
            </a:r>
            <a:r>
              <a:rPr lang="ru-RU" sz="2000" dirty="0"/>
              <a:t> </a:t>
            </a:r>
            <a:r>
              <a:rPr lang="ru-RU" sz="2000" dirty="0" err="1"/>
              <a:t>вдосконалюється</a:t>
            </a:r>
            <a:r>
              <a:rPr lang="ru-RU" sz="2000" dirty="0"/>
              <a:t> і </a:t>
            </a:r>
            <a:r>
              <a:rPr lang="ru-RU" sz="2000" dirty="0" err="1"/>
              <a:t>наповнюється</a:t>
            </a:r>
            <a:r>
              <a:rPr lang="ru-RU" sz="2000" dirty="0"/>
              <a:t> </a:t>
            </a:r>
            <a:r>
              <a:rPr lang="ru-RU" sz="2000" dirty="0" err="1"/>
              <a:t>конкретним</a:t>
            </a:r>
            <a:r>
              <a:rPr lang="ru-RU" sz="2000" dirty="0"/>
              <a:t> </a:t>
            </a:r>
            <a:r>
              <a:rPr lang="ru-RU" sz="2000" dirty="0" err="1"/>
              <a:t>змістом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333845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39" y="0"/>
            <a:ext cx="11222180" cy="6849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269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3755" y="374786"/>
            <a:ext cx="7825839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tx2"/>
                </a:solidFill>
              </a:rPr>
              <a:t>Організація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об’єднаних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націй</a:t>
            </a:r>
            <a:r>
              <a:rPr lang="ru-RU" sz="2800" dirty="0">
                <a:solidFill>
                  <a:schemeClr val="tx2"/>
                </a:solidFill>
              </a:rPr>
              <a:t> з </a:t>
            </a:r>
            <a:r>
              <a:rPr lang="ru-RU" sz="2800" dirty="0" err="1">
                <a:solidFill>
                  <a:schemeClr val="tx2"/>
                </a:solidFill>
              </a:rPr>
              <a:t>питань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err="1">
                <a:solidFill>
                  <a:schemeClr val="tx2"/>
                </a:solidFill>
              </a:rPr>
              <a:t>освіти</a:t>
            </a:r>
            <a:r>
              <a:rPr lang="ru-RU" sz="2800" dirty="0">
                <a:solidFill>
                  <a:schemeClr val="tx2"/>
                </a:solidFill>
              </a:rPr>
              <a:t>, науки і </a:t>
            </a:r>
            <a:r>
              <a:rPr lang="ru-RU" sz="2800" dirty="0" err="1">
                <a:solidFill>
                  <a:schemeClr val="tx2"/>
                </a:solidFill>
              </a:rPr>
              <a:t>культури</a:t>
            </a:r>
            <a:r>
              <a:rPr lang="ru-RU" sz="2800" dirty="0">
                <a:solidFill>
                  <a:schemeClr val="tx2"/>
                </a:solidFill>
              </a:rPr>
              <a:t> - </a:t>
            </a:r>
            <a:r>
              <a:rPr lang="en-US" sz="2800" dirty="0">
                <a:solidFill>
                  <a:schemeClr val="tx2"/>
                </a:solidFill>
              </a:rPr>
              <a:t>United Nations Educational, Scientific and Cultural Organization </a:t>
            </a:r>
            <a:endParaRPr lang="uk-UA" sz="2800" dirty="0">
              <a:solidFill>
                <a:schemeClr val="tx2"/>
              </a:solidFill>
            </a:endParaRPr>
          </a:p>
          <a:p>
            <a:endParaRPr lang="uk-UA" dirty="0">
              <a:solidFill>
                <a:schemeClr val="tx2"/>
              </a:solidFill>
            </a:endParaRPr>
          </a:p>
          <a:p>
            <a:pPr algn="ctr"/>
            <a:r>
              <a:rPr lang="ru-RU" sz="2400" b="1" dirty="0" err="1">
                <a:solidFill>
                  <a:schemeClr val="tx2"/>
                </a:solidFill>
              </a:rPr>
              <a:t>Місія</a:t>
            </a:r>
            <a:r>
              <a:rPr lang="ru-RU" sz="2400" b="1" dirty="0">
                <a:solidFill>
                  <a:schemeClr val="tx2"/>
                </a:solidFill>
              </a:rPr>
              <a:t> ЮНЕСКО</a:t>
            </a:r>
          </a:p>
          <a:p>
            <a:endParaRPr lang="ru-RU" dirty="0"/>
          </a:p>
          <a:p>
            <a:endParaRPr lang="ru-RU" dirty="0"/>
          </a:p>
          <a:p>
            <a:pPr algn="just"/>
            <a:r>
              <a:rPr lang="ru-RU" dirty="0"/>
              <a:t> </a:t>
            </a:r>
            <a:r>
              <a:rPr lang="uk-UA" sz="2400" dirty="0"/>
              <a:t>Як один зі спеціалізованих закладів Організації об’єднаних націй, ЮНЕСКО у відповідності до свого Статуту сприяє укріпленню миру, викоріненню злиднів, сталому розвитку і міжкультурному діалогу через освіту, науку, культуру, комунікацію і інформацію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9594" y="334229"/>
            <a:ext cx="4103422" cy="329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30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68830" y="365125"/>
            <a:ext cx="8384969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У </a:t>
            </a:r>
            <a:r>
              <a:rPr lang="ru-RU" dirty="0" err="1">
                <a:solidFill>
                  <a:schemeClr val="tx2"/>
                </a:solidFill>
              </a:rPr>
              <a:t>галузі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освіти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основні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зусилля</a:t>
            </a:r>
            <a:r>
              <a:rPr lang="ru-RU" dirty="0">
                <a:solidFill>
                  <a:schemeClr val="tx2"/>
                </a:solidFill>
              </a:rPr>
              <a:t> ЮНЕСКО </a:t>
            </a:r>
            <a:r>
              <a:rPr lang="ru-RU" dirty="0" err="1">
                <a:solidFill>
                  <a:schemeClr val="tx2"/>
                </a:solidFill>
              </a:rPr>
              <a:t>спрямовані</a:t>
            </a:r>
            <a:r>
              <a:rPr lang="ru-RU" dirty="0">
                <a:solidFill>
                  <a:schemeClr val="tx2"/>
                </a:solidFill>
              </a:rPr>
              <a:t> на: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563584" y="2639106"/>
            <a:ext cx="96229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 сприяння розширенню доступу до базової освіти та ліквідації неписьменності;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 розвиток екологічної та превентивної, безперервної, </a:t>
            </a:r>
            <a:r>
              <a:rPr lang="uk-UA" sz="2400" dirty="0" err="1"/>
              <a:t>професійнотехнічної</a:t>
            </a:r>
            <a:r>
              <a:rPr lang="uk-UA" sz="2400" dirty="0"/>
              <a:t> та вищої освіти;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 сприяння проведенню аналізу та оцінки національних освітніх систем, розробці політики та здійсненню реформ у галузі освіти з метою покращання її якості та адаптації до потреб суспільства;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 підготовку освітянських кадрів;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dirty="0"/>
              <a:t>сприяння визнанню еквівалентності навчальних курсів, </a:t>
            </a:r>
            <a:r>
              <a:rPr lang="uk-UA" sz="2400" dirty="0" err="1"/>
              <a:t>свідоцтв</a:t>
            </a:r>
            <a:r>
              <a:rPr lang="uk-UA" sz="2400" dirty="0"/>
              <a:t> і дипломів у сфері освіти.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80" y="0"/>
            <a:ext cx="24574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47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6893" y="428178"/>
            <a:ext cx="91440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/>
              <a:t>37 С/4 (2014 – 2021 рр.) - документ, що</a:t>
            </a:r>
          </a:p>
          <a:p>
            <a:r>
              <a:rPr lang="uk-UA" sz="2400" b="1" dirty="0"/>
              <a:t>затверджений Генеральною Конференцією</a:t>
            </a:r>
          </a:p>
          <a:p>
            <a:r>
              <a:rPr lang="uk-UA" sz="2400" b="1" dirty="0"/>
              <a:t>ЮНЕСКО визначає стратегію роботи</a:t>
            </a:r>
          </a:p>
          <a:p>
            <a:endParaRPr lang="uk-UA" sz="2400" dirty="0"/>
          </a:p>
          <a:p>
            <a:endParaRPr lang="uk-UA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dirty="0"/>
              <a:t>Світ наблизився до виснаження своїх біофізичних можливостей. Досягнуті масштаби експлуатації наших природних ресурсів безпрецедентні і вимагають оптимальної організації управління і відповідального підходу до їх використання у всьому світі.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dirty="0"/>
              <a:t>Ключовими факторами сталості і екологізації економіки і суспільства є природничі і соціальні науки.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uk-UA" sz="2400" dirty="0"/>
              <a:t> Особливо важливу роль в зміні звичок, цінностей і моделей споживання, направлених на сприяння переходу до сталого розвитку, має відіграти освіта в інтересах сталого розвитку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4496" y="187530"/>
            <a:ext cx="4349882" cy="199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982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4040"/>
            <a:ext cx="879961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chemeClr val="tx2"/>
                </a:solidFill>
              </a:rPr>
              <a:t>Програма</a:t>
            </a:r>
            <a:r>
              <a:rPr lang="ru-RU" sz="2800" b="1" dirty="0">
                <a:solidFill>
                  <a:schemeClr val="tx2"/>
                </a:solidFill>
              </a:rPr>
              <a:t> ООН з </a:t>
            </a:r>
            <a:r>
              <a:rPr lang="ru-RU" sz="2800" b="1" dirty="0" err="1">
                <a:solidFill>
                  <a:schemeClr val="tx2"/>
                </a:solidFill>
              </a:rPr>
              <a:t>довкілля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UNEP, United Nations Environment </a:t>
            </a:r>
            <a:r>
              <a:rPr lang="en-US" sz="2800" b="1" dirty="0" err="1">
                <a:solidFill>
                  <a:schemeClr val="tx2"/>
                </a:solidFill>
              </a:rPr>
              <a:t>Programme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endParaRPr lang="uk-UA" sz="2800" b="1" dirty="0">
              <a:solidFill>
                <a:schemeClr val="tx2"/>
              </a:solidFill>
            </a:endParaRPr>
          </a:p>
          <a:p>
            <a:pPr algn="ctr"/>
            <a:endParaRPr lang="ru-RU" sz="2000" b="1" dirty="0">
              <a:solidFill>
                <a:schemeClr val="tx2"/>
              </a:solidFill>
            </a:endParaRPr>
          </a:p>
          <a:p>
            <a:pPr algn="ctr"/>
            <a:r>
              <a:rPr lang="ru-RU" sz="2000" b="1" dirty="0">
                <a:solidFill>
                  <a:schemeClr val="tx2"/>
                </a:solidFill>
              </a:rPr>
              <a:t>створена у 1972 р. за </a:t>
            </a:r>
            <a:r>
              <a:rPr lang="ru-RU" sz="2000" b="1" dirty="0" err="1">
                <a:solidFill>
                  <a:schemeClr val="tx2"/>
                </a:solidFill>
              </a:rPr>
              <a:t>ініціативи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Стокгольмської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конференції</a:t>
            </a:r>
            <a:r>
              <a:rPr lang="ru-RU" sz="2000" b="1" dirty="0">
                <a:solidFill>
                  <a:schemeClr val="tx2"/>
                </a:solidFill>
              </a:rPr>
              <a:t> ООН і </a:t>
            </a:r>
            <a:r>
              <a:rPr lang="ru-RU" sz="2000" b="1" dirty="0" err="1">
                <a:solidFill>
                  <a:schemeClr val="tx2"/>
                </a:solidFill>
              </a:rPr>
              <a:t>рішення</a:t>
            </a:r>
            <a:r>
              <a:rPr lang="ru-RU" sz="2000" b="1" dirty="0">
                <a:solidFill>
                  <a:schemeClr val="tx2"/>
                </a:solidFill>
              </a:rPr>
              <a:t> у 1973 р. </a:t>
            </a:r>
            <a:r>
              <a:rPr lang="ru-RU" sz="2000" b="1" dirty="0" err="1">
                <a:solidFill>
                  <a:schemeClr val="tx2"/>
                </a:solidFill>
              </a:rPr>
              <a:t>Генеральної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b="1" dirty="0" err="1">
                <a:solidFill>
                  <a:schemeClr val="tx2"/>
                </a:solidFill>
              </a:rPr>
              <a:t>Асамблеї</a:t>
            </a:r>
            <a:r>
              <a:rPr lang="ru-RU" sz="2000" b="1" dirty="0">
                <a:solidFill>
                  <a:schemeClr val="tx2"/>
                </a:solidFill>
              </a:rPr>
              <a:t> ООН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sz="2400" b="1" dirty="0" err="1">
                <a:solidFill>
                  <a:schemeClr val="tx2"/>
                </a:solidFill>
              </a:rPr>
              <a:t>Основні</a:t>
            </a:r>
            <a:r>
              <a:rPr lang="ru-RU" sz="2400" b="1" dirty="0">
                <a:solidFill>
                  <a:schemeClr val="tx2"/>
                </a:solidFill>
              </a:rPr>
              <a:t> напрямки </a:t>
            </a:r>
            <a:r>
              <a:rPr lang="ru-RU" sz="2400" b="1" dirty="0" err="1">
                <a:solidFill>
                  <a:schemeClr val="tx2"/>
                </a:solidFill>
              </a:rPr>
              <a:t>роботи</a:t>
            </a:r>
            <a:r>
              <a:rPr lang="ru-RU" sz="2400" b="1" dirty="0">
                <a:solidFill>
                  <a:schemeClr val="tx2"/>
                </a:solidFill>
              </a:rPr>
              <a:t>: </a:t>
            </a:r>
          </a:p>
          <a:p>
            <a:endParaRPr lang="ru-RU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/>
              <a:t> </a:t>
            </a:r>
            <a:r>
              <a:rPr lang="uk-UA" sz="2400" dirty="0"/>
              <a:t>Інформація, оцінка та вивчення стану довкілля, включаючи потенціал реагування на надзвичайні ситуації, а також посилення функцій завчасного оповіщення і оцінки.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400" dirty="0"/>
              <a:t> Покращення координації діяльності конвенцій з питань охорони довкілля та розробка документів з екологічної політики.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400" dirty="0"/>
              <a:t> Прісноводні ресурси.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sz="2400" dirty="0"/>
              <a:t> Передача технологій та промисловість.</a:t>
            </a:r>
            <a:r>
              <a:rPr lang="ru-RU" sz="2400" dirty="0"/>
              <a:t>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034" y="134153"/>
            <a:ext cx="1971675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94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3765" y="355454"/>
            <a:ext cx="9583387" cy="622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>
                <a:solidFill>
                  <a:schemeClr val="tx2"/>
                </a:solidFill>
              </a:rPr>
              <a:t>Концепція екологічної освіти в Україні</a:t>
            </a:r>
          </a:p>
          <a:p>
            <a:pPr algn="ctr"/>
            <a:r>
              <a:rPr lang="uk-UA" sz="2000" b="1" dirty="0">
                <a:solidFill>
                  <a:schemeClr val="tx2"/>
                </a:solidFill>
              </a:rPr>
              <a:t>затверджена рішенням колегії Міністерства</a:t>
            </a:r>
          </a:p>
          <a:p>
            <a:pPr algn="ctr"/>
            <a:r>
              <a:rPr lang="uk-UA" sz="2000" b="1" dirty="0">
                <a:solidFill>
                  <a:schemeClr val="tx2"/>
                </a:solidFill>
              </a:rPr>
              <a:t>освіти і науки України (рішення № 13/6-19</a:t>
            </a:r>
          </a:p>
          <a:p>
            <a:pPr algn="ctr"/>
            <a:r>
              <a:rPr lang="uk-UA" sz="2000" b="1" dirty="0">
                <a:solidFill>
                  <a:schemeClr val="tx2"/>
                </a:solidFill>
              </a:rPr>
              <a:t>від 20.12.2001 р.)</a:t>
            </a:r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/>
            <a:endParaRPr lang="uk-UA" dirty="0"/>
          </a:p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uk-UA" sz="2400" dirty="0"/>
              <a:t>Екологічна освіта, як цілісне культурологічне явище, що включає процеси навчання, виховання, розвитку особистості, повинна спрямовуватися на формування екологічної культури, як складової системи національного і громадського виховання всіх верств населення України (у тому числі через екологічне просвітництво за допомогою громадських екологічних організацій), екологізацію навчальних дисциплін та програм підготовки, а також на професійну екологічну підготовку через базову екологічну освіту.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753" y="0"/>
            <a:ext cx="18097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626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2949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chemeClr val="tx2"/>
                </a:solidFill>
              </a:rPr>
              <a:t>Екологічна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освіта</a:t>
            </a:r>
            <a:r>
              <a:rPr lang="ru-RU" b="1" dirty="0">
                <a:solidFill>
                  <a:schemeClr val="tx2"/>
                </a:solidFill>
              </a:rPr>
              <a:t> = </a:t>
            </a:r>
            <a:r>
              <a:rPr lang="ru-RU" b="1" dirty="0" err="1">
                <a:solidFill>
                  <a:schemeClr val="tx2"/>
                </a:solidFill>
              </a:rPr>
              <a:t>освіта</a:t>
            </a:r>
            <a:r>
              <a:rPr lang="ru-RU" b="1" dirty="0">
                <a:solidFill>
                  <a:schemeClr val="tx2"/>
                </a:solidFill>
              </a:rPr>
              <a:t> для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 err="1">
                <a:solidFill>
                  <a:schemeClr val="tx2"/>
                </a:solidFill>
              </a:rPr>
              <a:t>сталого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розвитку</a:t>
            </a:r>
            <a:br>
              <a:rPr lang="ru-RU" b="1" dirty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492" y="1166842"/>
            <a:ext cx="1078279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Освіта – це найважливіший інструмент забезпечення сталого розвитку.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 освіта – це просвітництво в галузі охорони довкілля.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екологічної культури сучасної людини не відповідає цілям сталого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розвитку, тому виправити становище можна за умови розробки, впровадження і</a:t>
            </a:r>
          </a:p>
          <a:p>
            <a:pPr algn="just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удосконалення освітніх програм.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 освіта вимагає окремої позиції у навчальних планах серед інших дисциплін. Її метою, в першу чергу, є формування загальної та професійної екологічної культури.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Освіта для сталого розвитку забезпечує можливість людини до постійного навчання. Її метою є оволодіння навичками ідентифікації об’єктивних екологічних обмежень економічного розвитку і адаптації соціуму до цих обмежень. </a:t>
            </a:r>
          </a:p>
        </p:txBody>
      </p:sp>
    </p:spTree>
    <p:extLst>
      <p:ext uri="{BB962C8B-B14F-4D97-AF65-F5344CB8AC3E}">
        <p14:creationId xmlns:p14="http://schemas.microsoft.com/office/powerpoint/2010/main" val="35216681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5F987-1350-FACA-3CA7-52EC91047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594" y="265472"/>
            <a:ext cx="10520515" cy="1327354"/>
          </a:xfrm>
        </p:spPr>
        <p:txBody>
          <a:bodyPr>
            <a:normAutofit fontScale="90000"/>
          </a:bodyPr>
          <a:lstStyle/>
          <a:p>
            <a:pPr algn="just"/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тісно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іншими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компонентами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курсу і є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важливішою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умовою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студента.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Визначальним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фактором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і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мета і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програмного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осмислення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світом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доцільно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здатні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актуалізувати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цінностні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усвідомити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важливість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екологічної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реального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протиріччя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стимулюють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пізнавальну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ефективними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евристична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бесіда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проблемний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виклад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матеріалу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диспут,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етапі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теоретичного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обґрунтування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поєднувати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рефератів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моделювання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морального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вибору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“Яким афоризмом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виразити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Ваше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?”).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486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0" y="98096"/>
            <a:ext cx="1733550" cy="2647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735" y="428891"/>
            <a:ext cx="1141763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chemeClr val="tx2"/>
                </a:solidFill>
              </a:rPr>
              <a:t>Загаль</a:t>
            </a:r>
            <a:r>
              <a:rPr lang="uk-UA" b="1" dirty="0">
                <a:solidFill>
                  <a:schemeClr val="tx2"/>
                </a:solidFill>
              </a:rPr>
              <a:t>ні</a:t>
            </a:r>
            <a:r>
              <a:rPr lang="ru-RU" b="1" dirty="0">
                <a:solidFill>
                  <a:schemeClr val="tx2"/>
                </a:solidFill>
              </a:rPr>
              <a:t> та  </a:t>
            </a:r>
            <a:r>
              <a:rPr lang="ru-RU" b="1" dirty="0" err="1">
                <a:solidFill>
                  <a:schemeClr val="tx2"/>
                </a:solidFill>
              </a:rPr>
              <a:t>спеціальні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компетентності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183 «Технолог</a:t>
            </a:r>
            <a:r>
              <a:rPr lang="uk-UA" b="1" dirty="0" err="1">
                <a:solidFill>
                  <a:schemeClr val="tx2"/>
                </a:solidFill>
              </a:rPr>
              <a:t>ії</a:t>
            </a:r>
            <a:r>
              <a:rPr lang="uk-UA" b="1" dirty="0">
                <a:solidFill>
                  <a:schemeClr val="tx2"/>
                </a:solidFill>
              </a:rPr>
              <a:t> захисту навколишнього середовища</a:t>
            </a:r>
            <a:r>
              <a:rPr lang="ru-RU" b="1" dirty="0">
                <a:solidFill>
                  <a:schemeClr val="tx2"/>
                </a:solidFill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2417756"/>
            <a:ext cx="1072836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uk-UA" sz="2400" dirty="0"/>
              <a:t>ЗК01. Здатність застосовувати знання в практичних ситуаціях.</a:t>
            </a:r>
          </a:p>
          <a:p>
            <a:pPr algn="just">
              <a:spcAft>
                <a:spcPts val="1200"/>
              </a:spcAft>
            </a:pPr>
            <a:r>
              <a:rPr lang="uk-UA" sz="2400" dirty="0"/>
              <a:t>ЗК04. Здатність генерувати нові ідеї (креативність).</a:t>
            </a:r>
          </a:p>
          <a:p>
            <a:pPr algn="just">
              <a:spcAft>
                <a:spcPts val="1200"/>
              </a:spcAft>
            </a:pPr>
            <a:r>
              <a:rPr lang="uk-UA" sz="2400" dirty="0"/>
              <a:t>ЗК09. Здатність спілкуватися з представниками інших професійних груп</a:t>
            </a:r>
          </a:p>
          <a:p>
            <a:pPr algn="just">
              <a:spcAft>
                <a:spcPts val="1200"/>
              </a:spcAft>
            </a:pPr>
            <a:r>
              <a:rPr lang="uk-UA" sz="2400" dirty="0"/>
              <a:t>різного рівня (з експертами з інших галузей знань/видів економічної</a:t>
            </a:r>
          </a:p>
          <a:p>
            <a:pPr algn="just">
              <a:spcAft>
                <a:spcPts val="1200"/>
              </a:spcAft>
            </a:pPr>
            <a:r>
              <a:rPr lang="uk-UA" sz="2400" dirty="0"/>
              <a:t>діяльності).</a:t>
            </a:r>
          </a:p>
          <a:p>
            <a:pPr algn="just">
              <a:spcAft>
                <a:spcPts val="1200"/>
              </a:spcAft>
            </a:pPr>
            <a:r>
              <a:rPr lang="uk-UA" sz="2400" dirty="0"/>
              <a:t>СК07. Здатність творчо використовувати у професійній діяльності знання</a:t>
            </a:r>
          </a:p>
          <a:p>
            <a:pPr algn="just">
              <a:spcAft>
                <a:spcPts val="1200"/>
              </a:spcAft>
            </a:pPr>
            <a:r>
              <a:rPr lang="uk-UA" sz="2400" dirty="0"/>
              <a:t>вітчизняної та міжнародної екологічної політики та співробітництва в сфері</a:t>
            </a:r>
          </a:p>
          <a:p>
            <a:pPr algn="just">
              <a:spcAft>
                <a:spcPts val="1200"/>
              </a:spcAft>
            </a:pPr>
            <a:r>
              <a:rPr lang="uk-UA" sz="2400" dirty="0"/>
              <a:t>технологій захисту довкілля.</a:t>
            </a:r>
          </a:p>
        </p:txBody>
      </p:sp>
    </p:spTree>
    <p:extLst>
      <p:ext uri="{BB962C8B-B14F-4D97-AF65-F5344CB8AC3E}">
        <p14:creationId xmlns:p14="http://schemas.microsoft.com/office/powerpoint/2010/main" val="17443640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47473-C508-A08B-7369-C44C23AA1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моделі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2F6745-A801-5E31-D5FE-10A1E0C0466D}"/>
              </a:ext>
            </a:extLst>
          </p:cNvPr>
          <p:cNvSpPr txBox="1"/>
          <p:nvPr/>
        </p:nvSpPr>
        <p:spPr>
          <a:xfrm>
            <a:off x="838199" y="914400"/>
            <a:ext cx="1072453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      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відмітити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:</a:t>
            </a:r>
          </a:p>
          <a:p>
            <a:pPr algn="just"/>
            <a:r>
              <a:rPr lang="ru-RU" dirty="0"/>
              <a:t>·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кінцевою</a:t>
            </a:r>
            <a:r>
              <a:rPr lang="ru-RU" dirty="0"/>
              <a:t> метою є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 і </a:t>
            </a:r>
            <a:r>
              <a:rPr lang="ru-RU" dirty="0" err="1"/>
              <a:t>громадянської</a:t>
            </a:r>
            <a:r>
              <a:rPr lang="ru-RU" dirty="0"/>
              <a:t> </a:t>
            </a:r>
            <a:r>
              <a:rPr lang="ru-RU" dirty="0" err="1"/>
              <a:t>позиції</a:t>
            </a:r>
            <a:r>
              <a:rPr lang="ru-RU" dirty="0"/>
              <a:t>, а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оволодіння</a:t>
            </a:r>
            <a:r>
              <a:rPr lang="ru-RU" dirty="0"/>
              <a:t> </a:t>
            </a:r>
            <a:r>
              <a:rPr lang="ru-RU" dirty="0" err="1"/>
              <a:t>певною</a:t>
            </a:r>
            <a:r>
              <a:rPr lang="ru-RU" dirty="0"/>
              <a:t> сумою </a:t>
            </a:r>
            <a:r>
              <a:rPr lang="ru-RU" dirty="0" err="1"/>
              <a:t>знань</a:t>
            </a:r>
            <a:r>
              <a:rPr lang="ru-RU" dirty="0"/>
              <a:t> і </a:t>
            </a:r>
            <a:r>
              <a:rPr lang="ru-RU" dirty="0" err="1"/>
              <a:t>вмінь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· </a:t>
            </a:r>
            <a:r>
              <a:rPr lang="ru-RU" dirty="0" err="1"/>
              <a:t>носієм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свідомості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детермінує</a:t>
            </a:r>
            <a:r>
              <a:rPr lang="ru-RU" dirty="0"/>
              <a:t> </a:t>
            </a:r>
            <a:r>
              <a:rPr lang="ru-RU" dirty="0" err="1"/>
              <a:t>вчинки</a:t>
            </a:r>
            <a:r>
              <a:rPr lang="ru-RU" dirty="0"/>
              <a:t> є все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, в </a:t>
            </a:r>
            <a:r>
              <a:rPr lang="ru-RU" dirty="0" err="1"/>
              <a:t>ідеалі</a:t>
            </a:r>
            <a:r>
              <a:rPr lang="ru-RU" dirty="0"/>
              <a:t> – </a:t>
            </a:r>
            <a:r>
              <a:rPr lang="ru-RU" dirty="0" err="1"/>
              <a:t>планети</a:t>
            </a:r>
            <a:r>
              <a:rPr lang="ru-RU" dirty="0"/>
              <a:t>, а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людей;</a:t>
            </a:r>
          </a:p>
          <a:p>
            <a:pPr algn="just"/>
            <a:r>
              <a:rPr lang="ru-RU" dirty="0"/>
              <a:t>· </a:t>
            </a:r>
            <a:r>
              <a:rPr lang="ru-RU" dirty="0" err="1"/>
              <a:t>комплексний</a:t>
            </a:r>
            <a:r>
              <a:rPr lang="ru-RU" dirty="0"/>
              <a:t> характер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і </a:t>
            </a:r>
            <a:r>
              <a:rPr lang="ru-RU" dirty="0" err="1"/>
              <a:t>виховання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реалізацію</a:t>
            </a:r>
            <a:r>
              <a:rPr lang="ru-RU" dirty="0"/>
              <a:t> </a:t>
            </a:r>
            <a:r>
              <a:rPr lang="ru-RU" dirty="0" err="1"/>
              <a:t>засобами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.</a:t>
            </a:r>
          </a:p>
          <a:p>
            <a:pPr algn="just"/>
            <a:r>
              <a:rPr lang="ru-RU" dirty="0"/>
              <a:t>       </a:t>
            </a:r>
            <a:r>
              <a:rPr lang="ru-RU" dirty="0" err="1"/>
              <a:t>Звідси</a:t>
            </a:r>
            <a:r>
              <a:rPr lang="ru-RU" dirty="0"/>
              <a:t> </a:t>
            </a:r>
            <a:r>
              <a:rPr lang="ru-RU" dirty="0" err="1"/>
              <a:t>витікають</a:t>
            </a:r>
            <a:r>
              <a:rPr lang="ru-RU" dirty="0"/>
              <a:t> і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, яка повинна </a:t>
            </a:r>
            <a:r>
              <a:rPr lang="ru-RU" dirty="0" err="1"/>
              <a:t>базуватись</a:t>
            </a:r>
            <a:r>
              <a:rPr lang="ru-RU" dirty="0"/>
              <a:t> на </a:t>
            </a:r>
            <a:r>
              <a:rPr lang="ru-RU" dirty="0" err="1"/>
              <a:t>ряді</a:t>
            </a:r>
            <a:r>
              <a:rPr lang="ru-RU" dirty="0"/>
              <a:t> </a:t>
            </a:r>
            <a:r>
              <a:rPr lang="ru-RU" dirty="0" err="1"/>
              <a:t>підходів</a:t>
            </a:r>
            <a:r>
              <a:rPr lang="ru-RU" dirty="0"/>
              <a:t>:</a:t>
            </a:r>
          </a:p>
          <a:p>
            <a:pPr algn="just"/>
            <a:r>
              <a:rPr lang="ru-RU" dirty="0"/>
              <a:t>· </a:t>
            </a:r>
            <a:r>
              <a:rPr lang="ru-RU" dirty="0" err="1"/>
              <a:t>багаторівневої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дошкільних</a:t>
            </a:r>
            <a:r>
              <a:rPr lang="ru-RU" dirty="0"/>
              <a:t> </a:t>
            </a:r>
            <a:r>
              <a:rPr lang="ru-RU" dirty="0" err="1"/>
              <a:t>закладів</a:t>
            </a:r>
            <a:r>
              <a:rPr lang="ru-RU" dirty="0"/>
              <a:t> до </a:t>
            </a:r>
            <a:r>
              <a:rPr lang="ru-RU" dirty="0" err="1"/>
              <a:t>закладів</a:t>
            </a:r>
            <a:r>
              <a:rPr lang="ru-RU" dirty="0"/>
              <a:t>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кваліфікації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· </a:t>
            </a:r>
            <a:r>
              <a:rPr lang="ru-RU" dirty="0" err="1"/>
              <a:t>екологізації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– </a:t>
            </a:r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</a:t>
            </a:r>
            <a:r>
              <a:rPr lang="ru-RU" dirty="0" err="1"/>
              <a:t>присутні</a:t>
            </a:r>
            <a:r>
              <a:rPr lang="ru-RU" dirty="0"/>
              <a:t> в </a:t>
            </a:r>
            <a:r>
              <a:rPr lang="ru-RU" dirty="0" err="1"/>
              <a:t>усіх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дисциплінах</a:t>
            </a:r>
            <a:r>
              <a:rPr lang="ru-RU" dirty="0"/>
              <a:t> як </a:t>
            </a:r>
            <a:r>
              <a:rPr lang="ru-RU" dirty="0" err="1"/>
              <a:t>обов’язковий</a:t>
            </a:r>
            <a:r>
              <a:rPr lang="ru-RU" dirty="0"/>
              <a:t> компонент;</a:t>
            </a:r>
          </a:p>
          <a:p>
            <a:pPr algn="just"/>
            <a:r>
              <a:rPr lang="ru-RU" dirty="0"/>
              <a:t>· </a:t>
            </a:r>
            <a:r>
              <a:rPr lang="ru-RU" dirty="0" err="1"/>
              <a:t>запровадження</a:t>
            </a:r>
            <a:r>
              <a:rPr lang="ru-RU" dirty="0"/>
              <a:t> </a:t>
            </a:r>
            <a:r>
              <a:rPr lang="ru-RU" dirty="0" err="1"/>
              <a:t>інтегрованих</a:t>
            </a:r>
            <a:r>
              <a:rPr lang="ru-RU" dirty="0"/>
              <a:t> </a:t>
            </a:r>
            <a:r>
              <a:rPr lang="ru-RU" dirty="0" err="1"/>
              <a:t>узагальнюючих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</a:t>
            </a:r>
            <a:r>
              <a:rPr lang="ru-RU" dirty="0" err="1"/>
              <a:t>курсів</a:t>
            </a:r>
            <a:r>
              <a:rPr lang="ru-RU" dirty="0"/>
              <a:t> у ЗВО.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F0F995-E4FC-B136-FDC9-6398D4DB4CA9}"/>
              </a:ext>
            </a:extLst>
          </p:cNvPr>
          <p:cNvSpPr txBox="1"/>
          <p:nvPr/>
        </p:nvSpPr>
        <p:spPr>
          <a:xfrm>
            <a:off x="924232" y="4218148"/>
            <a:ext cx="1072453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     </a:t>
            </a:r>
            <a:r>
              <a:rPr lang="ru-RU" dirty="0" err="1"/>
              <a:t>Підхід</a:t>
            </a:r>
            <a:r>
              <a:rPr lang="ru-RU" dirty="0"/>
              <a:t> до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r>
              <a:rPr lang="ru-RU" dirty="0"/>
              <a:t> </a:t>
            </a:r>
            <a:r>
              <a:rPr lang="ru-RU" dirty="0" err="1"/>
              <a:t>продиктований</a:t>
            </a:r>
            <a:r>
              <a:rPr lang="ru-RU" dirty="0"/>
              <a:t> в тому </a:t>
            </a:r>
            <a:r>
              <a:rPr lang="ru-RU" dirty="0" err="1"/>
              <a:t>числі</a:t>
            </a:r>
            <a:r>
              <a:rPr lang="ru-RU" dirty="0"/>
              <a:t> і </a:t>
            </a:r>
            <a:r>
              <a:rPr lang="ru-RU" dirty="0" err="1"/>
              <a:t>комплексним</a:t>
            </a:r>
            <a:r>
              <a:rPr lang="ru-RU" dirty="0"/>
              <a:t> характером </a:t>
            </a:r>
            <a:r>
              <a:rPr lang="ru-RU" dirty="0" err="1"/>
              <a:t>екологічних</a:t>
            </a:r>
            <a:r>
              <a:rPr lang="ru-RU" dirty="0"/>
              <a:t> проблем. </a:t>
            </a:r>
          </a:p>
          <a:p>
            <a:pPr algn="just"/>
            <a:r>
              <a:rPr lang="ru-RU" dirty="0"/>
              <a:t>     </a:t>
            </a:r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виступають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змістовним</a:t>
            </a:r>
            <a:r>
              <a:rPr lang="ru-RU" dirty="0"/>
              <a:t> “стержнем” </a:t>
            </a:r>
            <a:r>
              <a:rPr lang="ru-RU" dirty="0" err="1"/>
              <a:t>інтеграції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</a:t>
            </a:r>
            <a:r>
              <a:rPr lang="ru-RU" dirty="0" err="1"/>
              <a:t>дисциплін</a:t>
            </a:r>
            <a:r>
              <a:rPr lang="ru-RU" dirty="0"/>
              <a:t>. </a:t>
            </a:r>
            <a:r>
              <a:rPr lang="ru-RU" dirty="0" err="1"/>
              <a:t>В.І.Вернадський</a:t>
            </a:r>
            <a:r>
              <a:rPr lang="ru-RU" dirty="0"/>
              <a:t> </a:t>
            </a:r>
            <a:r>
              <a:rPr lang="ru-RU" dirty="0" err="1"/>
              <a:t>відмічав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майбутньому</a:t>
            </a:r>
            <a:r>
              <a:rPr lang="ru-RU" dirty="0"/>
              <a:t> ми </a:t>
            </a:r>
            <a:r>
              <a:rPr lang="ru-RU" dirty="0" err="1"/>
              <a:t>будемо</a:t>
            </a:r>
            <a:r>
              <a:rPr lang="ru-RU" dirty="0"/>
              <a:t> </a:t>
            </a:r>
            <a:r>
              <a:rPr lang="ru-RU" dirty="0" err="1"/>
              <a:t>об’єднуватись</a:t>
            </a:r>
            <a:r>
              <a:rPr lang="ru-RU" dirty="0"/>
              <a:t> не за науками, а за проблемами. При </a:t>
            </a:r>
            <a:r>
              <a:rPr lang="ru-RU" dirty="0" err="1"/>
              <a:t>розкритті</a:t>
            </a:r>
            <a:r>
              <a:rPr lang="ru-RU" dirty="0"/>
              <a:t> </a:t>
            </a:r>
            <a:r>
              <a:rPr lang="ru-RU" dirty="0" err="1"/>
              <a:t>суті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проблем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опиратись</a:t>
            </a:r>
            <a:r>
              <a:rPr lang="ru-RU" dirty="0"/>
              <a:t> на систему </a:t>
            </a:r>
            <a:r>
              <a:rPr lang="ru-RU" dirty="0" err="1"/>
              <a:t>міждисциплінарних</a:t>
            </a:r>
            <a:r>
              <a:rPr lang="ru-RU" dirty="0"/>
              <a:t> понять: </a:t>
            </a:r>
            <a:r>
              <a:rPr lang="ru-RU" dirty="0" err="1"/>
              <a:t>навколишнє</a:t>
            </a:r>
            <a:r>
              <a:rPr lang="ru-RU" dirty="0"/>
              <a:t> </a:t>
            </a:r>
            <a:r>
              <a:rPr lang="ru-RU" dirty="0" err="1"/>
              <a:t>середовище</a:t>
            </a:r>
            <a:r>
              <a:rPr lang="ru-RU" dirty="0"/>
              <a:t>, </a:t>
            </a:r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, </a:t>
            </a:r>
            <a:r>
              <a:rPr lang="ru-RU" dirty="0" err="1"/>
              <a:t>ресурси</a:t>
            </a:r>
            <a:r>
              <a:rPr lang="ru-RU" dirty="0"/>
              <a:t>, </a:t>
            </a:r>
            <a:r>
              <a:rPr lang="ru-RU" dirty="0" err="1"/>
              <a:t>антропогенний</a:t>
            </a:r>
            <a:r>
              <a:rPr lang="ru-RU" dirty="0"/>
              <a:t> </a:t>
            </a:r>
            <a:r>
              <a:rPr lang="ru-RU" dirty="0" err="1"/>
              <a:t>чинник</a:t>
            </a:r>
            <a:r>
              <a:rPr lang="ru-RU" dirty="0"/>
              <a:t>, </a:t>
            </a:r>
            <a:r>
              <a:rPr lang="ru-RU" dirty="0" err="1"/>
              <a:t>забруднення</a:t>
            </a:r>
            <a:r>
              <a:rPr lang="ru-RU" dirty="0"/>
              <a:t>, </a:t>
            </a:r>
            <a:r>
              <a:rPr lang="ru-RU" dirty="0" err="1"/>
              <a:t>екологічна</a:t>
            </a:r>
            <a:r>
              <a:rPr lang="ru-RU" dirty="0"/>
              <a:t> криза, </a:t>
            </a:r>
            <a:r>
              <a:rPr lang="ru-RU" dirty="0" err="1"/>
              <a:t>екологічна</a:t>
            </a:r>
            <a:r>
              <a:rPr lang="ru-RU" dirty="0"/>
              <a:t> катастрофа, </a:t>
            </a:r>
            <a:r>
              <a:rPr lang="ru-RU" dirty="0" err="1"/>
              <a:t>моніторинг</a:t>
            </a:r>
            <a:r>
              <a:rPr lang="ru-RU" dirty="0"/>
              <a:t>, </a:t>
            </a:r>
            <a:r>
              <a:rPr lang="ru-RU" dirty="0" err="1"/>
              <a:t>охорона</a:t>
            </a:r>
            <a:r>
              <a:rPr lang="ru-RU" dirty="0"/>
              <a:t> </a:t>
            </a:r>
            <a:r>
              <a:rPr lang="ru-RU" dirty="0" err="1"/>
              <a:t>природи</a:t>
            </a:r>
            <a:r>
              <a:rPr lang="ru-RU" dirty="0"/>
              <a:t>, </a:t>
            </a:r>
            <a:r>
              <a:rPr lang="ru-RU" dirty="0" err="1"/>
              <a:t>екологічна</a:t>
            </a:r>
            <a:r>
              <a:rPr lang="ru-RU" dirty="0"/>
              <a:t> культура, </a:t>
            </a:r>
            <a:r>
              <a:rPr lang="ru-RU" dirty="0" err="1"/>
              <a:t>здоров’я</a:t>
            </a:r>
            <a:r>
              <a:rPr lang="ru-RU" dirty="0"/>
              <a:t>.</a:t>
            </a:r>
          </a:p>
          <a:p>
            <a:r>
              <a:rPr lang="ru-RU" dirty="0"/>
              <a:t>При </a:t>
            </a:r>
            <a:r>
              <a:rPr lang="ru-RU" dirty="0" err="1"/>
              <a:t>вивченні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проблем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навчальних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повинен </a:t>
            </a:r>
            <a:r>
              <a:rPr lang="ru-RU" dirty="0" err="1"/>
              <a:t>розглядати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. Так </a:t>
            </a:r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класифікують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341215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DA091-55D3-DBF5-F8F5-2191ECCCE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67936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/>
              <a:t>Екологічна модель </a:t>
            </a:r>
            <a:endParaRPr lang="ru-RU" sz="2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1D5CD9-6F4E-ADF2-6223-7F84E5D4D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117805"/>
            <a:ext cx="10778412" cy="33795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3C5F1FD-47D9-2E5C-C80D-8A291A4AF4C4}"/>
              </a:ext>
            </a:extLst>
          </p:cNvPr>
          <p:cNvSpPr txBox="1"/>
          <p:nvPr/>
        </p:nvSpPr>
        <p:spPr>
          <a:xfrm>
            <a:off x="1033366" y="3613743"/>
            <a:ext cx="105832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недоліки</a:t>
            </a:r>
            <a:r>
              <a:rPr lang="ru-RU" dirty="0"/>
              <a:t> </a:t>
            </a:r>
            <a:r>
              <a:rPr lang="ru-RU" dirty="0" err="1"/>
              <a:t>міжпредметної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полягають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цілісну</a:t>
            </a:r>
            <a:r>
              <a:rPr lang="ru-RU" dirty="0"/>
              <a:t> проблему штучно </a:t>
            </a:r>
            <a:r>
              <a:rPr lang="ru-RU" dirty="0" err="1"/>
              <a:t>ділять</a:t>
            </a:r>
            <a:r>
              <a:rPr lang="ru-RU" dirty="0"/>
              <a:t> </a:t>
            </a:r>
            <a:r>
              <a:rPr lang="ru-RU" dirty="0" err="1"/>
              <a:t>багатоаспектні</a:t>
            </a:r>
            <a:r>
              <a:rPr lang="ru-RU" dirty="0"/>
              <a:t> </a:t>
            </a:r>
            <a:r>
              <a:rPr lang="ru-RU" dirty="0" err="1"/>
              <a:t>складові</a:t>
            </a:r>
            <a:r>
              <a:rPr lang="ru-RU" dirty="0"/>
              <a:t>, не </a:t>
            </a:r>
            <a:r>
              <a:rPr lang="ru-RU" dirty="0" err="1"/>
              <a:t>забезпечуючи</a:t>
            </a:r>
            <a:r>
              <a:rPr lang="ru-RU" dirty="0"/>
              <a:t> </a:t>
            </a:r>
            <a:r>
              <a:rPr lang="ru-RU" dirty="0" err="1"/>
              <a:t>продуманих</a:t>
            </a:r>
            <a:r>
              <a:rPr lang="ru-RU" dirty="0"/>
              <a:t> </a:t>
            </a:r>
            <a:r>
              <a:rPr lang="ru-RU" dirty="0" err="1"/>
              <a:t>міжпредметних</a:t>
            </a:r>
            <a:r>
              <a:rPr lang="ru-RU" dirty="0"/>
              <a:t> зв’язків </a:t>
            </a:r>
            <a:r>
              <a:rPr lang="ru-RU" dirty="0" err="1"/>
              <a:t>між</a:t>
            </a:r>
            <a:r>
              <a:rPr lang="ru-RU" dirty="0"/>
              <a:t> ними.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втрачається</a:t>
            </a:r>
            <a:r>
              <a:rPr lang="ru-RU" dirty="0"/>
              <a:t> </a:t>
            </a:r>
            <a:r>
              <a:rPr lang="ru-RU" dirty="0" err="1"/>
              <a:t>інтегрований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замінюється</a:t>
            </a:r>
            <a:r>
              <a:rPr lang="ru-RU" dirty="0"/>
              <a:t> сумою </a:t>
            </a:r>
            <a:r>
              <a:rPr lang="ru-RU" dirty="0" err="1"/>
              <a:t>галузевих</a:t>
            </a:r>
            <a:r>
              <a:rPr lang="ru-RU" dirty="0"/>
              <a:t> </a:t>
            </a:r>
            <a:r>
              <a:rPr lang="ru-RU" dirty="0" err="1"/>
              <a:t>аспектів</a:t>
            </a:r>
            <a:r>
              <a:rPr lang="ru-RU" dirty="0"/>
              <a:t>. </a:t>
            </a:r>
          </a:p>
          <a:p>
            <a:pPr algn="just"/>
            <a:r>
              <a:rPr lang="ru-RU" dirty="0"/>
              <a:t>Як </a:t>
            </a:r>
            <a:r>
              <a:rPr lang="ru-RU" dirty="0" err="1"/>
              <a:t>відомо</a:t>
            </a:r>
            <a:r>
              <a:rPr lang="ru-RU" dirty="0"/>
              <a:t> з системного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цілісність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не адекватна </a:t>
            </a:r>
            <a:r>
              <a:rPr lang="ru-RU" dirty="0" err="1"/>
              <a:t>простій</a:t>
            </a:r>
            <a:r>
              <a:rPr lang="ru-RU" dirty="0"/>
              <a:t> </a:t>
            </a:r>
            <a:r>
              <a:rPr lang="ru-RU" dirty="0" err="1"/>
              <a:t>сумі</a:t>
            </a:r>
            <a:r>
              <a:rPr lang="ru-RU" dirty="0"/>
              <a:t> </a:t>
            </a:r>
            <a:r>
              <a:rPr lang="ru-RU" dirty="0" err="1"/>
              <a:t>компонентів</a:t>
            </a:r>
            <a:r>
              <a:rPr lang="ru-RU" dirty="0"/>
              <a:t>, а є такою </a:t>
            </a:r>
            <a:r>
              <a:rPr lang="ru-RU" dirty="0" err="1"/>
              <a:t>їх</a:t>
            </a:r>
            <a:r>
              <a:rPr lang="ru-RU" dirty="0"/>
              <a:t> систему понять,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розкривають</a:t>
            </a:r>
            <a:r>
              <a:rPr lang="ru-RU" dirty="0"/>
              <a:t> </a:t>
            </a:r>
            <a:r>
              <a:rPr lang="ru-RU" dirty="0" err="1"/>
              <a:t>екологічну</a:t>
            </a:r>
            <a:r>
              <a:rPr lang="ru-RU" dirty="0"/>
              <a:t> проблему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зобразити</a:t>
            </a:r>
            <a:r>
              <a:rPr lang="ru-RU" dirty="0"/>
              <a:t> схематично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3813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D93E73-F479-6443-AE3B-92FA0568E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522" y="559254"/>
            <a:ext cx="10493013" cy="567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383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88E705-7FAB-9130-6A88-85214608E779}"/>
              </a:ext>
            </a:extLst>
          </p:cNvPr>
          <p:cNvSpPr txBox="1"/>
          <p:nvPr/>
        </p:nvSpPr>
        <p:spPr>
          <a:xfrm>
            <a:off x="838199" y="394692"/>
            <a:ext cx="10950677" cy="5450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/>
              <a:t> 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однопредметної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реалізується</a:t>
            </a:r>
            <a:r>
              <a:rPr lang="ru-RU" dirty="0"/>
              <a:t> у </a:t>
            </a:r>
            <a:r>
              <a:rPr lang="ru-RU" dirty="0" err="1"/>
              <a:t>створенні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інтегрованих</a:t>
            </a:r>
            <a:r>
              <a:rPr lang="ru-RU" dirty="0"/>
              <a:t>  </a:t>
            </a:r>
            <a:r>
              <a:rPr lang="ru-RU" dirty="0" err="1"/>
              <a:t>предметів</a:t>
            </a:r>
            <a:r>
              <a:rPr lang="ru-RU" dirty="0"/>
              <a:t>, з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проводиться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проблем. </a:t>
            </a:r>
            <a:r>
              <a:rPr lang="ru-RU" dirty="0" err="1"/>
              <a:t>Запровадження</a:t>
            </a:r>
            <a:r>
              <a:rPr lang="ru-RU" dirty="0"/>
              <a:t> таких </a:t>
            </a:r>
            <a:r>
              <a:rPr lang="ru-RU" dirty="0" err="1"/>
              <a:t>курсів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логічно </a:t>
            </a:r>
            <a:r>
              <a:rPr lang="ru-RU" dirty="0" err="1"/>
              <a:t>побудувати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 для </a:t>
            </a:r>
            <a:r>
              <a:rPr lang="ru-RU" dirty="0" err="1"/>
              <a:t>розгляду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екології</a:t>
            </a:r>
            <a:r>
              <a:rPr lang="ru-RU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За </a:t>
            </a:r>
            <a:r>
              <a:rPr lang="ru-RU" dirty="0" err="1"/>
              <a:t>даної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</a:t>
            </a:r>
            <a:r>
              <a:rPr lang="ru-RU" dirty="0" err="1"/>
              <a:t>підпорядковуються</a:t>
            </a:r>
            <a:r>
              <a:rPr lang="ru-RU" dirty="0"/>
              <a:t> </a:t>
            </a:r>
            <a:r>
              <a:rPr lang="ru-RU" dirty="0" err="1"/>
              <a:t>логіці</a:t>
            </a:r>
            <a:r>
              <a:rPr lang="ru-RU" dirty="0"/>
              <a:t> </a:t>
            </a:r>
            <a:r>
              <a:rPr lang="ru-RU" dirty="0" err="1"/>
              <a:t>даного</a:t>
            </a:r>
            <a:r>
              <a:rPr lang="ru-RU" dirty="0"/>
              <a:t> предмету.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</a:t>
            </a:r>
            <a:r>
              <a:rPr lang="ru-RU" dirty="0" err="1"/>
              <a:t>реалізований</a:t>
            </a:r>
            <a:r>
              <a:rPr lang="ru-RU" dirty="0"/>
              <a:t> в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і, як правило, в </a:t>
            </a:r>
            <a:r>
              <a:rPr lang="ru-RU" dirty="0" err="1"/>
              <a:t>кожній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ланок </a:t>
            </a:r>
            <a:r>
              <a:rPr lang="ru-RU" dirty="0" err="1"/>
              <a:t>підготовки</a:t>
            </a:r>
            <a:r>
              <a:rPr lang="ru-RU" dirty="0"/>
              <a:t> (</a:t>
            </a:r>
            <a:r>
              <a:rPr lang="ru-RU" dirty="0" err="1"/>
              <a:t>початкових</a:t>
            </a:r>
            <a:r>
              <a:rPr lang="ru-RU" dirty="0"/>
              <a:t> </a:t>
            </a:r>
            <a:r>
              <a:rPr lang="ru-RU" dirty="0" err="1"/>
              <a:t>класах</a:t>
            </a:r>
            <a:r>
              <a:rPr lang="ru-RU" dirty="0"/>
              <a:t>, </a:t>
            </a:r>
            <a:r>
              <a:rPr lang="ru-RU" dirty="0" err="1"/>
              <a:t>середніх</a:t>
            </a:r>
            <a:r>
              <a:rPr lang="ru-RU" dirty="0"/>
              <a:t> </a:t>
            </a:r>
            <a:r>
              <a:rPr lang="ru-RU" dirty="0" err="1"/>
              <a:t>класах</a:t>
            </a:r>
            <a:r>
              <a:rPr lang="ru-RU" dirty="0"/>
              <a:t>, старших </a:t>
            </a:r>
            <a:r>
              <a:rPr lang="ru-RU" dirty="0" err="1"/>
              <a:t>класах</a:t>
            </a:r>
            <a:r>
              <a:rPr lang="ru-RU" dirty="0"/>
              <a:t>). </a:t>
            </a:r>
          </a:p>
          <a:p>
            <a:pPr algn="just">
              <a:lnSpc>
                <a:spcPct val="150000"/>
              </a:lnSpc>
            </a:pPr>
            <a:r>
              <a:rPr lang="ru-RU" dirty="0"/>
              <a:t>Для прикладу, в </a:t>
            </a:r>
            <a:r>
              <a:rPr lang="ru-RU" dirty="0" err="1"/>
              <a:t>Україні</a:t>
            </a:r>
            <a:r>
              <a:rPr lang="ru-RU" dirty="0"/>
              <a:t> в </a:t>
            </a:r>
            <a:r>
              <a:rPr lang="ru-RU" dirty="0" err="1"/>
              <a:t>початковій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 </a:t>
            </a:r>
            <a:r>
              <a:rPr lang="ru-RU" dirty="0" err="1"/>
              <a:t>запроваджено</a:t>
            </a:r>
            <a:r>
              <a:rPr lang="ru-RU" dirty="0"/>
              <a:t> курс “</a:t>
            </a:r>
            <a:r>
              <a:rPr lang="ru-RU" dirty="0" err="1"/>
              <a:t>Екологія</a:t>
            </a:r>
            <a:r>
              <a:rPr lang="ru-RU" dirty="0"/>
              <a:t> для </a:t>
            </a:r>
            <a:r>
              <a:rPr lang="ru-RU" dirty="0" err="1"/>
              <a:t>молодших</a:t>
            </a:r>
            <a:r>
              <a:rPr lang="ru-RU" dirty="0"/>
              <a:t> </a:t>
            </a:r>
            <a:r>
              <a:rPr lang="ru-RU" dirty="0" err="1"/>
              <a:t>школярів</a:t>
            </a:r>
            <a:r>
              <a:rPr lang="ru-RU" dirty="0"/>
              <a:t>”; в </a:t>
            </a:r>
            <a:r>
              <a:rPr lang="ru-RU" dirty="0" err="1"/>
              <a:t>в</a:t>
            </a:r>
            <a:r>
              <a:rPr lang="ru-RU" dirty="0"/>
              <a:t> </a:t>
            </a:r>
            <a:r>
              <a:rPr lang="ru-RU" dirty="0" err="1"/>
              <a:t>одиннадцятому</a:t>
            </a:r>
            <a:r>
              <a:rPr lang="ru-RU" dirty="0"/>
              <a:t> </a:t>
            </a:r>
            <a:r>
              <a:rPr lang="ru-RU" dirty="0" err="1"/>
              <a:t>класі</a:t>
            </a:r>
            <a:r>
              <a:rPr lang="ru-RU" dirty="0"/>
              <a:t> </a:t>
            </a:r>
            <a:r>
              <a:rPr lang="ru-RU" dirty="0" err="1"/>
              <a:t>читається</a:t>
            </a:r>
            <a:r>
              <a:rPr lang="ru-RU" dirty="0"/>
              <a:t> курс “</a:t>
            </a:r>
            <a:r>
              <a:rPr lang="ru-RU" dirty="0" err="1"/>
              <a:t>Загальна</a:t>
            </a:r>
            <a:r>
              <a:rPr lang="ru-RU" dirty="0"/>
              <a:t> </a:t>
            </a:r>
            <a:r>
              <a:rPr lang="ru-RU" dirty="0" err="1"/>
              <a:t>екологія</a:t>
            </a:r>
            <a:r>
              <a:rPr lang="ru-RU" dirty="0"/>
              <a:t>”. </a:t>
            </a:r>
          </a:p>
          <a:p>
            <a:pPr algn="just">
              <a:lnSpc>
                <a:spcPct val="150000"/>
              </a:lnSpc>
            </a:pPr>
            <a:r>
              <a:rPr lang="ru-RU" dirty="0" err="1"/>
              <a:t>Враховуючи</a:t>
            </a:r>
            <a:r>
              <a:rPr lang="ru-RU" dirty="0"/>
              <a:t> структуру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екологічної</a:t>
            </a:r>
            <a:r>
              <a:rPr lang="ru-RU" dirty="0"/>
              <a:t> науки в </a:t>
            </a:r>
            <a:r>
              <a:rPr lang="ru-RU" dirty="0" err="1"/>
              <a:t>початковій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, </a:t>
            </a:r>
            <a:r>
              <a:rPr lang="ru-RU" dirty="0" err="1"/>
              <a:t>доцільно</a:t>
            </a:r>
            <a:r>
              <a:rPr lang="ru-RU" dirty="0"/>
              <a:t> </a:t>
            </a:r>
            <a:r>
              <a:rPr lang="ru-RU" dirty="0" err="1"/>
              <a:t>читати</a:t>
            </a:r>
            <a:r>
              <a:rPr lang="ru-RU" dirty="0"/>
              <a:t> курс </a:t>
            </a:r>
            <a:r>
              <a:rPr lang="ru-RU" dirty="0" err="1"/>
              <a:t>вступу</a:t>
            </a:r>
            <a:r>
              <a:rPr lang="ru-RU" dirty="0"/>
              <a:t> до </a:t>
            </a:r>
            <a:r>
              <a:rPr lang="ru-RU" dirty="0" err="1"/>
              <a:t>екології</a:t>
            </a:r>
            <a:r>
              <a:rPr lang="ru-RU" dirty="0"/>
              <a:t>; в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ланці</a:t>
            </a:r>
            <a:r>
              <a:rPr lang="ru-RU" dirty="0"/>
              <a:t> курс </a:t>
            </a:r>
            <a:r>
              <a:rPr lang="ru-RU" dirty="0" err="1"/>
              <a:t>біоекологічного</a:t>
            </a:r>
            <a:r>
              <a:rPr lang="ru-RU" dirty="0"/>
              <a:t> </a:t>
            </a:r>
            <a:r>
              <a:rPr lang="ru-RU" dirty="0" err="1"/>
              <a:t>спрямування</a:t>
            </a:r>
            <a:r>
              <a:rPr lang="ru-RU" dirty="0"/>
              <a:t>; і в старших </a:t>
            </a:r>
            <a:r>
              <a:rPr lang="ru-RU" dirty="0" err="1"/>
              <a:t>класах</a:t>
            </a:r>
            <a:r>
              <a:rPr lang="ru-RU" dirty="0"/>
              <a:t> – курс </a:t>
            </a:r>
            <a:r>
              <a:rPr lang="ru-RU" dirty="0" err="1"/>
              <a:t>соціоекологічної</a:t>
            </a:r>
            <a:r>
              <a:rPr lang="ru-RU" dirty="0"/>
              <a:t> </a:t>
            </a:r>
            <a:r>
              <a:rPr lang="ru-RU" dirty="0" err="1"/>
              <a:t>направленості</a:t>
            </a:r>
            <a:r>
              <a:rPr lang="ru-RU"/>
              <a:t>. </a:t>
            </a:r>
            <a:r>
              <a:rPr lang="ru-RU" dirty="0" err="1"/>
              <a:t>Вузівська</a:t>
            </a:r>
            <a:r>
              <a:rPr lang="ru-RU" dirty="0"/>
              <a:t> ланка </a:t>
            </a:r>
            <a:r>
              <a:rPr lang="ru-RU" dirty="0" err="1"/>
              <a:t>екологічної</a:t>
            </a:r>
            <a:r>
              <a:rPr lang="ru-RU" dirty="0"/>
              <a:t> </a:t>
            </a:r>
            <a:r>
              <a:rPr lang="ru-RU" dirty="0" err="1"/>
              <a:t>підготовки</a:t>
            </a:r>
            <a:r>
              <a:rPr lang="ru-RU" dirty="0"/>
              <a:t> повинна </a:t>
            </a:r>
            <a:r>
              <a:rPr lang="ru-RU" dirty="0" err="1"/>
              <a:t>включати</a:t>
            </a:r>
            <a:r>
              <a:rPr lang="ru-RU" dirty="0"/>
              <a:t> </a:t>
            </a:r>
            <a:r>
              <a:rPr lang="ru-RU" dirty="0" err="1"/>
              <a:t>узагальнюючий</a:t>
            </a:r>
            <a:r>
              <a:rPr lang="ru-RU" dirty="0"/>
              <a:t> курс </a:t>
            </a:r>
            <a:r>
              <a:rPr lang="ru-RU" dirty="0" err="1"/>
              <a:t>глобальної</a:t>
            </a:r>
            <a:r>
              <a:rPr lang="ru-RU" dirty="0"/>
              <a:t> </a:t>
            </a:r>
            <a:r>
              <a:rPr lang="ru-RU" dirty="0" err="1"/>
              <a:t>екології</a:t>
            </a:r>
            <a:r>
              <a:rPr lang="ru-RU" dirty="0"/>
              <a:t>, </a:t>
            </a:r>
            <a:r>
              <a:rPr lang="ru-RU" dirty="0" err="1"/>
              <a:t>головна</a:t>
            </a:r>
            <a:r>
              <a:rPr lang="ru-RU" dirty="0"/>
              <a:t> 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– </a:t>
            </a:r>
            <a:r>
              <a:rPr lang="ru-RU" dirty="0" err="1"/>
              <a:t>комплексне</a:t>
            </a:r>
            <a:r>
              <a:rPr lang="ru-RU" dirty="0"/>
              <a:t> </a:t>
            </a:r>
            <a:r>
              <a:rPr lang="ru-RU" dirty="0" err="1"/>
              <a:t>розкриття</a:t>
            </a:r>
            <a:r>
              <a:rPr lang="ru-RU" dirty="0"/>
              <a:t> </a:t>
            </a:r>
            <a:r>
              <a:rPr lang="ru-RU" dirty="0" err="1"/>
              <a:t>глобальних</a:t>
            </a:r>
            <a:r>
              <a:rPr lang="ru-RU" dirty="0"/>
              <a:t> </a:t>
            </a:r>
            <a:r>
              <a:rPr lang="ru-RU" dirty="0" err="1"/>
              <a:t>екологічних</a:t>
            </a:r>
            <a:r>
              <a:rPr lang="ru-RU" dirty="0"/>
              <a:t> проблем,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прояв</a:t>
            </a:r>
            <a:r>
              <a:rPr lang="ru-RU" dirty="0"/>
              <a:t> на </a:t>
            </a:r>
            <a:r>
              <a:rPr lang="ru-RU" dirty="0" err="1"/>
              <a:t>регіональному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, а також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ідеї</a:t>
            </a:r>
            <a:r>
              <a:rPr lang="ru-RU" dirty="0"/>
              <a:t> </a:t>
            </a:r>
            <a:r>
              <a:rPr lang="ru-RU" dirty="0" err="1"/>
              <a:t>коеволюції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 і </a:t>
            </a:r>
            <a:r>
              <a:rPr lang="ru-RU" dirty="0" err="1"/>
              <a:t>природи</a:t>
            </a:r>
            <a:r>
              <a:rPr lang="ru-RU" dirty="0"/>
              <a:t>, </a:t>
            </a:r>
            <a:r>
              <a:rPr lang="ru-RU" dirty="0" err="1"/>
              <a:t>стійкого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цивілізації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4844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0" y="14969"/>
            <a:ext cx="1733550" cy="26479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4583" y="595145"/>
            <a:ext cx="10515600" cy="1325563"/>
          </a:xfrm>
        </p:spPr>
        <p:txBody>
          <a:bodyPr/>
          <a:lstStyle/>
          <a:p>
            <a:pPr algn="ctr"/>
            <a:r>
              <a:rPr lang="ru-RU" b="1" dirty="0" err="1">
                <a:solidFill>
                  <a:schemeClr val="tx2"/>
                </a:solidFill>
              </a:rPr>
              <a:t>Загаль</a:t>
            </a:r>
            <a:r>
              <a:rPr lang="uk-UA" b="1" dirty="0">
                <a:solidFill>
                  <a:schemeClr val="tx2"/>
                </a:solidFill>
              </a:rPr>
              <a:t>ні</a:t>
            </a:r>
            <a:r>
              <a:rPr lang="ru-RU" b="1" dirty="0">
                <a:solidFill>
                  <a:schemeClr val="tx2"/>
                </a:solidFill>
              </a:rPr>
              <a:t> та  </a:t>
            </a:r>
            <a:r>
              <a:rPr lang="ru-RU" b="1" dirty="0" err="1">
                <a:solidFill>
                  <a:schemeClr val="tx2"/>
                </a:solidFill>
              </a:rPr>
              <a:t>спеціальні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компетентності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101 «</a:t>
            </a:r>
            <a:r>
              <a:rPr lang="ru-RU" b="1" dirty="0" err="1">
                <a:solidFill>
                  <a:schemeClr val="tx2"/>
                </a:solidFill>
              </a:rPr>
              <a:t>Екологія</a:t>
            </a:r>
            <a:r>
              <a:rPr lang="ru-RU" b="1" dirty="0">
                <a:solidFill>
                  <a:schemeClr val="tx2"/>
                </a:solidFill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2417756"/>
            <a:ext cx="107283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dirty="0"/>
              <a:t>ЗК01. </a:t>
            </a:r>
            <a:r>
              <a:rPr lang="ru-RU" sz="2400" dirty="0" err="1"/>
              <a:t>Здатність</a:t>
            </a:r>
            <a:r>
              <a:rPr lang="ru-RU" sz="2400" dirty="0"/>
              <a:t> </a:t>
            </a:r>
            <a:r>
              <a:rPr lang="ru-RU" sz="2400" dirty="0" err="1"/>
              <a:t>вчитися</a:t>
            </a:r>
            <a:r>
              <a:rPr lang="ru-RU" sz="2400" dirty="0"/>
              <a:t> і </a:t>
            </a:r>
            <a:r>
              <a:rPr lang="ru-RU" sz="2400" dirty="0" err="1"/>
              <a:t>оволодівати</a:t>
            </a:r>
            <a:r>
              <a:rPr lang="ru-RU" sz="2400" dirty="0"/>
              <a:t> </a:t>
            </a:r>
            <a:r>
              <a:rPr lang="ru-RU" sz="2400" dirty="0" err="1"/>
              <a:t>сучасними</a:t>
            </a:r>
            <a:r>
              <a:rPr lang="ru-RU" sz="2400" dirty="0"/>
              <a:t> </a:t>
            </a:r>
            <a:r>
              <a:rPr lang="ru-RU" sz="2400" dirty="0" err="1"/>
              <a:t>знаннями</a:t>
            </a:r>
            <a:r>
              <a:rPr lang="ru-RU" sz="2400" dirty="0"/>
              <a:t>. </a:t>
            </a:r>
          </a:p>
          <a:p>
            <a:pPr algn="just">
              <a:spcAft>
                <a:spcPts val="1200"/>
              </a:spcAft>
            </a:pPr>
            <a:r>
              <a:rPr lang="ru-RU" sz="2400" dirty="0"/>
              <a:t>ЗК07. </a:t>
            </a:r>
            <a:r>
              <a:rPr lang="ru-RU" sz="2400" dirty="0" err="1"/>
              <a:t>Здатність</a:t>
            </a:r>
            <a:r>
              <a:rPr lang="ru-RU" sz="2400" dirty="0"/>
              <a:t> </a:t>
            </a:r>
            <a:r>
              <a:rPr lang="ru-RU" sz="2400" dirty="0" err="1"/>
              <a:t>мотивувати</a:t>
            </a:r>
            <a:r>
              <a:rPr lang="ru-RU" sz="2400" dirty="0"/>
              <a:t> людей та </a:t>
            </a:r>
            <a:r>
              <a:rPr lang="ru-RU" sz="2400" dirty="0" err="1"/>
              <a:t>рухатись</a:t>
            </a:r>
            <a:r>
              <a:rPr lang="ru-RU" sz="2400" dirty="0"/>
              <a:t> до </a:t>
            </a:r>
            <a:r>
              <a:rPr lang="ru-RU" sz="2400" dirty="0" err="1"/>
              <a:t>спільної</a:t>
            </a:r>
            <a:r>
              <a:rPr lang="ru-RU" sz="2400" dirty="0"/>
              <a:t> мети. </a:t>
            </a:r>
          </a:p>
          <a:p>
            <a:pPr algn="just">
              <a:spcAft>
                <a:spcPts val="1200"/>
              </a:spcAft>
            </a:pPr>
            <a:r>
              <a:rPr lang="ru-RU" sz="2400" dirty="0"/>
              <a:t>СК09. </a:t>
            </a:r>
            <a:r>
              <a:rPr lang="ru-RU" sz="2400" dirty="0" err="1"/>
              <a:t>Обізнаність</a:t>
            </a:r>
            <a:r>
              <a:rPr lang="ru-RU" sz="2400" dirty="0"/>
              <a:t> на </a:t>
            </a:r>
            <a:r>
              <a:rPr lang="ru-RU" sz="2400" dirty="0" err="1"/>
              <a:t>рівні</a:t>
            </a:r>
            <a:r>
              <a:rPr lang="ru-RU" sz="2400" dirty="0"/>
              <a:t> </a:t>
            </a:r>
            <a:r>
              <a:rPr lang="ru-RU" sz="2400" dirty="0" err="1"/>
              <a:t>новітніх</a:t>
            </a:r>
            <a:r>
              <a:rPr lang="ru-RU" sz="2400" dirty="0"/>
              <a:t> </a:t>
            </a:r>
            <a:r>
              <a:rPr lang="ru-RU" sz="2400" dirty="0" err="1"/>
              <a:t>досягнень</a:t>
            </a:r>
            <a:r>
              <a:rPr lang="ru-RU" sz="2400" dirty="0"/>
              <a:t>, </a:t>
            </a:r>
            <a:r>
              <a:rPr lang="ru-RU" sz="2400" dirty="0" err="1"/>
              <a:t>необхідних</a:t>
            </a:r>
            <a:r>
              <a:rPr lang="ru-RU" sz="2400" dirty="0"/>
              <a:t> для </a:t>
            </a:r>
            <a:r>
              <a:rPr lang="ru-RU" sz="2400" dirty="0" err="1"/>
              <a:t>дослідницької</a:t>
            </a:r>
            <a:r>
              <a:rPr lang="ru-RU" sz="2400" dirty="0"/>
              <a:t> та/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інноваційної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у </a:t>
            </a:r>
            <a:r>
              <a:rPr lang="ru-RU" sz="2400" dirty="0" err="1"/>
              <a:t>сфері</a:t>
            </a:r>
            <a:r>
              <a:rPr lang="ru-RU" sz="2400" dirty="0"/>
              <a:t> </a:t>
            </a:r>
            <a:r>
              <a:rPr lang="ru-RU" sz="2400" dirty="0" err="1"/>
              <a:t>екології</a:t>
            </a:r>
            <a:r>
              <a:rPr lang="ru-RU" sz="2400" dirty="0"/>
              <a:t>, </a:t>
            </a:r>
            <a:r>
              <a:rPr lang="ru-RU" sz="2400" dirty="0" err="1"/>
              <a:t>охорони</a:t>
            </a:r>
            <a:r>
              <a:rPr lang="ru-RU" sz="2400" dirty="0"/>
              <a:t> </a:t>
            </a:r>
            <a:r>
              <a:rPr lang="ru-RU" sz="2400" dirty="0" err="1"/>
              <a:t>довкілля</a:t>
            </a:r>
            <a:r>
              <a:rPr lang="ru-RU" sz="2400" dirty="0"/>
              <a:t> та </a:t>
            </a:r>
            <a:r>
              <a:rPr lang="ru-RU" sz="2400" dirty="0" err="1"/>
              <a:t>збалансованого</a:t>
            </a:r>
            <a:r>
              <a:rPr lang="ru-RU" sz="2400" dirty="0"/>
              <a:t> </a:t>
            </a:r>
            <a:r>
              <a:rPr lang="ru-RU" sz="2400" dirty="0" err="1"/>
              <a:t>природокористування</a:t>
            </a:r>
            <a:r>
              <a:rPr lang="ru-RU" sz="2400" dirty="0"/>
              <a:t>. </a:t>
            </a:r>
          </a:p>
          <a:p>
            <a:pPr algn="just">
              <a:spcAft>
                <a:spcPts val="1200"/>
              </a:spcAft>
            </a:pPr>
            <a:r>
              <a:rPr lang="ru-RU" sz="2400" dirty="0"/>
              <a:t>СК10. </a:t>
            </a:r>
            <a:r>
              <a:rPr lang="ru-RU" sz="2400" dirty="0" err="1"/>
              <a:t>Здатність</a:t>
            </a:r>
            <a:r>
              <a:rPr lang="ru-RU" sz="2400" dirty="0"/>
              <a:t> </a:t>
            </a:r>
            <a:r>
              <a:rPr lang="ru-RU" sz="2400" dirty="0" err="1"/>
              <a:t>застосовувати</a:t>
            </a:r>
            <a:r>
              <a:rPr lang="ru-RU" sz="2400" dirty="0"/>
              <a:t> </a:t>
            </a:r>
            <a:r>
              <a:rPr lang="ru-RU" sz="2400" dirty="0" err="1"/>
              <a:t>міждисциплінарні</a:t>
            </a:r>
            <a:r>
              <a:rPr lang="ru-RU" sz="2400" dirty="0"/>
              <a:t> </a:t>
            </a:r>
            <a:r>
              <a:rPr lang="ru-RU" sz="2400" dirty="0" err="1"/>
              <a:t>підходи</a:t>
            </a:r>
            <a:r>
              <a:rPr lang="ru-RU" sz="2400" dirty="0"/>
              <a:t> при критичному </a:t>
            </a:r>
            <a:r>
              <a:rPr lang="ru-RU" sz="2400" dirty="0" err="1"/>
              <a:t>осмисленні</a:t>
            </a:r>
            <a:r>
              <a:rPr lang="ru-RU" sz="2400" dirty="0"/>
              <a:t> </a:t>
            </a:r>
            <a:r>
              <a:rPr lang="ru-RU" sz="2400" dirty="0" err="1"/>
              <a:t>екологічних</a:t>
            </a:r>
            <a:r>
              <a:rPr lang="ru-RU" sz="2400" dirty="0"/>
              <a:t> проблем. </a:t>
            </a:r>
          </a:p>
          <a:p>
            <a:pPr algn="just">
              <a:spcAft>
                <a:spcPts val="1200"/>
              </a:spcAft>
            </a:pPr>
            <a:r>
              <a:rPr lang="ru-RU" sz="2400" dirty="0"/>
              <a:t>СК14. </a:t>
            </a:r>
            <a:r>
              <a:rPr lang="ru-RU" sz="2400" dirty="0" err="1"/>
              <a:t>Здатність</a:t>
            </a:r>
            <a:r>
              <a:rPr lang="ru-RU" sz="2400" dirty="0"/>
              <a:t> </a:t>
            </a:r>
            <a:r>
              <a:rPr lang="ru-RU" sz="2400" dirty="0" err="1"/>
              <a:t>управляти</a:t>
            </a:r>
            <a:r>
              <a:rPr lang="ru-RU" sz="2400" dirty="0"/>
              <a:t> </a:t>
            </a:r>
            <a:r>
              <a:rPr lang="ru-RU" sz="2400" dirty="0" err="1"/>
              <a:t>стратегічним</a:t>
            </a:r>
            <a:r>
              <a:rPr lang="ru-RU" sz="2400" dirty="0"/>
              <a:t> </a:t>
            </a:r>
            <a:r>
              <a:rPr lang="ru-RU" sz="2400" dirty="0" err="1"/>
              <a:t>розвитком</a:t>
            </a:r>
            <a:r>
              <a:rPr lang="ru-RU" sz="2400" dirty="0"/>
              <a:t> </a:t>
            </a:r>
            <a:r>
              <a:rPr lang="ru-RU" sz="2400" dirty="0" err="1"/>
              <a:t>команди</a:t>
            </a:r>
            <a:r>
              <a:rPr lang="ru-RU" sz="2400" dirty="0"/>
              <a:t> в </a:t>
            </a:r>
            <a:r>
              <a:rPr lang="ru-RU" sz="2400" dirty="0" err="1"/>
              <a:t>процесі</a:t>
            </a:r>
            <a:r>
              <a:rPr lang="ru-RU" sz="2400" dirty="0"/>
              <a:t> </a:t>
            </a:r>
            <a:r>
              <a:rPr lang="ru-RU" sz="2400" dirty="0" err="1"/>
              <a:t>здійснення</a:t>
            </a:r>
            <a:r>
              <a:rPr lang="ru-RU" sz="2400" dirty="0"/>
              <a:t> </a:t>
            </a:r>
            <a:r>
              <a:rPr lang="ru-RU" sz="2400" dirty="0" err="1"/>
              <a:t>професійної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у </a:t>
            </a:r>
            <a:r>
              <a:rPr lang="ru-RU" sz="2400" dirty="0" err="1"/>
              <a:t>сфері</a:t>
            </a:r>
            <a:r>
              <a:rPr lang="ru-RU" sz="2400" dirty="0"/>
              <a:t> </a:t>
            </a:r>
            <a:r>
              <a:rPr lang="ru-RU" sz="2400" dirty="0" err="1"/>
              <a:t>екології</a:t>
            </a:r>
            <a:r>
              <a:rPr lang="ru-RU" sz="2400" dirty="0"/>
              <a:t>, </a:t>
            </a:r>
            <a:r>
              <a:rPr lang="ru-RU" sz="2400" dirty="0" err="1"/>
              <a:t>охорони</a:t>
            </a:r>
            <a:r>
              <a:rPr lang="ru-RU" sz="2400" dirty="0"/>
              <a:t> </a:t>
            </a:r>
            <a:r>
              <a:rPr lang="ru-RU" sz="2400" dirty="0" err="1"/>
              <a:t>довкілля</a:t>
            </a:r>
            <a:r>
              <a:rPr lang="ru-RU" sz="2400" dirty="0"/>
              <a:t> та </a:t>
            </a:r>
            <a:r>
              <a:rPr lang="ru-RU" sz="2400" dirty="0" err="1"/>
              <a:t>збалансованого</a:t>
            </a:r>
            <a:r>
              <a:rPr lang="ru-RU" sz="2400" dirty="0"/>
              <a:t> </a:t>
            </a:r>
            <a:r>
              <a:rPr lang="ru-RU" sz="2400" dirty="0" err="1"/>
              <a:t>природокористування</a:t>
            </a:r>
            <a:r>
              <a:rPr lang="ru-RU" sz="2400" dirty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215673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582" y="45595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chemeClr val="tx2"/>
                </a:solidFill>
              </a:rPr>
              <a:t>Програмні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результати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навчання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183 «Технолог</a:t>
            </a:r>
            <a:r>
              <a:rPr lang="uk-UA" b="1" dirty="0" err="1">
                <a:solidFill>
                  <a:schemeClr val="tx2"/>
                </a:solidFill>
              </a:rPr>
              <a:t>ії</a:t>
            </a:r>
            <a:r>
              <a:rPr lang="uk-UA" b="1" dirty="0">
                <a:solidFill>
                  <a:schemeClr val="tx2"/>
                </a:solidFill>
              </a:rPr>
              <a:t> захисту навколишнього середовища</a:t>
            </a:r>
            <a:r>
              <a:rPr lang="ru-RU" b="1" dirty="0">
                <a:solidFill>
                  <a:schemeClr val="tx2"/>
                </a:solidFill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6270" y="2136338"/>
            <a:ext cx="109728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dirty="0"/>
              <a:t>ПР01. </a:t>
            </a:r>
            <a:r>
              <a:rPr lang="ru-RU" sz="2400" dirty="0" err="1"/>
              <a:t>Аналізувати</a:t>
            </a:r>
            <a:r>
              <a:rPr lang="ru-RU" sz="2400" dirty="0"/>
              <a:t> </a:t>
            </a:r>
            <a:r>
              <a:rPr lang="ru-RU" sz="2400" dirty="0" err="1"/>
              <a:t>складні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, </a:t>
            </a:r>
            <a:r>
              <a:rPr lang="ru-RU" sz="2400" dirty="0" err="1"/>
              <a:t>розуміти</a:t>
            </a:r>
            <a:r>
              <a:rPr lang="ru-RU" sz="2400" dirty="0"/>
              <a:t>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взаємозв’язки</a:t>
            </a:r>
            <a:r>
              <a:rPr lang="ru-RU" sz="2400" dirty="0"/>
              <a:t> та</a:t>
            </a:r>
          </a:p>
          <a:p>
            <a:pPr algn="just">
              <a:spcAft>
                <a:spcPts val="1200"/>
              </a:spcAft>
            </a:pPr>
            <a:r>
              <a:rPr lang="ru-RU" sz="2400" dirty="0" err="1"/>
              <a:t>організаційну</a:t>
            </a:r>
            <a:r>
              <a:rPr lang="ru-RU" sz="2400" dirty="0"/>
              <a:t> структуру.</a:t>
            </a:r>
          </a:p>
          <a:p>
            <a:pPr algn="just">
              <a:spcAft>
                <a:spcPts val="1200"/>
              </a:spcAft>
            </a:pPr>
            <a:r>
              <a:rPr lang="ru-RU" sz="2400" dirty="0"/>
              <a:t>ПР05. </a:t>
            </a:r>
            <a:r>
              <a:rPr lang="ru-RU" sz="2400" dirty="0" err="1"/>
              <a:t>Ефективно</a:t>
            </a:r>
            <a:r>
              <a:rPr lang="ru-RU" sz="2400" dirty="0"/>
              <a:t> </a:t>
            </a:r>
            <a:r>
              <a:rPr lang="ru-RU" sz="2400" dirty="0" err="1"/>
              <a:t>працювати</a:t>
            </a:r>
            <a:r>
              <a:rPr lang="ru-RU" sz="2400" dirty="0"/>
              <a:t> у </a:t>
            </a:r>
            <a:r>
              <a:rPr lang="ru-RU" sz="2400" dirty="0" err="1"/>
              <a:t>команді</a:t>
            </a:r>
            <a:r>
              <a:rPr lang="ru-RU" sz="2400" dirty="0"/>
              <a:t> та </a:t>
            </a:r>
            <a:r>
              <a:rPr lang="ru-RU" sz="2400" dirty="0" err="1"/>
              <a:t>міжнародному</a:t>
            </a:r>
            <a:r>
              <a:rPr lang="ru-RU" sz="2400" dirty="0"/>
              <a:t> </a:t>
            </a:r>
            <a:r>
              <a:rPr lang="ru-RU" sz="2400" dirty="0" err="1"/>
              <a:t>колективі</a:t>
            </a:r>
            <a:r>
              <a:rPr lang="ru-RU" sz="2400" dirty="0"/>
              <a:t>, </a:t>
            </a:r>
            <a:r>
              <a:rPr lang="ru-RU" sz="2400" dirty="0" err="1"/>
              <a:t>мати</a:t>
            </a:r>
            <a:endParaRPr lang="ru-RU" sz="2400" dirty="0"/>
          </a:p>
          <a:p>
            <a:pPr algn="just">
              <a:spcAft>
                <a:spcPts val="1200"/>
              </a:spcAft>
            </a:pPr>
            <a:r>
              <a:rPr lang="ru-RU" sz="2400" dirty="0" err="1"/>
              <a:t>лідерські</a:t>
            </a:r>
            <a:r>
              <a:rPr lang="ru-RU" sz="2400" dirty="0"/>
              <a:t> </a:t>
            </a:r>
            <a:r>
              <a:rPr lang="ru-RU" sz="2400" dirty="0" err="1"/>
              <a:t>навички</a:t>
            </a:r>
            <a:r>
              <a:rPr lang="ru-RU" sz="2400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ru-RU" sz="2400" dirty="0"/>
              <a:t>ПР18. </a:t>
            </a:r>
            <a:r>
              <a:rPr lang="ru-RU" sz="2400" dirty="0" err="1"/>
              <a:t>Вміти</a:t>
            </a:r>
            <a:r>
              <a:rPr lang="ru-RU" sz="2400" dirty="0"/>
              <a:t> </a:t>
            </a:r>
            <a:r>
              <a:rPr lang="ru-RU" sz="2400" dirty="0" err="1"/>
              <a:t>роз’яснити</a:t>
            </a:r>
            <a:r>
              <a:rPr lang="ru-RU" sz="2400" dirty="0"/>
              <a:t> і </a:t>
            </a:r>
            <a:r>
              <a:rPr lang="ru-RU" sz="2400" dirty="0" err="1"/>
              <a:t>передавати</a:t>
            </a:r>
            <a:r>
              <a:rPr lang="ru-RU" sz="2400" dirty="0"/>
              <a:t> </a:t>
            </a:r>
            <a:r>
              <a:rPr lang="ru-RU" sz="2400" dirty="0" err="1"/>
              <a:t>громадянам</a:t>
            </a:r>
            <a:r>
              <a:rPr lang="ru-RU" sz="2400" dirty="0"/>
              <a:t> (в тому </a:t>
            </a:r>
            <a:r>
              <a:rPr lang="ru-RU" sz="2400" dirty="0" err="1"/>
              <a:t>числі</a:t>
            </a:r>
            <a:r>
              <a:rPr lang="ru-RU" sz="2400" dirty="0"/>
              <a:t> </a:t>
            </a:r>
            <a:r>
              <a:rPr lang="ru-RU" sz="2400" dirty="0" err="1"/>
              <a:t>майбутнім</a:t>
            </a:r>
            <a:endParaRPr lang="ru-RU" sz="2400" dirty="0"/>
          </a:p>
          <a:p>
            <a:pPr algn="just">
              <a:spcAft>
                <a:spcPts val="1200"/>
              </a:spcAft>
            </a:pPr>
            <a:r>
              <a:rPr lang="ru-RU" sz="2400" dirty="0" err="1"/>
              <a:t>учням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підлеглим</a:t>
            </a:r>
            <a:r>
              <a:rPr lang="ru-RU" sz="2400" dirty="0"/>
              <a:t>) </a:t>
            </a:r>
            <a:r>
              <a:rPr lang="ru-RU" sz="2400" dirty="0" err="1"/>
              <a:t>розуміння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 </a:t>
            </a:r>
            <a:r>
              <a:rPr lang="ru-RU" sz="2400" dirty="0" err="1"/>
              <a:t>людства</a:t>
            </a:r>
            <a:r>
              <a:rPr lang="ru-RU" sz="2400" dirty="0"/>
              <a:t> в </a:t>
            </a:r>
            <a:r>
              <a:rPr lang="ru-RU" sz="2400" dirty="0" err="1"/>
              <a:t>напрямку</a:t>
            </a:r>
            <a:r>
              <a:rPr lang="ru-RU" sz="2400" dirty="0"/>
              <a:t> </a:t>
            </a:r>
            <a:r>
              <a:rPr lang="ru-RU" sz="2400" dirty="0" err="1"/>
              <a:t>створення</a:t>
            </a:r>
            <a:endParaRPr lang="ru-RU" sz="2400" dirty="0"/>
          </a:p>
          <a:p>
            <a:pPr algn="just">
              <a:spcAft>
                <a:spcPts val="1200"/>
              </a:spcAft>
            </a:pPr>
            <a:r>
              <a:rPr lang="ru-RU" sz="2400" dirty="0" err="1"/>
              <a:t>суспільства</a:t>
            </a:r>
            <a:r>
              <a:rPr lang="ru-RU" sz="2400" dirty="0"/>
              <a:t> </a:t>
            </a:r>
            <a:r>
              <a:rPr lang="ru-RU" sz="2400" dirty="0" err="1"/>
              <a:t>стійкого</a:t>
            </a:r>
            <a:r>
              <a:rPr lang="ru-RU" sz="2400" dirty="0"/>
              <a:t> </a:t>
            </a:r>
            <a:r>
              <a:rPr lang="ru-RU" sz="2400" dirty="0" err="1"/>
              <a:t>екологічного</a:t>
            </a:r>
            <a:r>
              <a:rPr lang="ru-RU" sz="2400" dirty="0"/>
              <a:t> </a:t>
            </a:r>
            <a:r>
              <a:rPr lang="ru-RU" sz="2400" dirty="0" err="1"/>
              <a:t>розвитку</a:t>
            </a:r>
            <a:r>
              <a:rPr lang="ru-RU" sz="2400" dirty="0"/>
              <a:t>, </a:t>
            </a:r>
            <a:r>
              <a:rPr lang="ru-RU" sz="2400" dirty="0" err="1"/>
              <a:t>основні</a:t>
            </a:r>
            <a:r>
              <a:rPr lang="ru-RU" sz="2400" dirty="0"/>
              <a:t> </a:t>
            </a:r>
            <a:r>
              <a:rPr lang="ru-RU" sz="2400" dirty="0" err="1"/>
              <a:t>ідеї</a:t>
            </a:r>
            <a:r>
              <a:rPr lang="ru-RU" sz="2400" dirty="0"/>
              <a:t> і засади </a:t>
            </a:r>
            <a:r>
              <a:rPr lang="ru-RU" sz="2400" dirty="0" err="1"/>
              <a:t>цього</a:t>
            </a:r>
            <a:r>
              <a:rPr lang="ru-RU" sz="2400" dirty="0"/>
              <a:t> </a:t>
            </a:r>
            <a:r>
              <a:rPr lang="ru-RU" sz="2400" dirty="0" err="1"/>
              <a:t>поступу</a:t>
            </a:r>
            <a:r>
              <a:rPr lang="ru-RU" sz="2400" dirty="0"/>
              <a:t>,</a:t>
            </a:r>
          </a:p>
          <a:p>
            <a:pPr algn="just">
              <a:spcAft>
                <a:spcPts val="1200"/>
              </a:spcAft>
            </a:pPr>
            <a:r>
              <a:rPr lang="ru-RU" sz="2400" dirty="0" err="1"/>
              <a:t>завдань</a:t>
            </a:r>
            <a:r>
              <a:rPr lang="ru-RU" sz="2400" dirty="0"/>
              <a:t> </a:t>
            </a:r>
            <a:r>
              <a:rPr lang="ru-RU" sz="2400" dirty="0" err="1"/>
              <a:t>України</a:t>
            </a:r>
            <a:r>
              <a:rPr lang="ru-RU" sz="2400" dirty="0"/>
              <a:t> в </a:t>
            </a:r>
            <a:r>
              <a:rPr lang="ru-RU" sz="2400" dirty="0" err="1"/>
              <a:t>цьому</a:t>
            </a:r>
            <a:r>
              <a:rPr lang="ru-RU" sz="2400" dirty="0"/>
              <a:t> </a:t>
            </a:r>
            <a:r>
              <a:rPr lang="ru-RU" sz="2400" dirty="0" err="1"/>
              <a:t>контексті</a:t>
            </a:r>
            <a:r>
              <a:rPr lang="ru-RU" sz="2400" dirty="0"/>
              <a:t> та </a:t>
            </a:r>
            <a:r>
              <a:rPr lang="ru-RU" sz="2400" dirty="0" err="1"/>
              <a:t>застосовувати</a:t>
            </a:r>
            <a:r>
              <a:rPr lang="ru-RU" sz="2400" dirty="0"/>
              <a:t>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знання</a:t>
            </a:r>
            <a:r>
              <a:rPr lang="ru-RU" sz="2400" dirty="0"/>
              <a:t> при </a:t>
            </a:r>
            <a:r>
              <a:rPr lang="ru-RU" sz="2400" dirty="0" err="1"/>
              <a:t>управлінні</a:t>
            </a:r>
            <a:endParaRPr lang="ru-RU" sz="2400" dirty="0"/>
          </a:p>
          <a:p>
            <a:pPr algn="just">
              <a:spcAft>
                <a:spcPts val="1200"/>
              </a:spcAft>
            </a:pPr>
            <a:r>
              <a:rPr lang="ru-RU" sz="2400" dirty="0" err="1"/>
              <a:t>ризиками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час криз.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3" y="10112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728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7582" y="4559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chemeClr val="tx2"/>
                </a:solidFill>
              </a:rPr>
              <a:t>Програмні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результати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навчання</a:t>
            </a:r>
            <a:br>
              <a:rPr lang="ru-RU" b="1" dirty="0">
                <a:solidFill>
                  <a:schemeClr val="tx2"/>
                </a:solidFill>
              </a:rPr>
            </a:br>
            <a:r>
              <a:rPr lang="ru-RU" b="1" dirty="0">
                <a:solidFill>
                  <a:schemeClr val="tx2"/>
                </a:solidFill>
              </a:rPr>
              <a:t>101 «</a:t>
            </a:r>
            <a:r>
              <a:rPr lang="uk-UA" b="1" dirty="0">
                <a:solidFill>
                  <a:schemeClr val="tx2"/>
                </a:solidFill>
              </a:rPr>
              <a:t>Екологія</a:t>
            </a:r>
            <a:r>
              <a:rPr lang="ru-RU" b="1" dirty="0">
                <a:solidFill>
                  <a:schemeClr val="tx2"/>
                </a:solidFill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6270" y="2136338"/>
            <a:ext cx="109728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sz="2400" dirty="0"/>
              <a:t>ПР01. Знати та </a:t>
            </a:r>
            <a:r>
              <a:rPr lang="ru-RU" sz="2400" dirty="0" err="1"/>
              <a:t>розуміти</a:t>
            </a:r>
            <a:r>
              <a:rPr lang="ru-RU" sz="2400" dirty="0"/>
              <a:t> </a:t>
            </a:r>
            <a:r>
              <a:rPr lang="ru-RU" sz="2400" dirty="0" err="1"/>
              <a:t>фундаментальні</a:t>
            </a:r>
            <a:r>
              <a:rPr lang="ru-RU" sz="2400" dirty="0"/>
              <a:t> і </a:t>
            </a:r>
            <a:r>
              <a:rPr lang="ru-RU" sz="2400" dirty="0" err="1"/>
              <a:t>прикладні</a:t>
            </a:r>
            <a:r>
              <a:rPr lang="ru-RU" sz="2400" dirty="0"/>
              <a:t> </a:t>
            </a:r>
            <a:r>
              <a:rPr lang="ru-RU" sz="2400" dirty="0" err="1"/>
              <a:t>аспекти</a:t>
            </a:r>
            <a:r>
              <a:rPr lang="ru-RU" sz="2400" dirty="0"/>
              <a:t> наук про </a:t>
            </a:r>
            <a:r>
              <a:rPr lang="ru-RU" sz="2400" dirty="0" err="1"/>
              <a:t>довкілля</a:t>
            </a:r>
            <a:r>
              <a:rPr lang="ru-RU" sz="2400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ru-RU" sz="2400" dirty="0"/>
              <a:t> ПР05. </a:t>
            </a:r>
            <a:r>
              <a:rPr lang="ru-RU" sz="2400" dirty="0" err="1"/>
              <a:t>Демонструвати</a:t>
            </a:r>
            <a:r>
              <a:rPr lang="ru-RU" sz="2400" dirty="0"/>
              <a:t> </a:t>
            </a:r>
            <a:r>
              <a:rPr lang="ru-RU" sz="2400" dirty="0" err="1"/>
              <a:t>здатність</a:t>
            </a:r>
            <a:r>
              <a:rPr lang="ru-RU" sz="2400" dirty="0"/>
              <a:t> до </a:t>
            </a:r>
            <a:r>
              <a:rPr lang="ru-RU" sz="2400" dirty="0" err="1"/>
              <a:t>організації</a:t>
            </a:r>
            <a:r>
              <a:rPr lang="ru-RU" sz="2400" dirty="0"/>
              <a:t> </a:t>
            </a:r>
            <a:r>
              <a:rPr lang="ru-RU" sz="2400" dirty="0" err="1"/>
              <a:t>колективної</a:t>
            </a:r>
            <a:r>
              <a:rPr lang="ru-RU" sz="2400" dirty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 та </a:t>
            </a:r>
            <a:r>
              <a:rPr lang="ru-RU" sz="2400" dirty="0" err="1"/>
              <a:t>реалізації</a:t>
            </a:r>
            <a:r>
              <a:rPr lang="ru-RU" sz="2400" dirty="0"/>
              <a:t> </a:t>
            </a:r>
            <a:r>
              <a:rPr lang="ru-RU" sz="2400" dirty="0" err="1"/>
              <a:t>комплексних</a:t>
            </a:r>
            <a:r>
              <a:rPr lang="ru-RU" sz="2400" dirty="0"/>
              <a:t> </a:t>
            </a:r>
            <a:r>
              <a:rPr lang="ru-RU" sz="2400" dirty="0" err="1"/>
              <a:t>природоохоронних</a:t>
            </a:r>
            <a:r>
              <a:rPr lang="ru-RU" sz="2400" dirty="0"/>
              <a:t> </a:t>
            </a:r>
            <a:r>
              <a:rPr lang="ru-RU" sz="2400" dirty="0" err="1"/>
              <a:t>проектів</a:t>
            </a:r>
            <a:r>
              <a:rPr lang="ru-RU" sz="2400" dirty="0"/>
              <a:t> з </a:t>
            </a:r>
            <a:r>
              <a:rPr lang="ru-RU" sz="2400" dirty="0" err="1"/>
              <a:t>урахуванням</a:t>
            </a:r>
            <a:r>
              <a:rPr lang="ru-RU" sz="2400" dirty="0"/>
              <a:t> </a:t>
            </a:r>
            <a:r>
              <a:rPr lang="ru-RU" sz="2400" dirty="0" err="1"/>
              <a:t>наявних</a:t>
            </a:r>
            <a:r>
              <a:rPr lang="ru-RU" sz="2400" dirty="0"/>
              <a:t> </a:t>
            </a:r>
            <a:r>
              <a:rPr lang="ru-RU" sz="2400" dirty="0" err="1"/>
              <a:t>ресурсів</a:t>
            </a:r>
            <a:r>
              <a:rPr lang="ru-RU" sz="2400" dirty="0"/>
              <a:t> та </a:t>
            </a:r>
            <a:r>
              <a:rPr lang="ru-RU" sz="2400" dirty="0" err="1"/>
              <a:t>часових</a:t>
            </a:r>
            <a:r>
              <a:rPr lang="ru-RU" sz="2400" dirty="0"/>
              <a:t> </a:t>
            </a:r>
            <a:r>
              <a:rPr lang="ru-RU" sz="2400" dirty="0" err="1"/>
              <a:t>обмежень</a:t>
            </a:r>
            <a:r>
              <a:rPr lang="ru-RU" sz="2400" dirty="0"/>
              <a:t>. </a:t>
            </a:r>
          </a:p>
          <a:p>
            <a:pPr algn="just">
              <a:spcAft>
                <a:spcPts val="1200"/>
              </a:spcAft>
            </a:pPr>
            <a:r>
              <a:rPr lang="ru-RU" sz="2400" dirty="0"/>
              <a:t>ПР08. </a:t>
            </a:r>
            <a:r>
              <a:rPr lang="ru-RU" sz="2400" dirty="0" err="1"/>
              <a:t>Уміти</a:t>
            </a:r>
            <a:r>
              <a:rPr lang="ru-RU" sz="2400" dirty="0"/>
              <a:t> </a:t>
            </a:r>
            <a:r>
              <a:rPr lang="ru-RU" sz="2400" dirty="0" err="1"/>
              <a:t>доносити</a:t>
            </a:r>
            <a:r>
              <a:rPr lang="ru-RU" sz="2400" dirty="0"/>
              <a:t> </a:t>
            </a:r>
            <a:r>
              <a:rPr lang="ru-RU" sz="2400" dirty="0" err="1"/>
              <a:t>зрозуміло</a:t>
            </a:r>
            <a:r>
              <a:rPr lang="ru-RU" sz="2400" dirty="0"/>
              <a:t> і </a:t>
            </a:r>
            <a:r>
              <a:rPr lang="ru-RU" sz="2400" dirty="0" err="1"/>
              <a:t>недвозначно</a:t>
            </a:r>
            <a:r>
              <a:rPr lang="ru-RU" sz="2400" dirty="0"/>
              <a:t> </a:t>
            </a:r>
            <a:r>
              <a:rPr lang="ru-RU" sz="2400" dirty="0" err="1"/>
              <a:t>професійні</a:t>
            </a:r>
            <a:r>
              <a:rPr lang="ru-RU" sz="2400" dirty="0"/>
              <a:t> </a:t>
            </a:r>
            <a:r>
              <a:rPr lang="ru-RU" sz="2400" dirty="0" err="1"/>
              <a:t>знання</a:t>
            </a:r>
            <a:r>
              <a:rPr lang="ru-RU" sz="2400" dirty="0"/>
              <a:t>, </a:t>
            </a:r>
            <a:r>
              <a:rPr lang="ru-RU" sz="2400" dirty="0" err="1"/>
              <a:t>власні</a:t>
            </a:r>
            <a:r>
              <a:rPr lang="ru-RU" sz="2400" dirty="0"/>
              <a:t> </a:t>
            </a:r>
            <a:r>
              <a:rPr lang="ru-RU" sz="2400" dirty="0" err="1"/>
              <a:t>обґрунтування</a:t>
            </a:r>
            <a:r>
              <a:rPr lang="ru-RU" sz="2400" dirty="0"/>
              <a:t> і </a:t>
            </a:r>
            <a:r>
              <a:rPr lang="ru-RU" sz="2400" dirty="0" err="1"/>
              <a:t>висновки</a:t>
            </a:r>
            <a:r>
              <a:rPr lang="ru-RU" sz="2400" dirty="0"/>
              <a:t> до </a:t>
            </a:r>
            <a:r>
              <a:rPr lang="ru-RU" sz="2400" dirty="0" err="1"/>
              <a:t>фахівців</a:t>
            </a:r>
            <a:r>
              <a:rPr lang="ru-RU" sz="2400" dirty="0"/>
              <a:t> і широкого </a:t>
            </a:r>
            <a:r>
              <a:rPr lang="ru-RU" sz="2400" dirty="0" err="1"/>
              <a:t>загалу</a:t>
            </a:r>
            <a:r>
              <a:rPr lang="ru-RU" sz="2400" dirty="0"/>
              <a:t>. </a:t>
            </a:r>
          </a:p>
          <a:p>
            <a:pPr algn="just">
              <a:spcAft>
                <a:spcPts val="1200"/>
              </a:spcAft>
            </a:pPr>
            <a:r>
              <a:rPr lang="ru-RU" sz="2400" dirty="0"/>
              <a:t>ПР17. Критично </a:t>
            </a:r>
            <a:r>
              <a:rPr lang="ru-RU" sz="2400" dirty="0" err="1"/>
              <a:t>осмислювати</a:t>
            </a:r>
            <a:r>
              <a:rPr lang="ru-RU" sz="2400" dirty="0"/>
              <a:t> </a:t>
            </a:r>
            <a:r>
              <a:rPr lang="ru-RU" sz="2400" dirty="0" err="1"/>
              <a:t>теорії</a:t>
            </a:r>
            <a:r>
              <a:rPr lang="ru-RU" sz="2400" dirty="0"/>
              <a:t>, </a:t>
            </a:r>
            <a:r>
              <a:rPr lang="ru-RU" sz="2400" dirty="0" err="1"/>
              <a:t>принципи</a:t>
            </a:r>
            <a:r>
              <a:rPr lang="ru-RU" sz="2400" dirty="0"/>
              <a:t>, </a:t>
            </a:r>
            <a:r>
              <a:rPr lang="ru-RU" sz="2400" dirty="0" err="1"/>
              <a:t>методи</a:t>
            </a:r>
            <a:r>
              <a:rPr lang="ru-RU" sz="2400" dirty="0"/>
              <a:t> і </a:t>
            </a:r>
            <a:r>
              <a:rPr lang="ru-RU" sz="2400" dirty="0" err="1"/>
              <a:t>поняття</a:t>
            </a:r>
            <a:r>
              <a:rPr lang="ru-RU" sz="2400" dirty="0"/>
              <a:t> з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предметних</a:t>
            </a:r>
            <a:r>
              <a:rPr lang="ru-RU" sz="2400" dirty="0"/>
              <a:t> </a:t>
            </a:r>
            <a:r>
              <a:rPr lang="ru-RU" sz="2400" dirty="0" err="1"/>
              <a:t>галузей</a:t>
            </a:r>
            <a:r>
              <a:rPr lang="ru-RU" sz="2400" dirty="0"/>
              <a:t> для </a:t>
            </a:r>
            <a:r>
              <a:rPr lang="ru-RU" sz="2400" dirty="0" err="1"/>
              <a:t>вирішення</a:t>
            </a:r>
            <a:r>
              <a:rPr lang="ru-RU" sz="2400" dirty="0"/>
              <a:t> </a:t>
            </a:r>
            <a:r>
              <a:rPr lang="ru-RU" sz="2400" dirty="0" err="1"/>
              <a:t>теоретичних</a:t>
            </a:r>
            <a:r>
              <a:rPr lang="ru-RU" sz="2400" dirty="0"/>
              <a:t> задач і проблем </a:t>
            </a:r>
            <a:r>
              <a:rPr lang="ru-RU" sz="2400" dirty="0" err="1"/>
              <a:t>екології</a:t>
            </a:r>
            <a:r>
              <a:rPr lang="ru-RU" sz="24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3" y="10112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94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268" y="127534"/>
            <a:ext cx="11388436" cy="673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3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solidFill>
                  <a:schemeClr val="tx2"/>
                </a:solidFill>
              </a:rPr>
              <a:t>Вимоги</a:t>
            </a:r>
            <a:r>
              <a:rPr lang="ru-RU" b="1" dirty="0">
                <a:solidFill>
                  <a:schemeClr val="tx2"/>
                </a:solidFill>
              </a:rPr>
              <a:t> до </a:t>
            </a:r>
            <a:r>
              <a:rPr lang="ru-RU" b="1" dirty="0" err="1">
                <a:solidFill>
                  <a:schemeClr val="tx2"/>
                </a:solidFill>
              </a:rPr>
              <a:t>контрольних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err="1">
                <a:solidFill>
                  <a:schemeClr val="tx2"/>
                </a:solidFill>
              </a:rPr>
              <a:t>заходів</a:t>
            </a:r>
            <a:r>
              <a:rPr lang="ru-RU" b="1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67" y="225631"/>
            <a:ext cx="2095500" cy="21812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1333" y="1930592"/>
            <a:ext cx="1051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50 </a:t>
            </a:r>
            <a:r>
              <a:rPr lang="ru-RU" sz="2400" dirty="0" err="1"/>
              <a:t>балів</a:t>
            </a:r>
            <a:r>
              <a:rPr lang="ru-RU" sz="2400" dirty="0"/>
              <a:t>: </a:t>
            </a:r>
            <a:r>
              <a:rPr lang="ru-RU" sz="2400" dirty="0" err="1"/>
              <a:t>Презентація</a:t>
            </a:r>
            <a:r>
              <a:rPr lang="ru-RU" sz="2400" dirty="0"/>
              <a:t> </a:t>
            </a:r>
            <a:r>
              <a:rPr lang="ru-RU" sz="2400" dirty="0" err="1"/>
              <a:t>ознайомчого</a:t>
            </a:r>
            <a:r>
              <a:rPr lang="ru-RU" sz="2400" dirty="0"/>
              <a:t> уроку на </a:t>
            </a:r>
            <a:r>
              <a:rPr lang="ru-RU" sz="2400" dirty="0" err="1"/>
              <a:t>екологічну</a:t>
            </a:r>
            <a:r>
              <a:rPr lang="ru-RU" sz="2400" dirty="0"/>
              <a:t> тематику, </a:t>
            </a:r>
            <a:r>
              <a:rPr lang="ru-RU" sz="2400" dirty="0" err="1"/>
              <a:t>розрахована</a:t>
            </a:r>
            <a:r>
              <a:rPr lang="ru-RU" sz="2400" dirty="0"/>
              <a:t> на </a:t>
            </a:r>
            <a:r>
              <a:rPr lang="ru-RU" sz="2400" dirty="0" err="1"/>
              <a:t>конкретну</a:t>
            </a:r>
            <a:r>
              <a:rPr lang="ru-RU" sz="2400" dirty="0"/>
              <a:t> </a:t>
            </a:r>
            <a:r>
              <a:rPr lang="ru-RU" sz="2400" dirty="0" err="1"/>
              <a:t>аудиторію</a:t>
            </a:r>
            <a:r>
              <a:rPr lang="ru-RU" sz="2400" dirty="0"/>
              <a:t> (</a:t>
            </a:r>
            <a:r>
              <a:rPr lang="ru-RU" sz="2400" dirty="0" err="1"/>
              <a:t>діти</a:t>
            </a:r>
            <a:r>
              <a:rPr lang="ru-RU" sz="2400" dirty="0"/>
              <a:t>, </a:t>
            </a:r>
            <a:r>
              <a:rPr lang="ru-RU" sz="2400" dirty="0" err="1"/>
              <a:t>абітурієнти</a:t>
            </a:r>
            <a:r>
              <a:rPr lang="ru-RU" sz="2400" dirty="0"/>
              <a:t>, </a:t>
            </a:r>
            <a:r>
              <a:rPr lang="ru-RU" sz="2400" dirty="0" err="1"/>
              <a:t>пересічні</a:t>
            </a:r>
            <a:r>
              <a:rPr lang="ru-RU" sz="2400" dirty="0"/>
              <a:t> </a:t>
            </a:r>
            <a:r>
              <a:rPr lang="ru-RU" sz="2400" dirty="0" err="1"/>
              <a:t>громадяни</a:t>
            </a:r>
            <a:r>
              <a:rPr lang="ru-RU" sz="2400" dirty="0"/>
              <a:t>, </a:t>
            </a:r>
            <a:r>
              <a:rPr lang="ru-RU" sz="2400" dirty="0" err="1"/>
              <a:t>зацікавлена</a:t>
            </a:r>
            <a:r>
              <a:rPr lang="ru-RU" sz="2400" dirty="0"/>
              <a:t> </a:t>
            </a:r>
            <a:r>
              <a:rPr lang="ru-RU" sz="2400" dirty="0" err="1"/>
              <a:t>група</a:t>
            </a:r>
            <a:r>
              <a:rPr lang="ru-RU" sz="2400" dirty="0"/>
              <a:t> </a:t>
            </a:r>
            <a:r>
              <a:rPr lang="ru-RU" sz="2400" dirty="0" err="1"/>
              <a:t>громадськості</a:t>
            </a:r>
            <a:r>
              <a:rPr lang="ru-RU" sz="2400" dirty="0"/>
              <a:t>) – </a:t>
            </a:r>
            <a:r>
              <a:rPr lang="ru-RU" sz="2400" dirty="0" err="1"/>
              <a:t>обдсяг</a:t>
            </a:r>
            <a:r>
              <a:rPr lang="ru-RU" sz="2400" dirty="0"/>
              <a:t> – до 20 </a:t>
            </a:r>
            <a:r>
              <a:rPr lang="ru-RU" sz="2400" dirty="0" err="1"/>
              <a:t>слайдів</a:t>
            </a:r>
            <a:r>
              <a:rPr lang="ru-RU" sz="2400" dirty="0"/>
              <a:t> </a:t>
            </a:r>
          </a:p>
          <a:p>
            <a:endParaRPr lang="ru-RU" sz="2400" dirty="0"/>
          </a:p>
          <a:p>
            <a:r>
              <a:rPr lang="ru-RU" sz="2400" dirty="0"/>
              <a:t>30 </a:t>
            </a:r>
            <a:r>
              <a:rPr lang="ru-RU" sz="2400" dirty="0" err="1"/>
              <a:t>балів</a:t>
            </a:r>
            <a:r>
              <a:rPr lang="ru-RU" sz="2400" dirty="0"/>
              <a:t>: </a:t>
            </a:r>
            <a:r>
              <a:rPr lang="ru-RU" sz="2400" dirty="0" err="1"/>
              <a:t>Обґрунтований</a:t>
            </a:r>
            <a:r>
              <a:rPr lang="ru-RU" sz="2400" dirty="0"/>
              <a:t> </a:t>
            </a:r>
            <a:r>
              <a:rPr lang="ru-RU" sz="2400" dirty="0" err="1"/>
              <a:t>підбір</a:t>
            </a:r>
            <a:r>
              <a:rPr lang="ru-RU" sz="2400" dirty="0"/>
              <a:t> компетентностей та </a:t>
            </a:r>
            <a:r>
              <a:rPr lang="ru-RU" sz="2400" dirty="0" err="1"/>
              <a:t>програмних</a:t>
            </a:r>
            <a:r>
              <a:rPr lang="ru-RU" sz="2400" dirty="0"/>
              <a:t> </a:t>
            </a:r>
            <a:r>
              <a:rPr lang="ru-RU" sz="2400" dirty="0" err="1"/>
              <a:t>результатів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 з </a:t>
            </a:r>
            <a:r>
              <a:rPr lang="ru-RU" sz="2400" dirty="0" err="1"/>
              <a:t>освітнього</a:t>
            </a:r>
            <a:r>
              <a:rPr lang="ru-RU" sz="2400" dirty="0"/>
              <a:t> стандарту </a:t>
            </a:r>
            <a:r>
              <a:rPr lang="ru-RU" sz="2400" dirty="0" err="1"/>
              <a:t>спеціальності</a:t>
            </a:r>
            <a:r>
              <a:rPr lang="ru-RU" sz="2400" dirty="0"/>
              <a:t> з метою </a:t>
            </a:r>
            <a:r>
              <a:rPr lang="ru-RU" sz="2400" dirty="0" err="1"/>
              <a:t>вдосконалення</a:t>
            </a:r>
            <a:r>
              <a:rPr lang="ru-RU" sz="2400" dirty="0"/>
              <a:t> </a:t>
            </a:r>
            <a:r>
              <a:rPr lang="ru-RU" sz="2400" dirty="0" err="1"/>
              <a:t>профілю</a:t>
            </a:r>
            <a:r>
              <a:rPr lang="ru-RU" sz="2400" dirty="0"/>
              <a:t> </a:t>
            </a:r>
            <a:r>
              <a:rPr lang="ru-RU" sz="2400" dirty="0" err="1"/>
              <a:t>освітньої</a:t>
            </a:r>
            <a:r>
              <a:rPr lang="ru-RU" sz="2400" dirty="0"/>
              <a:t> </a:t>
            </a:r>
            <a:r>
              <a:rPr lang="ru-RU" sz="2400" dirty="0" err="1"/>
              <a:t>програми</a:t>
            </a:r>
            <a:r>
              <a:rPr lang="ru-RU" sz="2400" dirty="0"/>
              <a:t> </a:t>
            </a:r>
          </a:p>
          <a:p>
            <a:endParaRPr lang="ru-RU" sz="2400" dirty="0"/>
          </a:p>
          <a:p>
            <a:r>
              <a:rPr lang="ru-RU" sz="2400" dirty="0"/>
              <a:t>10 </a:t>
            </a:r>
            <a:r>
              <a:rPr lang="ru-RU" sz="2400" dirty="0" err="1"/>
              <a:t>балів</a:t>
            </a:r>
            <a:r>
              <a:rPr lang="ru-RU" sz="2400" dirty="0"/>
              <a:t>: У </a:t>
            </a:r>
            <a:r>
              <a:rPr lang="ru-RU" sz="2400" dirty="0" err="1"/>
              <a:t>відповідності</a:t>
            </a:r>
            <a:r>
              <a:rPr lang="ru-RU" sz="2400" dirty="0"/>
              <a:t> до </a:t>
            </a:r>
            <a:r>
              <a:rPr lang="ru-RU" sz="2400" dirty="0" err="1"/>
              <a:t>програмних</a:t>
            </a:r>
            <a:r>
              <a:rPr lang="ru-RU" sz="2400" dirty="0"/>
              <a:t> </a:t>
            </a:r>
            <a:r>
              <a:rPr lang="ru-RU" sz="2400" dirty="0" err="1"/>
              <a:t>результатів</a:t>
            </a:r>
            <a:r>
              <a:rPr lang="ru-RU" sz="2400" dirty="0"/>
              <a:t> </a:t>
            </a:r>
            <a:r>
              <a:rPr lang="ru-RU" sz="2400" dirty="0" err="1"/>
              <a:t>навчання</a:t>
            </a:r>
            <a:r>
              <a:rPr lang="ru-RU" sz="2400" dirty="0"/>
              <a:t> </a:t>
            </a:r>
            <a:r>
              <a:rPr lang="ru-RU" sz="2400" dirty="0" err="1"/>
              <a:t>вказати</a:t>
            </a:r>
            <a:r>
              <a:rPr lang="ru-RU" sz="2400" dirty="0"/>
              <a:t> </a:t>
            </a:r>
            <a:r>
              <a:rPr lang="ru-RU" sz="2400" dirty="0" err="1"/>
              <a:t>конкретні</a:t>
            </a:r>
            <a:r>
              <a:rPr lang="ru-RU" sz="2400" dirty="0"/>
              <a:t> </a:t>
            </a:r>
            <a:r>
              <a:rPr lang="ru-RU" sz="2400" dirty="0" err="1"/>
              <a:t>знання</a:t>
            </a:r>
            <a:r>
              <a:rPr lang="ru-RU" sz="2400" dirty="0"/>
              <a:t>, </a:t>
            </a:r>
            <a:r>
              <a:rPr lang="ru-RU" sz="2400" dirty="0" err="1"/>
              <a:t>вміння</a:t>
            </a:r>
            <a:r>
              <a:rPr lang="ru-RU" sz="2400" dirty="0"/>
              <a:t> та </a:t>
            </a:r>
            <a:r>
              <a:rPr lang="ru-RU" sz="2400" dirty="0" err="1"/>
              <a:t>навички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були</a:t>
            </a:r>
            <a:r>
              <a:rPr lang="ru-RU" sz="2400" dirty="0"/>
              <a:t> </a:t>
            </a:r>
            <a:r>
              <a:rPr lang="ru-RU" sz="2400" dirty="0" err="1"/>
              <a:t>отримані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вивчення</a:t>
            </a:r>
            <a:r>
              <a:rPr lang="ru-RU" sz="2400" dirty="0"/>
              <a:t> курсу </a:t>
            </a:r>
          </a:p>
          <a:p>
            <a:endParaRPr lang="ru-RU" sz="2400" dirty="0"/>
          </a:p>
          <a:p>
            <a:r>
              <a:rPr lang="ru-RU" sz="2400" dirty="0"/>
              <a:t>10 </a:t>
            </a:r>
            <a:r>
              <a:rPr lang="ru-RU" sz="2400" dirty="0" err="1"/>
              <a:t>балів</a:t>
            </a:r>
            <a:r>
              <a:rPr lang="ru-RU" sz="2400" dirty="0"/>
              <a:t>: </a:t>
            </a:r>
            <a:r>
              <a:rPr lang="ru-RU" sz="2400" dirty="0" err="1"/>
              <a:t>Результати</a:t>
            </a:r>
            <a:r>
              <a:rPr lang="ru-RU" sz="2400" dirty="0"/>
              <a:t> </a:t>
            </a:r>
            <a:r>
              <a:rPr lang="ru-RU" sz="2400" dirty="0" err="1"/>
              <a:t>відвідування</a:t>
            </a:r>
            <a:r>
              <a:rPr lang="ru-RU" sz="2400" dirty="0"/>
              <a:t> занять (10 – 100%) </a:t>
            </a:r>
          </a:p>
        </p:txBody>
      </p:sp>
    </p:spTree>
    <p:extLst>
      <p:ext uri="{BB962C8B-B14F-4D97-AF65-F5344CB8AC3E}">
        <p14:creationId xmlns:p14="http://schemas.microsoft.com/office/powerpoint/2010/main" val="26886977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4949</Words>
  <Application>Microsoft Office PowerPoint</Application>
  <PresentationFormat>Широкий екран</PresentationFormat>
  <Paragraphs>282</Paragraphs>
  <Slides>43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Wingdings</vt:lpstr>
      <vt:lpstr>Тема Office</vt:lpstr>
      <vt:lpstr> Теоретичні основи  екологічної освіти.</vt:lpstr>
      <vt:lpstr>Презентація PowerPoint</vt:lpstr>
      <vt:lpstr>Загальна характеристика курсу «ЕКОЛОГІЧНА ОСВІТА»</vt:lpstr>
      <vt:lpstr>Загальні та  спеціальні компетентності  183 «Технології захисту навколишнього середовища»</vt:lpstr>
      <vt:lpstr>Загальні та  спеціальні компетентності 101 «Екологія»</vt:lpstr>
      <vt:lpstr>Програмні результати навчання 183 «Технології захисту навколишнього середовища»</vt:lpstr>
      <vt:lpstr>Програмні результати навчання 101 «Екологія»</vt:lpstr>
      <vt:lpstr>Презентація PowerPoint</vt:lpstr>
      <vt:lpstr>Вимоги до контрольних заходів </vt:lpstr>
      <vt:lpstr>Презентація PowerPoint</vt:lpstr>
      <vt:lpstr>Основні поняття </vt:lpstr>
      <vt:lpstr>Мета екологічної освіти </vt:lpstr>
      <vt:lpstr>Найголовніші завдання екологічної освіти </vt:lpstr>
      <vt:lpstr>Презентація PowerPoint</vt:lpstr>
      <vt:lpstr>Складові екологічної освіти</vt:lpstr>
      <vt:lpstr>Екологічна освіта розглядається, як неперервний процес, що охоплює всі вікові, соціальні та професійні групи населення і ґрунтується на таких принципах: </vt:lpstr>
      <vt:lpstr>Екологічна освіта розглядається, як неперервний процес, що охоплює всі вікові, соціальні та професійні групи населення і ґрунтується на таких принципах: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У галузі освіти основні зусилля ЮНЕСКО спрямовані на: </vt:lpstr>
      <vt:lpstr>Презентація PowerPoint</vt:lpstr>
      <vt:lpstr>Презентація PowerPoint</vt:lpstr>
      <vt:lpstr>Презентація PowerPoint</vt:lpstr>
      <vt:lpstr>Екологічна освіта = освіта для сталого розвитку </vt:lpstr>
      <vt:lpstr>                Форми і методи навчання тісно пов’язані з іншими компонентами навчального курсу і є важливішою умовою організації взаємодії викладача та студента. Визначальним фактором вибору форм і методів навчання є мета і зміст програмного матеріалу.   На етапі осмислення єдності людини зі світом природи доцільно використовувати методи і форми, які здатні актуалізувати цінностні орієнтації, усвідомити важливість екологічної проблеми. На етапі формування екологічної проблеми як реального протиріччя у взаємодії суспільства і природи застосовують методи, які стимулюють пізнавальну діяльність. При цьому ефективними є евристична бесіда, проблемний виклад матеріалу, диспут, виконання завдань. На етапі теоретичного обґрунтування взаємодії суспільства і природи необхідно поєднувати різні форми і методи навчання (конкурси рефератів, завдання з моделювання ситуацій морального вибору: “Яким афоризмом можна виразити Ваше відношення до природи?”).    </vt:lpstr>
      <vt:lpstr>Екологічні моделі в системі екологічної освіти</vt:lpstr>
      <vt:lpstr>Екологічна модель 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 Екологічна освіта</dc:title>
  <dc:creator>Пользователь</dc:creator>
  <cp:lastModifiedBy>MSI</cp:lastModifiedBy>
  <cp:revision>22</cp:revision>
  <dcterms:created xsi:type="dcterms:W3CDTF">2023-09-07T19:14:16Z</dcterms:created>
  <dcterms:modified xsi:type="dcterms:W3CDTF">2025-03-24T15:51:24Z</dcterms:modified>
</cp:coreProperties>
</file>