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278485-589B-1E6A-5C11-9CFE34FBA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6C9FFB8C-5A9C-7739-EEF4-DDF977D0D7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735403C-D829-F2BB-13EF-6A73C28F0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7EA0-7210-4BAC-991A-F3676F7CEB6A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46E8B52-3785-1D74-3EAF-4C4B3B9E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C093F72-603A-2A98-DCCA-0A659BCEB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8332-6CBA-4625-99A9-88BD9F7CFEC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7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8A013A-3221-A0B8-AC30-9FCC0B57F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19561C1-AD96-97A0-55C7-EF6C5BCC0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33A619D-61C2-5FC4-8F7C-97A99D772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7EA0-7210-4BAC-991A-F3676F7CEB6A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C3152CB-B726-C236-6424-C7CA66974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2604E71-7821-96A6-1D1D-932BAF15B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8332-6CBA-4625-99A9-88BD9F7CFEC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38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9B8AF57F-323B-E62C-001D-92B2050F44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7622F0A-251F-CBFC-0A2A-295E2D099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58D8A6D-A779-A684-5619-D7AF43D28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7EA0-7210-4BAC-991A-F3676F7CEB6A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A67C8ED-6F86-9CF0-9B31-A0FCC311A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54863E4-8009-FED3-3D93-E3B3D3715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8332-6CBA-4625-99A9-88BD9F7CFEC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717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EA05A4-BB49-AB1A-DEC2-0A4C09E8C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0596076-ABE8-EA6F-65E0-D0BD88A4F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5B2B554-10BE-1235-9EF7-2CBAB3CDB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7EA0-7210-4BAC-991A-F3676F7CEB6A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4A518C6-B549-6847-495B-9CC95B8E6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C2A4FB5-F7FE-4B43-5AA4-2E227EE90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8332-6CBA-4625-99A9-88BD9F7CFEC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97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92549B-4554-0DBF-6C2F-9E26C331A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CCCDC4C-4801-6C4A-307C-8CA80564D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C2C0AD4-B685-174A-37E6-E6A7FF11F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7EA0-7210-4BAC-991A-F3676F7CEB6A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1C71B3D-18CD-3F00-597E-EACE67B7B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BA2AF62-5020-17EE-33D9-9DF5E9A1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8332-6CBA-4625-99A9-88BD9F7CFEC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22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2445D0-6661-EBFA-A250-66DECA400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124AB65-4117-3DFB-AE0A-E86E77C694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C9770C5-DFA8-C54C-A6C7-3A711FC3E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DA26704-5ABE-BEE9-8867-F2BF93D71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7EA0-7210-4BAC-991A-F3676F7CEB6A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A43501D-A077-E0CB-E5F1-9FAB8CC9F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2AC5C92-FF4C-6705-EFF3-C1A352F57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8332-6CBA-4625-99A9-88BD9F7CFEC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66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AEB214-2650-D0D8-92D0-8E6104535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C09D236-66E5-8089-EAAE-A9F47DD45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802482C-F015-6622-577F-08FA27722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ABF3946F-5479-58C1-0597-80DB547804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768B6981-13B9-D20F-4C44-239FA23354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E2E4D425-2CA9-BF39-7550-95CBD6ED4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7EA0-7210-4BAC-991A-F3676F7CEB6A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D6A87BB3-19FF-555F-5E3F-0C35D4CF1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1ED14034-D5F4-7234-E52B-314292828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8332-6CBA-4625-99A9-88BD9F7CFEC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50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24E28E-9FB7-C27E-2823-EDC8B82AC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67F1CE70-559C-4B94-8354-18EF73080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7EA0-7210-4BAC-991A-F3676F7CEB6A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D455E9AC-C607-2979-B3A8-129A281B7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4309EBD3-205C-2DCE-9586-CE96D52A4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8332-6CBA-4625-99A9-88BD9F7CFEC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43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C95F5B63-6549-F61E-85AC-43C24B110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7EA0-7210-4BAC-991A-F3676F7CEB6A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390D7AF4-B40B-41E9-13CA-AE5E2AC13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3EDAD4A-0FED-6EC0-6412-2262C3270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8332-6CBA-4625-99A9-88BD9F7CFEC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47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F13E22-972A-CCCD-1EAD-CAE8A2D67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AD0C886-76AF-AEF0-1AC3-184C8D966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2AFD08DD-F0E1-9A53-B23C-6C47865EF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1F60C2C-402F-B76B-CEB5-3D0642257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7EA0-7210-4BAC-991A-F3676F7CEB6A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1EB94EF-7345-FD12-3E91-C1491EEAA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8C7A7A8-4B41-0091-3153-EA5B7064A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8332-6CBA-4625-99A9-88BD9F7CFEC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53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A79189-FB00-266E-0707-91CC96A64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68539E52-218B-0955-C88F-16B7C636B4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6F0BF22-EF99-E3E7-FC6F-090F674FA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2923315-711D-7FFF-E10F-010BF27BA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7EA0-7210-4BAC-991A-F3676F7CEB6A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8B31003-51F1-8DC8-4FE7-B46C3554C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3B70E69-6171-2671-B856-3BD338481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8332-6CBA-4625-99A9-88BD9F7CFEC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21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D079260F-4B7A-757F-DD02-AFDCC4BFC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416E81A-FCCF-DE61-0DFE-1C8FFEC34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9A0A84A-2283-AAF7-001E-EBF322752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57EA0-7210-4BAC-991A-F3676F7CEB6A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C503D11-9A21-ADDE-BF0F-F63FF3172F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1E5E206-2294-ECAF-995A-C8FD59880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48332-6CBA-4625-99A9-88BD9F7CFEC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78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A9CCDB-E359-2FE5-7F71-932861C905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ОЗНАЧЕННЯ ТА ТИПИ ЕКОЛОГІЧНОЇ СВІДОМОСТІ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FDB729B-7A0C-BBEF-6AD2-40DE2D499C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6165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837969-E0B3-53B2-DA58-D69B6D6F8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ПЛАН</a:t>
            </a:r>
            <a:endParaRPr lang="ru-RU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B2DB0C2-F992-D367-D353-951E79DEE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r>
              <a:rPr lang="uk-UA" dirty="0"/>
              <a:t>1. Дослідження поняття екологічна свідомість різними науками</a:t>
            </a:r>
          </a:p>
          <a:p>
            <a:r>
              <a:rPr lang="uk-UA" dirty="0"/>
              <a:t>2. Класифікація екологічної свідомості </a:t>
            </a:r>
          </a:p>
          <a:p>
            <a:r>
              <a:rPr lang="uk-UA" dirty="0"/>
              <a:t>3. Типи екологічної свідомості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8366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D23D95-C4AD-C5B5-8DBC-41C72D022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64520" cy="1199515"/>
          </a:xfrm>
        </p:spPr>
        <p:txBody>
          <a:bodyPr>
            <a:normAutofit/>
          </a:bodyPr>
          <a:lstStyle/>
          <a:p>
            <a:pPr algn="just"/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сторінках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публіцистичних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цілком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виправданим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B002A1E-C09F-9DEE-1558-1EADE2B15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764520" cy="56046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перш за все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мало представлена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довідковій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зустрічаємо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запозичене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гуманітарних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наук. Так,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предметом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філософії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психології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соціології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чуттєвих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до абстрактно-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також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Психологія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свою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структуру,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роль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Соціологічні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словники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тих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типах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мова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йде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прикладу, про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індивідуальну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групову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настроїв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волевиявів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масову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настроїв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великими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народами,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),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нормативну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як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умовою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буденну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(вид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виділяється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способом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осягнення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утопічну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утопія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домінантною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формою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споглядання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себе як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емоційно-вольові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916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02330A-0948-7949-DB1E-FDB6B3576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880" y="365125"/>
            <a:ext cx="11572240" cy="1325563"/>
          </a:xfrm>
        </p:spPr>
        <p:txBody>
          <a:bodyPr>
            <a:normAutofit/>
          </a:bodyPr>
          <a:lstStyle/>
          <a:p>
            <a:pPr algn="just"/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Екологічна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думок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лежить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713FB54-02BD-F55C-10C6-E3B794F31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880" y="1528128"/>
            <a:ext cx="11572240" cy="4351338"/>
          </a:xfrm>
        </p:spPr>
        <p:txBody>
          <a:bodyPr/>
          <a:lstStyle/>
          <a:p>
            <a:pPr marL="0" indent="0">
              <a:buNone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екологічної свідомості </a:t>
            </a:r>
          </a:p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когнітивний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природного,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штучного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емотивний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конотивний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саморефлексія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саморегуляція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C70684-4556-5F27-A0A2-C8C30645FBB4}"/>
              </a:ext>
            </a:extLst>
          </p:cNvPr>
          <p:cNvSpPr txBox="1"/>
          <p:nvPr/>
        </p:nvSpPr>
        <p:spPr>
          <a:xfrm>
            <a:off x="121920" y="3520917"/>
            <a:ext cx="117602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квадрата.</a:t>
            </a:r>
          </a:p>
          <a:p>
            <a:pPr marL="342900" indent="-3429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 з позитивно-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активно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Особи з негативно-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надуманою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перебільшеною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Особи з позитивно-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поінформовані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роблять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Особи з негативно-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природного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проінформований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погіршення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78418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27A618-042A-412B-90FB-51E3601D1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835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C3BDA61-4521-D62C-0F6B-71937128E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146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Антропоцентрична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екосвідомість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визнається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найбільшою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цінністю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природа –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власність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підпорядкована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ігнорування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людських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потреб);</a:t>
            </a:r>
          </a:p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Природоцентрична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екосвідомість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найбільшою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цінністю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природа,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людство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 повинно бути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цілком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підпорядкованим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повинно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лежати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самообмеження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самопожертвування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благо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Екоцентрична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екосвідомість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гармонійний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взаємозв’язок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взаєморозвиток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Архаїчна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екосвідомість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сформувався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існувало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протиставлення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ставилася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та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7463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65DD4A-9737-BE2F-11C8-DD8D9A72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8475"/>
          </a:xfrm>
        </p:spPr>
        <p:txBody>
          <a:bodyPr>
            <a:normAutofit/>
          </a:bodyPr>
          <a:lstStyle/>
          <a:p>
            <a:pPr algn="ctr"/>
            <a:r>
              <a:rPr lang="uk-UA" sz="1800" b="1" dirty="0"/>
              <a:t>Підтипи екологічної свідомості. </a:t>
            </a:r>
            <a:endParaRPr lang="ru-RU" sz="18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F903ECA-1AD2-3AB6-AF92-65319655E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960" y="863599"/>
            <a:ext cx="10515600" cy="56292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Усвідомлено-діяльнісний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(ЕС) 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вдало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повсякденному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Характер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природа" при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ЕС є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суб’єкт-суб’єктним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типом ЕС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наділені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НУО, в т.ч.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мешканці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долучаються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організатори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озеленення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прибирання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паркових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лісових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зон і т.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Сюди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можемо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підтипи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сенсом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щоденного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пасивний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як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кредо, а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урагану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повеней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Усвідомлено-егоїстичний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повсякденному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Характер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природа",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ЕС, є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суб’єктоб’єктним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природа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ЕС добре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невпинно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продовжують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наслідувати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заради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вигоди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Усвідомлено-відсторонений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ЕС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набір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тематики,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роблять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маючи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маючи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Характер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природа"  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ЕС є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об’єкт-об’єктним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778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DEC9E5A-D934-BC27-D9FE-16A2B0481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4985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Обмежено-діяльнісний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мешканцям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місцевостей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людям,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достатнього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інтересах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жителі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мешканців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збирати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лісову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ягоду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швидше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збирати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виривають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ягоду 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корінням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відвідин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ягідників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нищиться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назавжди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ЕС також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ділитися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пасивних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Характер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природа",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ЕС, є також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суб’єкт-суб’єктним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Обмежено-егоїстичний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типу ЕС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заради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не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шкідливість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вчинків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допомогли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Характер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природа" при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ЕС є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суб’єкт-об’єктним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природа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потреб,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04557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7D921F-A3B4-B689-C4FF-9DE87513D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3920"/>
            <a:ext cx="10845800" cy="80676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800" dirty="0" err="1"/>
              <a:t>Підсумовуючи</a:t>
            </a:r>
            <a:r>
              <a:rPr lang="ru-RU" sz="1800" dirty="0"/>
              <a:t> </a:t>
            </a:r>
            <a:r>
              <a:rPr lang="ru-RU" sz="1800" dirty="0" err="1"/>
              <a:t>вищесказане</a:t>
            </a:r>
            <a:r>
              <a:rPr lang="ru-RU" sz="1800" dirty="0"/>
              <a:t>, </a:t>
            </a:r>
            <a:r>
              <a:rPr lang="ru-RU" sz="1800" dirty="0" err="1"/>
              <a:t>враховуючи</a:t>
            </a:r>
            <a:r>
              <a:rPr lang="ru-RU" sz="1800" dirty="0"/>
              <a:t> </a:t>
            </a:r>
            <a:r>
              <a:rPr lang="ru-RU" sz="1800" dirty="0" err="1"/>
              <a:t>реалії</a:t>
            </a:r>
            <a:r>
              <a:rPr lang="ru-RU" sz="1800" dirty="0"/>
              <a:t> </a:t>
            </a:r>
            <a:r>
              <a:rPr lang="ru-RU" sz="1800" dirty="0" err="1"/>
              <a:t>сучасного</a:t>
            </a:r>
            <a:r>
              <a:rPr lang="ru-RU" sz="1800" dirty="0"/>
              <a:t> </a:t>
            </a:r>
            <a:r>
              <a:rPr lang="ru-RU" sz="1800" dirty="0" err="1"/>
              <a:t>українського</a:t>
            </a:r>
            <a:r>
              <a:rPr lang="ru-RU" sz="1800" dirty="0"/>
              <a:t> </a:t>
            </a:r>
            <a:r>
              <a:rPr lang="ru-RU" sz="1800" dirty="0" err="1"/>
              <a:t>суспільства</a:t>
            </a:r>
            <a:r>
              <a:rPr lang="ru-RU" sz="1800" dirty="0"/>
              <a:t>, </a:t>
            </a:r>
            <a:r>
              <a:rPr lang="ru-RU" sz="1800" dirty="0" err="1"/>
              <a:t>можна</a:t>
            </a:r>
            <a:r>
              <a:rPr lang="ru-RU" sz="1800" dirty="0"/>
              <a:t> </a:t>
            </a:r>
            <a:r>
              <a:rPr lang="ru-RU" sz="1800" dirty="0" err="1"/>
              <a:t>виділити</a:t>
            </a:r>
            <a:r>
              <a:rPr lang="ru-RU" sz="1800" dirty="0"/>
              <a:t> три </a:t>
            </a:r>
            <a:r>
              <a:rPr lang="ru-RU" sz="1800" dirty="0" err="1"/>
              <a:t>основні</a:t>
            </a:r>
            <a:r>
              <a:rPr lang="ru-RU" sz="1800" dirty="0"/>
              <a:t> типи </a:t>
            </a:r>
            <a:r>
              <a:rPr lang="ru-RU" sz="1800" dirty="0" err="1"/>
              <a:t>екологічної</a:t>
            </a:r>
            <a:r>
              <a:rPr lang="ru-RU" sz="1800" dirty="0"/>
              <a:t> </a:t>
            </a:r>
            <a:r>
              <a:rPr lang="ru-RU" sz="1800" dirty="0" err="1"/>
              <a:t>свідомості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були </a:t>
            </a:r>
            <a:r>
              <a:rPr lang="ru-RU" sz="1800" dirty="0" err="1"/>
              <a:t>запропоновані</a:t>
            </a:r>
            <a:r>
              <a:rPr lang="ru-RU" sz="1800" dirty="0"/>
              <a:t> кандидатом </a:t>
            </a:r>
            <a:r>
              <a:rPr lang="ru-RU" sz="1800" dirty="0" err="1"/>
              <a:t>педагогічної</a:t>
            </a:r>
            <a:r>
              <a:rPr lang="ru-RU" sz="1800" dirty="0"/>
              <a:t> науки </a:t>
            </a:r>
            <a:r>
              <a:rPr lang="ru-RU" sz="1800" dirty="0" err="1"/>
              <a:t>Малинівською</a:t>
            </a:r>
            <a:r>
              <a:rPr lang="ru-RU" sz="1800" dirty="0"/>
              <a:t> Л.І.:  </a:t>
            </a:r>
            <a:br>
              <a:rPr lang="ru-RU" sz="1800" dirty="0"/>
            </a:br>
            <a:r>
              <a:rPr lang="ru-RU" sz="1800" b="1" dirty="0" err="1"/>
              <a:t>альтруїстичний</a:t>
            </a:r>
            <a:r>
              <a:rPr lang="ru-RU" sz="1800" dirty="0"/>
              <a:t> (характер </a:t>
            </a:r>
            <a:r>
              <a:rPr lang="ru-RU" sz="1800" dirty="0" err="1"/>
              <a:t>відносин</a:t>
            </a:r>
            <a:r>
              <a:rPr lang="ru-RU" sz="1800" dirty="0"/>
              <a:t> </a:t>
            </a:r>
            <a:r>
              <a:rPr lang="ru-RU" sz="1800" dirty="0" err="1"/>
              <a:t>суб’єкт-суб’єктний</a:t>
            </a:r>
            <a:r>
              <a:rPr lang="ru-RU" sz="1800" dirty="0"/>
              <a:t>), </a:t>
            </a:r>
            <a:r>
              <a:rPr lang="ru-RU" sz="1800" b="1" dirty="0" err="1"/>
              <a:t>нейтральний</a:t>
            </a:r>
            <a:br>
              <a:rPr lang="ru-RU" sz="1800" dirty="0"/>
            </a:br>
            <a:r>
              <a:rPr lang="ru-RU" sz="1800" dirty="0"/>
              <a:t>(характер </a:t>
            </a:r>
            <a:r>
              <a:rPr lang="ru-RU" sz="1800" dirty="0" err="1"/>
              <a:t>відносин</a:t>
            </a:r>
            <a:r>
              <a:rPr lang="ru-RU" sz="1800" dirty="0"/>
              <a:t> </a:t>
            </a:r>
            <a:r>
              <a:rPr lang="ru-RU" sz="1800" dirty="0" err="1"/>
              <a:t>об’єкт-об’єктний</a:t>
            </a:r>
            <a:r>
              <a:rPr lang="ru-RU" sz="1800" dirty="0"/>
              <a:t>)</a:t>
            </a:r>
            <a:br>
              <a:rPr lang="ru-RU" sz="1800" dirty="0"/>
            </a:br>
            <a:r>
              <a:rPr lang="ru-RU" sz="1800" b="1" dirty="0" err="1"/>
              <a:t>прагматичний</a:t>
            </a:r>
            <a:r>
              <a:rPr lang="ru-RU" sz="1800" dirty="0"/>
              <a:t> (характер </a:t>
            </a:r>
            <a:r>
              <a:rPr lang="ru-RU" sz="1800" dirty="0" err="1"/>
              <a:t>відносин</a:t>
            </a:r>
            <a:br>
              <a:rPr lang="ru-RU" sz="1800" dirty="0"/>
            </a:br>
            <a:r>
              <a:rPr lang="ru-RU" sz="1800" dirty="0" err="1"/>
              <a:t>суб’єкт-об’єктний</a:t>
            </a:r>
            <a:r>
              <a:rPr lang="ru-RU" sz="1800" dirty="0"/>
              <a:t>). </a:t>
            </a:r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8BB68B3E-4DD7-9389-B856-8A7341D141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2243412"/>
            <a:ext cx="10210800" cy="3842428"/>
          </a:xfrm>
        </p:spPr>
      </p:pic>
    </p:spTree>
    <p:extLst>
      <p:ext uri="{BB962C8B-B14F-4D97-AF65-F5344CB8AC3E}">
        <p14:creationId xmlns:p14="http://schemas.microsoft.com/office/powerpoint/2010/main" val="1361646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4FB0B200-DDC5-8B05-2C56-45030293A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372745"/>
            <a:ext cx="11170920" cy="4351338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склалася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даний час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всьому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пануванням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прагматичного типу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підтипів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природа є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потреб,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навколишнє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власністю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котрою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розпоряджатися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незважаючи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шкоду, яку чинить при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людства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альтруїстичного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переосмислення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відносинах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природа",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гармонізація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взаємозв’язку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конструювання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засвоєння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зорієнтованості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пробудження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екологічні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буття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2006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1299</Words>
  <Application>Microsoft Office PowerPoint</Application>
  <PresentationFormat>Широкий екран</PresentationFormat>
  <Paragraphs>39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ОЗНАЧЕННЯ ТА ТИПИ ЕКОЛОГІЧНОЇ СВІДОМОСТІ</vt:lpstr>
      <vt:lpstr>ПЛАН</vt:lpstr>
      <vt:lpstr>Поняття "екологічної свідомості" все частіше зустрічається на сторінках наукових та публіцистичних видань, що є цілком виправданим в умовах сучасної екологічної ситуації. </vt:lpstr>
      <vt:lpstr>Екологічна свідомість – це сукупність певних поглядів, думок та емоцій, що відображають специфічний спосіб ставлення до природи, в основі якого лежить відповідне співвідношення конкретних потреб суспільства/групи/людини та природних можливостей. </vt:lpstr>
      <vt:lpstr>Типи екологічної свідомості</vt:lpstr>
      <vt:lpstr>Підтипи екологічної свідомості. </vt:lpstr>
      <vt:lpstr>Презентація PowerPoint</vt:lpstr>
      <vt:lpstr>Підсумовуючи вищесказане, враховуючи реалії сучасного українського суспільства, можна виділити три основні типи екологічної свідомості, які були запропоновані кандидатом педагогічної науки Малинівською Л.І.:   альтруїстичний (характер відносин суб’єкт-суб’єктний), нейтральний (характер відносин об’єкт-об’єктний) прагматичний (характер відносин суб’єкт-об’єктний). 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MSI</dc:creator>
  <cp:lastModifiedBy>MSI</cp:lastModifiedBy>
  <cp:revision>1</cp:revision>
  <dcterms:created xsi:type="dcterms:W3CDTF">2025-02-23T11:21:35Z</dcterms:created>
  <dcterms:modified xsi:type="dcterms:W3CDTF">2025-02-23T11:21:45Z</dcterms:modified>
</cp:coreProperties>
</file>