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0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3" r:id="rId15"/>
    <p:sldId id="265" r:id="rId16"/>
    <p:sldId id="277" r:id="rId17"/>
    <p:sldId id="278" r:id="rId18"/>
    <p:sldId id="269" r:id="rId19"/>
    <p:sldId id="268" r:id="rId20"/>
    <p:sldId id="270" r:id="rId21"/>
    <p:sldId id="262" r:id="rId22"/>
    <p:sldId id="263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803" autoAdjust="0"/>
  </p:normalViewPr>
  <p:slideViewPr>
    <p:cSldViewPr>
      <p:cViewPr varScale="1">
        <p:scale>
          <a:sx n="78" d="100"/>
          <a:sy n="78" d="100"/>
        </p:scale>
        <p:origin x="93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AE8BC-E00B-43CB-B092-09F003443A04}" type="doc">
      <dgm:prSet loTypeId="urn:microsoft.com/office/officeart/2005/8/layout/radial1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66E662E-8575-459A-AF74-795BF1E9DC52}">
      <dgm:prSet phldrT="[Текст]"/>
      <dgm:spPr/>
      <dgm:t>
        <a:bodyPr/>
        <a:lstStyle/>
        <a:p>
          <a:r>
            <a:rPr lang="uk-UA" dirty="0"/>
            <a:t>Робота з дітьми</a:t>
          </a:r>
          <a:endParaRPr lang="ru-RU" dirty="0"/>
        </a:p>
      </dgm:t>
    </dgm:pt>
    <dgm:pt modelId="{71012DB8-DA0E-4F9B-B155-74258534B8FA}" type="parTrans" cxnId="{45D42D13-D777-482F-A725-2D3942BB1222}">
      <dgm:prSet/>
      <dgm:spPr/>
      <dgm:t>
        <a:bodyPr/>
        <a:lstStyle/>
        <a:p>
          <a:endParaRPr lang="ru-RU"/>
        </a:p>
      </dgm:t>
    </dgm:pt>
    <dgm:pt modelId="{CFC16169-EAD0-4111-8F70-8D2347C6BE29}" type="sibTrans" cxnId="{45D42D13-D777-482F-A725-2D3942BB1222}">
      <dgm:prSet/>
      <dgm:spPr/>
      <dgm:t>
        <a:bodyPr/>
        <a:lstStyle/>
        <a:p>
          <a:endParaRPr lang="ru-RU"/>
        </a:p>
      </dgm:t>
    </dgm:pt>
    <dgm:pt modelId="{71E98C46-68E7-41D3-8B0E-084D82CD6B35}">
      <dgm:prSet phldrT="[Текст]" custT="1"/>
      <dgm:spPr/>
      <dgm:t>
        <a:bodyPr/>
        <a:lstStyle/>
        <a:p>
          <a:r>
            <a:rPr lang="uk-UA" sz="1600" dirty="0"/>
            <a:t>Тематичні, комплексні заняття</a:t>
          </a:r>
          <a:endParaRPr lang="ru-RU" sz="1600" dirty="0"/>
        </a:p>
      </dgm:t>
    </dgm:pt>
    <dgm:pt modelId="{EF2AEB22-C1B7-49BC-9AF1-CEE39A6F10CA}" type="parTrans" cxnId="{31F162F1-ADEC-42FE-B765-AF8F218CCEB8}">
      <dgm:prSet/>
      <dgm:spPr/>
      <dgm:t>
        <a:bodyPr/>
        <a:lstStyle/>
        <a:p>
          <a:endParaRPr lang="ru-RU"/>
        </a:p>
      </dgm:t>
    </dgm:pt>
    <dgm:pt modelId="{62454174-767B-4C4A-8CCA-2119D2293790}" type="sibTrans" cxnId="{31F162F1-ADEC-42FE-B765-AF8F218CCEB8}">
      <dgm:prSet/>
      <dgm:spPr/>
      <dgm:t>
        <a:bodyPr/>
        <a:lstStyle/>
        <a:p>
          <a:endParaRPr lang="ru-RU"/>
        </a:p>
      </dgm:t>
    </dgm:pt>
    <dgm:pt modelId="{75CD2E52-BB5C-41E1-90D4-12B6D6277972}">
      <dgm:prSet phldrT="[Текст]" custT="1"/>
      <dgm:spPr/>
      <dgm:t>
        <a:bodyPr/>
        <a:lstStyle/>
        <a:p>
          <a:r>
            <a:rPr lang="uk-UA" sz="1600" dirty="0"/>
            <a:t>Організація прогулянок, екскурсій у природу</a:t>
          </a:r>
          <a:endParaRPr lang="ru-RU" sz="1600" dirty="0"/>
        </a:p>
      </dgm:t>
    </dgm:pt>
    <dgm:pt modelId="{40394115-AE81-4B02-8E22-2F59C548DED6}" type="parTrans" cxnId="{2B72AA4C-2D80-42F1-BE8E-F1998DD2D793}">
      <dgm:prSet/>
      <dgm:spPr/>
      <dgm:t>
        <a:bodyPr/>
        <a:lstStyle/>
        <a:p>
          <a:endParaRPr lang="ru-RU"/>
        </a:p>
      </dgm:t>
    </dgm:pt>
    <dgm:pt modelId="{C6A48B81-976A-45CA-8A07-4ED7F34487EC}" type="sibTrans" cxnId="{2B72AA4C-2D80-42F1-BE8E-F1998DD2D793}">
      <dgm:prSet/>
      <dgm:spPr/>
      <dgm:t>
        <a:bodyPr/>
        <a:lstStyle/>
        <a:p>
          <a:endParaRPr lang="ru-RU"/>
        </a:p>
      </dgm:t>
    </dgm:pt>
    <dgm:pt modelId="{2D9A50B3-C5BA-4DAC-A2E7-207B0A317558}">
      <dgm:prSet phldrT="[Текст]" custT="1"/>
      <dgm:spPr/>
      <dgm:t>
        <a:bodyPr/>
        <a:lstStyle/>
        <a:p>
          <a:r>
            <a:rPr lang="uk-UA" sz="1600" dirty="0"/>
            <a:t>Створення предметно-розвивального середовища </a:t>
          </a:r>
          <a:endParaRPr lang="ru-RU" sz="1600" dirty="0"/>
        </a:p>
      </dgm:t>
    </dgm:pt>
    <dgm:pt modelId="{AD80741E-A7F2-4B9D-A306-461BB24E2600}" type="parTrans" cxnId="{4F970562-2C98-42D4-B7A2-69AA937F2D07}">
      <dgm:prSet/>
      <dgm:spPr/>
      <dgm:t>
        <a:bodyPr/>
        <a:lstStyle/>
        <a:p>
          <a:endParaRPr lang="ru-RU"/>
        </a:p>
      </dgm:t>
    </dgm:pt>
    <dgm:pt modelId="{98D83CF3-933D-490C-B95A-9DDA885D0D20}" type="sibTrans" cxnId="{4F970562-2C98-42D4-B7A2-69AA937F2D07}">
      <dgm:prSet/>
      <dgm:spPr/>
      <dgm:t>
        <a:bodyPr/>
        <a:lstStyle/>
        <a:p>
          <a:endParaRPr lang="ru-RU"/>
        </a:p>
      </dgm:t>
    </dgm:pt>
    <dgm:pt modelId="{204D5D9D-D33E-4D40-99AE-6E343875A19F}">
      <dgm:prSet phldrT="[Текст]" custT="1"/>
      <dgm:spPr/>
      <dgm:t>
        <a:bodyPr/>
        <a:lstStyle/>
        <a:p>
          <a:r>
            <a:rPr lang="uk-UA" sz="1600" dirty="0"/>
            <a:t>Закріплення знань у повсякденному житті</a:t>
          </a:r>
          <a:endParaRPr lang="ru-RU" sz="1600" dirty="0"/>
        </a:p>
      </dgm:t>
    </dgm:pt>
    <dgm:pt modelId="{69D4A2C6-CE7F-43E1-BACA-042EEB43BB8B}" type="parTrans" cxnId="{3B89C97B-57EC-490E-A6CE-E26EAA6890A7}">
      <dgm:prSet/>
      <dgm:spPr/>
      <dgm:t>
        <a:bodyPr/>
        <a:lstStyle/>
        <a:p>
          <a:endParaRPr lang="ru-RU"/>
        </a:p>
      </dgm:t>
    </dgm:pt>
    <dgm:pt modelId="{F1384E22-6C22-4A48-950A-98F90161BB8F}" type="sibTrans" cxnId="{3B89C97B-57EC-490E-A6CE-E26EAA6890A7}">
      <dgm:prSet/>
      <dgm:spPr/>
      <dgm:t>
        <a:bodyPr/>
        <a:lstStyle/>
        <a:p>
          <a:endParaRPr lang="ru-RU"/>
        </a:p>
      </dgm:t>
    </dgm:pt>
    <dgm:pt modelId="{E32F77E3-4642-4A6C-B32A-F1706112EEC8}">
      <dgm:prSet custT="1"/>
      <dgm:spPr/>
      <dgm:t>
        <a:bodyPr/>
        <a:lstStyle/>
        <a:p>
          <a:r>
            <a:rPr lang="uk-UA" sz="1600" dirty="0"/>
            <a:t>Самореалізація </a:t>
          </a:r>
          <a:endParaRPr lang="ru-RU" sz="1600" dirty="0"/>
        </a:p>
      </dgm:t>
    </dgm:pt>
    <dgm:pt modelId="{51F4C3A4-E967-4DEC-909A-1FFCE3C2C003}" type="parTrans" cxnId="{A9C034D8-4DD7-4B72-86CC-870AB8837914}">
      <dgm:prSet/>
      <dgm:spPr/>
      <dgm:t>
        <a:bodyPr/>
        <a:lstStyle/>
        <a:p>
          <a:endParaRPr lang="ru-RU"/>
        </a:p>
      </dgm:t>
    </dgm:pt>
    <dgm:pt modelId="{6FE77B11-2BFC-4A5E-8538-555E1DA9F23B}" type="sibTrans" cxnId="{A9C034D8-4DD7-4B72-86CC-870AB8837914}">
      <dgm:prSet/>
      <dgm:spPr/>
      <dgm:t>
        <a:bodyPr/>
        <a:lstStyle/>
        <a:p>
          <a:endParaRPr lang="ru-RU"/>
        </a:p>
      </dgm:t>
    </dgm:pt>
    <dgm:pt modelId="{9FB80B1E-1875-4775-B766-4934546F7F17}" type="pres">
      <dgm:prSet presAssocID="{2ABAE8BC-E00B-43CB-B092-09F003443A0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2F3BECA-BF0C-4BD0-885B-25B34DAF15B0}" type="pres">
      <dgm:prSet presAssocID="{066E662E-8575-459A-AF74-795BF1E9DC52}" presName="centerShape" presStyleLbl="node0" presStyleIdx="0" presStyleCnt="1"/>
      <dgm:spPr/>
    </dgm:pt>
    <dgm:pt modelId="{69136B93-1A83-4AA3-A2EF-24F6F2F28036}" type="pres">
      <dgm:prSet presAssocID="{EF2AEB22-C1B7-49BC-9AF1-CEE39A6F10CA}" presName="Name9" presStyleLbl="parChTrans1D2" presStyleIdx="0" presStyleCnt="5"/>
      <dgm:spPr/>
    </dgm:pt>
    <dgm:pt modelId="{09A614F2-F957-43C9-BD7C-1097009F8B95}" type="pres">
      <dgm:prSet presAssocID="{EF2AEB22-C1B7-49BC-9AF1-CEE39A6F10CA}" presName="connTx" presStyleLbl="parChTrans1D2" presStyleIdx="0" presStyleCnt="5"/>
      <dgm:spPr/>
    </dgm:pt>
    <dgm:pt modelId="{F9FB5487-0220-4B44-8A3F-D0D3C929BADD}" type="pres">
      <dgm:prSet presAssocID="{71E98C46-68E7-41D3-8B0E-084D82CD6B35}" presName="node" presStyleLbl="node1" presStyleIdx="0" presStyleCnt="5" custScaleX="124650" custScaleY="122610">
        <dgm:presLayoutVars>
          <dgm:bulletEnabled val="1"/>
        </dgm:presLayoutVars>
      </dgm:prSet>
      <dgm:spPr/>
    </dgm:pt>
    <dgm:pt modelId="{7991FBD0-BED3-482C-82FF-8DD1185A1782}" type="pres">
      <dgm:prSet presAssocID="{40394115-AE81-4B02-8E22-2F59C548DED6}" presName="Name9" presStyleLbl="parChTrans1D2" presStyleIdx="1" presStyleCnt="5"/>
      <dgm:spPr/>
    </dgm:pt>
    <dgm:pt modelId="{7A5DCBDB-FDB3-44E7-AD44-083586B608AA}" type="pres">
      <dgm:prSet presAssocID="{40394115-AE81-4B02-8E22-2F59C548DED6}" presName="connTx" presStyleLbl="parChTrans1D2" presStyleIdx="1" presStyleCnt="5"/>
      <dgm:spPr/>
    </dgm:pt>
    <dgm:pt modelId="{A17B6C42-9D0A-4F32-8198-634BC738587C}" type="pres">
      <dgm:prSet presAssocID="{75CD2E52-BB5C-41E1-90D4-12B6D6277972}" presName="node" presStyleLbl="node1" presStyleIdx="1" presStyleCnt="5" custScaleX="125804" custScaleY="114663">
        <dgm:presLayoutVars>
          <dgm:bulletEnabled val="1"/>
        </dgm:presLayoutVars>
      </dgm:prSet>
      <dgm:spPr/>
    </dgm:pt>
    <dgm:pt modelId="{7AF885F0-F725-4EEA-B5E3-9E61030437CA}" type="pres">
      <dgm:prSet presAssocID="{51F4C3A4-E967-4DEC-909A-1FFCE3C2C003}" presName="Name9" presStyleLbl="parChTrans1D2" presStyleIdx="2" presStyleCnt="5"/>
      <dgm:spPr/>
    </dgm:pt>
    <dgm:pt modelId="{9DD6F4E1-00E5-427C-9D42-09DE7000C517}" type="pres">
      <dgm:prSet presAssocID="{51F4C3A4-E967-4DEC-909A-1FFCE3C2C003}" presName="connTx" presStyleLbl="parChTrans1D2" presStyleIdx="2" presStyleCnt="5"/>
      <dgm:spPr/>
    </dgm:pt>
    <dgm:pt modelId="{EF21E04E-5B2F-45FD-A8C0-EEAD3EE4ADEC}" type="pres">
      <dgm:prSet presAssocID="{E32F77E3-4642-4A6C-B32A-F1706112EEC8}" presName="node" presStyleLbl="node1" presStyleIdx="2" presStyleCnt="5" custScaleX="122129" custScaleY="124390" custRadScaleRad="101903" custRadScaleInc="1776">
        <dgm:presLayoutVars>
          <dgm:bulletEnabled val="1"/>
        </dgm:presLayoutVars>
      </dgm:prSet>
      <dgm:spPr/>
    </dgm:pt>
    <dgm:pt modelId="{5348D0EB-2FD7-4F63-9D2D-D51369468E16}" type="pres">
      <dgm:prSet presAssocID="{AD80741E-A7F2-4B9D-A306-461BB24E2600}" presName="Name9" presStyleLbl="parChTrans1D2" presStyleIdx="3" presStyleCnt="5"/>
      <dgm:spPr/>
    </dgm:pt>
    <dgm:pt modelId="{1FF2A602-F2DB-490E-A1EC-20CACDCA4226}" type="pres">
      <dgm:prSet presAssocID="{AD80741E-A7F2-4B9D-A306-461BB24E2600}" presName="connTx" presStyleLbl="parChTrans1D2" presStyleIdx="3" presStyleCnt="5"/>
      <dgm:spPr/>
    </dgm:pt>
    <dgm:pt modelId="{8F236933-5366-41D9-8D1B-F92574B78CAC}" type="pres">
      <dgm:prSet presAssocID="{2D9A50B3-C5BA-4DAC-A2E7-207B0A317558}" presName="node" presStyleLbl="node1" presStyleIdx="3" presStyleCnt="5" custScaleX="124650" custScaleY="112928">
        <dgm:presLayoutVars>
          <dgm:bulletEnabled val="1"/>
        </dgm:presLayoutVars>
      </dgm:prSet>
      <dgm:spPr/>
    </dgm:pt>
    <dgm:pt modelId="{8DFD5790-3F87-421A-BB5E-E1D173EBD219}" type="pres">
      <dgm:prSet presAssocID="{69D4A2C6-CE7F-43E1-BACA-042EEB43BB8B}" presName="Name9" presStyleLbl="parChTrans1D2" presStyleIdx="4" presStyleCnt="5"/>
      <dgm:spPr/>
    </dgm:pt>
    <dgm:pt modelId="{5D1A9220-6BE3-42EB-A5B2-BB1D51B7EAAA}" type="pres">
      <dgm:prSet presAssocID="{69D4A2C6-CE7F-43E1-BACA-042EEB43BB8B}" presName="connTx" presStyleLbl="parChTrans1D2" presStyleIdx="4" presStyleCnt="5"/>
      <dgm:spPr/>
    </dgm:pt>
    <dgm:pt modelId="{1D03FBF4-2288-4354-97D9-B1BCAF493EB7}" type="pres">
      <dgm:prSet presAssocID="{204D5D9D-D33E-4D40-99AE-6E343875A19F}" presName="node" presStyleLbl="node1" presStyleIdx="4" presStyleCnt="5" custScaleX="126818" custScaleY="126041">
        <dgm:presLayoutVars>
          <dgm:bulletEnabled val="1"/>
        </dgm:presLayoutVars>
      </dgm:prSet>
      <dgm:spPr/>
    </dgm:pt>
  </dgm:ptLst>
  <dgm:cxnLst>
    <dgm:cxn modelId="{CEDA8701-41C7-4669-9E45-BC3474EF6289}" type="presOf" srcId="{51F4C3A4-E967-4DEC-909A-1FFCE3C2C003}" destId="{9DD6F4E1-00E5-427C-9D42-09DE7000C517}" srcOrd="1" destOrd="0" presId="urn:microsoft.com/office/officeart/2005/8/layout/radial1"/>
    <dgm:cxn modelId="{45D42D13-D777-482F-A725-2D3942BB1222}" srcId="{2ABAE8BC-E00B-43CB-B092-09F003443A04}" destId="{066E662E-8575-459A-AF74-795BF1E9DC52}" srcOrd="0" destOrd="0" parTransId="{71012DB8-DA0E-4F9B-B155-74258534B8FA}" sibTransId="{CFC16169-EAD0-4111-8F70-8D2347C6BE29}"/>
    <dgm:cxn modelId="{1138841F-7A1D-40BD-BCE9-F8AEFBE4F65B}" type="presOf" srcId="{EF2AEB22-C1B7-49BC-9AF1-CEE39A6F10CA}" destId="{69136B93-1A83-4AA3-A2EF-24F6F2F28036}" srcOrd="0" destOrd="0" presId="urn:microsoft.com/office/officeart/2005/8/layout/radial1"/>
    <dgm:cxn modelId="{93C79329-D6CE-443E-B0DB-EECE8D514277}" type="presOf" srcId="{40394115-AE81-4B02-8E22-2F59C548DED6}" destId="{7A5DCBDB-FDB3-44E7-AD44-083586B608AA}" srcOrd="1" destOrd="0" presId="urn:microsoft.com/office/officeart/2005/8/layout/radial1"/>
    <dgm:cxn modelId="{3DD2F22A-35EE-46C5-9D8B-439D0D53B21C}" type="presOf" srcId="{69D4A2C6-CE7F-43E1-BACA-042EEB43BB8B}" destId="{5D1A9220-6BE3-42EB-A5B2-BB1D51B7EAAA}" srcOrd="1" destOrd="0" presId="urn:microsoft.com/office/officeart/2005/8/layout/radial1"/>
    <dgm:cxn modelId="{4F970562-2C98-42D4-B7A2-69AA937F2D07}" srcId="{066E662E-8575-459A-AF74-795BF1E9DC52}" destId="{2D9A50B3-C5BA-4DAC-A2E7-207B0A317558}" srcOrd="3" destOrd="0" parTransId="{AD80741E-A7F2-4B9D-A306-461BB24E2600}" sibTransId="{98D83CF3-933D-490C-B95A-9DDA885D0D20}"/>
    <dgm:cxn modelId="{2B72AA4C-2D80-42F1-BE8E-F1998DD2D793}" srcId="{066E662E-8575-459A-AF74-795BF1E9DC52}" destId="{75CD2E52-BB5C-41E1-90D4-12B6D6277972}" srcOrd="1" destOrd="0" parTransId="{40394115-AE81-4B02-8E22-2F59C548DED6}" sibTransId="{C6A48B81-976A-45CA-8A07-4ED7F34487EC}"/>
    <dgm:cxn modelId="{5CCCC06D-CF26-4774-B483-FB8BCCC5BE74}" type="presOf" srcId="{AD80741E-A7F2-4B9D-A306-461BB24E2600}" destId="{5348D0EB-2FD7-4F63-9D2D-D51369468E16}" srcOrd="0" destOrd="0" presId="urn:microsoft.com/office/officeart/2005/8/layout/radial1"/>
    <dgm:cxn modelId="{3B89C97B-57EC-490E-A6CE-E26EAA6890A7}" srcId="{066E662E-8575-459A-AF74-795BF1E9DC52}" destId="{204D5D9D-D33E-4D40-99AE-6E343875A19F}" srcOrd="4" destOrd="0" parTransId="{69D4A2C6-CE7F-43E1-BACA-042EEB43BB8B}" sibTransId="{F1384E22-6C22-4A48-950A-98F90161BB8F}"/>
    <dgm:cxn modelId="{91683C90-AA44-48E9-A0F4-005FD72AA6A5}" type="presOf" srcId="{51F4C3A4-E967-4DEC-909A-1FFCE3C2C003}" destId="{7AF885F0-F725-4EEA-B5E3-9E61030437CA}" srcOrd="0" destOrd="0" presId="urn:microsoft.com/office/officeart/2005/8/layout/radial1"/>
    <dgm:cxn modelId="{FE451398-A1AE-494D-BCFF-DDD4BE144B4E}" type="presOf" srcId="{066E662E-8575-459A-AF74-795BF1E9DC52}" destId="{A2F3BECA-BF0C-4BD0-885B-25B34DAF15B0}" srcOrd="0" destOrd="0" presId="urn:microsoft.com/office/officeart/2005/8/layout/radial1"/>
    <dgm:cxn modelId="{3EF8F99E-228C-46E4-98CC-4938F94F3E44}" type="presOf" srcId="{2ABAE8BC-E00B-43CB-B092-09F003443A04}" destId="{9FB80B1E-1875-4775-B766-4934546F7F17}" srcOrd="0" destOrd="0" presId="urn:microsoft.com/office/officeart/2005/8/layout/radial1"/>
    <dgm:cxn modelId="{3501ADAC-CA9B-4907-ABB8-EB70B7E0BDD9}" type="presOf" srcId="{69D4A2C6-CE7F-43E1-BACA-042EEB43BB8B}" destId="{8DFD5790-3F87-421A-BB5E-E1D173EBD219}" srcOrd="0" destOrd="0" presId="urn:microsoft.com/office/officeart/2005/8/layout/radial1"/>
    <dgm:cxn modelId="{22CDA4B7-EAE4-4998-853D-7A69C1BCAAA5}" type="presOf" srcId="{71E98C46-68E7-41D3-8B0E-084D82CD6B35}" destId="{F9FB5487-0220-4B44-8A3F-D0D3C929BADD}" srcOrd="0" destOrd="0" presId="urn:microsoft.com/office/officeart/2005/8/layout/radial1"/>
    <dgm:cxn modelId="{738209C1-76EC-464A-BCF8-D8C9A3D02E55}" type="presOf" srcId="{2D9A50B3-C5BA-4DAC-A2E7-207B0A317558}" destId="{8F236933-5366-41D9-8D1B-F92574B78CAC}" srcOrd="0" destOrd="0" presId="urn:microsoft.com/office/officeart/2005/8/layout/radial1"/>
    <dgm:cxn modelId="{D09A13D4-CAA4-4BE0-9D56-B3CB6E120936}" type="presOf" srcId="{EF2AEB22-C1B7-49BC-9AF1-CEE39A6F10CA}" destId="{09A614F2-F957-43C9-BD7C-1097009F8B95}" srcOrd="1" destOrd="0" presId="urn:microsoft.com/office/officeart/2005/8/layout/radial1"/>
    <dgm:cxn modelId="{97BCA0D6-66DE-474F-A0C8-5BCB04A2181B}" type="presOf" srcId="{E32F77E3-4642-4A6C-B32A-F1706112EEC8}" destId="{EF21E04E-5B2F-45FD-A8C0-EEAD3EE4ADEC}" srcOrd="0" destOrd="0" presId="urn:microsoft.com/office/officeart/2005/8/layout/radial1"/>
    <dgm:cxn modelId="{A9C034D8-4DD7-4B72-86CC-870AB8837914}" srcId="{066E662E-8575-459A-AF74-795BF1E9DC52}" destId="{E32F77E3-4642-4A6C-B32A-F1706112EEC8}" srcOrd="2" destOrd="0" parTransId="{51F4C3A4-E967-4DEC-909A-1FFCE3C2C003}" sibTransId="{6FE77B11-2BFC-4A5E-8538-555E1DA9F23B}"/>
    <dgm:cxn modelId="{C52024DC-8AB6-4FBA-8869-D3D1D09C7193}" type="presOf" srcId="{40394115-AE81-4B02-8E22-2F59C548DED6}" destId="{7991FBD0-BED3-482C-82FF-8DD1185A1782}" srcOrd="0" destOrd="0" presId="urn:microsoft.com/office/officeart/2005/8/layout/radial1"/>
    <dgm:cxn modelId="{F0ED04DE-C1A5-4440-89D2-D5CF9CCB86EC}" type="presOf" srcId="{AD80741E-A7F2-4B9D-A306-461BB24E2600}" destId="{1FF2A602-F2DB-490E-A1EC-20CACDCA4226}" srcOrd="1" destOrd="0" presId="urn:microsoft.com/office/officeart/2005/8/layout/radial1"/>
    <dgm:cxn modelId="{AA212ADE-2E11-49B0-96F0-2AFF26A6D215}" type="presOf" srcId="{75CD2E52-BB5C-41E1-90D4-12B6D6277972}" destId="{A17B6C42-9D0A-4F32-8198-634BC738587C}" srcOrd="0" destOrd="0" presId="urn:microsoft.com/office/officeart/2005/8/layout/radial1"/>
    <dgm:cxn modelId="{31F162F1-ADEC-42FE-B765-AF8F218CCEB8}" srcId="{066E662E-8575-459A-AF74-795BF1E9DC52}" destId="{71E98C46-68E7-41D3-8B0E-084D82CD6B35}" srcOrd="0" destOrd="0" parTransId="{EF2AEB22-C1B7-49BC-9AF1-CEE39A6F10CA}" sibTransId="{62454174-767B-4C4A-8CCA-2119D2293790}"/>
    <dgm:cxn modelId="{A78215F7-46EF-4444-860B-712DE38053A6}" type="presOf" srcId="{204D5D9D-D33E-4D40-99AE-6E343875A19F}" destId="{1D03FBF4-2288-4354-97D9-B1BCAF493EB7}" srcOrd="0" destOrd="0" presId="urn:microsoft.com/office/officeart/2005/8/layout/radial1"/>
    <dgm:cxn modelId="{E6F01327-DB81-4957-9C8F-E4C11B6E7303}" type="presParOf" srcId="{9FB80B1E-1875-4775-B766-4934546F7F17}" destId="{A2F3BECA-BF0C-4BD0-885B-25B34DAF15B0}" srcOrd="0" destOrd="0" presId="urn:microsoft.com/office/officeart/2005/8/layout/radial1"/>
    <dgm:cxn modelId="{F7585E0B-E790-4EAF-81D5-BEFD7925EC57}" type="presParOf" srcId="{9FB80B1E-1875-4775-B766-4934546F7F17}" destId="{69136B93-1A83-4AA3-A2EF-24F6F2F28036}" srcOrd="1" destOrd="0" presId="urn:microsoft.com/office/officeart/2005/8/layout/radial1"/>
    <dgm:cxn modelId="{99AFF9D2-8B89-4C57-918E-6DF929D4AD9B}" type="presParOf" srcId="{69136B93-1A83-4AA3-A2EF-24F6F2F28036}" destId="{09A614F2-F957-43C9-BD7C-1097009F8B95}" srcOrd="0" destOrd="0" presId="urn:microsoft.com/office/officeart/2005/8/layout/radial1"/>
    <dgm:cxn modelId="{80CE7871-88D2-4CE5-BA81-75E9C1EBA69B}" type="presParOf" srcId="{9FB80B1E-1875-4775-B766-4934546F7F17}" destId="{F9FB5487-0220-4B44-8A3F-D0D3C929BADD}" srcOrd="2" destOrd="0" presId="urn:microsoft.com/office/officeart/2005/8/layout/radial1"/>
    <dgm:cxn modelId="{DF26C175-B05B-4F07-8FD8-A4FA1CEAD123}" type="presParOf" srcId="{9FB80B1E-1875-4775-B766-4934546F7F17}" destId="{7991FBD0-BED3-482C-82FF-8DD1185A1782}" srcOrd="3" destOrd="0" presId="urn:microsoft.com/office/officeart/2005/8/layout/radial1"/>
    <dgm:cxn modelId="{A41B8C05-F7D7-4F20-86B8-7D1B619E865F}" type="presParOf" srcId="{7991FBD0-BED3-482C-82FF-8DD1185A1782}" destId="{7A5DCBDB-FDB3-44E7-AD44-083586B608AA}" srcOrd="0" destOrd="0" presId="urn:microsoft.com/office/officeart/2005/8/layout/radial1"/>
    <dgm:cxn modelId="{41BAAA82-76B5-4E4C-A028-A9E44C4AC437}" type="presParOf" srcId="{9FB80B1E-1875-4775-B766-4934546F7F17}" destId="{A17B6C42-9D0A-4F32-8198-634BC738587C}" srcOrd="4" destOrd="0" presId="urn:microsoft.com/office/officeart/2005/8/layout/radial1"/>
    <dgm:cxn modelId="{A4BEC8F2-4B1F-4EB3-92D7-944F19193244}" type="presParOf" srcId="{9FB80B1E-1875-4775-B766-4934546F7F17}" destId="{7AF885F0-F725-4EEA-B5E3-9E61030437CA}" srcOrd="5" destOrd="0" presId="urn:microsoft.com/office/officeart/2005/8/layout/radial1"/>
    <dgm:cxn modelId="{78E2300F-7970-47AB-9E93-ED76EC2B34C8}" type="presParOf" srcId="{7AF885F0-F725-4EEA-B5E3-9E61030437CA}" destId="{9DD6F4E1-00E5-427C-9D42-09DE7000C517}" srcOrd="0" destOrd="0" presId="urn:microsoft.com/office/officeart/2005/8/layout/radial1"/>
    <dgm:cxn modelId="{DE9F1954-9A0E-45B4-B7A6-8AC66550EC44}" type="presParOf" srcId="{9FB80B1E-1875-4775-B766-4934546F7F17}" destId="{EF21E04E-5B2F-45FD-A8C0-EEAD3EE4ADEC}" srcOrd="6" destOrd="0" presId="urn:microsoft.com/office/officeart/2005/8/layout/radial1"/>
    <dgm:cxn modelId="{82AA8FBE-B192-418F-83D3-A19B568062E6}" type="presParOf" srcId="{9FB80B1E-1875-4775-B766-4934546F7F17}" destId="{5348D0EB-2FD7-4F63-9D2D-D51369468E16}" srcOrd="7" destOrd="0" presId="urn:microsoft.com/office/officeart/2005/8/layout/radial1"/>
    <dgm:cxn modelId="{D474F53E-E2D0-4E9A-A4B1-F77CC74B5099}" type="presParOf" srcId="{5348D0EB-2FD7-4F63-9D2D-D51369468E16}" destId="{1FF2A602-F2DB-490E-A1EC-20CACDCA4226}" srcOrd="0" destOrd="0" presId="urn:microsoft.com/office/officeart/2005/8/layout/radial1"/>
    <dgm:cxn modelId="{07F1AA5A-D03C-47E2-8ECC-FB5D09263402}" type="presParOf" srcId="{9FB80B1E-1875-4775-B766-4934546F7F17}" destId="{8F236933-5366-41D9-8D1B-F92574B78CAC}" srcOrd="8" destOrd="0" presId="urn:microsoft.com/office/officeart/2005/8/layout/radial1"/>
    <dgm:cxn modelId="{3D4DE1BA-CD4B-497B-90E5-7F22E98B057C}" type="presParOf" srcId="{9FB80B1E-1875-4775-B766-4934546F7F17}" destId="{8DFD5790-3F87-421A-BB5E-E1D173EBD219}" srcOrd="9" destOrd="0" presId="urn:microsoft.com/office/officeart/2005/8/layout/radial1"/>
    <dgm:cxn modelId="{979B5B96-6B89-464D-ACE3-870A3607DDF3}" type="presParOf" srcId="{8DFD5790-3F87-421A-BB5E-E1D173EBD219}" destId="{5D1A9220-6BE3-42EB-A5B2-BB1D51B7EAAA}" srcOrd="0" destOrd="0" presId="urn:microsoft.com/office/officeart/2005/8/layout/radial1"/>
    <dgm:cxn modelId="{02926C1A-7F4B-4AF4-B392-868C87DAB8E2}" type="presParOf" srcId="{9FB80B1E-1875-4775-B766-4934546F7F17}" destId="{1D03FBF4-2288-4354-97D9-B1BCAF493EB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B8E4E-4CD7-48DF-B2EB-2F916D404316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440043A-4389-487F-8C98-AD9F9166C29D}">
      <dgm:prSet phldrT="[Текст]" custT="1"/>
      <dgm:spPr/>
      <dgm:t>
        <a:bodyPr/>
        <a:lstStyle/>
        <a:p>
          <a:r>
            <a:rPr lang="uk-UA" sz="2000" b="1" dirty="0"/>
            <a:t>Консультації </a:t>
          </a:r>
          <a:endParaRPr lang="ru-RU" sz="2000" b="1" dirty="0"/>
        </a:p>
      </dgm:t>
    </dgm:pt>
    <dgm:pt modelId="{43F7AE6C-DE74-4FEF-930B-73442C62B03D}" type="parTrans" cxnId="{D1E0A9FB-204A-4111-B8C0-434B25DCEE36}">
      <dgm:prSet/>
      <dgm:spPr/>
      <dgm:t>
        <a:bodyPr/>
        <a:lstStyle/>
        <a:p>
          <a:endParaRPr lang="ru-RU"/>
        </a:p>
      </dgm:t>
    </dgm:pt>
    <dgm:pt modelId="{2DFA6268-F24F-4155-8102-D078B06E54DA}" type="sibTrans" cxnId="{D1E0A9FB-204A-4111-B8C0-434B25DCEE36}">
      <dgm:prSet/>
      <dgm:spPr/>
      <dgm:t>
        <a:bodyPr/>
        <a:lstStyle/>
        <a:p>
          <a:endParaRPr lang="ru-RU"/>
        </a:p>
      </dgm:t>
    </dgm:pt>
    <dgm:pt modelId="{D27950A6-E8DA-4FC8-96FB-17AD1CAEDCCE}">
      <dgm:prSet phldrT="[Текст]" custT="1"/>
      <dgm:spPr/>
      <dgm:t>
        <a:bodyPr/>
        <a:lstStyle/>
        <a:p>
          <a:r>
            <a:rPr lang="uk-UA" sz="2000" b="1" dirty="0"/>
            <a:t>Анкетування </a:t>
          </a:r>
          <a:endParaRPr lang="ru-RU" sz="2000" b="1" dirty="0"/>
        </a:p>
      </dgm:t>
    </dgm:pt>
    <dgm:pt modelId="{733829D2-ECD2-4392-9EF1-3BB95EE5FD68}" type="parTrans" cxnId="{F283E5B3-B385-4054-B545-FB21BA298C3A}">
      <dgm:prSet/>
      <dgm:spPr/>
      <dgm:t>
        <a:bodyPr/>
        <a:lstStyle/>
        <a:p>
          <a:endParaRPr lang="ru-RU"/>
        </a:p>
      </dgm:t>
    </dgm:pt>
    <dgm:pt modelId="{935599ED-32F7-4F21-A306-71E1488B7387}" type="sibTrans" cxnId="{F283E5B3-B385-4054-B545-FB21BA298C3A}">
      <dgm:prSet/>
      <dgm:spPr/>
      <dgm:t>
        <a:bodyPr/>
        <a:lstStyle/>
        <a:p>
          <a:endParaRPr lang="ru-RU"/>
        </a:p>
      </dgm:t>
    </dgm:pt>
    <dgm:pt modelId="{6A0CB6A5-1E74-468C-9C13-D2F94868327F}" type="pres">
      <dgm:prSet presAssocID="{017B8E4E-4CD7-48DF-B2EB-2F916D40431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4019279-D8D0-4769-8CCC-C77786594E8F}" type="pres">
      <dgm:prSet presAssocID="{6440043A-4389-487F-8C98-AD9F9166C29D}" presName="gear1" presStyleLbl="node1" presStyleIdx="0" presStyleCnt="2" custScaleX="100642" custLinFactNeighborX="-8432" custLinFactNeighborY="-60563">
        <dgm:presLayoutVars>
          <dgm:chMax val="1"/>
          <dgm:bulletEnabled val="1"/>
        </dgm:presLayoutVars>
      </dgm:prSet>
      <dgm:spPr/>
    </dgm:pt>
    <dgm:pt modelId="{979EC115-2E98-4BC4-ABB0-7511579402C7}" type="pres">
      <dgm:prSet presAssocID="{6440043A-4389-487F-8C98-AD9F9166C29D}" presName="gear1srcNode" presStyleLbl="node1" presStyleIdx="0" presStyleCnt="2"/>
      <dgm:spPr/>
    </dgm:pt>
    <dgm:pt modelId="{7CC92AED-F321-47E0-B760-1D188DBC5451}" type="pres">
      <dgm:prSet presAssocID="{6440043A-4389-487F-8C98-AD9F9166C29D}" presName="gear1dstNode" presStyleLbl="node1" presStyleIdx="0" presStyleCnt="2"/>
      <dgm:spPr/>
    </dgm:pt>
    <dgm:pt modelId="{EDA77BCB-F7E6-4B44-A47D-BA5DAEF81D55}" type="pres">
      <dgm:prSet presAssocID="{D27950A6-E8DA-4FC8-96FB-17AD1CAEDCCE}" presName="gear2" presStyleLbl="node1" presStyleIdx="1" presStyleCnt="2" custScaleX="125382" custLinFactNeighborX="-76615" custLinFactNeighborY="-46879">
        <dgm:presLayoutVars>
          <dgm:chMax val="1"/>
          <dgm:bulletEnabled val="1"/>
        </dgm:presLayoutVars>
      </dgm:prSet>
      <dgm:spPr/>
    </dgm:pt>
    <dgm:pt modelId="{96F9CB9A-CEFD-4F91-8C87-9606927CCCF9}" type="pres">
      <dgm:prSet presAssocID="{D27950A6-E8DA-4FC8-96FB-17AD1CAEDCCE}" presName="gear2srcNode" presStyleLbl="node1" presStyleIdx="1" presStyleCnt="2"/>
      <dgm:spPr/>
    </dgm:pt>
    <dgm:pt modelId="{3FB4F0FE-95D1-4559-AF36-C44D03CE5542}" type="pres">
      <dgm:prSet presAssocID="{D27950A6-E8DA-4FC8-96FB-17AD1CAEDCCE}" presName="gear2dstNode" presStyleLbl="node1" presStyleIdx="1" presStyleCnt="2"/>
      <dgm:spPr/>
    </dgm:pt>
    <dgm:pt modelId="{0D4A22FF-65D4-435F-8FCE-0B10FE757F0D}" type="pres">
      <dgm:prSet presAssocID="{2DFA6268-F24F-4155-8102-D078B06E54DA}" presName="connector1" presStyleLbl="sibTrans2D1" presStyleIdx="0" presStyleCnt="2"/>
      <dgm:spPr/>
    </dgm:pt>
    <dgm:pt modelId="{86A7651B-8261-46AB-886D-042ED0882841}" type="pres">
      <dgm:prSet presAssocID="{935599ED-32F7-4F21-A306-71E1488B7387}" presName="connector2" presStyleLbl="sibTrans2D1" presStyleIdx="1" presStyleCnt="2"/>
      <dgm:spPr/>
    </dgm:pt>
  </dgm:ptLst>
  <dgm:cxnLst>
    <dgm:cxn modelId="{DA118924-438D-4F20-A472-5286CF37AB27}" type="presOf" srcId="{D27950A6-E8DA-4FC8-96FB-17AD1CAEDCCE}" destId="{EDA77BCB-F7E6-4B44-A47D-BA5DAEF81D55}" srcOrd="0" destOrd="0" presId="urn:microsoft.com/office/officeart/2005/8/layout/gear1"/>
    <dgm:cxn modelId="{19D24040-6063-4392-9A0F-437CB5E3FDA1}" type="presOf" srcId="{6440043A-4389-487F-8C98-AD9F9166C29D}" destId="{64019279-D8D0-4769-8CCC-C77786594E8F}" srcOrd="0" destOrd="0" presId="urn:microsoft.com/office/officeart/2005/8/layout/gear1"/>
    <dgm:cxn modelId="{BFD37A55-A37B-47E6-8AE5-97CE1CDEB20D}" type="presOf" srcId="{D27950A6-E8DA-4FC8-96FB-17AD1CAEDCCE}" destId="{3FB4F0FE-95D1-4559-AF36-C44D03CE5542}" srcOrd="2" destOrd="0" presId="urn:microsoft.com/office/officeart/2005/8/layout/gear1"/>
    <dgm:cxn modelId="{45C3158D-3789-4443-93D9-FF55E9C040B7}" type="presOf" srcId="{6440043A-4389-487F-8C98-AD9F9166C29D}" destId="{7CC92AED-F321-47E0-B760-1D188DBC5451}" srcOrd="2" destOrd="0" presId="urn:microsoft.com/office/officeart/2005/8/layout/gear1"/>
    <dgm:cxn modelId="{F283E5B3-B385-4054-B545-FB21BA298C3A}" srcId="{017B8E4E-4CD7-48DF-B2EB-2F916D404316}" destId="{D27950A6-E8DA-4FC8-96FB-17AD1CAEDCCE}" srcOrd="1" destOrd="0" parTransId="{733829D2-ECD2-4392-9EF1-3BB95EE5FD68}" sibTransId="{935599ED-32F7-4F21-A306-71E1488B7387}"/>
    <dgm:cxn modelId="{14B825B7-F620-43A4-8986-864A7CA9E546}" type="presOf" srcId="{017B8E4E-4CD7-48DF-B2EB-2F916D404316}" destId="{6A0CB6A5-1E74-468C-9C13-D2F94868327F}" srcOrd="0" destOrd="0" presId="urn:microsoft.com/office/officeart/2005/8/layout/gear1"/>
    <dgm:cxn modelId="{125873C4-C445-4B28-A2CC-FB31FA527001}" type="presOf" srcId="{2DFA6268-F24F-4155-8102-D078B06E54DA}" destId="{0D4A22FF-65D4-435F-8FCE-0B10FE757F0D}" srcOrd="0" destOrd="0" presId="urn:microsoft.com/office/officeart/2005/8/layout/gear1"/>
    <dgm:cxn modelId="{64C12BC5-910D-4755-AFC9-7C5F0EAC9ABA}" type="presOf" srcId="{935599ED-32F7-4F21-A306-71E1488B7387}" destId="{86A7651B-8261-46AB-886D-042ED0882841}" srcOrd="0" destOrd="0" presId="urn:microsoft.com/office/officeart/2005/8/layout/gear1"/>
    <dgm:cxn modelId="{119950E6-937F-4113-A9B4-C092E55FC757}" type="presOf" srcId="{D27950A6-E8DA-4FC8-96FB-17AD1CAEDCCE}" destId="{96F9CB9A-CEFD-4F91-8C87-9606927CCCF9}" srcOrd="1" destOrd="0" presId="urn:microsoft.com/office/officeart/2005/8/layout/gear1"/>
    <dgm:cxn modelId="{8C476CEF-D367-49A1-85DE-47A11E50B3C6}" type="presOf" srcId="{6440043A-4389-487F-8C98-AD9F9166C29D}" destId="{979EC115-2E98-4BC4-ABB0-7511579402C7}" srcOrd="1" destOrd="0" presId="urn:microsoft.com/office/officeart/2005/8/layout/gear1"/>
    <dgm:cxn modelId="{D1E0A9FB-204A-4111-B8C0-434B25DCEE36}" srcId="{017B8E4E-4CD7-48DF-B2EB-2F916D404316}" destId="{6440043A-4389-487F-8C98-AD9F9166C29D}" srcOrd="0" destOrd="0" parTransId="{43F7AE6C-DE74-4FEF-930B-73442C62B03D}" sibTransId="{2DFA6268-F24F-4155-8102-D078B06E54DA}"/>
    <dgm:cxn modelId="{100955AE-3346-4EA0-A6DD-3942F718DCDC}" type="presParOf" srcId="{6A0CB6A5-1E74-468C-9C13-D2F94868327F}" destId="{64019279-D8D0-4769-8CCC-C77786594E8F}" srcOrd="0" destOrd="0" presId="urn:microsoft.com/office/officeart/2005/8/layout/gear1"/>
    <dgm:cxn modelId="{50F2FED2-6C9B-487E-9737-B14AF22FC484}" type="presParOf" srcId="{6A0CB6A5-1E74-468C-9C13-D2F94868327F}" destId="{979EC115-2E98-4BC4-ABB0-7511579402C7}" srcOrd="1" destOrd="0" presId="urn:microsoft.com/office/officeart/2005/8/layout/gear1"/>
    <dgm:cxn modelId="{14A62F27-B28E-4A7A-830D-2BDACE45638F}" type="presParOf" srcId="{6A0CB6A5-1E74-468C-9C13-D2F94868327F}" destId="{7CC92AED-F321-47E0-B760-1D188DBC5451}" srcOrd="2" destOrd="0" presId="urn:microsoft.com/office/officeart/2005/8/layout/gear1"/>
    <dgm:cxn modelId="{FAC16043-BCD0-4EB7-9658-F24AF59415E3}" type="presParOf" srcId="{6A0CB6A5-1E74-468C-9C13-D2F94868327F}" destId="{EDA77BCB-F7E6-4B44-A47D-BA5DAEF81D55}" srcOrd="3" destOrd="0" presId="urn:microsoft.com/office/officeart/2005/8/layout/gear1"/>
    <dgm:cxn modelId="{E4341C06-CE54-45A3-A448-0D09AF187A82}" type="presParOf" srcId="{6A0CB6A5-1E74-468C-9C13-D2F94868327F}" destId="{96F9CB9A-CEFD-4F91-8C87-9606927CCCF9}" srcOrd="4" destOrd="0" presId="urn:microsoft.com/office/officeart/2005/8/layout/gear1"/>
    <dgm:cxn modelId="{A12A2246-EB01-401A-B92F-13FFCF68A9DF}" type="presParOf" srcId="{6A0CB6A5-1E74-468C-9C13-D2F94868327F}" destId="{3FB4F0FE-95D1-4559-AF36-C44D03CE5542}" srcOrd="5" destOrd="0" presId="urn:microsoft.com/office/officeart/2005/8/layout/gear1"/>
    <dgm:cxn modelId="{9215CD2E-FDB1-4936-BFC8-0AD5E2C12B1A}" type="presParOf" srcId="{6A0CB6A5-1E74-468C-9C13-D2F94868327F}" destId="{0D4A22FF-65D4-435F-8FCE-0B10FE757F0D}" srcOrd="6" destOrd="0" presId="urn:microsoft.com/office/officeart/2005/8/layout/gear1"/>
    <dgm:cxn modelId="{BA3F0A05-C162-43C9-9FAF-F5A60D83C50E}" type="presParOf" srcId="{6A0CB6A5-1E74-468C-9C13-D2F94868327F}" destId="{86A7651B-8261-46AB-886D-042ED0882841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3BECA-BF0C-4BD0-885B-25B34DAF15B0}">
      <dsp:nvSpPr>
        <dsp:cNvPr id="0" name=""/>
        <dsp:cNvSpPr/>
      </dsp:nvSpPr>
      <dsp:spPr>
        <a:xfrm>
          <a:off x="3449377" y="1754525"/>
          <a:ext cx="1337627" cy="13376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Робота з дітьми</a:t>
          </a:r>
          <a:endParaRPr lang="ru-RU" sz="2100" kern="1200" dirty="0"/>
        </a:p>
      </dsp:txBody>
      <dsp:txXfrm>
        <a:off x="3645268" y="1950416"/>
        <a:ext cx="945845" cy="945845"/>
      </dsp:txXfrm>
    </dsp:sp>
    <dsp:sp modelId="{69136B93-1A83-4AA3-A2EF-24F6F2F28036}">
      <dsp:nvSpPr>
        <dsp:cNvPr id="0" name=""/>
        <dsp:cNvSpPr/>
      </dsp:nvSpPr>
      <dsp:spPr>
        <a:xfrm rot="16200000">
          <a:off x="3991803" y="1613509"/>
          <a:ext cx="252774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252774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11871" y="1621818"/>
        <a:ext cx="12638" cy="12638"/>
      </dsp:txXfrm>
    </dsp:sp>
    <dsp:sp modelId="{F9FB5487-0220-4B44-8A3F-D0D3C929BADD}">
      <dsp:nvSpPr>
        <dsp:cNvPr id="0" name=""/>
        <dsp:cNvSpPr/>
      </dsp:nvSpPr>
      <dsp:spPr>
        <a:xfrm>
          <a:off x="3284514" y="-138313"/>
          <a:ext cx="1667352" cy="16400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Тематичні, комплексні заняття</a:t>
          </a:r>
          <a:endParaRPr lang="ru-RU" sz="1600" kern="1200" dirty="0"/>
        </a:p>
      </dsp:txBody>
      <dsp:txXfrm>
        <a:off x="3528692" y="101869"/>
        <a:ext cx="1178996" cy="1159700"/>
      </dsp:txXfrm>
    </dsp:sp>
    <dsp:sp modelId="{7991FBD0-BED3-482C-82FF-8DD1185A1782}">
      <dsp:nvSpPr>
        <dsp:cNvPr id="0" name=""/>
        <dsp:cNvSpPr/>
      </dsp:nvSpPr>
      <dsp:spPr>
        <a:xfrm rot="20520000">
          <a:off x="4748409" y="2165033"/>
          <a:ext cx="239481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239481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862163" y="2173675"/>
        <a:ext cx="11974" cy="11974"/>
      </dsp:txXfrm>
    </dsp:sp>
    <dsp:sp modelId="{A17B6C42-9D0A-4F32-8198-634BC738587C}">
      <dsp:nvSpPr>
        <dsp:cNvPr id="0" name=""/>
        <dsp:cNvSpPr/>
      </dsp:nvSpPr>
      <dsp:spPr>
        <a:xfrm>
          <a:off x="4933176" y="1118267"/>
          <a:ext cx="1682788" cy="15337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Організація прогулянок, екскурсій у природу</a:t>
          </a:r>
          <a:endParaRPr lang="ru-RU" sz="1600" kern="1200" dirty="0"/>
        </a:p>
      </dsp:txBody>
      <dsp:txXfrm>
        <a:off x="5179615" y="1342881"/>
        <a:ext cx="1189910" cy="1084535"/>
      </dsp:txXfrm>
    </dsp:sp>
    <dsp:sp modelId="{7AF885F0-F725-4EEA-B5E3-9E61030437CA}">
      <dsp:nvSpPr>
        <dsp:cNvPr id="0" name=""/>
        <dsp:cNvSpPr/>
      </dsp:nvSpPr>
      <dsp:spPr>
        <a:xfrm rot="3234586">
          <a:off x="4461161" y="3049459"/>
          <a:ext cx="248208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248208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579060" y="3057883"/>
        <a:ext cx="12410" cy="12410"/>
      </dsp:txXfrm>
    </dsp:sp>
    <dsp:sp modelId="{EF21E04E-5B2F-45FD-A8C0-EEAD3EE4ADEC}">
      <dsp:nvSpPr>
        <dsp:cNvPr id="0" name=""/>
        <dsp:cNvSpPr/>
      </dsp:nvSpPr>
      <dsp:spPr>
        <a:xfrm>
          <a:off x="4328468" y="3000402"/>
          <a:ext cx="1633630" cy="16638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Самореалізація </a:t>
          </a:r>
          <a:endParaRPr lang="ru-RU" sz="1600" kern="1200" dirty="0"/>
        </a:p>
      </dsp:txBody>
      <dsp:txXfrm>
        <a:off x="4567708" y="3244071"/>
        <a:ext cx="1155150" cy="1176536"/>
      </dsp:txXfrm>
    </dsp:sp>
    <dsp:sp modelId="{5348D0EB-2FD7-4F63-9D2D-D51369468E16}">
      <dsp:nvSpPr>
        <dsp:cNvPr id="0" name=""/>
        <dsp:cNvSpPr/>
      </dsp:nvSpPr>
      <dsp:spPr>
        <a:xfrm rot="7560000">
          <a:off x="3492462" y="3068312"/>
          <a:ext cx="292998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292998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631636" y="3075616"/>
        <a:ext cx="14649" cy="14649"/>
      </dsp:txXfrm>
    </dsp:sp>
    <dsp:sp modelId="{8F236933-5366-41D9-8D1B-F92574B78CAC}">
      <dsp:nvSpPr>
        <dsp:cNvPr id="0" name=""/>
        <dsp:cNvSpPr/>
      </dsp:nvSpPr>
      <dsp:spPr>
        <a:xfrm>
          <a:off x="2260815" y="3077061"/>
          <a:ext cx="1667352" cy="151055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Створення предметно-розвивального середовища </a:t>
          </a:r>
          <a:endParaRPr lang="ru-RU" sz="1600" kern="1200" dirty="0"/>
        </a:p>
      </dsp:txBody>
      <dsp:txXfrm>
        <a:off x="2504993" y="3298277"/>
        <a:ext cx="1178996" cy="1068123"/>
      </dsp:txXfrm>
    </dsp:sp>
    <dsp:sp modelId="{8DFD5790-3F87-421A-BB5E-E1D173EBD219}">
      <dsp:nvSpPr>
        <dsp:cNvPr id="0" name=""/>
        <dsp:cNvSpPr/>
      </dsp:nvSpPr>
      <dsp:spPr>
        <a:xfrm rot="11880000">
          <a:off x="3262489" y="2167251"/>
          <a:ext cx="225131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225131" y="146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369426" y="2176251"/>
        <a:ext cx="11256" cy="11256"/>
      </dsp:txXfrm>
    </dsp:sp>
    <dsp:sp modelId="{1D03FBF4-2288-4354-97D9-B1BCAF493EB7}">
      <dsp:nvSpPr>
        <dsp:cNvPr id="0" name=""/>
        <dsp:cNvSpPr/>
      </dsp:nvSpPr>
      <dsp:spPr>
        <a:xfrm>
          <a:off x="1613635" y="1042169"/>
          <a:ext cx="1696351" cy="16859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Закріплення знань у повсякденному житті</a:t>
          </a:r>
          <a:endParaRPr lang="ru-RU" sz="1600" kern="1200" dirty="0"/>
        </a:p>
      </dsp:txBody>
      <dsp:txXfrm>
        <a:off x="1862060" y="1289072"/>
        <a:ext cx="1199501" cy="1192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19279-D8D0-4769-8CCC-C77786594E8F}">
      <dsp:nvSpPr>
        <dsp:cNvPr id="0" name=""/>
        <dsp:cNvSpPr/>
      </dsp:nvSpPr>
      <dsp:spPr>
        <a:xfrm>
          <a:off x="2645565" y="68695"/>
          <a:ext cx="2249549" cy="223520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Консультації </a:t>
          </a:r>
          <a:endParaRPr lang="ru-RU" sz="2000" b="1" kern="1200" dirty="0"/>
        </a:p>
      </dsp:txBody>
      <dsp:txXfrm>
        <a:off x="3096752" y="592280"/>
        <a:ext cx="1347175" cy="1148939"/>
      </dsp:txXfrm>
    </dsp:sp>
    <dsp:sp modelId="{EDA77BCB-F7E6-4B44-A47D-BA5DAEF81D55}">
      <dsp:nvSpPr>
        <dsp:cNvPr id="0" name=""/>
        <dsp:cNvSpPr/>
      </dsp:nvSpPr>
      <dsp:spPr>
        <a:xfrm>
          <a:off x="88974" y="132014"/>
          <a:ext cx="2038209" cy="1625600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/>
            <a:t>Анкетування </a:t>
          </a:r>
          <a:endParaRPr lang="ru-RU" sz="2000" b="1" kern="1200" dirty="0"/>
        </a:p>
      </dsp:txBody>
      <dsp:txXfrm>
        <a:off x="558201" y="543737"/>
        <a:ext cx="1099755" cy="802154"/>
      </dsp:txXfrm>
    </dsp:sp>
    <dsp:sp modelId="{0D4A22FF-65D4-435F-8FCE-0B10FE757F0D}">
      <dsp:nvSpPr>
        <dsp:cNvPr id="0" name=""/>
        <dsp:cNvSpPr/>
      </dsp:nvSpPr>
      <dsp:spPr>
        <a:xfrm>
          <a:off x="2940710" y="10437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7651B-8261-46AB-886D-042ED0882841}">
      <dsp:nvSpPr>
        <dsp:cNvPr id="0" name=""/>
        <dsp:cNvSpPr/>
      </dsp:nvSpPr>
      <dsp:spPr>
        <a:xfrm>
          <a:off x="1252841" y="5349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23.02.2025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23.02.2025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23.02.2025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23.02.2025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23.02.2025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23.02.2025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23.02.2025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23.02.2025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23.02.2025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23.02.2025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47317-BC4C-442D-8069-56145D58E86B}" type="datetimeFigureOut">
              <a:rPr lang="ru-RU" smtClean="0"/>
              <a:pPr/>
              <a:t>23.02.2025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47317-BC4C-442D-8069-56145D58E86B}" type="datetimeFigureOut">
              <a:rPr lang="ru-RU" smtClean="0"/>
              <a:pPr/>
              <a:t>23.02.2025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5DA4E-9E33-40D4-9B31-C94444678200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JU_llbxUn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33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886728" cy="2100276"/>
          </a:xfrm>
        </p:spPr>
        <p:txBody>
          <a:bodyPr>
            <a:noAutofit/>
          </a:bodyPr>
          <a:lstStyle/>
          <a:p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Лекція 1. </a:t>
            </a:r>
            <a:b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8AC419-965E-C747-A08A-5C95199152C9}"/>
              </a:ext>
            </a:extLst>
          </p:cNvPr>
          <p:cNvSpPr txBox="1"/>
          <p:nvPr/>
        </p:nvSpPr>
        <p:spPr>
          <a:xfrm>
            <a:off x="467544" y="1412776"/>
            <a:ext cx="79906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структура, типи</a:t>
            </a:r>
          </a:p>
        </p:txBody>
      </p:sp>
      <p:sp>
        <p:nvSpPr>
          <p:cNvPr id="8" name="Підзаголовок 7">
            <a:extLst>
              <a:ext uri="{FF2B5EF4-FFF2-40B4-BE49-F238E27FC236}">
                <a16:creationId xmlns:a16="http://schemas.microsoft.com/office/drawing/2014/main" id="{836E6AC7-12A1-EECF-FCFC-521EF7039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56" y="2125188"/>
            <a:ext cx="7885871" cy="444708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</a:rPr>
              <a:t>Поняття екологічна свідомість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>
                <a:solidFill>
                  <a:schemeClr val="tx1"/>
                </a:solidFill>
              </a:rPr>
              <a:t>Мета, структура, типи екологічної свідомості</a:t>
            </a:r>
          </a:p>
          <a:p>
            <a:pPr marL="514350" indent="-514350" algn="just">
              <a:buFont typeface="+mj-lt"/>
              <a:buAutoNum type="arabicPeriod"/>
            </a:pPr>
            <a:endParaRPr lang="uk-UA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23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5CE21D-B143-F159-7018-A971FB2DB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80727"/>
            <a:ext cx="8435280" cy="475252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Типи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8CFD9F-E3D3-95CC-9BA5-0C3F430737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191"/>
          <a:stretch/>
        </p:blipFill>
        <p:spPr>
          <a:xfrm>
            <a:off x="251520" y="1700807"/>
            <a:ext cx="863084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1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891D1DEE-2B2D-F84A-A5EB-160C0A0AE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648162"/>
            <a:ext cx="7992888" cy="40850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3FB2E1-9F8F-38DC-1CE0-88F38A800F48}"/>
              </a:ext>
            </a:extLst>
          </p:cNvPr>
          <p:cNvSpPr txBox="1"/>
          <p:nvPr/>
        </p:nvSpPr>
        <p:spPr>
          <a:xfrm>
            <a:off x="2699792" y="11247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/>
              <a:t>Співвідношення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людиною</a:t>
            </a:r>
            <a:r>
              <a:rPr lang="ru-RU" b="1" dirty="0"/>
              <a:t> і </a:t>
            </a:r>
            <a:r>
              <a:rPr lang="ru-RU" b="1" dirty="0" err="1"/>
              <a:t>довкіллям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841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C0F46351-783F-4096-8DDF-ED85164D84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556" y="1052736"/>
            <a:ext cx="7992888" cy="4752527"/>
          </a:xfr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4530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E80DEF20-7DAE-47A2-678D-A7D84E1E4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88640"/>
            <a:ext cx="7920880" cy="453650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1B78544-A8DF-4145-D686-C38A90BCBA94}"/>
              </a:ext>
            </a:extLst>
          </p:cNvPr>
          <p:cNvSpPr txBox="1"/>
          <p:nvPr/>
        </p:nvSpPr>
        <p:spPr>
          <a:xfrm>
            <a:off x="431540" y="4753079"/>
            <a:ext cx="85689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 err="1"/>
              <a:t>Рівень</a:t>
            </a:r>
            <a:r>
              <a:rPr lang="ru-RU" sz="1600" dirty="0"/>
              <a:t> та тип </a:t>
            </a:r>
            <a:r>
              <a:rPr lang="ru-RU" sz="1600" dirty="0" err="1"/>
              <a:t>екологічної</a:t>
            </a:r>
            <a:r>
              <a:rPr lang="ru-RU" sz="1600" dirty="0"/>
              <a:t> </a:t>
            </a:r>
            <a:r>
              <a:rPr lang="ru-RU" sz="1600" dirty="0" err="1"/>
              <a:t>свідомості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впливає</a:t>
            </a:r>
            <a:r>
              <a:rPr lang="ru-RU" sz="1600" dirty="0"/>
              <a:t> на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поведінку</a:t>
            </a:r>
            <a:r>
              <a:rPr lang="ru-RU" sz="1600" dirty="0"/>
              <a:t> по </a:t>
            </a:r>
            <a:r>
              <a:rPr lang="ru-RU" sz="1600" dirty="0" err="1"/>
              <a:t>відношенню</a:t>
            </a:r>
            <a:r>
              <a:rPr lang="ru-RU" sz="1600" dirty="0"/>
              <a:t> до </a:t>
            </a:r>
            <a:r>
              <a:rPr lang="ru-RU" sz="1600" dirty="0" err="1"/>
              <a:t>довкілля</a:t>
            </a:r>
            <a:r>
              <a:rPr lang="ru-RU" sz="1600" dirty="0"/>
              <a:t>, на </a:t>
            </a:r>
            <a:r>
              <a:rPr lang="ru-RU" sz="1600" dirty="0" err="1"/>
              <a:t>вибір</a:t>
            </a:r>
            <a:r>
              <a:rPr lang="ru-RU" sz="1600" dirty="0"/>
              <a:t> </a:t>
            </a:r>
            <a:r>
              <a:rPr lang="ru-RU" sz="1600" dirty="0" err="1"/>
              <a:t>дій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заподіяти</a:t>
            </a:r>
            <a:r>
              <a:rPr lang="ru-RU" sz="1600" dirty="0"/>
              <a:t> шкоду </a:t>
            </a:r>
            <a:r>
              <a:rPr lang="ru-RU" sz="1600" dirty="0" err="1"/>
              <a:t>довкіллю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тих,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мінімізують</a:t>
            </a:r>
            <a:r>
              <a:rPr lang="ru-RU" sz="1600" dirty="0"/>
              <a:t> </a:t>
            </a:r>
            <a:r>
              <a:rPr lang="ru-RU" sz="1600" dirty="0" err="1"/>
              <a:t>негативний</a:t>
            </a:r>
            <a:r>
              <a:rPr lang="ru-RU" sz="1600" dirty="0"/>
              <a:t> </a:t>
            </a:r>
            <a:r>
              <a:rPr lang="ru-RU" sz="1600" dirty="0" err="1"/>
              <a:t>екологічний</a:t>
            </a:r>
            <a:r>
              <a:rPr lang="ru-RU" sz="1600" dirty="0"/>
              <a:t> </a:t>
            </a:r>
            <a:r>
              <a:rPr lang="ru-RU" sz="1600" dirty="0" err="1"/>
              <a:t>вплив</a:t>
            </a:r>
            <a:r>
              <a:rPr lang="ru-RU" sz="1600" dirty="0"/>
              <a:t>. </a:t>
            </a:r>
            <a:r>
              <a:rPr lang="ru-RU" sz="1600" dirty="0" err="1"/>
              <a:t>Екологічна</a:t>
            </a:r>
            <a:r>
              <a:rPr lang="ru-RU" sz="1600" dirty="0"/>
              <a:t> </a:t>
            </a:r>
            <a:r>
              <a:rPr lang="ru-RU" sz="1600" dirty="0" err="1"/>
              <a:t>свідомість</a:t>
            </a:r>
            <a:r>
              <a:rPr lang="ru-RU" sz="1600" dirty="0"/>
              <a:t> також </a:t>
            </a:r>
            <a:r>
              <a:rPr lang="ru-RU" sz="1600" dirty="0" err="1"/>
              <a:t>проявляється</a:t>
            </a:r>
            <a:r>
              <a:rPr lang="ru-RU" sz="1600" dirty="0"/>
              <a:t> в </a:t>
            </a:r>
            <a:r>
              <a:rPr lang="ru-RU" sz="1600" dirty="0" err="1"/>
              <a:t>оцінці</a:t>
            </a:r>
            <a:r>
              <a:rPr lang="ru-RU" sz="1600" dirty="0"/>
              <a:t> </a:t>
            </a:r>
            <a:r>
              <a:rPr lang="ru-RU" sz="1600" dirty="0" err="1"/>
              <a:t>ризиків</a:t>
            </a:r>
            <a:r>
              <a:rPr lang="ru-RU" sz="1600" dirty="0"/>
              <a:t>, </a:t>
            </a:r>
            <a:r>
              <a:rPr lang="ru-RU" sz="1600" dirty="0" err="1"/>
              <a:t>подій</a:t>
            </a:r>
            <a:r>
              <a:rPr lang="ru-RU" sz="1600" dirty="0"/>
              <a:t>, </a:t>
            </a:r>
            <a:r>
              <a:rPr lang="ru-RU" sz="1600" dirty="0" err="1"/>
              <a:t>державної</a:t>
            </a:r>
            <a:r>
              <a:rPr lang="ru-RU" sz="1600" dirty="0"/>
              <a:t> </a:t>
            </a:r>
            <a:r>
              <a:rPr lang="ru-RU" sz="1600" dirty="0" err="1"/>
              <a:t>політики</a:t>
            </a:r>
            <a:r>
              <a:rPr lang="ru-RU" sz="1600" dirty="0"/>
              <a:t> з точки </a:t>
            </a:r>
            <a:r>
              <a:rPr lang="ru-RU" sz="1600" dirty="0" err="1"/>
              <a:t>зору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впливу</a:t>
            </a:r>
            <a:r>
              <a:rPr lang="ru-RU" sz="1600" dirty="0"/>
              <a:t> на </a:t>
            </a:r>
            <a:r>
              <a:rPr lang="ru-RU" sz="1600" dirty="0" err="1"/>
              <a:t>довкілля</a:t>
            </a:r>
            <a:r>
              <a:rPr lang="ru-RU" sz="1600" dirty="0"/>
              <a:t>, у </a:t>
            </a:r>
            <a:r>
              <a:rPr lang="ru-RU" sz="1600" dirty="0" err="1"/>
              <a:t>підтримці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не </a:t>
            </a:r>
            <a:r>
              <a:rPr lang="ru-RU" sz="1600" dirty="0" err="1"/>
              <a:t>підтримці</a:t>
            </a:r>
            <a:r>
              <a:rPr lang="ru-RU" sz="1600" dirty="0"/>
              <a:t> </a:t>
            </a:r>
            <a:r>
              <a:rPr lang="ru-RU" sz="1600" dirty="0" err="1"/>
              <a:t>такої</a:t>
            </a:r>
            <a:r>
              <a:rPr lang="ru-RU" sz="1600" dirty="0"/>
              <a:t> </a:t>
            </a:r>
            <a:r>
              <a:rPr lang="ru-RU" sz="1600" dirty="0" err="1"/>
              <a:t>політики</a:t>
            </a:r>
            <a:r>
              <a:rPr lang="ru-RU" sz="1600" dirty="0"/>
              <a:t>, в </a:t>
            </a:r>
            <a:r>
              <a:rPr lang="ru-RU" sz="1600" dirty="0" err="1"/>
              <a:t>дотриманні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порушенні</a:t>
            </a:r>
            <a:r>
              <a:rPr lang="ru-RU" sz="1600" dirty="0"/>
              <a:t> </a:t>
            </a:r>
            <a:r>
              <a:rPr lang="ru-RU" sz="1600" dirty="0" err="1"/>
              <a:t>природоохоронних</a:t>
            </a:r>
            <a:r>
              <a:rPr lang="ru-RU" sz="1600" dirty="0"/>
              <a:t> норм, </a:t>
            </a:r>
            <a:r>
              <a:rPr lang="ru-RU" sz="1600" dirty="0" err="1"/>
              <a:t>виборі</a:t>
            </a:r>
            <a:r>
              <a:rPr lang="ru-RU" sz="1600" dirty="0"/>
              <a:t> «</a:t>
            </a:r>
            <a:r>
              <a:rPr lang="ru-RU" sz="1600" dirty="0" err="1"/>
              <a:t>зелених</a:t>
            </a:r>
            <a:r>
              <a:rPr lang="ru-RU" sz="1600" dirty="0"/>
              <a:t>» </a:t>
            </a:r>
            <a:r>
              <a:rPr lang="ru-RU" sz="1600" dirty="0" err="1"/>
              <a:t>товарів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err="1"/>
              <a:t>Отже</a:t>
            </a:r>
            <a:r>
              <a:rPr lang="ru-RU" sz="1600" dirty="0"/>
              <a:t>, </a:t>
            </a:r>
            <a:r>
              <a:rPr lang="ru-RU" sz="1600" dirty="0" err="1"/>
              <a:t>рівень</a:t>
            </a:r>
            <a:r>
              <a:rPr lang="ru-RU" sz="1600" dirty="0"/>
              <a:t> </a:t>
            </a:r>
            <a:r>
              <a:rPr lang="ru-RU" sz="1600" dirty="0" err="1"/>
              <a:t>екологічної</a:t>
            </a:r>
            <a:r>
              <a:rPr lang="ru-RU" sz="1600" dirty="0"/>
              <a:t> </a:t>
            </a:r>
            <a:r>
              <a:rPr lang="ru-RU" sz="1600" dirty="0" err="1"/>
              <a:t>свідомості</a:t>
            </a:r>
            <a:r>
              <a:rPr lang="ru-RU" sz="1600" dirty="0"/>
              <a:t> та </a:t>
            </a:r>
            <a:r>
              <a:rPr lang="ru-RU" sz="1600" dirty="0" err="1"/>
              <a:t>її</a:t>
            </a:r>
            <a:r>
              <a:rPr lang="ru-RU" sz="1600" dirty="0"/>
              <a:t> тип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важливе</a:t>
            </a:r>
            <a:r>
              <a:rPr lang="ru-RU" sz="1600" dirty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 для </a:t>
            </a:r>
            <a:r>
              <a:rPr lang="ru-RU" sz="1600" dirty="0" err="1"/>
              <a:t>збереження</a:t>
            </a:r>
            <a:r>
              <a:rPr lang="ru-RU" sz="1600" dirty="0"/>
              <a:t> </a:t>
            </a:r>
            <a:r>
              <a:rPr lang="ru-RU" sz="1600" dirty="0" err="1"/>
              <a:t>довкілля</a:t>
            </a:r>
            <a:r>
              <a:rPr lang="ru-RU" sz="1600" dirty="0"/>
              <a:t>, </a:t>
            </a:r>
            <a:r>
              <a:rPr lang="ru-RU" sz="1600" dirty="0" err="1"/>
              <a:t>дотримання</a:t>
            </a:r>
            <a:r>
              <a:rPr lang="ru-RU" sz="1600" dirty="0"/>
              <a:t> </a:t>
            </a:r>
            <a:r>
              <a:rPr lang="ru-RU" sz="1600" dirty="0" err="1"/>
              <a:t>природоохоронних</a:t>
            </a:r>
            <a:r>
              <a:rPr lang="ru-RU" sz="1600" dirty="0"/>
              <a:t> норм. </a:t>
            </a:r>
            <a:r>
              <a:rPr lang="ru-RU" sz="1600" dirty="0" err="1"/>
              <a:t>Окрім</a:t>
            </a:r>
            <a:r>
              <a:rPr lang="ru-RU" sz="1600" dirty="0"/>
              <a:t> того, </a:t>
            </a:r>
            <a:r>
              <a:rPr lang="ru-RU" sz="1600" dirty="0" err="1"/>
              <a:t>зростання</a:t>
            </a:r>
            <a:r>
              <a:rPr lang="ru-RU" sz="1600" dirty="0"/>
              <a:t> </a:t>
            </a:r>
            <a:r>
              <a:rPr lang="ru-RU" sz="1600" dirty="0" err="1"/>
              <a:t>рівня</a:t>
            </a:r>
            <a:r>
              <a:rPr lang="ru-RU" sz="1600" dirty="0"/>
              <a:t> </a:t>
            </a:r>
            <a:r>
              <a:rPr lang="ru-RU" sz="1600" dirty="0" err="1"/>
              <a:t>екологічної</a:t>
            </a:r>
            <a:r>
              <a:rPr lang="ru-RU" sz="1600" dirty="0"/>
              <a:t> </a:t>
            </a:r>
            <a:r>
              <a:rPr lang="ru-RU" sz="1600" dirty="0" err="1"/>
              <a:t>свідомості</a:t>
            </a:r>
            <a:r>
              <a:rPr lang="ru-RU" sz="1600" dirty="0"/>
              <a:t> </a:t>
            </a:r>
            <a:r>
              <a:rPr lang="ru-RU" sz="1600" dirty="0" err="1"/>
              <a:t>населення</a:t>
            </a:r>
            <a:r>
              <a:rPr lang="ru-RU" sz="1600" dirty="0"/>
              <a:t> </a:t>
            </a:r>
            <a:r>
              <a:rPr lang="ru-RU" sz="1600" dirty="0" err="1"/>
              <a:t>впливає</a:t>
            </a:r>
            <a:r>
              <a:rPr lang="ru-RU" sz="1600" dirty="0"/>
              <a:t> на </a:t>
            </a:r>
            <a:r>
              <a:rPr lang="ru-RU" sz="1600" dirty="0" err="1"/>
              <a:t>посилення</a:t>
            </a:r>
            <a:r>
              <a:rPr lang="ru-RU" sz="1600" dirty="0"/>
              <a:t> </a:t>
            </a:r>
            <a:r>
              <a:rPr lang="ru-RU" sz="1600" dirty="0" err="1"/>
              <a:t>екологічної</a:t>
            </a:r>
            <a:r>
              <a:rPr lang="ru-RU" sz="1600" dirty="0"/>
              <a:t> </a:t>
            </a:r>
            <a:r>
              <a:rPr lang="ru-RU" sz="1600" dirty="0" err="1"/>
              <a:t>політики</a:t>
            </a:r>
            <a:r>
              <a:rPr lang="ru-RU" sz="1600" dirty="0"/>
              <a:t> урядами</a:t>
            </a:r>
          </a:p>
        </p:txBody>
      </p:sp>
    </p:spTree>
    <p:extLst>
      <p:ext uri="{BB962C8B-B14F-4D97-AF65-F5344CB8AC3E}">
        <p14:creationId xmlns:p14="http://schemas.microsoft.com/office/powerpoint/2010/main" val="18806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88" y="12843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Блок-схема: подготовка 11"/>
          <p:cNvSpPr/>
          <p:nvPr/>
        </p:nvSpPr>
        <p:spPr>
          <a:xfrm>
            <a:off x="1714480" y="142852"/>
            <a:ext cx="6169888" cy="1143008"/>
          </a:xfrm>
          <a:prstGeom prst="flowChartPreparati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sz="2400" dirty="0"/>
              <a:t>Розвивальне середовище екологічного спрямування</a:t>
            </a:r>
            <a:endParaRPr lang="ru-RU" sz="2400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380412" y="2928959"/>
            <a:ext cx="4286280" cy="788073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dirty="0"/>
              <a:t>Куточок природи</a:t>
            </a:r>
            <a:endParaRPr lang="ru-RU" b="1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857752" y="1571612"/>
            <a:ext cx="4071966" cy="99272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dirty="0"/>
              <a:t>Квітники</a:t>
            </a:r>
            <a:endParaRPr lang="ru-RU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14282" y="1500173"/>
            <a:ext cx="4000528" cy="992723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b="1" dirty="0"/>
              <a:t>Екологічні ігри</a:t>
            </a:r>
            <a:endParaRPr lang="ru-RU" b="1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2000232" y="1214422"/>
            <a:ext cx="785818" cy="2857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643702" y="1214422"/>
            <a:ext cx="642942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071670" y="4000504"/>
            <a:ext cx="500066" cy="21431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6643702" y="4000504"/>
            <a:ext cx="714380" cy="21431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 spd="med" advTm="35000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42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Форми організації роботи з ознайомлення із природою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786" y="1928802"/>
            <a:ext cx="1500198" cy="71438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Проведення дослідів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57496"/>
            <a:ext cx="1857388" cy="6429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Спостереження </a:t>
            </a:r>
            <a:endParaRPr lang="ru-RU" dirty="0"/>
          </a:p>
        </p:txBody>
      </p:sp>
      <p:cxnSp>
        <p:nvCxnSpPr>
          <p:cNvPr id="9" name="Прямая соединительная линия 8"/>
          <p:cNvCxnSpPr>
            <a:stCxn id="6" idx="3"/>
          </p:cNvCxnSpPr>
          <p:nvPr/>
        </p:nvCxnSpPr>
        <p:spPr>
          <a:xfrm>
            <a:off x="2285984" y="2285992"/>
            <a:ext cx="285752" cy="42862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7" idx="3"/>
          </p:cNvCxnSpPr>
          <p:nvPr/>
        </p:nvCxnSpPr>
        <p:spPr>
          <a:xfrm flipV="1">
            <a:off x="1857388" y="3143248"/>
            <a:ext cx="285720" cy="3571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85786" y="4286256"/>
            <a:ext cx="1571636" cy="5715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Куточок природи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143512"/>
            <a:ext cx="1857388" cy="7858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Осередки розвивальних ігор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6072206"/>
            <a:ext cx="1785950" cy="4286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Квітники 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>
            <a:stCxn id="13" idx="3"/>
          </p:cNvCxnSpPr>
          <p:nvPr/>
        </p:nvCxnSpPr>
        <p:spPr>
          <a:xfrm>
            <a:off x="2357422" y="4572008"/>
            <a:ext cx="571504" cy="42862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4" idx="3"/>
          </p:cNvCxnSpPr>
          <p:nvPr/>
        </p:nvCxnSpPr>
        <p:spPr>
          <a:xfrm flipV="1">
            <a:off x="2285984" y="5500702"/>
            <a:ext cx="428628" cy="3571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5" idx="3"/>
          </p:cNvCxnSpPr>
          <p:nvPr/>
        </p:nvCxnSpPr>
        <p:spPr>
          <a:xfrm flipV="1">
            <a:off x="2714612" y="5857892"/>
            <a:ext cx="285752" cy="42862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000760" y="1714488"/>
            <a:ext cx="2143140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“Хвилинки</a:t>
            </a:r>
            <a:r>
              <a:rPr lang="uk-UA" dirty="0"/>
              <a:t> </a:t>
            </a:r>
            <a:r>
              <a:rPr lang="uk-UA" dirty="0" err="1"/>
              <a:t>споглядання”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000892" y="2500306"/>
            <a:ext cx="1643074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“Екологічні</a:t>
            </a:r>
            <a:r>
              <a:rPr lang="uk-UA" dirty="0"/>
              <a:t> </a:t>
            </a:r>
            <a:r>
              <a:rPr lang="uk-UA" dirty="0" err="1"/>
              <a:t>стежинки”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3500438"/>
            <a:ext cx="1643074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“Трудові</a:t>
            </a:r>
            <a:r>
              <a:rPr lang="uk-UA" dirty="0"/>
              <a:t> </a:t>
            </a:r>
            <a:r>
              <a:rPr lang="uk-UA" dirty="0" err="1"/>
              <a:t>десанти”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>
            <a:stCxn id="16" idx="1"/>
          </p:cNvCxnSpPr>
          <p:nvPr/>
        </p:nvCxnSpPr>
        <p:spPr>
          <a:xfrm rot="10800000">
            <a:off x="7000892" y="3714752"/>
            <a:ext cx="214314" cy="7143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3" idx="1"/>
          </p:cNvCxnSpPr>
          <p:nvPr/>
        </p:nvCxnSpPr>
        <p:spPr>
          <a:xfrm rot="10800000" flipV="1">
            <a:off x="6786578" y="2750338"/>
            <a:ext cx="214314" cy="17859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6179355" y="2536025"/>
            <a:ext cx="428628" cy="7143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6786578" y="5233188"/>
            <a:ext cx="2000264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гра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>
            <a:stCxn id="29" idx="1"/>
          </p:cNvCxnSpPr>
          <p:nvPr/>
        </p:nvCxnSpPr>
        <p:spPr>
          <a:xfrm rot="10800000">
            <a:off x="6357950" y="5376065"/>
            <a:ext cx="428628" cy="17859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 advTm="31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43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500990" cy="654032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990000"/>
                </a:solidFill>
                <a:latin typeface="Monotype Corsiva" pitchFamily="66" charset="0"/>
              </a:rPr>
            </a:br>
            <a:r>
              <a:rPr lang="ru-RU" b="1" dirty="0" err="1">
                <a:solidFill>
                  <a:srgbClr val="990000"/>
                </a:solidFill>
                <a:latin typeface="Monotype Corsiva" pitchFamily="66" charset="0"/>
              </a:rPr>
              <a:t>Професійна</a:t>
            </a:r>
            <a:r>
              <a:rPr lang="ru-RU" b="1" dirty="0">
                <a:solidFill>
                  <a:srgbClr val="990000"/>
                </a:solidFill>
                <a:latin typeface="Monotype Corsiva" pitchFamily="66" charset="0"/>
              </a:rPr>
              <a:t> </a:t>
            </a:r>
            <a:r>
              <a:rPr lang="ru-RU" b="1" dirty="0" err="1">
                <a:solidFill>
                  <a:srgbClr val="990000"/>
                </a:solidFill>
                <a:latin typeface="Monotype Corsiva" pitchFamily="66" charset="0"/>
              </a:rPr>
              <a:t>діяльність</a:t>
            </a:r>
            <a:br>
              <a:rPr lang="ru-RU" b="1" dirty="0">
                <a:solidFill>
                  <a:srgbClr val="990000"/>
                </a:solidFill>
                <a:latin typeface="Monotype Corsiva" pitchFamily="66" charset="0"/>
              </a:rPr>
            </a:br>
            <a:endParaRPr lang="ru-RU" dirty="0"/>
          </a:p>
        </p:txBody>
      </p:sp>
      <p:graphicFrame>
        <p:nvGraphicFramePr>
          <p:cNvPr id="4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842379"/>
              </p:ext>
            </p:extLst>
          </p:nvPr>
        </p:nvGraphicFramePr>
        <p:xfrm>
          <a:off x="791416" y="988043"/>
          <a:ext cx="7127875" cy="5393285"/>
        </p:xfrm>
        <a:graphic>
          <a:graphicData uri="http://schemas.openxmlformats.org/drawingml/2006/table">
            <a:tbl>
              <a:tblPr/>
              <a:tblGrid>
                <a:gridCol w="2659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8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Технології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Рівень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ru-RU" sz="18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використання</a:t>
                      </a: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6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i="1" u="none" strike="noStrike" cap="none" normalizeH="0" baseline="0" dirty="0">
                        <a:ln>
                          <a:noFill/>
                        </a:ln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Ігрові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технології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Безпосередньо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навчальна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діяльність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ранкова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гімнастика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розваги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праця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прогулянка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щоденна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побутова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діяльність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Здоров‘язберігаючі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технології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Дихальна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гімнастика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динамічні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паузи,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влітку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– 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загартування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сонцем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повітрям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водою,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ходінням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босоніж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Технологія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ігрової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навчальної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ситуації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Передбачає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наявність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сюжету, в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ході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якого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діти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вирішують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проблемні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завдання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Технологія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проектного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навчання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Використання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методу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проектів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(проект «Дошкільнятам про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зоряне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небо»,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розроблений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на 10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днів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Технологія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проблемного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навчання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Створення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проблемних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ситуацій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в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результаті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яких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дитина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отримує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знання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Арт</a:t>
                      </a: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kumimoji="0" lang="ru-RU" sz="18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технологія</a:t>
                      </a:r>
                      <a:endParaRPr kumimoji="0" lang="ru-RU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Сукупність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методів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прийомів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і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засобів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різних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видів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мистецтв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ІКТ (</a:t>
                      </a:r>
                      <a:r>
                        <a:rPr kumimoji="0" lang="ru-RU" sz="14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Інформаційно</a:t>
                      </a:r>
                      <a:r>
                        <a:rPr kumimoji="0" lang="ru-RU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r>
                        <a:rPr kumimoji="0" lang="ru-RU" sz="14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комунікативні</a:t>
                      </a:r>
                      <a:r>
                        <a:rPr kumimoji="0" lang="ru-RU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технології</a:t>
                      </a:r>
                      <a:r>
                        <a:rPr kumimoji="0" lang="ru-RU" sz="14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ru-RU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Використання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мультимедійних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презентацій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в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освітній</a:t>
                      </a: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діяльності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65000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42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2400288" cy="1143008"/>
          </a:xfrm>
        </p:spPr>
        <p:txBody>
          <a:bodyPr>
            <a:noAutofit/>
          </a:bodyPr>
          <a:lstStyle/>
          <a:p>
            <a:pPr algn="ctr"/>
            <a:br>
              <a:rPr lang="uk-UA" sz="2600" dirty="0">
                <a:solidFill>
                  <a:srgbClr val="FF0000"/>
                </a:solidFill>
              </a:rPr>
            </a:br>
            <a:br>
              <a:rPr lang="uk-UA" sz="2600" dirty="0">
                <a:solidFill>
                  <a:srgbClr val="FF0000"/>
                </a:solidFill>
              </a:rPr>
            </a:br>
            <a:br>
              <a:rPr lang="uk-UA" sz="2600" dirty="0">
                <a:solidFill>
                  <a:srgbClr val="FF0000"/>
                </a:solidFill>
              </a:rPr>
            </a:br>
            <a:r>
              <a:rPr lang="uk-UA" sz="2400" dirty="0" err="1">
                <a:solidFill>
                  <a:srgbClr val="FF0000"/>
                </a:solidFill>
              </a:rPr>
              <a:t>Занятійна</a:t>
            </a:r>
            <a:r>
              <a:rPr lang="uk-UA" sz="2400" dirty="0">
                <a:solidFill>
                  <a:srgbClr val="FF0000"/>
                </a:solidFill>
              </a:rPr>
              <a:t> модель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6862" y="1484784"/>
            <a:ext cx="3786214" cy="2515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i="1" dirty="0">
                <a:solidFill>
                  <a:srgbClr val="C00000"/>
                </a:solidFill>
              </a:rPr>
              <a:t>Типи занять</a:t>
            </a:r>
            <a:r>
              <a:rPr lang="uk-UA" sz="2400" b="1" i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uk-UA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Фронтальні </a:t>
            </a:r>
          </a:p>
          <a:p>
            <a:r>
              <a:rPr lang="uk-UA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Групові </a:t>
            </a:r>
          </a:p>
          <a:p>
            <a:r>
              <a:rPr lang="uk-UA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Індивідуально-групові</a:t>
            </a:r>
          </a:p>
          <a:p>
            <a:r>
              <a:rPr lang="uk-UA" sz="2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Індивідуальні 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285860"/>
            <a:ext cx="3008313" cy="2714644"/>
          </a:xfrm>
        </p:spPr>
        <p:txBody>
          <a:bodyPr>
            <a:noAutofit/>
          </a:bodyPr>
          <a:lstStyle/>
          <a:p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 занять</a:t>
            </a:r>
            <a:r>
              <a:rPr lang="uk-UA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 Комплексні</a:t>
            </a:r>
          </a:p>
          <a:p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 Тематичні</a:t>
            </a:r>
          </a:p>
          <a:p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 Комбіновані</a:t>
            </a:r>
          </a:p>
          <a:p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 Домінантні</a:t>
            </a:r>
          </a:p>
          <a:p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 Сюжетно-динамічні</a:t>
            </a:r>
          </a:p>
          <a:p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* Інтегровані 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8000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82" y="0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0330" y="3291841"/>
            <a:ext cx="4000528" cy="6540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i="1" dirty="0">
                <a:solidFill>
                  <a:srgbClr val="C00000"/>
                </a:solidFill>
              </a:rPr>
              <a:t>Екскурсії та міні-походи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6062" y="2421805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Екскурсії вулицями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192" y="3945446"/>
            <a:ext cx="28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Екскурсія </a:t>
            </a:r>
            <a:r>
              <a:rPr lang="uk-UA" b="1" i="1" dirty="0" err="1">
                <a:solidFill>
                  <a:schemeClr val="accent2">
                    <a:lumMod val="50000"/>
                  </a:schemeClr>
                </a:solidFill>
              </a:rPr>
              <a:t>страусина</a:t>
            </a:r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 ферми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54341" y="2672157"/>
            <a:ext cx="363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accent4">
                    <a:lumMod val="50000"/>
                  </a:schemeClr>
                </a:solidFill>
              </a:rPr>
              <a:t>Екскурсія до бібліотеки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4912" y="287307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accent2">
                    <a:lumMod val="50000"/>
                  </a:schemeClr>
                </a:solidFill>
              </a:rPr>
              <a:t>Екскурсія до річки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543E78-1F13-DBC1-3829-72795E45AFC7}"/>
              </a:ext>
            </a:extLst>
          </p:cNvPr>
          <p:cNvSpPr txBox="1"/>
          <p:nvPr/>
        </p:nvSpPr>
        <p:spPr>
          <a:xfrm>
            <a:off x="2483768" y="4364636"/>
            <a:ext cx="266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Екологічні</a:t>
            </a:r>
            <a:r>
              <a:rPr lang="ru-RU" dirty="0"/>
              <a:t> "стежки"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5CCFA3-42C6-BB2D-0C34-84D9E61DA4E0}"/>
              </a:ext>
            </a:extLst>
          </p:cNvPr>
          <p:cNvSpPr txBox="1"/>
          <p:nvPr/>
        </p:nvSpPr>
        <p:spPr>
          <a:xfrm>
            <a:off x="5470410" y="4323639"/>
            <a:ext cx="2406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подорожі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spd="med" advTm="23000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88" y="12843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951" y="2166832"/>
            <a:ext cx="4857784" cy="64294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Спостереження в природі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78579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045C04"/>
                </a:solidFill>
              </a:rPr>
              <a:t>Весна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604" y="85723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Зима</a:t>
            </a:r>
            <a:r>
              <a:rPr lang="uk-UA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2264" y="371475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001C74"/>
                </a:solidFill>
              </a:rPr>
              <a:t>Літо </a:t>
            </a:r>
            <a:r>
              <a:rPr lang="uk-UA" i="1" dirty="0">
                <a:solidFill>
                  <a:srgbClr val="001C74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728" y="371475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rgbClr val="990000"/>
                </a:solidFill>
              </a:rPr>
              <a:t>Осінь</a:t>
            </a:r>
            <a:r>
              <a:rPr lang="uk-UA" b="1" i="1" dirty="0">
                <a:solidFill>
                  <a:srgbClr val="FF0000"/>
                </a:solidFill>
              </a:rPr>
              <a:t> </a:t>
            </a:r>
            <a:r>
              <a:rPr lang="uk-UA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med" advTm="19000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42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307754"/>
            <a:ext cx="2571768" cy="5778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Актуальність</a:t>
            </a:r>
            <a:endParaRPr lang="ru-RU" sz="2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981585"/>
            <a:ext cx="6036132" cy="21674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На сьогоднішній день дуже гостро постає питання екологічної ситуації, яка склалася у всьому світі</a:t>
            </a:r>
          </a:p>
          <a:p>
            <a:pPr algn="just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Тому проблема становлення екологічної свідомості та культури дуже актуальна для нашого часу. Студенти  повинні усвідомити себе активними суб’єктами природи, суб’єктами світу, у якому вони живуть, а для цього у них повинно бути сформоване усвідомлене відношення до природи та знання про неї.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85728"/>
            <a:ext cx="7572428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>
                <a:solidFill>
                  <a:schemeClr val="accent2">
                    <a:lumMod val="50000"/>
                  </a:schemeClr>
                </a:solidFill>
              </a:rPr>
              <a:t>Студентський вік – період пізньої юності. Термін «студент» латинського походження, у перекладі на українську мову означає ретельно працюючий, тобто, той, хто опановує знання.</a:t>
            </a:r>
            <a:endParaRPr lang="uk-UA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99992" y="4155443"/>
            <a:ext cx="2377392" cy="5778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Мета,</a:t>
            </a:r>
            <a:endParaRPr kumimoji="0" lang="en-US" sz="3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методи  дослідження</a:t>
            </a:r>
            <a:endParaRPr kumimoji="0" lang="ru-RU" sz="36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0" y="5000636"/>
            <a:ext cx="7572396" cy="18573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kumimoji="0" lang="uk-UA" sz="6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Мета: </a:t>
            </a:r>
            <a:r>
              <a:rPr lang="uk-UA" sz="6400" dirty="0"/>
              <a:t>Теоретично обґрунтувати, вивчити, розробити і експериментально випробувати систему методичних прийомів для позитивних результатів у      роботі з формування екологічної свідомості у студентів.</a:t>
            </a: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en-US" sz="6400" b="1" dirty="0" err="1"/>
              <a:t>Методи</a:t>
            </a:r>
            <a:r>
              <a:rPr lang="en-US" sz="6400" b="1" dirty="0"/>
              <a:t> </a:t>
            </a:r>
            <a:r>
              <a:rPr lang="en-US" sz="6400" b="1" dirty="0" err="1"/>
              <a:t>дослідження</a:t>
            </a:r>
            <a:r>
              <a:rPr lang="uk-UA" sz="6400" b="1" dirty="0"/>
              <a:t>			Гіпотеза</a:t>
            </a:r>
            <a:endParaRPr lang="en-US" sz="6400" dirty="0"/>
          </a:p>
          <a:p>
            <a:pPr lvl="0"/>
            <a:r>
              <a:rPr lang="uk-UA" sz="6400" dirty="0"/>
              <a:t> </a:t>
            </a:r>
            <a:r>
              <a:rPr lang="en-US" sz="6400" dirty="0" err="1"/>
              <a:t>Аналіз</a:t>
            </a:r>
            <a:r>
              <a:rPr lang="en-US" sz="6400" dirty="0"/>
              <a:t> </a:t>
            </a:r>
            <a:r>
              <a:rPr lang="en-US" sz="6400" dirty="0" err="1"/>
              <a:t>та</a:t>
            </a:r>
            <a:r>
              <a:rPr lang="en-US" sz="6400" dirty="0"/>
              <a:t> </a:t>
            </a:r>
            <a:r>
              <a:rPr lang="en-US" sz="6400" dirty="0" err="1"/>
              <a:t>синтез</a:t>
            </a:r>
            <a:r>
              <a:rPr lang="en-US" sz="6400" dirty="0"/>
              <a:t>;</a:t>
            </a:r>
            <a:r>
              <a:rPr lang="uk-UA" sz="6400" dirty="0"/>
              <a:t>	                 екологічне виховання студентів відбуватиметься           </a:t>
            </a:r>
            <a:r>
              <a:rPr lang="en-US" sz="6400" dirty="0" err="1"/>
              <a:t>Системний</a:t>
            </a:r>
            <a:r>
              <a:rPr lang="en-US" sz="6400" dirty="0"/>
              <a:t>; </a:t>
            </a:r>
            <a:r>
              <a:rPr lang="uk-UA" sz="6400" dirty="0"/>
              <a:t>	                 більш ефективно за умови систематичного та    </a:t>
            </a:r>
            <a:r>
              <a:rPr lang="en-US" sz="6400" dirty="0" err="1"/>
              <a:t>Структурно</a:t>
            </a:r>
            <a:r>
              <a:rPr lang="en-US" sz="6400" dirty="0"/>
              <a:t> – </a:t>
            </a:r>
            <a:r>
              <a:rPr lang="uk-UA" sz="6400" dirty="0"/>
              <a:t>                               цілеспрямованого використання різних форм роботи,</a:t>
            </a:r>
          </a:p>
          <a:p>
            <a:pPr lvl="0"/>
            <a:r>
              <a:rPr lang="en-US" sz="6400" dirty="0" err="1"/>
              <a:t>функціональний</a:t>
            </a:r>
            <a:r>
              <a:rPr lang="en-US" sz="6400" dirty="0"/>
              <a:t> </a:t>
            </a:r>
            <a:r>
              <a:rPr lang="uk-UA" sz="6400" dirty="0"/>
              <a:t>	                 які спонукатимуть їх до екологічно доцільної   		                                     поведінки та діяльності     </a:t>
            </a:r>
            <a:endParaRPr lang="en-US" sz="6400" dirty="0"/>
          </a:p>
          <a:p>
            <a:pPr lvl="0"/>
            <a:r>
              <a:rPr lang="en-US" sz="6400" dirty="0"/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244ECB-A176-F326-88A7-E069FEC81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80" y="1410308"/>
            <a:ext cx="2377392" cy="3006097"/>
          </a:xfrm>
          <a:prstGeom prst="rect">
            <a:avLst/>
          </a:prstGeom>
        </p:spPr>
      </p:pic>
      <p:sp>
        <p:nvSpPr>
          <p:cNvPr id="5" name="Стрілка: униз 4">
            <a:extLst>
              <a:ext uri="{FF2B5EF4-FFF2-40B4-BE49-F238E27FC236}">
                <a16:creationId xmlns:a16="http://schemas.microsoft.com/office/drawing/2014/main" id="{E635E8E7-B263-5F60-BC41-47FF8E1C7EC2}"/>
              </a:ext>
            </a:extLst>
          </p:cNvPr>
          <p:cNvSpPr/>
          <p:nvPr/>
        </p:nvSpPr>
        <p:spPr>
          <a:xfrm>
            <a:off x="5292644" y="4695617"/>
            <a:ext cx="792088" cy="3050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85000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42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332299"/>
            <a:ext cx="3500462" cy="7254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i="1" dirty="0">
                <a:solidFill>
                  <a:schemeClr val="bg2">
                    <a:lumMod val="25000"/>
                  </a:schemeClr>
                </a:solidFill>
              </a:rPr>
              <a:t>Праця в природі</a:t>
            </a:r>
            <a:endParaRPr lang="ru-RU" sz="32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2419" y="589505"/>
            <a:ext cx="20353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Згрібання листя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472516"/>
            <a:ext cx="2234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Збирання гілочок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765655"/>
            <a:ext cx="21824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Поливання квітів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973" y="2057769"/>
            <a:ext cx="21242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Підгодовування </a:t>
            </a:r>
          </a:p>
          <a:p>
            <a:pPr algn="ctr"/>
            <a:r>
              <a:rPr lang="uk-UA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пташок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59484" y="2695901"/>
            <a:ext cx="36295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Висаджування розсади квітів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Tm="27000"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14" y="82709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Форми роботи з </a:t>
            </a:r>
            <a:r>
              <a:rPr lang="uk-UA" sz="31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з</a:t>
            </a:r>
            <a:r>
              <a:rPr lang="uk-UA" sz="31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екологічного виховання</a:t>
            </a:r>
            <a:r>
              <a:rPr lang="ru-RU" b="1" dirty="0"/>
              <a:t> 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40623231"/>
              </p:ext>
            </p:extLst>
          </p:nvPr>
        </p:nvGraphicFramePr>
        <p:xfrm>
          <a:off x="428596" y="10001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 3"/>
          <p:cNvSpPr/>
          <p:nvPr/>
        </p:nvSpPr>
        <p:spPr>
          <a:xfrm rot="21166522">
            <a:off x="5304229" y="4287096"/>
            <a:ext cx="2279957" cy="2145519"/>
          </a:xfrm>
          <a:prstGeom prst="gear6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000" b="1" dirty="0"/>
              <a:t>Спільна праця</a:t>
            </a:r>
            <a:endParaRPr lang="ru-RU" sz="2000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779646" y="4210037"/>
            <a:ext cx="2071702" cy="1785950"/>
            <a:chOff x="1595119" y="1149928"/>
            <a:chExt cx="1625600" cy="1625600"/>
          </a:xfrm>
        </p:grpSpPr>
        <p:sp>
          <p:nvSpPr>
            <p:cNvPr id="11" name=" 3"/>
            <p:cNvSpPr/>
            <p:nvPr/>
          </p:nvSpPr>
          <p:spPr>
            <a:xfrm>
              <a:off x="1595119" y="1149928"/>
              <a:ext cx="1625600" cy="162560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 4"/>
            <p:cNvSpPr/>
            <p:nvPr/>
          </p:nvSpPr>
          <p:spPr>
            <a:xfrm>
              <a:off x="1812631" y="1393396"/>
              <a:ext cx="1148065" cy="9823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800" b="1" kern="1200" dirty="0"/>
                <a:t>Тематичні виставки</a:t>
              </a:r>
              <a:endParaRPr lang="ru-RU" sz="1800" b="1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 rot="21179581">
            <a:off x="518791" y="2836662"/>
            <a:ext cx="2311776" cy="1807070"/>
            <a:chOff x="2454821" y="178981"/>
            <a:chExt cx="1592756" cy="1592756"/>
          </a:xfrm>
        </p:grpSpPr>
        <p:sp>
          <p:nvSpPr>
            <p:cNvPr id="14" name=" 3"/>
            <p:cNvSpPr/>
            <p:nvPr/>
          </p:nvSpPr>
          <p:spPr>
            <a:xfrm rot="20700000">
              <a:off x="2454821" y="178981"/>
              <a:ext cx="1592756" cy="1592756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 4"/>
            <p:cNvSpPr/>
            <p:nvPr/>
          </p:nvSpPr>
          <p:spPr>
            <a:xfrm>
              <a:off x="2804160" y="528320"/>
              <a:ext cx="894079" cy="894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/>
                <a:t>Екологічна газета</a:t>
              </a:r>
              <a:r>
                <a:rPr lang="uk-UA" sz="2000" b="1" kern="1200" dirty="0"/>
                <a:t> </a:t>
              </a:r>
              <a:endParaRPr lang="ru-RU" sz="2000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 rot="343423">
            <a:off x="5766509" y="1151713"/>
            <a:ext cx="2125666" cy="1982790"/>
            <a:chOff x="1046280" y="1195854"/>
            <a:chExt cx="1625600" cy="1625600"/>
          </a:xfrm>
        </p:grpSpPr>
        <p:sp>
          <p:nvSpPr>
            <p:cNvPr id="17" name=" 3"/>
            <p:cNvSpPr/>
            <p:nvPr/>
          </p:nvSpPr>
          <p:spPr>
            <a:xfrm>
              <a:off x="1046280" y="1195854"/>
              <a:ext cx="1625600" cy="1625600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 4"/>
            <p:cNvSpPr/>
            <p:nvPr/>
          </p:nvSpPr>
          <p:spPr>
            <a:xfrm>
              <a:off x="1401406" y="1611568"/>
              <a:ext cx="1069954" cy="798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000" b="1" dirty="0"/>
                <a:t>Екологічні збори</a:t>
              </a:r>
              <a:r>
                <a:rPr lang="uk-UA" sz="2000" b="1" kern="1200" dirty="0"/>
                <a:t> </a:t>
              </a:r>
              <a:endParaRPr lang="ru-RU" sz="2000" b="1" kern="1200" dirty="0"/>
            </a:p>
          </p:txBody>
        </p:sp>
      </p:grpSp>
    </p:spTree>
  </p:cSld>
  <p:clrMapOvr>
    <a:masterClrMapping/>
  </p:clrMapOvr>
  <p:transition spd="med" advTm="26000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94" y="12843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  <a:ln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Результативність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3571836" y="2448971"/>
            <a:ext cx="2071702" cy="178595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більш емоційна реакція на об'єкти природи </a:t>
            </a:r>
            <a:endParaRPr lang="ru-RU" dirty="0"/>
          </a:p>
        </p:txBody>
      </p:sp>
      <p:sp>
        <p:nvSpPr>
          <p:cNvPr id="13" name="Шестиугольник 12"/>
          <p:cNvSpPr/>
          <p:nvPr/>
        </p:nvSpPr>
        <p:spPr>
          <a:xfrm>
            <a:off x="71406" y="2467260"/>
            <a:ext cx="2071702" cy="171451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мають елементарні екологічні уявлення про природу</a:t>
            </a:r>
            <a:endParaRPr lang="ru-RU" dirty="0"/>
          </a:p>
        </p:txBody>
      </p:sp>
      <p:sp>
        <p:nvSpPr>
          <p:cNvPr id="14" name="Шестиугольник 13"/>
          <p:cNvSpPr/>
          <p:nvPr/>
        </p:nvSpPr>
        <p:spPr>
          <a:xfrm>
            <a:off x="1643042" y="3286124"/>
            <a:ext cx="2357454" cy="20002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засвоїли основи дбайливого і заощадливого ставлення до живої природи</a:t>
            </a:r>
            <a:endParaRPr lang="ru-RU" dirty="0"/>
          </a:p>
        </p:txBody>
      </p:sp>
      <p:sp>
        <p:nvSpPr>
          <p:cNvPr id="15" name="Шестиугольник 14"/>
          <p:cNvSpPr/>
          <p:nvPr/>
        </p:nvSpPr>
        <p:spPr>
          <a:xfrm>
            <a:off x="6943468" y="2467260"/>
            <a:ext cx="2000264" cy="164307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із задоволенням беруть участь у трудовій діяльності</a:t>
            </a:r>
            <a:endParaRPr lang="ru-RU" dirty="0"/>
          </a:p>
        </p:txBody>
      </p:sp>
      <p:sp>
        <p:nvSpPr>
          <p:cNvPr id="16" name="Шестиугольник 15"/>
          <p:cNvSpPr/>
          <p:nvPr/>
        </p:nvSpPr>
        <p:spPr>
          <a:xfrm>
            <a:off x="5214942" y="1448839"/>
            <a:ext cx="2143140" cy="20002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засвоїли норми поведінки в природному оточенні</a:t>
            </a:r>
            <a:endParaRPr lang="ru-RU" dirty="0"/>
          </a:p>
        </p:txBody>
      </p:sp>
      <p:sp>
        <p:nvSpPr>
          <p:cNvPr id="17" name="Шестиугольник 16"/>
          <p:cNvSpPr/>
          <p:nvPr/>
        </p:nvSpPr>
        <p:spPr>
          <a:xfrm>
            <a:off x="4757710" y="4190614"/>
            <a:ext cx="2214578" cy="192882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навчилися оцінювати дії інших людей у природі</a:t>
            </a:r>
            <a:endParaRPr lang="ru-RU" dirty="0"/>
          </a:p>
        </p:txBody>
      </p:sp>
    </p:spTree>
  </p:cSld>
  <p:clrMapOvr>
    <a:masterClrMapping/>
  </p:clrMapOvr>
  <p:transition spd="med" advTm="27000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6578D-5AD9-CEA6-5A29-3113BBED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F3F14A-EF29-C9F5-93BF-5E6A0351F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7FDC34-AB24-9FF6-3919-B62C62A3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08"/>
            <a:ext cx="9144000" cy="68366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59723A-9E79-2E2A-C18F-7C226D690B78}"/>
              </a:ext>
            </a:extLst>
          </p:cNvPr>
          <p:cNvSpPr txBox="1"/>
          <p:nvPr/>
        </p:nvSpPr>
        <p:spPr>
          <a:xfrm>
            <a:off x="2246671" y="547171"/>
            <a:ext cx="46506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 err="1"/>
              <a:t>Лекція</a:t>
            </a:r>
            <a:r>
              <a:rPr lang="ru-RU" sz="3600" dirty="0"/>
              <a:t> № 2.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F97F0-91C9-242A-F5FB-5CDCEC869440}"/>
              </a:ext>
            </a:extLst>
          </p:cNvPr>
          <p:cNvSpPr txBox="1"/>
          <p:nvPr/>
        </p:nvSpPr>
        <p:spPr>
          <a:xfrm>
            <a:off x="683568" y="1224866"/>
            <a:ext cx="79208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/>
              <a:t>Екологічна</a:t>
            </a:r>
            <a:r>
              <a:rPr lang="ru-RU" sz="2800" dirty="0"/>
              <a:t> </a:t>
            </a:r>
            <a:r>
              <a:rPr lang="ru-RU" sz="2800" dirty="0" err="1"/>
              <a:t>свідомість</a:t>
            </a:r>
            <a:r>
              <a:rPr lang="ru-RU" sz="2800" dirty="0"/>
              <a:t>: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теорії</a:t>
            </a:r>
            <a:r>
              <a:rPr lang="ru-RU" sz="2800" dirty="0"/>
              <a:t> до практики, </a:t>
            </a:r>
            <a:r>
              <a:rPr lang="ru-RU" sz="2800" dirty="0" err="1"/>
              <a:t>або</a:t>
            </a:r>
            <a:r>
              <a:rPr lang="ru-RU" sz="2800" dirty="0"/>
              <a:t> як </a:t>
            </a:r>
            <a:r>
              <a:rPr lang="ru-RU" sz="2800" dirty="0" err="1"/>
              <a:t>почати</a:t>
            </a:r>
            <a:r>
              <a:rPr lang="ru-RU" sz="2800" dirty="0"/>
              <a:t> </a:t>
            </a:r>
            <a:r>
              <a:rPr lang="ru-RU" sz="2800" dirty="0" err="1"/>
              <a:t>сортувати</a:t>
            </a:r>
            <a:r>
              <a:rPr lang="ru-RU" sz="2800" dirty="0"/>
              <a:t> </a:t>
            </a:r>
            <a:r>
              <a:rPr lang="ru-RU" sz="2800" dirty="0" err="1"/>
              <a:t>сміття</a:t>
            </a:r>
            <a:r>
              <a:rPr lang="ru-RU" sz="2800" dirty="0"/>
              <a:t> та </a:t>
            </a:r>
            <a:r>
              <a:rPr lang="ru-RU" sz="2800" dirty="0" err="1"/>
              <a:t>зіровейстити</a:t>
            </a:r>
            <a:r>
              <a:rPr lang="ru-RU" sz="2800" dirty="0"/>
              <a:t>.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 err="1"/>
              <a:t>Продивитися</a:t>
            </a:r>
            <a:r>
              <a:rPr lang="ru-RU" sz="2800" dirty="0"/>
              <a:t> </a:t>
            </a:r>
            <a:r>
              <a:rPr lang="ru-RU" sz="2800" dirty="0" err="1"/>
              <a:t>відеоролік</a:t>
            </a:r>
            <a:endParaRPr lang="ru-RU" sz="2800" dirty="0"/>
          </a:p>
          <a:p>
            <a:endParaRPr lang="ru-RU" sz="2800" dirty="0"/>
          </a:p>
          <a:p>
            <a:r>
              <a:rPr lang="en-US" sz="2800" dirty="0">
                <a:hlinkClick r:id="rId3"/>
              </a:rPr>
              <a:t>https://www.youtube.com/watch?v=pJU_llbxUnA</a:t>
            </a:r>
            <a:endParaRPr lang="uk-UA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2040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88" y="12843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 rot="674428">
            <a:off x="-26629" y="5139026"/>
            <a:ext cx="4937039" cy="14895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rgbClr val="FFFF00"/>
                </a:solidFill>
              </a:rPr>
              <a:t>пізнавального інтересу до світу природи, направлятимуть на активну діяльність та усвідомлене збереження природи;</a:t>
            </a:r>
            <a:endParaRPr lang="ru-RU" sz="1600" b="1" dirty="0">
              <a:solidFill>
                <a:srgbClr val="FFFF00"/>
              </a:solidFill>
            </a:endParaRPr>
          </a:p>
          <a:p>
            <a:pPr algn="ctr"/>
            <a:r>
              <a:rPr lang="uk-UA" sz="1600" b="1" dirty="0">
                <a:solidFill>
                  <a:srgbClr val="FFFF00"/>
                </a:solidFill>
              </a:rPr>
              <a:t>вестимуть екологічну просвіту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1378609">
            <a:off x="2499411" y="2293707"/>
            <a:ext cx="4786346" cy="166165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sz="1600" b="1" dirty="0">
                <a:solidFill>
                  <a:schemeClr val="tx1"/>
                </a:solidFill>
              </a:rPr>
              <a:t>Підібрати форми, методи та прийоми роботи, які найбільш вдало вдосконалять навчально-виховну роботу з екологічного виховання і </a:t>
            </a:r>
            <a:r>
              <a:rPr lang="uk-UA" sz="2000" b="1" dirty="0">
                <a:solidFill>
                  <a:srgbClr val="FF0000"/>
                </a:solidFill>
              </a:rPr>
              <a:t>допоможуть у: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587504">
            <a:off x="1824113" y="4107654"/>
            <a:ext cx="4786346" cy="11298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solidFill>
                <a:srgbClr val="FFFF00"/>
              </a:solidFill>
            </a:endParaRPr>
          </a:p>
          <a:p>
            <a:pPr algn="ctr"/>
            <a:r>
              <a:rPr lang="uk-UA" sz="1600" b="1" dirty="0">
                <a:solidFill>
                  <a:srgbClr val="FFFF00"/>
                </a:solidFill>
              </a:rPr>
              <a:t>формуванні моральних якостей: доброти, співчуття, гуманізму, </a:t>
            </a:r>
          </a:p>
          <a:p>
            <a:pPr algn="ctr"/>
            <a:r>
              <a:rPr lang="uk-UA" sz="1600" b="1" dirty="0">
                <a:solidFill>
                  <a:srgbClr val="FFFF00"/>
                </a:solidFill>
              </a:rPr>
              <a:t>сприятимуть розвитку трудових, природознавчих навичок</a:t>
            </a:r>
            <a:endParaRPr lang="ru-RU" sz="1600" b="1" dirty="0">
              <a:solidFill>
                <a:srgbClr val="FFFF00"/>
              </a:solidFill>
            </a:endParaRPr>
          </a:p>
          <a:p>
            <a:pPr algn="ctr"/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 rot="20896488">
            <a:off x="2307519" y="1337368"/>
            <a:ext cx="4786346" cy="9589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/>
              <a:t>Обґрунтувати основні етапи формування екологічних знань</a:t>
            </a:r>
            <a:endParaRPr lang="en-US" b="1" dirty="0"/>
          </a:p>
        </p:txBody>
      </p:sp>
      <p:sp>
        <p:nvSpPr>
          <p:cNvPr id="10" name="Овал 9"/>
          <p:cNvSpPr/>
          <p:nvPr/>
        </p:nvSpPr>
        <p:spPr>
          <a:xfrm rot="20599589">
            <a:off x="293299" y="545152"/>
            <a:ext cx="4647544" cy="11862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/>
              <a:t>Вивчити стан  екологічного виховання дітей в ЗВО та зробити оцінку даної проблеми в педагогіці</a:t>
            </a:r>
            <a:r>
              <a:rPr lang="uk-UA" sz="1400" b="1" dirty="0"/>
              <a:t>.</a:t>
            </a:r>
            <a:endParaRPr lang="en-US" sz="1400" b="1" dirty="0"/>
          </a:p>
        </p:txBody>
      </p:sp>
      <p:sp>
        <p:nvSpPr>
          <p:cNvPr id="11" name="Овал 10"/>
          <p:cNvSpPr/>
          <p:nvPr/>
        </p:nvSpPr>
        <p:spPr>
          <a:xfrm>
            <a:off x="251508" y="2056731"/>
            <a:ext cx="2214578" cy="19321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913213" y="1255523"/>
            <a:ext cx="729913" cy="3211812"/>
          </a:xfrm>
        </p:spPr>
        <p:txBody>
          <a:bodyPr vert="vert27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br>
              <a:rPr lang="uk-UA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Завдання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3000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643866" cy="1214422"/>
          </a:xfrm>
        </p:spPr>
        <p:txBody>
          <a:bodyPr>
            <a:normAutofit fontScale="90000"/>
          </a:bodyPr>
          <a:lstStyle/>
          <a:p>
            <a:br>
              <a:rPr lang="uk-UA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Очікувані результати </a:t>
            </a:r>
            <a:br>
              <a:rPr lang="uk-UA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по формуванню екологічної свідомості студентів </a:t>
            </a:r>
            <a:endParaRPr lang="ru-RU" sz="31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3419872" y="3071810"/>
            <a:ext cx="2232248" cy="1214422"/>
          </a:xfrm>
          <a:prstGeom prst="ellipse">
            <a:avLst/>
          </a:prstGeom>
          <a:solidFill>
            <a:srgbClr val="C0504D"/>
          </a:solidFill>
          <a:ln w="127000" cmpd="dbl">
            <a:solidFill>
              <a:srgbClr val="C0504D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Студенти: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248966" y="1454723"/>
            <a:ext cx="2352679" cy="1428760"/>
          </a:xfrm>
          <a:prstGeom prst="wedgeEllipseCallout">
            <a:avLst>
              <a:gd name="adj1" fmla="val 61588"/>
              <a:gd name="adj2" fmla="val 62134"/>
            </a:avLst>
          </a:prstGeom>
          <a:solidFill>
            <a:schemeClr val="accent4">
              <a:lumMod val="40000"/>
              <a:lumOff val="60000"/>
            </a:schemeClr>
          </a:solidFill>
          <a:ln w="63500" cmpd="thickThin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Матимуть багату уяву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3891716" y="1410080"/>
            <a:ext cx="3000396" cy="1395417"/>
          </a:xfrm>
          <a:prstGeom prst="wedgeEllipseCallout">
            <a:avLst>
              <a:gd name="adj1" fmla="val -23177"/>
              <a:gd name="adj2" fmla="val 63458"/>
            </a:avLst>
          </a:prstGeom>
          <a:solidFill>
            <a:schemeClr val="accent3">
              <a:lumMod val="40000"/>
              <a:lumOff val="60000"/>
            </a:schemeClr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Синтезуватимуть інформацію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6232262" y="2360138"/>
            <a:ext cx="2928926" cy="1538291"/>
          </a:xfrm>
          <a:prstGeom prst="wedgeEllipseCallout">
            <a:avLst>
              <a:gd name="adj1" fmla="val -69542"/>
              <a:gd name="adj2" fmla="val 22828"/>
            </a:avLst>
          </a:prstGeom>
          <a:solidFill>
            <a:schemeClr val="tx2">
              <a:lumMod val="40000"/>
              <a:lumOff val="60000"/>
            </a:schemeClr>
          </a:solidFill>
          <a:ln w="63500" cmpd="thickThin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Намагатимуться розв’язати проблеми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450763" y="4283908"/>
            <a:ext cx="3643306" cy="1857388"/>
          </a:xfrm>
          <a:prstGeom prst="wedgeEllipseCallout">
            <a:avLst>
              <a:gd name="adj1" fmla="val -66145"/>
              <a:gd name="adj2" fmla="val -45455"/>
            </a:avLst>
          </a:prstGeom>
          <a:solidFill>
            <a:schemeClr val="accent6">
              <a:lumMod val="40000"/>
              <a:lumOff val="60000"/>
            </a:schemeClr>
          </a:solidFill>
          <a:ln w="63500" cmpd="thickThin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Будуть в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певнені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у</a:t>
            </a:r>
            <a:r>
              <a:rPr kumimoji="0" lang="uk-UA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своїх силах і</a:t>
            </a:r>
            <a:r>
              <a:rPr kumimoji="0" lang="uk-UA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здібностях по</a:t>
            </a:r>
            <a:r>
              <a:rPr kumimoji="0" lang="uk-UA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усвідомленому збереженню природи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008694" y="4552545"/>
            <a:ext cx="3571900" cy="1643074"/>
          </a:xfrm>
          <a:prstGeom prst="wedgeEllipseCallout">
            <a:avLst>
              <a:gd name="adj1" fmla="val 38977"/>
              <a:gd name="adj2" fmla="val -61426"/>
            </a:avLst>
          </a:prstGeom>
          <a:solidFill>
            <a:schemeClr val="accent2">
              <a:lumMod val="40000"/>
              <a:lumOff val="60000"/>
            </a:schemeClr>
          </a:solidFill>
          <a:ln w="63500" cmpd="thickThin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Висловлюватимуть оригінальні ідеї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0" y="3071810"/>
            <a:ext cx="2928926" cy="1714505"/>
          </a:xfrm>
          <a:prstGeom prst="wedgeEllipseCallout">
            <a:avLst>
              <a:gd name="adj1" fmla="val 66187"/>
              <a:gd name="adj2" fmla="val -14086"/>
            </a:avLst>
          </a:prstGeom>
          <a:solidFill>
            <a:schemeClr val="accent5">
              <a:lumMod val="40000"/>
              <a:lumOff val="60000"/>
            </a:schemeClr>
          </a:solidFill>
          <a:ln w="63500" cmpd="thickThin">
            <a:solidFill>
              <a:srgbClr val="4BACC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Завжди</a:t>
            </a:r>
            <a:r>
              <a:rPr kumimoji="0" lang="uk-UA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знаходитимуться в пошуку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22000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88" y="12843"/>
            <a:ext cx="9161188" cy="68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472122" cy="64930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Нормативно-правова база: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14554"/>
            <a:ext cx="8136904" cy="435771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200" dirty="0"/>
              <a:t>Так, ст. 50 </a:t>
            </a:r>
            <a:r>
              <a:rPr lang="ru-RU" sz="2200" dirty="0" err="1"/>
              <a:t>Конституції</a:t>
            </a:r>
            <a:r>
              <a:rPr lang="ru-RU" sz="2200" dirty="0"/>
              <a:t> </a:t>
            </a:r>
            <a:r>
              <a:rPr lang="ru-RU" sz="2200" dirty="0" err="1"/>
              <a:t>України</a:t>
            </a:r>
            <a:r>
              <a:rPr lang="ru-RU" sz="2200" dirty="0"/>
              <a:t> (1996) </a:t>
            </a:r>
            <a:r>
              <a:rPr lang="ru-RU" sz="2200" dirty="0" err="1"/>
              <a:t>встановлює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кожен</a:t>
            </a:r>
            <a:r>
              <a:rPr lang="ru-RU" sz="2200" dirty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право на </a:t>
            </a:r>
            <a:r>
              <a:rPr lang="ru-RU" sz="2200" dirty="0" err="1"/>
              <a:t>безпечне</a:t>
            </a:r>
            <a:r>
              <a:rPr lang="ru-RU" sz="2200" dirty="0"/>
              <a:t> для </a:t>
            </a:r>
            <a:r>
              <a:rPr lang="ru-RU" sz="2200" dirty="0" err="1"/>
              <a:t>життя</a:t>
            </a:r>
            <a:r>
              <a:rPr lang="ru-RU" sz="2200" dirty="0"/>
              <a:t> і </a:t>
            </a:r>
            <a:r>
              <a:rPr lang="ru-RU" sz="2200" dirty="0" err="1"/>
              <a:t>здоров'я</a:t>
            </a:r>
            <a:r>
              <a:rPr lang="ru-RU" sz="2200" dirty="0"/>
              <a:t> </a:t>
            </a:r>
            <a:r>
              <a:rPr lang="ru-RU" sz="2200" dirty="0" err="1"/>
              <a:t>довкілля</a:t>
            </a:r>
            <a:r>
              <a:rPr lang="ru-RU" sz="2200" dirty="0"/>
              <a:t> та на </a:t>
            </a:r>
            <a:r>
              <a:rPr lang="ru-RU" sz="2200" dirty="0" err="1"/>
              <a:t>відшкодування</a:t>
            </a:r>
            <a:r>
              <a:rPr lang="ru-RU" sz="2200" dirty="0"/>
              <a:t> </a:t>
            </a:r>
            <a:r>
              <a:rPr lang="ru-RU" sz="2200" dirty="0" err="1"/>
              <a:t>завданої</a:t>
            </a:r>
            <a:r>
              <a:rPr lang="ru-RU" sz="2200" dirty="0"/>
              <a:t> </a:t>
            </a:r>
            <a:r>
              <a:rPr lang="ru-RU" sz="2200" dirty="0" err="1"/>
              <a:t>порушенням</a:t>
            </a:r>
            <a:r>
              <a:rPr lang="ru-RU" sz="2200" dirty="0"/>
              <a:t> </a:t>
            </a:r>
            <a:r>
              <a:rPr lang="ru-RU" sz="2200" dirty="0" err="1"/>
              <a:t>цього</a:t>
            </a:r>
            <a:r>
              <a:rPr lang="ru-RU" sz="2200" dirty="0"/>
              <a:t> права </a:t>
            </a:r>
            <a:r>
              <a:rPr lang="ru-RU" sz="2200" dirty="0" err="1"/>
              <a:t>шкоди</a:t>
            </a:r>
            <a:r>
              <a:rPr lang="ru-RU" sz="2200" dirty="0"/>
              <a:t>. Кожному </a:t>
            </a:r>
            <a:r>
              <a:rPr lang="ru-RU" sz="2200" dirty="0" err="1"/>
              <a:t>гарантується</a:t>
            </a:r>
            <a:r>
              <a:rPr lang="ru-RU" sz="2200" dirty="0"/>
              <a:t> право </a:t>
            </a:r>
            <a:r>
              <a:rPr lang="ru-RU" sz="2200" dirty="0" err="1"/>
              <a:t>вільного</a:t>
            </a:r>
            <a:r>
              <a:rPr lang="ru-RU" sz="2200" dirty="0"/>
              <a:t> доступу до </a:t>
            </a:r>
            <a:r>
              <a:rPr lang="ru-RU" sz="2200" dirty="0" err="1"/>
              <a:t>інформації</a:t>
            </a:r>
            <a:r>
              <a:rPr lang="ru-RU" sz="2200" dirty="0"/>
              <a:t> про стан </a:t>
            </a:r>
            <a:r>
              <a:rPr lang="ru-RU" sz="2200" dirty="0" err="1"/>
              <a:t>довкілля</a:t>
            </a:r>
            <a:r>
              <a:rPr lang="ru-RU" sz="2200" dirty="0"/>
              <a:t>, про </a:t>
            </a:r>
            <a:r>
              <a:rPr lang="ru-RU" sz="2200" dirty="0" err="1"/>
              <a:t>якість</a:t>
            </a:r>
            <a:r>
              <a:rPr lang="ru-RU" sz="2200" dirty="0"/>
              <a:t> </a:t>
            </a:r>
            <a:r>
              <a:rPr lang="ru-RU" sz="2200" dirty="0" err="1"/>
              <a:t>харчових</a:t>
            </a:r>
            <a:r>
              <a:rPr lang="ru-RU" sz="2200" dirty="0"/>
              <a:t> </a:t>
            </a:r>
            <a:r>
              <a:rPr lang="ru-RU" sz="2200" dirty="0" err="1"/>
              <a:t>продуктів</a:t>
            </a:r>
            <a:r>
              <a:rPr lang="ru-RU" sz="2200" dirty="0"/>
              <a:t> і </a:t>
            </a:r>
            <a:r>
              <a:rPr lang="ru-RU" sz="2200" dirty="0" err="1"/>
              <a:t>предметів</a:t>
            </a:r>
            <a:r>
              <a:rPr lang="ru-RU" sz="2200" dirty="0"/>
              <a:t> </a:t>
            </a:r>
            <a:r>
              <a:rPr lang="ru-RU" sz="2200" dirty="0" err="1"/>
              <a:t>побуту</a:t>
            </a:r>
            <a:r>
              <a:rPr lang="ru-RU" sz="2200" dirty="0"/>
              <a:t>, а також право на </a:t>
            </a:r>
            <a:r>
              <a:rPr lang="ru-RU" sz="2200" dirty="0" err="1"/>
              <a:t>її</a:t>
            </a:r>
            <a:r>
              <a:rPr lang="ru-RU" sz="2200" dirty="0"/>
              <a:t> </a:t>
            </a:r>
            <a:r>
              <a:rPr lang="ru-RU" sz="2200" dirty="0" err="1"/>
              <a:t>поширення</a:t>
            </a:r>
            <a:r>
              <a:rPr lang="ru-RU" sz="2200" dirty="0"/>
              <a:t>. </a:t>
            </a:r>
            <a:r>
              <a:rPr lang="ru-RU" sz="2200" dirty="0" err="1"/>
              <a:t>Така</a:t>
            </a:r>
            <a:r>
              <a:rPr lang="ru-RU" sz="2200" dirty="0"/>
              <a:t> </a:t>
            </a:r>
            <a:r>
              <a:rPr lang="ru-RU" sz="2200" dirty="0" err="1"/>
              <a:t>інформація</a:t>
            </a:r>
            <a:r>
              <a:rPr lang="ru-RU" sz="2200" dirty="0"/>
              <a:t> </a:t>
            </a:r>
            <a:r>
              <a:rPr lang="ru-RU" sz="2200" dirty="0" err="1"/>
              <a:t>ніким</a:t>
            </a:r>
            <a:r>
              <a:rPr lang="ru-RU" sz="2200" dirty="0"/>
              <a:t> не </a:t>
            </a:r>
            <a:r>
              <a:rPr lang="ru-RU" sz="2200" dirty="0" err="1"/>
              <a:t>може</a:t>
            </a:r>
            <a:r>
              <a:rPr lang="ru-RU" sz="2200" dirty="0"/>
              <a:t> бути засекречена.</a:t>
            </a:r>
          </a:p>
          <a:p>
            <a:pPr marL="0" indent="0" algn="just">
              <a:buNone/>
            </a:pPr>
            <a:r>
              <a:rPr lang="ru-RU" sz="2200" dirty="0"/>
              <a:t>Законом </a:t>
            </a:r>
            <a:r>
              <a:rPr lang="ru-RU" sz="2200" dirty="0" err="1"/>
              <a:t>України</a:t>
            </a:r>
            <a:r>
              <a:rPr lang="ru-RU" sz="2200" dirty="0"/>
              <a:t> «Про </a:t>
            </a:r>
            <a:r>
              <a:rPr lang="ru-RU" sz="2200" dirty="0" err="1"/>
              <a:t>охорону</a:t>
            </a:r>
            <a:r>
              <a:rPr lang="ru-RU" sz="2200" dirty="0"/>
              <a:t> </a:t>
            </a:r>
            <a:r>
              <a:rPr lang="ru-RU" sz="2200" dirty="0" err="1"/>
              <a:t>навколишнього</a:t>
            </a:r>
            <a:r>
              <a:rPr lang="ru-RU" sz="2200" dirty="0"/>
              <a:t> природного </a:t>
            </a:r>
            <a:r>
              <a:rPr lang="ru-RU" sz="2200" dirty="0" err="1"/>
              <a:t>середовища</a:t>
            </a:r>
            <a:r>
              <a:rPr lang="ru-RU" sz="2200" dirty="0"/>
              <a:t>» </a:t>
            </a:r>
            <a:r>
              <a:rPr lang="ru-RU" sz="2200" dirty="0" err="1"/>
              <a:t>передбачені</a:t>
            </a:r>
            <a:r>
              <a:rPr lang="ru-RU" sz="2200" dirty="0"/>
              <a:t> </a:t>
            </a:r>
            <a:r>
              <a:rPr lang="ru-RU" sz="2200" dirty="0" err="1"/>
              <a:t>екологічні</a:t>
            </a:r>
            <a:r>
              <a:rPr lang="ru-RU" sz="2200" dirty="0"/>
              <a:t> права </a:t>
            </a:r>
            <a:r>
              <a:rPr lang="ru-RU" sz="2200" dirty="0" err="1"/>
              <a:t>громадян</a:t>
            </a:r>
            <a:r>
              <a:rPr lang="ru-RU" sz="2200" dirty="0"/>
              <a:t> </a:t>
            </a:r>
            <a:r>
              <a:rPr lang="ru-RU" sz="2200" dirty="0" err="1"/>
              <a:t>України</a:t>
            </a:r>
            <a:r>
              <a:rPr lang="ru-RU" sz="2200" dirty="0"/>
              <a:t> (ст. 9). А </a:t>
            </a:r>
            <a:r>
              <a:rPr lang="ru-RU" sz="2200" dirty="0" err="1"/>
              <a:t>саме</a:t>
            </a:r>
            <a:r>
              <a:rPr lang="ru-RU" sz="2200" dirty="0"/>
              <a:t>, </a:t>
            </a:r>
            <a:r>
              <a:rPr lang="ru-RU" sz="2200" dirty="0" err="1"/>
              <a:t>кожний</a:t>
            </a:r>
            <a:r>
              <a:rPr lang="ru-RU" sz="2200" dirty="0"/>
              <a:t> </a:t>
            </a:r>
            <a:r>
              <a:rPr lang="ru-RU" sz="2200" dirty="0" err="1"/>
              <a:t>громадянин</a:t>
            </a:r>
            <a:r>
              <a:rPr lang="ru-RU" sz="2200" dirty="0"/>
              <a:t> </a:t>
            </a:r>
            <a:r>
              <a:rPr lang="ru-RU" sz="2200" dirty="0" err="1"/>
              <a:t>України</a:t>
            </a:r>
            <a:r>
              <a:rPr lang="ru-RU" sz="2200" dirty="0"/>
              <a:t> </a:t>
            </a:r>
            <a:r>
              <a:rPr lang="ru-RU" sz="2200" dirty="0" err="1"/>
              <a:t>має</a:t>
            </a:r>
            <a:r>
              <a:rPr lang="ru-RU" sz="2200" dirty="0"/>
              <a:t> право на:</a:t>
            </a:r>
          </a:p>
          <a:p>
            <a:pPr marL="0" indent="0" algn="just">
              <a:buNone/>
            </a:pPr>
            <a:r>
              <a:rPr lang="ru-RU" sz="2200" dirty="0"/>
              <a:t>а) </a:t>
            </a:r>
            <a:r>
              <a:rPr lang="ru-RU" sz="2200" dirty="0" err="1"/>
              <a:t>безпечне</a:t>
            </a:r>
            <a:r>
              <a:rPr lang="ru-RU" sz="2200" dirty="0"/>
              <a:t> для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життя</a:t>
            </a:r>
            <a:r>
              <a:rPr lang="ru-RU" sz="2200" dirty="0"/>
              <a:t> та </a:t>
            </a:r>
            <a:r>
              <a:rPr lang="ru-RU" sz="2200" dirty="0" err="1"/>
              <a:t>здоров'я</a:t>
            </a:r>
            <a:r>
              <a:rPr lang="ru-RU" sz="2200" dirty="0"/>
              <a:t> </a:t>
            </a:r>
            <a:r>
              <a:rPr lang="ru-RU" sz="2200" dirty="0" err="1"/>
              <a:t>навколишнє</a:t>
            </a:r>
            <a:r>
              <a:rPr lang="ru-RU" sz="2200" dirty="0"/>
              <a:t> </a:t>
            </a:r>
            <a:r>
              <a:rPr lang="ru-RU" sz="2200" dirty="0" err="1"/>
              <a:t>природне</a:t>
            </a:r>
            <a:r>
              <a:rPr lang="ru-RU" sz="2200" dirty="0"/>
              <a:t> </a:t>
            </a:r>
            <a:r>
              <a:rPr lang="ru-RU" sz="2200" dirty="0" err="1"/>
              <a:t>середовище</a:t>
            </a:r>
            <a:r>
              <a:rPr lang="ru-RU" sz="2200" dirty="0"/>
              <a:t>;</a:t>
            </a:r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r>
              <a:rPr lang="ru-RU" sz="2200" dirty="0"/>
              <a:t>б) участь в </a:t>
            </a:r>
            <a:r>
              <a:rPr lang="ru-RU" sz="2200" dirty="0" err="1"/>
              <a:t>обговоренні</a:t>
            </a:r>
            <a:r>
              <a:rPr lang="ru-RU" sz="2200" dirty="0"/>
              <a:t> та </a:t>
            </a:r>
            <a:r>
              <a:rPr lang="ru-RU" sz="2200" dirty="0" err="1"/>
              <a:t>внесення</a:t>
            </a:r>
            <a:r>
              <a:rPr lang="ru-RU" sz="2200" dirty="0"/>
              <a:t> </a:t>
            </a:r>
            <a:r>
              <a:rPr lang="ru-RU" sz="2200" dirty="0" err="1"/>
              <a:t>пропозицій</a:t>
            </a:r>
            <a:r>
              <a:rPr lang="ru-RU" sz="2200" dirty="0"/>
              <a:t> до </a:t>
            </a:r>
            <a:r>
              <a:rPr lang="ru-RU" sz="2200" dirty="0" err="1"/>
              <a:t>проектів</a:t>
            </a:r>
            <a:r>
              <a:rPr lang="ru-RU" sz="2200" dirty="0"/>
              <a:t> нормативно-</a:t>
            </a:r>
            <a:r>
              <a:rPr lang="ru-RU" sz="2200" dirty="0" err="1"/>
              <a:t>правових</a:t>
            </a:r>
            <a:r>
              <a:rPr lang="ru-RU" sz="2200" dirty="0"/>
              <a:t> </a:t>
            </a:r>
            <a:r>
              <a:rPr lang="ru-RU" sz="2200" dirty="0" err="1"/>
              <a:t>актів</a:t>
            </a:r>
            <a:r>
              <a:rPr lang="ru-RU" sz="2200" dirty="0"/>
              <a:t>, </a:t>
            </a:r>
            <a:r>
              <a:rPr lang="ru-RU" sz="2200" dirty="0" err="1"/>
              <a:t>матеріалів</a:t>
            </a:r>
            <a:r>
              <a:rPr lang="ru-RU" sz="2200" dirty="0"/>
              <a:t> </a:t>
            </a:r>
            <a:r>
              <a:rPr lang="ru-RU" sz="2200" dirty="0" err="1"/>
              <a:t>щодо</a:t>
            </a:r>
            <a:r>
              <a:rPr lang="ru-RU" sz="2200" dirty="0"/>
              <a:t> </a:t>
            </a:r>
            <a:r>
              <a:rPr lang="ru-RU" sz="2200" dirty="0" err="1"/>
              <a:t>розміщення</a:t>
            </a:r>
            <a:r>
              <a:rPr lang="ru-RU" sz="2200" dirty="0"/>
              <a:t>, </a:t>
            </a:r>
            <a:r>
              <a:rPr lang="ru-RU" sz="2200" dirty="0" err="1"/>
              <a:t>будівництва</a:t>
            </a:r>
            <a:r>
              <a:rPr lang="ru-RU" sz="2200" dirty="0"/>
              <a:t> і </a:t>
            </a:r>
            <a:r>
              <a:rPr lang="ru-RU" sz="2200" dirty="0" err="1"/>
              <a:t>реконструкції</a:t>
            </a:r>
            <a:r>
              <a:rPr lang="ru-RU" sz="2200" dirty="0"/>
              <a:t> </a:t>
            </a:r>
            <a:r>
              <a:rPr lang="ru-RU" sz="2200" dirty="0" err="1"/>
              <a:t>об'єктів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можуть</a:t>
            </a:r>
            <a:r>
              <a:rPr lang="ru-RU" sz="2200" dirty="0"/>
              <a:t> негативно </a:t>
            </a:r>
            <a:r>
              <a:rPr lang="ru-RU" sz="2200" dirty="0" err="1"/>
              <a:t>впливати</a:t>
            </a:r>
            <a:r>
              <a:rPr lang="ru-RU" sz="2200" dirty="0"/>
              <a:t> на стан </a:t>
            </a:r>
            <a:r>
              <a:rPr lang="ru-RU" sz="2200" dirty="0" err="1"/>
              <a:t>навколишнього</a:t>
            </a:r>
            <a:r>
              <a:rPr lang="ru-RU" sz="2200" dirty="0"/>
              <a:t> природного </a:t>
            </a:r>
            <a:r>
              <a:rPr lang="ru-RU" sz="2200" dirty="0" err="1"/>
              <a:t>середовища</a:t>
            </a:r>
            <a:r>
              <a:rPr lang="ru-RU" sz="2200" dirty="0"/>
              <a:t>, </a:t>
            </a:r>
            <a:r>
              <a:rPr lang="ru-RU" sz="2200" dirty="0" err="1"/>
              <a:t>внесення</a:t>
            </a:r>
            <a:r>
              <a:rPr lang="ru-RU" sz="2200" dirty="0"/>
              <a:t> </a:t>
            </a:r>
            <a:r>
              <a:rPr lang="ru-RU" sz="2200" dirty="0" err="1"/>
              <a:t>пропозицій</a:t>
            </a:r>
            <a:r>
              <a:rPr lang="ru-RU" sz="2200" dirty="0"/>
              <a:t> до </a:t>
            </a:r>
            <a:r>
              <a:rPr lang="ru-RU" sz="2200" dirty="0" err="1"/>
              <a:t>органів</a:t>
            </a:r>
            <a:r>
              <a:rPr lang="ru-RU" sz="2200" dirty="0"/>
              <a:t> </a:t>
            </a:r>
            <a:r>
              <a:rPr lang="ru-RU" sz="2200" dirty="0" err="1"/>
              <a:t>державної</a:t>
            </a:r>
            <a:r>
              <a:rPr lang="ru-RU" sz="2200" dirty="0"/>
              <a:t> </a:t>
            </a:r>
            <a:r>
              <a:rPr lang="ru-RU" sz="2200" dirty="0" err="1"/>
              <a:t>влади</a:t>
            </a:r>
            <a:r>
              <a:rPr lang="ru-RU" sz="2200" dirty="0"/>
              <a:t> та </a:t>
            </a:r>
            <a:r>
              <a:rPr lang="ru-RU" sz="2200" dirty="0" err="1"/>
              <a:t>органів</a:t>
            </a:r>
            <a:r>
              <a:rPr lang="ru-RU" sz="2200" dirty="0"/>
              <a:t> </a:t>
            </a:r>
            <a:r>
              <a:rPr lang="ru-RU" sz="2200" dirty="0" err="1"/>
              <a:t>місцевого</a:t>
            </a:r>
            <a:r>
              <a:rPr lang="ru-RU" sz="2200" dirty="0"/>
              <a:t> </a:t>
            </a:r>
            <a:r>
              <a:rPr lang="ru-RU" sz="2200" dirty="0" err="1"/>
              <a:t>самоврядування</a:t>
            </a:r>
            <a:r>
              <a:rPr lang="ru-RU" sz="2200" dirty="0"/>
              <a:t>, </a:t>
            </a:r>
            <a:r>
              <a:rPr lang="ru-RU" sz="2200" dirty="0" err="1"/>
              <a:t>юридичних</a:t>
            </a:r>
            <a:r>
              <a:rPr lang="ru-RU" sz="2200" dirty="0"/>
              <a:t> </a:t>
            </a:r>
            <a:r>
              <a:rPr lang="ru-RU" sz="2200" dirty="0" err="1"/>
              <a:t>осіб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беруть</a:t>
            </a:r>
            <a:r>
              <a:rPr lang="ru-RU" sz="2200" dirty="0"/>
              <a:t> участь в </a:t>
            </a:r>
            <a:r>
              <a:rPr lang="ru-RU" sz="2200" dirty="0" err="1"/>
              <a:t>прийнятті</a:t>
            </a:r>
            <a:r>
              <a:rPr lang="ru-RU" sz="2200" dirty="0"/>
              <a:t> </a:t>
            </a:r>
            <a:r>
              <a:rPr lang="ru-RU" sz="2200" dirty="0" err="1"/>
              <a:t>рішень</a:t>
            </a:r>
            <a:r>
              <a:rPr lang="ru-RU" sz="2200" dirty="0"/>
              <a:t> з </a:t>
            </a:r>
            <a:r>
              <a:rPr lang="ru-RU" sz="2200" dirty="0" err="1"/>
              <a:t>цих</a:t>
            </a:r>
            <a:r>
              <a:rPr lang="ru-RU" sz="2200" dirty="0"/>
              <a:t> </a:t>
            </a:r>
            <a:r>
              <a:rPr lang="ru-RU" sz="2200" dirty="0" err="1"/>
              <a:t>питань</a:t>
            </a:r>
            <a:r>
              <a:rPr lang="ru-RU" sz="2200" dirty="0"/>
              <a:t>;</a:t>
            </a:r>
          </a:p>
          <a:p>
            <a:pPr marL="0" indent="0" algn="just">
              <a:buNone/>
            </a:pPr>
            <a:endParaRPr lang="ru-RU" sz="2200" dirty="0"/>
          </a:p>
          <a:p>
            <a:pPr marL="0" indent="0" algn="just">
              <a:buNone/>
            </a:pPr>
            <a:r>
              <a:rPr lang="ru-RU" sz="2200" dirty="0"/>
              <a:t>в) участь в </a:t>
            </a:r>
            <a:r>
              <a:rPr lang="ru-RU" sz="2200" dirty="0" err="1"/>
              <a:t>розробці</a:t>
            </a:r>
            <a:r>
              <a:rPr lang="ru-RU" sz="2200" dirty="0"/>
              <a:t> та </a:t>
            </a:r>
            <a:r>
              <a:rPr lang="ru-RU" sz="2200" dirty="0" err="1"/>
              <a:t>здійсненні</a:t>
            </a:r>
            <a:r>
              <a:rPr lang="ru-RU" sz="2200" dirty="0"/>
              <a:t> </a:t>
            </a:r>
            <a:r>
              <a:rPr lang="ru-RU" sz="2200" dirty="0" err="1"/>
              <a:t>заходів</a:t>
            </a:r>
            <a:r>
              <a:rPr lang="ru-RU" sz="2200" dirty="0"/>
              <a:t> </a:t>
            </a:r>
            <a:r>
              <a:rPr lang="ru-RU" sz="2200" dirty="0" err="1"/>
              <a:t>щодо</a:t>
            </a:r>
            <a:r>
              <a:rPr lang="ru-RU" sz="2200" dirty="0"/>
              <a:t> </a:t>
            </a:r>
            <a:r>
              <a:rPr lang="ru-RU" sz="2200" dirty="0" err="1"/>
              <a:t>охорони</a:t>
            </a:r>
            <a:r>
              <a:rPr lang="ru-RU" sz="2200" dirty="0"/>
              <a:t> </a:t>
            </a:r>
            <a:r>
              <a:rPr lang="ru-RU" sz="2200" dirty="0" err="1"/>
              <a:t>навколишнього</a:t>
            </a:r>
            <a:r>
              <a:rPr lang="ru-RU" sz="2200" dirty="0"/>
              <a:t> природного </a:t>
            </a:r>
            <a:r>
              <a:rPr lang="ru-RU" sz="2200" dirty="0" err="1"/>
              <a:t>середовища</a:t>
            </a:r>
            <a:r>
              <a:rPr lang="ru-RU" sz="2200" dirty="0"/>
              <a:t>, </a:t>
            </a:r>
            <a:r>
              <a:rPr lang="ru-RU" sz="2200" dirty="0" err="1"/>
              <a:t>раціонального</a:t>
            </a:r>
            <a:r>
              <a:rPr lang="ru-RU" sz="2200" dirty="0"/>
              <a:t> і комплексного </a:t>
            </a:r>
            <a:r>
              <a:rPr lang="ru-RU" sz="2200" dirty="0" err="1"/>
              <a:t>використання</a:t>
            </a:r>
            <a:r>
              <a:rPr lang="ru-RU" sz="2200" dirty="0"/>
              <a:t> </a:t>
            </a:r>
            <a:r>
              <a:rPr lang="ru-RU" sz="2200" dirty="0" err="1"/>
              <a:t>природних</a:t>
            </a:r>
            <a:r>
              <a:rPr lang="ru-RU" sz="2200" dirty="0"/>
              <a:t> </a:t>
            </a:r>
            <a:r>
              <a:rPr lang="ru-RU" sz="2200" dirty="0" err="1"/>
              <a:t>ресурсів</a:t>
            </a:r>
            <a:r>
              <a:rPr lang="ru-RU" sz="2200" dirty="0"/>
              <a:t>;</a:t>
            </a:r>
          </a:p>
          <a:p>
            <a:endParaRPr lang="uk-UA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00108"/>
            <a:ext cx="1078436" cy="127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85918" y="1214422"/>
            <a:ext cx="607223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 дбайливого ставлення до природи означені в Конституції України: «Кожен зобов′язаний не заподіювати шкоди природі».</a:t>
            </a:r>
          </a:p>
        </p:txBody>
      </p:sp>
    </p:spTree>
  </p:cSld>
  <p:clrMapOvr>
    <a:masterClrMapping/>
  </p:clrMapOvr>
  <p:transition spd="med" advTm="43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6C21BC-3B81-6569-69B6-F77905E01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73050"/>
            <a:ext cx="8507288" cy="5853113"/>
          </a:xfrm>
        </p:spPr>
        <p:txBody>
          <a:bodyPr/>
          <a:lstStyle/>
          <a:p>
            <a:r>
              <a:rPr lang="ru-RU" sz="1800" dirty="0"/>
              <a:t>г) </a:t>
            </a:r>
            <a:r>
              <a:rPr lang="ru-RU" sz="1800" dirty="0" err="1"/>
              <a:t>здійснення</a:t>
            </a:r>
            <a:r>
              <a:rPr lang="ru-RU" sz="1800" dirty="0"/>
              <a:t> </a:t>
            </a:r>
            <a:r>
              <a:rPr lang="ru-RU" sz="1800" dirty="0" err="1"/>
              <a:t>загального</a:t>
            </a:r>
            <a:r>
              <a:rPr lang="ru-RU" sz="1800" dirty="0"/>
              <a:t> і </a:t>
            </a:r>
            <a:r>
              <a:rPr lang="ru-RU" sz="1800" dirty="0" err="1"/>
              <a:t>спеціального</a:t>
            </a:r>
            <a:r>
              <a:rPr lang="ru-RU" sz="1800" dirty="0"/>
              <a:t>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природних</a:t>
            </a:r>
            <a:r>
              <a:rPr lang="ru-RU" sz="1800" dirty="0"/>
              <a:t> </a:t>
            </a:r>
            <a:r>
              <a:rPr lang="ru-RU" sz="1800" dirty="0" err="1"/>
              <a:t>ресурсів</a:t>
            </a:r>
            <a:r>
              <a:rPr lang="ru-RU" sz="1800" dirty="0"/>
              <a:t>;</a:t>
            </a:r>
          </a:p>
          <a:p>
            <a:r>
              <a:rPr lang="ru-RU" sz="1800" dirty="0"/>
              <a:t>д) </a:t>
            </a:r>
            <a:r>
              <a:rPr lang="ru-RU" sz="1800" dirty="0" err="1"/>
              <a:t>об'єднання</a:t>
            </a:r>
            <a:r>
              <a:rPr lang="ru-RU" sz="1800" dirty="0"/>
              <a:t> в </a:t>
            </a:r>
            <a:r>
              <a:rPr lang="ru-RU" sz="1800" dirty="0" err="1"/>
              <a:t>громадські</a:t>
            </a:r>
            <a:r>
              <a:rPr lang="ru-RU" sz="1800" dirty="0"/>
              <a:t> </a:t>
            </a:r>
            <a:r>
              <a:rPr lang="ru-RU" sz="1800" dirty="0" err="1"/>
              <a:t>природоохоронні</a:t>
            </a:r>
            <a:r>
              <a:rPr lang="ru-RU" sz="1800" dirty="0"/>
              <a:t> </a:t>
            </a:r>
            <a:r>
              <a:rPr lang="ru-RU" sz="1800" dirty="0" err="1"/>
              <a:t>формування</a:t>
            </a:r>
            <a:r>
              <a:rPr lang="ru-RU" sz="1800" dirty="0"/>
              <a:t>;</a:t>
            </a:r>
          </a:p>
          <a:p>
            <a:r>
              <a:rPr lang="ru-RU" sz="1800" dirty="0"/>
              <a:t>е) </a:t>
            </a:r>
            <a:r>
              <a:rPr lang="ru-RU" sz="1800" dirty="0" err="1"/>
              <a:t>вільний</a:t>
            </a:r>
            <a:r>
              <a:rPr lang="ru-RU" sz="1800" dirty="0"/>
              <a:t> доступ до </a:t>
            </a:r>
            <a:r>
              <a:rPr lang="ru-RU" sz="1800" dirty="0" err="1"/>
              <a:t>інформації</a:t>
            </a:r>
            <a:r>
              <a:rPr lang="ru-RU" sz="1800" dirty="0"/>
              <a:t> про стан </a:t>
            </a:r>
            <a:r>
              <a:rPr lang="ru-RU" sz="1800" dirty="0" err="1"/>
              <a:t>навколишнього</a:t>
            </a:r>
            <a:r>
              <a:rPr lang="ru-RU" sz="1800" dirty="0"/>
              <a:t> природного </a:t>
            </a:r>
            <a:r>
              <a:rPr lang="ru-RU" sz="1800" dirty="0" err="1"/>
              <a:t>середовища</a:t>
            </a:r>
            <a:r>
              <a:rPr lang="ru-RU" sz="1800" dirty="0"/>
              <a:t> (</a:t>
            </a:r>
            <a:r>
              <a:rPr lang="ru-RU" sz="1800" dirty="0" err="1"/>
              <a:t>екологічна</a:t>
            </a:r>
            <a:r>
              <a:rPr lang="ru-RU" sz="1800" dirty="0"/>
              <a:t> </a:t>
            </a:r>
            <a:r>
              <a:rPr lang="ru-RU" sz="1800" dirty="0" err="1"/>
              <a:t>інформація</a:t>
            </a:r>
            <a:r>
              <a:rPr lang="ru-RU" sz="1800" dirty="0"/>
              <a:t>) та </a:t>
            </a:r>
            <a:r>
              <a:rPr lang="ru-RU" sz="1800" dirty="0" err="1"/>
              <a:t>вільне</a:t>
            </a:r>
            <a:r>
              <a:rPr lang="ru-RU" sz="1800" dirty="0"/>
              <a:t> </a:t>
            </a:r>
            <a:r>
              <a:rPr lang="ru-RU" sz="1800" dirty="0" err="1"/>
              <a:t>отримання</a:t>
            </a:r>
            <a:r>
              <a:rPr lang="ru-RU" sz="1800" dirty="0"/>
              <a:t>, </a:t>
            </a:r>
            <a:r>
              <a:rPr lang="ru-RU" sz="1800" dirty="0" err="1"/>
              <a:t>використання</a:t>
            </a:r>
            <a:r>
              <a:rPr lang="ru-RU" sz="1800" dirty="0"/>
              <a:t>, </a:t>
            </a:r>
            <a:r>
              <a:rPr lang="ru-RU" sz="1800" dirty="0" err="1"/>
              <a:t>поширення</a:t>
            </a:r>
            <a:r>
              <a:rPr lang="ru-RU" sz="1800" dirty="0"/>
              <a:t> та </a:t>
            </a:r>
            <a:r>
              <a:rPr lang="ru-RU" sz="1800" dirty="0" err="1"/>
              <a:t>зберігання</a:t>
            </a:r>
            <a:r>
              <a:rPr lang="ru-RU" sz="1800" dirty="0"/>
              <a:t> </a:t>
            </a:r>
            <a:r>
              <a:rPr lang="ru-RU" sz="1800" dirty="0" err="1"/>
              <a:t>такої</a:t>
            </a:r>
            <a:r>
              <a:rPr lang="ru-RU" sz="1800" dirty="0"/>
              <a:t> </a:t>
            </a:r>
            <a:r>
              <a:rPr lang="ru-RU" sz="1800" dirty="0" err="1"/>
              <a:t>інформації</a:t>
            </a:r>
            <a:r>
              <a:rPr lang="ru-RU" sz="1800" dirty="0"/>
              <a:t>, за </a:t>
            </a:r>
            <a:r>
              <a:rPr lang="ru-RU" sz="1800" dirty="0" err="1"/>
              <a:t>винятком</a:t>
            </a:r>
            <a:r>
              <a:rPr lang="ru-RU" sz="1800" dirty="0"/>
              <a:t> </a:t>
            </a:r>
            <a:r>
              <a:rPr lang="ru-RU" sz="1800" dirty="0" err="1"/>
              <a:t>обмежень</a:t>
            </a:r>
            <a:r>
              <a:rPr lang="ru-RU" sz="1800" dirty="0"/>
              <a:t>, </a:t>
            </a:r>
            <a:r>
              <a:rPr lang="ru-RU" sz="1800" dirty="0" err="1"/>
              <a:t>встановлених</a:t>
            </a:r>
            <a:r>
              <a:rPr lang="ru-RU" sz="1800" dirty="0"/>
              <a:t> законом;</a:t>
            </a:r>
          </a:p>
          <a:p>
            <a:r>
              <a:rPr lang="ru-RU" sz="1800" dirty="0"/>
              <a:t>є) участь у </a:t>
            </a:r>
            <a:r>
              <a:rPr lang="ru-RU" sz="1800" dirty="0" err="1"/>
              <a:t>публічних</a:t>
            </a:r>
            <a:r>
              <a:rPr lang="ru-RU" sz="1800" dirty="0"/>
              <a:t> </a:t>
            </a:r>
            <a:r>
              <a:rPr lang="ru-RU" sz="1800" dirty="0" err="1"/>
              <a:t>слуханнях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відкритих</a:t>
            </a:r>
            <a:r>
              <a:rPr lang="ru-RU" sz="1800" dirty="0"/>
              <a:t> </a:t>
            </a:r>
            <a:r>
              <a:rPr lang="ru-RU" sz="1800" dirty="0" err="1"/>
              <a:t>засіданнях</a:t>
            </a:r>
            <a:r>
              <a:rPr lang="ru-RU" sz="1800" dirty="0"/>
              <a:t> з </a:t>
            </a:r>
            <a:r>
              <a:rPr lang="ru-RU" sz="1800" dirty="0" err="1"/>
              <a:t>питань</a:t>
            </a:r>
            <a:r>
              <a:rPr lang="ru-RU" sz="1800" dirty="0"/>
              <a:t> </a:t>
            </a:r>
            <a:r>
              <a:rPr lang="ru-RU" sz="1800" dirty="0" err="1"/>
              <a:t>впливу</a:t>
            </a:r>
            <a:r>
              <a:rPr lang="ru-RU" sz="1800" dirty="0"/>
              <a:t> </a:t>
            </a:r>
            <a:r>
              <a:rPr lang="ru-RU" sz="1800" dirty="0" err="1"/>
              <a:t>запланованої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 на </a:t>
            </a:r>
            <a:r>
              <a:rPr lang="ru-RU" sz="1800" dirty="0" err="1"/>
              <a:t>навколишнє</a:t>
            </a:r>
            <a:r>
              <a:rPr lang="ru-RU" sz="1800" dirty="0"/>
              <a:t> </a:t>
            </a:r>
            <a:r>
              <a:rPr lang="ru-RU" sz="1800" dirty="0" err="1"/>
              <a:t>природне</a:t>
            </a:r>
            <a:r>
              <a:rPr lang="ru-RU" sz="1800" dirty="0"/>
              <a:t> </a:t>
            </a:r>
            <a:r>
              <a:rPr lang="ru-RU" sz="1800" dirty="0" err="1"/>
              <a:t>середовище</a:t>
            </a:r>
            <a:r>
              <a:rPr lang="ru-RU" sz="1800" dirty="0"/>
              <a:t> на </a:t>
            </a:r>
            <a:r>
              <a:rPr lang="ru-RU" sz="1800" dirty="0" err="1"/>
              <a:t>стадіях</a:t>
            </a:r>
            <a:r>
              <a:rPr lang="ru-RU" sz="1800" dirty="0"/>
              <a:t> </a:t>
            </a:r>
            <a:r>
              <a:rPr lang="ru-RU" sz="1800" dirty="0" err="1"/>
              <a:t>розміщення</a:t>
            </a:r>
            <a:r>
              <a:rPr lang="ru-RU" sz="1800" dirty="0"/>
              <a:t>, </a:t>
            </a:r>
            <a:r>
              <a:rPr lang="ru-RU" sz="1800" dirty="0" err="1"/>
              <a:t>проектування</a:t>
            </a:r>
            <a:r>
              <a:rPr lang="ru-RU" sz="1800" dirty="0"/>
              <a:t>, </a:t>
            </a:r>
            <a:r>
              <a:rPr lang="ru-RU" sz="1800" dirty="0" err="1"/>
              <a:t>будівництва</a:t>
            </a:r>
            <a:r>
              <a:rPr lang="ru-RU" sz="1800" dirty="0"/>
              <a:t> і </a:t>
            </a:r>
            <a:r>
              <a:rPr lang="ru-RU" sz="1800" dirty="0" err="1"/>
              <a:t>реконструкції</a:t>
            </a:r>
            <a:r>
              <a:rPr lang="ru-RU" sz="1800" dirty="0"/>
              <a:t> </a:t>
            </a:r>
            <a:r>
              <a:rPr lang="ru-RU" sz="1800" dirty="0" err="1"/>
              <a:t>об'єктів</a:t>
            </a:r>
            <a:r>
              <a:rPr lang="ru-RU" sz="1800" dirty="0"/>
              <a:t> та у </a:t>
            </a:r>
            <a:r>
              <a:rPr lang="ru-RU" sz="1800" dirty="0" err="1"/>
              <a:t>проведенні</a:t>
            </a:r>
            <a:r>
              <a:rPr lang="ru-RU" sz="1800" dirty="0"/>
              <a:t> </a:t>
            </a:r>
            <a:r>
              <a:rPr lang="ru-RU" sz="1800" dirty="0" err="1"/>
              <a:t>громадської</a:t>
            </a:r>
            <a:r>
              <a:rPr lang="ru-RU" sz="1800" dirty="0"/>
              <a:t> </a:t>
            </a:r>
            <a:r>
              <a:rPr lang="ru-RU" sz="1800" dirty="0" err="1"/>
              <a:t>екологічної</a:t>
            </a:r>
            <a:r>
              <a:rPr lang="ru-RU" sz="1800" dirty="0"/>
              <a:t> </a:t>
            </a:r>
            <a:r>
              <a:rPr lang="ru-RU" sz="1800" dirty="0" err="1"/>
              <a:t>експертизи</a:t>
            </a:r>
            <a:r>
              <a:rPr lang="ru-RU" sz="1800" dirty="0"/>
              <a:t>;</a:t>
            </a:r>
          </a:p>
          <a:p>
            <a:r>
              <a:rPr lang="ru-RU" sz="1800" dirty="0"/>
              <a:t>ж) </a:t>
            </a:r>
            <a:r>
              <a:rPr lang="ru-RU" sz="1800" dirty="0" err="1"/>
              <a:t>одержання</a:t>
            </a:r>
            <a:r>
              <a:rPr lang="ru-RU" sz="1800" dirty="0"/>
              <a:t> </a:t>
            </a:r>
            <a:r>
              <a:rPr lang="ru-RU" sz="1800" dirty="0" err="1"/>
              <a:t>екологічної</a:t>
            </a:r>
            <a:r>
              <a:rPr lang="ru-RU" sz="1800" dirty="0"/>
              <a:t> </a:t>
            </a:r>
            <a:r>
              <a:rPr lang="ru-RU" sz="1800" dirty="0" err="1"/>
              <a:t>освіти</a:t>
            </a:r>
            <a:r>
              <a:rPr lang="ru-RU" sz="1800" dirty="0"/>
              <a:t>;</a:t>
            </a:r>
          </a:p>
          <a:p>
            <a:r>
              <a:rPr lang="ru-RU" sz="1800" dirty="0"/>
              <a:t>з) </a:t>
            </a:r>
            <a:r>
              <a:rPr lang="ru-RU" sz="1800" dirty="0" err="1"/>
              <a:t>подання</a:t>
            </a:r>
            <a:r>
              <a:rPr lang="ru-RU" sz="1800" dirty="0"/>
              <a:t> до суду </a:t>
            </a:r>
            <a:r>
              <a:rPr lang="ru-RU" sz="1800" dirty="0" err="1"/>
              <a:t>позовів</a:t>
            </a:r>
            <a:r>
              <a:rPr lang="ru-RU" sz="1800" dirty="0"/>
              <a:t> до </a:t>
            </a:r>
            <a:r>
              <a:rPr lang="ru-RU" sz="1800" dirty="0" err="1"/>
              <a:t>державних</a:t>
            </a:r>
            <a:r>
              <a:rPr lang="ru-RU" sz="1800" dirty="0"/>
              <a:t> </a:t>
            </a:r>
            <a:r>
              <a:rPr lang="ru-RU" sz="1800" dirty="0" err="1"/>
              <a:t>органів</a:t>
            </a:r>
            <a:r>
              <a:rPr lang="ru-RU" sz="1800" dirty="0"/>
              <a:t>, </a:t>
            </a:r>
            <a:r>
              <a:rPr lang="ru-RU" sz="1800" dirty="0" err="1"/>
              <a:t>підприємств</a:t>
            </a:r>
            <a:r>
              <a:rPr lang="ru-RU" sz="1800" dirty="0"/>
              <a:t>, </a:t>
            </a:r>
            <a:r>
              <a:rPr lang="ru-RU" sz="1800" dirty="0" err="1"/>
              <a:t>установ</a:t>
            </a:r>
            <a:r>
              <a:rPr lang="ru-RU" sz="1800" dirty="0"/>
              <a:t>, </a:t>
            </a:r>
            <a:r>
              <a:rPr lang="ru-RU" sz="1800" dirty="0" err="1"/>
              <a:t>організацій</a:t>
            </a:r>
            <a:r>
              <a:rPr lang="ru-RU" sz="1800" dirty="0"/>
              <a:t> і </a:t>
            </a:r>
            <a:r>
              <a:rPr lang="ru-RU" sz="1800" dirty="0" err="1"/>
              <a:t>громадян</a:t>
            </a:r>
            <a:r>
              <a:rPr lang="ru-RU" sz="1800" dirty="0"/>
              <a:t> про </a:t>
            </a:r>
            <a:r>
              <a:rPr lang="ru-RU" sz="1800" dirty="0" err="1"/>
              <a:t>відшкодування</a:t>
            </a:r>
            <a:r>
              <a:rPr lang="ru-RU" sz="1800" dirty="0"/>
              <a:t> </a:t>
            </a:r>
            <a:r>
              <a:rPr lang="ru-RU" sz="1800" dirty="0" err="1"/>
              <a:t>шкоди</a:t>
            </a:r>
            <a:r>
              <a:rPr lang="ru-RU" sz="1800" dirty="0"/>
              <a:t>, </a:t>
            </a:r>
            <a:r>
              <a:rPr lang="ru-RU" sz="1800" dirty="0" err="1"/>
              <a:t>заподіяної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здоров'ю</a:t>
            </a:r>
            <a:r>
              <a:rPr lang="ru-RU" sz="1800" dirty="0"/>
              <a:t> та майну </a:t>
            </a:r>
            <a:r>
              <a:rPr lang="ru-RU" sz="1800" dirty="0" err="1"/>
              <a:t>внаслідок</a:t>
            </a:r>
            <a:r>
              <a:rPr lang="ru-RU" sz="1800" dirty="0"/>
              <a:t> негативного </a:t>
            </a:r>
            <a:r>
              <a:rPr lang="ru-RU" sz="1800" dirty="0" err="1"/>
              <a:t>впливу</a:t>
            </a:r>
            <a:r>
              <a:rPr lang="ru-RU" sz="1800" dirty="0"/>
              <a:t> на </a:t>
            </a:r>
            <a:r>
              <a:rPr lang="ru-RU" sz="1800" dirty="0" err="1"/>
              <a:t>навколишнє</a:t>
            </a:r>
            <a:r>
              <a:rPr lang="ru-RU" sz="1800" dirty="0"/>
              <a:t> </a:t>
            </a:r>
            <a:r>
              <a:rPr lang="ru-RU" sz="1800" dirty="0" err="1"/>
              <a:t>природне</a:t>
            </a:r>
            <a:r>
              <a:rPr lang="ru-RU" sz="1800" dirty="0"/>
              <a:t> </a:t>
            </a:r>
            <a:r>
              <a:rPr lang="ru-RU" sz="1800" dirty="0" err="1"/>
              <a:t>середовище</a:t>
            </a:r>
            <a:r>
              <a:rPr lang="ru-RU" sz="1800" dirty="0"/>
              <a:t>;</a:t>
            </a:r>
          </a:p>
          <a:p>
            <a:r>
              <a:rPr lang="ru-RU" sz="1800" dirty="0"/>
              <a:t>і) </a:t>
            </a:r>
            <a:r>
              <a:rPr lang="ru-RU" sz="1800" dirty="0" err="1"/>
              <a:t>оскарження</a:t>
            </a:r>
            <a:r>
              <a:rPr lang="ru-RU" sz="1800" dirty="0"/>
              <a:t> у судовому порядку </a:t>
            </a:r>
            <a:r>
              <a:rPr lang="ru-RU" sz="1800" dirty="0" err="1"/>
              <a:t>рішень</a:t>
            </a:r>
            <a:r>
              <a:rPr lang="ru-RU" sz="1800" dirty="0"/>
              <a:t>, </a:t>
            </a:r>
            <a:r>
              <a:rPr lang="ru-RU" sz="1800" dirty="0" err="1"/>
              <a:t>дій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бездіяльності</a:t>
            </a:r>
            <a:r>
              <a:rPr lang="ru-RU" sz="1800" dirty="0"/>
              <a:t> </a:t>
            </a:r>
            <a:r>
              <a:rPr lang="ru-RU" sz="1800" dirty="0" err="1"/>
              <a:t>органів</a:t>
            </a:r>
            <a:r>
              <a:rPr lang="ru-RU" sz="1800" dirty="0"/>
              <a:t> </a:t>
            </a:r>
            <a:r>
              <a:rPr lang="ru-RU" sz="1800" dirty="0" err="1"/>
              <a:t>державної</a:t>
            </a:r>
            <a:r>
              <a:rPr lang="ru-RU" sz="1800" dirty="0"/>
              <a:t> </a:t>
            </a:r>
            <a:r>
              <a:rPr lang="ru-RU" sz="1800" dirty="0" err="1"/>
              <a:t>влади</a:t>
            </a:r>
            <a:r>
              <a:rPr lang="ru-RU" sz="1800" dirty="0"/>
              <a:t>, </a:t>
            </a:r>
            <a:r>
              <a:rPr lang="ru-RU" sz="1800" dirty="0" err="1"/>
              <a:t>органів</a:t>
            </a:r>
            <a:r>
              <a:rPr lang="ru-RU" sz="1800" dirty="0"/>
              <a:t> </a:t>
            </a:r>
            <a:r>
              <a:rPr lang="ru-RU" sz="1800" dirty="0" err="1"/>
              <a:t>місцевого</a:t>
            </a:r>
            <a:r>
              <a:rPr lang="ru-RU" sz="1800" dirty="0"/>
              <a:t> </a:t>
            </a:r>
            <a:r>
              <a:rPr lang="ru-RU" sz="1800" dirty="0" err="1"/>
              <a:t>самоврядування</a:t>
            </a:r>
            <a:r>
              <a:rPr lang="ru-RU" sz="1800" dirty="0"/>
              <a:t>,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посадових</a:t>
            </a:r>
            <a:r>
              <a:rPr lang="ru-RU" sz="1800" dirty="0"/>
              <a:t> </a:t>
            </a:r>
            <a:r>
              <a:rPr lang="ru-RU" sz="1800" dirty="0" err="1"/>
              <a:t>осіб</a:t>
            </a:r>
            <a:r>
              <a:rPr lang="ru-RU" sz="1800" dirty="0"/>
              <a:t> </a:t>
            </a:r>
            <a:r>
              <a:rPr lang="ru-RU" sz="1800" dirty="0" err="1"/>
              <a:t>щодо</a:t>
            </a:r>
            <a:r>
              <a:rPr lang="ru-RU" sz="1800" dirty="0"/>
              <a:t> </a:t>
            </a:r>
            <a:r>
              <a:rPr lang="ru-RU" sz="1800" dirty="0" err="1"/>
              <a:t>порушення</a:t>
            </a:r>
            <a:r>
              <a:rPr lang="ru-RU" sz="1800" dirty="0"/>
              <a:t> </a:t>
            </a:r>
            <a:r>
              <a:rPr lang="ru-RU" sz="1800" dirty="0" err="1"/>
              <a:t>екологічних</a:t>
            </a:r>
            <a:r>
              <a:rPr lang="ru-RU" sz="1800" dirty="0"/>
              <a:t> прав </a:t>
            </a:r>
            <a:r>
              <a:rPr lang="ru-RU" sz="1800" dirty="0" err="1"/>
              <a:t>громадян</a:t>
            </a:r>
            <a:r>
              <a:rPr lang="ru-RU" sz="1800" dirty="0"/>
              <a:t> у порядку, </a:t>
            </a:r>
            <a:r>
              <a:rPr lang="ru-RU" sz="1800" dirty="0" err="1"/>
              <a:t>передбаченому</a:t>
            </a:r>
            <a:r>
              <a:rPr lang="ru-RU" sz="1800" dirty="0"/>
              <a:t> законом.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13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F8868C-CD25-C847-D707-A3ACA6438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40" y="1052736"/>
            <a:ext cx="8280920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dirty="0"/>
              <a:t>Екологічна свідомість </a:t>
            </a:r>
            <a:r>
              <a:rPr lang="uk-UA" sz="2000" dirty="0"/>
              <a:t>– це  структуру, яка включає когнітивний, афективний (емоційний), поведінковий (</a:t>
            </a:r>
            <a:r>
              <a:rPr lang="uk-UA" sz="2000" dirty="0" err="1"/>
              <a:t>конативний</a:t>
            </a:r>
            <a:r>
              <a:rPr lang="uk-UA" sz="2000" dirty="0"/>
              <a:t>) елементи.</a:t>
            </a:r>
          </a:p>
          <a:p>
            <a:pPr marL="0" indent="0" algn="just">
              <a:buNone/>
            </a:pPr>
            <a:r>
              <a:rPr lang="uk-UA" sz="2000" dirty="0"/>
              <a:t>Основою когнітивного елементу є теоретичні (професійні, наукові) та практичні (отримані з буденного досвіду контакту з довкіллям) знання. Сукупність теоретичних і практичних знань буде становити найвищий ступінь розвитку </a:t>
            </a:r>
            <a:r>
              <a:rPr lang="uk-UA" sz="2000" b="1" dirty="0"/>
              <a:t>когнітивного компоненту</a:t>
            </a:r>
            <a:r>
              <a:rPr lang="uk-UA" sz="2000" dirty="0"/>
              <a:t>, що впливатиме і на рівень екологічної свідомості загалом. </a:t>
            </a:r>
            <a:r>
              <a:rPr lang="uk-UA" sz="2000" b="1" dirty="0"/>
              <a:t>Емоційний елемент </a:t>
            </a:r>
            <a:r>
              <a:rPr lang="uk-UA" sz="2000" dirty="0"/>
              <a:t>формують персональні, суб’єктивні оцінки індивіда, його власне бачення на систему «людина – довкілля». </a:t>
            </a:r>
            <a:r>
              <a:rPr lang="uk-UA" sz="2000" b="1" dirty="0"/>
              <a:t>Поведінковий елемент </a:t>
            </a:r>
            <a:r>
              <a:rPr lang="uk-UA" sz="2000" dirty="0"/>
              <a:t>включає готовність до індивідуальних дій та установки на підтримку (чи не підтримку) суспільних пропозицій. Індивідуальні дії (участь у </a:t>
            </a:r>
            <a:r>
              <a:rPr lang="uk-UA" sz="2000" dirty="0" err="1"/>
              <a:t>екоорганізаціях</a:t>
            </a:r>
            <a:endParaRPr lang="uk-UA" sz="2000" dirty="0"/>
          </a:p>
          <a:p>
            <a:pPr marL="0" indent="0" algn="just">
              <a:buNone/>
            </a:pPr>
            <a:r>
              <a:rPr lang="uk-UA" sz="2000" dirty="0"/>
              <a:t>тощо) будуть говорити про вищий рівень екологічної свідомості (див. таблицю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9721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0AC088-69A9-D054-0C0B-441038B7D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853113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err="1"/>
              <a:t>Таблиця</a:t>
            </a:r>
            <a:r>
              <a:rPr lang="ru-RU" dirty="0"/>
              <a:t> </a:t>
            </a:r>
          </a:p>
          <a:p>
            <a:pPr marL="0" indent="0" algn="ctr">
              <a:buNone/>
            </a:pPr>
            <a:r>
              <a:rPr lang="ru-RU" dirty="0"/>
              <a:t>Структура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9BC816-68AB-69F1-83F7-5F2865CB2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26087" r="1429"/>
          <a:stretch/>
        </p:blipFill>
        <p:spPr>
          <a:xfrm>
            <a:off x="522173" y="1844824"/>
            <a:ext cx="800323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9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8EF6BC-2A8E-C2DB-F345-675EA8017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403244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dirty="0"/>
              <a:t>Таким чином, </a:t>
            </a:r>
            <a:r>
              <a:rPr lang="ru-RU" sz="7200" dirty="0" err="1"/>
              <a:t>екологічна</a:t>
            </a:r>
            <a:r>
              <a:rPr lang="ru-RU" sz="7200" dirty="0"/>
              <a:t> </a:t>
            </a:r>
            <a:r>
              <a:rPr lang="ru-RU" sz="7200" dirty="0" err="1"/>
              <a:t>свідомість</a:t>
            </a:r>
            <a:r>
              <a:rPr lang="ru-RU" sz="7200" dirty="0"/>
              <a:t> – </a:t>
            </a:r>
            <a:r>
              <a:rPr lang="ru-RU" sz="7200" dirty="0" err="1"/>
              <a:t>це</a:t>
            </a:r>
            <a:r>
              <a:rPr lang="ru-RU" sz="7200" dirty="0"/>
              <a:t> стан, а не </a:t>
            </a:r>
            <a:r>
              <a:rPr lang="ru-RU" sz="7200" dirty="0" err="1"/>
              <a:t>процес</a:t>
            </a:r>
            <a:r>
              <a:rPr lang="ru-RU" sz="7200" dirty="0"/>
              <a:t>. Вона </a:t>
            </a:r>
            <a:r>
              <a:rPr lang="ru-RU" sz="7200" dirty="0" err="1"/>
              <a:t>складається</a:t>
            </a:r>
            <a:r>
              <a:rPr lang="ru-RU" sz="7200" dirty="0"/>
              <a:t> </a:t>
            </a:r>
            <a:r>
              <a:rPr lang="ru-RU" sz="7200" dirty="0" err="1"/>
              <a:t>із</a:t>
            </a:r>
            <a:r>
              <a:rPr lang="ru-RU" sz="7200" dirty="0"/>
              <a:t> </a:t>
            </a:r>
            <a:r>
              <a:rPr lang="ru-RU" sz="7200" dirty="0" err="1"/>
              <a:t>знань</a:t>
            </a:r>
            <a:r>
              <a:rPr lang="ru-RU" sz="7200" dirty="0"/>
              <a:t>, </a:t>
            </a:r>
            <a:r>
              <a:rPr lang="ru-RU" sz="7200" dirty="0" err="1"/>
              <a:t>емоцій</a:t>
            </a:r>
            <a:r>
              <a:rPr lang="ru-RU" sz="7200" dirty="0"/>
              <a:t>, </a:t>
            </a:r>
            <a:r>
              <a:rPr lang="ru-RU" sz="7200" dirty="0" err="1"/>
              <a:t>особистих</a:t>
            </a:r>
            <a:r>
              <a:rPr lang="ru-RU" sz="7200" dirty="0"/>
              <a:t> </a:t>
            </a:r>
            <a:r>
              <a:rPr lang="ru-RU" sz="7200" dirty="0" err="1"/>
              <a:t>уявлень</a:t>
            </a:r>
            <a:r>
              <a:rPr lang="ru-RU" sz="7200" dirty="0"/>
              <a:t> та </a:t>
            </a:r>
            <a:r>
              <a:rPr lang="ru-RU" sz="7200" dirty="0" err="1"/>
              <a:t>суджень</a:t>
            </a:r>
            <a:r>
              <a:rPr lang="ru-RU" sz="7200" dirty="0"/>
              <a:t>, </a:t>
            </a:r>
            <a:r>
              <a:rPr lang="ru-RU" sz="7200" dirty="0" err="1"/>
              <a:t>які</a:t>
            </a:r>
            <a:r>
              <a:rPr lang="ru-RU" sz="7200" dirty="0"/>
              <a:t> </a:t>
            </a:r>
            <a:r>
              <a:rPr lang="ru-RU" sz="7200" dirty="0" err="1"/>
              <a:t>визначають</a:t>
            </a:r>
            <a:r>
              <a:rPr lang="ru-RU" sz="7200" dirty="0"/>
              <a:t> </a:t>
            </a:r>
            <a:r>
              <a:rPr lang="ru-RU" sz="7200" dirty="0" err="1"/>
              <a:t>готовність</a:t>
            </a:r>
            <a:r>
              <a:rPr lang="ru-RU" sz="7200" dirty="0"/>
              <a:t> </a:t>
            </a:r>
            <a:r>
              <a:rPr lang="ru-RU" sz="7200" dirty="0" err="1"/>
              <a:t>людини</a:t>
            </a:r>
            <a:r>
              <a:rPr lang="ru-RU" sz="7200" dirty="0"/>
              <a:t> до </a:t>
            </a:r>
            <a:r>
              <a:rPr lang="ru-RU" sz="7200" dirty="0" err="1"/>
              <a:t>дій</a:t>
            </a:r>
            <a:r>
              <a:rPr lang="ru-RU" sz="7200" dirty="0"/>
              <a:t> </a:t>
            </a:r>
            <a:r>
              <a:rPr lang="ru-RU" sz="7200" dirty="0" err="1"/>
              <a:t>чи</a:t>
            </a:r>
            <a:r>
              <a:rPr lang="ru-RU" sz="7200" dirty="0"/>
              <a:t> </a:t>
            </a:r>
            <a:r>
              <a:rPr lang="ru-RU" sz="7200" dirty="0" err="1"/>
              <a:t>утримання</a:t>
            </a:r>
            <a:r>
              <a:rPr lang="ru-RU" sz="7200" dirty="0"/>
              <a:t> </a:t>
            </a:r>
            <a:r>
              <a:rPr lang="ru-RU" sz="7200" dirty="0" err="1"/>
              <a:t>від</a:t>
            </a:r>
            <a:r>
              <a:rPr lang="ru-RU" sz="7200" dirty="0"/>
              <a:t> </a:t>
            </a:r>
            <a:r>
              <a:rPr lang="ru-RU" sz="7200" dirty="0" err="1"/>
              <a:t>дій</a:t>
            </a:r>
            <a:r>
              <a:rPr lang="ru-RU" sz="7200" dirty="0"/>
              <a:t>, </a:t>
            </a:r>
            <a:r>
              <a:rPr lang="ru-RU" sz="7200" dirty="0" err="1"/>
              <a:t>які</a:t>
            </a:r>
            <a:r>
              <a:rPr lang="ru-RU" sz="7200" dirty="0"/>
              <a:t> </a:t>
            </a:r>
            <a:r>
              <a:rPr lang="ru-RU" sz="7200" dirty="0" err="1"/>
              <a:t>впливають</a:t>
            </a:r>
            <a:r>
              <a:rPr lang="ru-RU" sz="7200" dirty="0"/>
              <a:t> на стан </a:t>
            </a:r>
            <a:r>
              <a:rPr lang="ru-RU" sz="7200" dirty="0" err="1"/>
              <a:t>довкілля</a:t>
            </a:r>
            <a:r>
              <a:rPr lang="ru-RU" sz="7200" dirty="0"/>
              <a:t>. </a:t>
            </a:r>
          </a:p>
          <a:p>
            <a:pPr marL="0" indent="0" algn="just">
              <a:buNone/>
            </a:pPr>
            <a:r>
              <a:rPr lang="ru-RU" sz="7200" dirty="0" err="1"/>
              <a:t>Екологічну</a:t>
            </a:r>
            <a:r>
              <a:rPr lang="ru-RU" sz="7200" dirty="0"/>
              <a:t> </a:t>
            </a:r>
            <a:r>
              <a:rPr lang="ru-RU" sz="7200" dirty="0" err="1"/>
              <a:t>свідомість</a:t>
            </a:r>
            <a:r>
              <a:rPr lang="ru-RU" sz="7200" dirty="0"/>
              <a:t> </a:t>
            </a:r>
            <a:r>
              <a:rPr lang="ru-RU" sz="7200" dirty="0" err="1"/>
              <a:t>вимірюють</a:t>
            </a:r>
            <a:r>
              <a:rPr lang="ru-RU" sz="7200" dirty="0"/>
              <a:t> </a:t>
            </a:r>
            <a:r>
              <a:rPr lang="ru-RU" sz="7200" dirty="0" err="1"/>
              <a:t>рівнем</a:t>
            </a:r>
            <a:r>
              <a:rPr lang="ru-RU" sz="7200" dirty="0"/>
              <a:t>. У тому як </a:t>
            </a:r>
            <a:r>
              <a:rPr lang="ru-RU" sz="7200" dirty="0" err="1"/>
              <a:t>суб’єкт</a:t>
            </a:r>
            <a:r>
              <a:rPr lang="ru-RU" sz="7200" dirty="0"/>
              <a:t> </a:t>
            </a:r>
            <a:r>
              <a:rPr lang="ru-RU" sz="7200" dirty="0" err="1"/>
              <a:t>сприймає</a:t>
            </a:r>
            <a:r>
              <a:rPr lang="ru-RU" sz="7200" dirty="0"/>
              <a:t> </a:t>
            </a:r>
            <a:r>
              <a:rPr lang="ru-RU" sz="7200" dirty="0" err="1"/>
              <a:t>екологічну</a:t>
            </a:r>
            <a:endParaRPr lang="ru-RU" sz="7200" dirty="0"/>
          </a:p>
          <a:p>
            <a:pPr marL="0" indent="0" algn="just">
              <a:buNone/>
            </a:pPr>
            <a:r>
              <a:rPr lang="ru-RU" sz="7200" dirty="0" err="1"/>
              <a:t>ситуацію</a:t>
            </a:r>
            <a:r>
              <a:rPr lang="ru-RU" sz="7200" dirty="0"/>
              <a:t>, як </a:t>
            </a:r>
            <a:r>
              <a:rPr lang="ru-RU" sz="7200" dirty="0" err="1"/>
              <a:t>оцінює</a:t>
            </a:r>
            <a:r>
              <a:rPr lang="ru-RU" sz="7200" dirty="0"/>
              <a:t> </a:t>
            </a:r>
            <a:r>
              <a:rPr lang="ru-RU" sz="7200" dirty="0" err="1"/>
              <a:t>чи</a:t>
            </a:r>
            <a:r>
              <a:rPr lang="ru-RU" sz="7200" dirty="0"/>
              <a:t> </a:t>
            </a:r>
            <a:r>
              <a:rPr lang="ru-RU" sz="7200" dirty="0" err="1"/>
              <a:t>усвідомлює</a:t>
            </a:r>
            <a:r>
              <a:rPr lang="ru-RU" sz="7200" dirty="0"/>
              <a:t> </a:t>
            </a:r>
            <a:r>
              <a:rPr lang="ru-RU" sz="7200" dirty="0" err="1"/>
              <a:t>соціальну</a:t>
            </a:r>
            <a:r>
              <a:rPr lang="ru-RU" sz="7200" dirty="0"/>
              <a:t> та </a:t>
            </a:r>
            <a:r>
              <a:rPr lang="ru-RU" sz="7200" dirty="0" err="1"/>
              <a:t>індивідуальну</a:t>
            </a:r>
            <a:r>
              <a:rPr lang="ru-RU" sz="7200" dirty="0"/>
              <a:t> </a:t>
            </a:r>
            <a:r>
              <a:rPr lang="ru-RU" sz="7200" dirty="0" err="1"/>
              <a:t>цінність</a:t>
            </a:r>
            <a:r>
              <a:rPr lang="ru-RU" sz="7200" dirty="0"/>
              <a:t> </a:t>
            </a:r>
            <a:r>
              <a:rPr lang="ru-RU" sz="7200" dirty="0" err="1"/>
              <a:t>природи</a:t>
            </a:r>
            <a:r>
              <a:rPr lang="ru-RU" sz="7200" dirty="0"/>
              <a:t>,</a:t>
            </a:r>
          </a:p>
          <a:p>
            <a:pPr marL="0" indent="0" algn="just">
              <a:buNone/>
            </a:pPr>
            <a:r>
              <a:rPr lang="ru-RU" sz="7200" dirty="0" err="1"/>
              <a:t>чи</a:t>
            </a:r>
            <a:r>
              <a:rPr lang="ru-RU" sz="7200" dirty="0"/>
              <a:t> </a:t>
            </a:r>
            <a:r>
              <a:rPr lang="ru-RU" sz="7200" dirty="0" err="1"/>
              <a:t>схильний</a:t>
            </a:r>
            <a:r>
              <a:rPr lang="ru-RU" sz="7200" dirty="0"/>
              <a:t> до </a:t>
            </a:r>
            <a:r>
              <a:rPr lang="ru-RU" sz="7200" dirty="0" err="1"/>
              <a:t>активних</a:t>
            </a:r>
            <a:r>
              <a:rPr lang="ru-RU" sz="7200" dirty="0"/>
              <a:t> </a:t>
            </a:r>
            <a:r>
              <a:rPr lang="ru-RU" sz="7200" dirty="0" err="1"/>
              <a:t>дій</a:t>
            </a:r>
            <a:r>
              <a:rPr lang="ru-RU" sz="7200" dirty="0"/>
              <a:t> на </a:t>
            </a:r>
            <a:r>
              <a:rPr lang="ru-RU" sz="7200" dirty="0" err="1"/>
              <a:t>її</a:t>
            </a:r>
            <a:r>
              <a:rPr lang="ru-RU" sz="7200" dirty="0"/>
              <a:t> </a:t>
            </a:r>
            <a:r>
              <a:rPr lang="ru-RU" sz="7200" dirty="0" err="1"/>
              <a:t>захист</a:t>
            </a:r>
            <a:r>
              <a:rPr lang="ru-RU" sz="7200" dirty="0"/>
              <a:t>, </a:t>
            </a:r>
            <a:r>
              <a:rPr lang="ru-RU" sz="7200" dirty="0" err="1"/>
              <a:t>які</a:t>
            </a:r>
            <a:r>
              <a:rPr lang="ru-RU" sz="7200" dirty="0"/>
              <a:t> </a:t>
            </a:r>
            <a:r>
              <a:rPr lang="ru-RU" sz="7200" dirty="0" err="1"/>
              <a:t>дії</a:t>
            </a:r>
            <a:r>
              <a:rPr lang="ru-RU" sz="7200" dirty="0"/>
              <a:t> </a:t>
            </a:r>
            <a:r>
              <a:rPr lang="ru-RU" sz="7200" dirty="0" err="1"/>
              <a:t>може</a:t>
            </a:r>
            <a:r>
              <a:rPr lang="ru-RU" sz="7200" dirty="0"/>
              <a:t> </a:t>
            </a:r>
            <a:r>
              <a:rPr lang="ru-RU" sz="7200" dirty="0" err="1"/>
              <a:t>здійснити</a:t>
            </a:r>
            <a:r>
              <a:rPr lang="ru-RU" sz="7200" dirty="0"/>
              <a:t>, </a:t>
            </a:r>
            <a:r>
              <a:rPr lang="ru-RU" sz="7200" dirty="0" err="1"/>
              <a:t>виявляється</a:t>
            </a:r>
            <a:endParaRPr lang="ru-RU" sz="7200" dirty="0"/>
          </a:p>
          <a:p>
            <a:pPr marL="0" indent="0" algn="just">
              <a:buNone/>
            </a:pPr>
            <a:r>
              <a:rPr lang="ru-RU" sz="7200" dirty="0" err="1"/>
              <a:t>екологічна</a:t>
            </a:r>
            <a:r>
              <a:rPr lang="ru-RU" sz="7200" dirty="0"/>
              <a:t> </a:t>
            </a:r>
            <a:r>
              <a:rPr lang="ru-RU" sz="7200" dirty="0" err="1"/>
              <a:t>свідомість</a:t>
            </a:r>
            <a:r>
              <a:rPr lang="ru-RU" sz="7200" dirty="0"/>
              <a:t> </a:t>
            </a:r>
            <a:r>
              <a:rPr lang="ru-RU" sz="7200" dirty="0" err="1"/>
              <a:t>певного</a:t>
            </a:r>
            <a:r>
              <a:rPr lang="ru-RU" sz="7200" dirty="0"/>
              <a:t> </a:t>
            </a:r>
            <a:r>
              <a:rPr lang="ru-RU" sz="7200" dirty="0" err="1"/>
              <a:t>рівня</a:t>
            </a:r>
            <a:r>
              <a:rPr lang="ru-RU" sz="7200" dirty="0"/>
              <a:t>. </a:t>
            </a:r>
            <a:r>
              <a:rPr lang="ru-RU" sz="7200" dirty="0" err="1"/>
              <a:t>Рівень</a:t>
            </a:r>
            <a:r>
              <a:rPr lang="ru-RU" sz="7200" dirty="0"/>
              <a:t> </a:t>
            </a:r>
            <a:r>
              <a:rPr lang="ru-RU" sz="7200" dirty="0" err="1"/>
              <a:t>екосвідомості</a:t>
            </a:r>
            <a:r>
              <a:rPr lang="ru-RU" sz="7200" dirty="0"/>
              <a:t>, як і </a:t>
            </a:r>
            <a:r>
              <a:rPr lang="ru-RU" sz="7200" dirty="0" err="1"/>
              <a:t>наповнення</a:t>
            </a:r>
            <a:r>
              <a:rPr lang="ru-RU" sz="7200" dirty="0"/>
              <a:t> </a:t>
            </a:r>
            <a:r>
              <a:rPr lang="ru-RU" sz="7200" dirty="0" err="1"/>
              <a:t>її</a:t>
            </a:r>
            <a:endParaRPr lang="ru-RU" sz="7200" dirty="0"/>
          </a:p>
          <a:p>
            <a:pPr marL="0" indent="0" algn="just">
              <a:buNone/>
            </a:pPr>
            <a:r>
              <a:rPr lang="ru-RU" sz="7200" dirty="0" err="1"/>
              <a:t>елементів</a:t>
            </a:r>
            <a:r>
              <a:rPr lang="ru-RU" sz="7200" dirty="0"/>
              <a:t>, </a:t>
            </a:r>
            <a:r>
              <a:rPr lang="ru-RU" sz="7200" dirty="0" err="1"/>
              <a:t>може</a:t>
            </a:r>
            <a:r>
              <a:rPr lang="ru-RU" sz="7200" dirty="0"/>
              <a:t> </a:t>
            </a:r>
            <a:r>
              <a:rPr lang="ru-RU" sz="7200" dirty="0" err="1"/>
              <a:t>змінюватись</a:t>
            </a:r>
            <a:r>
              <a:rPr lang="ru-RU" sz="7200" dirty="0"/>
              <a:t> </a:t>
            </a:r>
            <a:r>
              <a:rPr lang="ru-RU" sz="7200" dirty="0" err="1"/>
              <a:t>протягом</a:t>
            </a:r>
            <a:r>
              <a:rPr lang="ru-RU" sz="7200" dirty="0"/>
              <a:t> </a:t>
            </a:r>
            <a:r>
              <a:rPr lang="ru-RU" sz="7200" dirty="0" err="1"/>
              <a:t>тривалості</a:t>
            </a:r>
            <a:r>
              <a:rPr lang="ru-RU" sz="7200" dirty="0"/>
              <a:t> </a:t>
            </a:r>
            <a:r>
              <a:rPr lang="ru-RU" sz="7200" dirty="0" err="1"/>
              <a:t>життя</a:t>
            </a:r>
            <a:r>
              <a:rPr lang="ru-RU" sz="7200" dirty="0"/>
              <a:t> </a:t>
            </a:r>
            <a:r>
              <a:rPr lang="ru-RU" sz="7200" dirty="0" err="1"/>
              <a:t>людини</a:t>
            </a:r>
            <a:r>
              <a:rPr lang="ru-RU" sz="7200" dirty="0"/>
              <a:t>. Людина з</a:t>
            </a:r>
          </a:p>
          <a:p>
            <a:pPr marL="0" indent="0" algn="just">
              <a:buNone/>
            </a:pPr>
            <a:r>
              <a:rPr lang="ru-RU" sz="7200" dirty="0" err="1"/>
              <a:t>низьким</a:t>
            </a:r>
            <a:r>
              <a:rPr lang="ru-RU" sz="7200" dirty="0"/>
              <a:t> </a:t>
            </a:r>
            <a:r>
              <a:rPr lang="ru-RU" sz="7200" dirty="0" err="1"/>
              <a:t>рівнем</a:t>
            </a:r>
            <a:r>
              <a:rPr lang="ru-RU" sz="7200" dirty="0"/>
              <a:t> </a:t>
            </a:r>
            <a:r>
              <a:rPr lang="ru-RU" sz="7200" dirty="0" err="1"/>
              <a:t>екологічної</a:t>
            </a:r>
            <a:r>
              <a:rPr lang="ru-RU" sz="7200" dirty="0"/>
              <a:t> </a:t>
            </a:r>
            <a:r>
              <a:rPr lang="ru-RU" sz="7200" dirty="0" err="1"/>
              <a:t>свідомості</a:t>
            </a:r>
            <a:r>
              <a:rPr lang="ru-RU" sz="7200" dirty="0"/>
              <a:t> у </a:t>
            </a:r>
            <a:r>
              <a:rPr lang="ru-RU" sz="7200" dirty="0" err="1"/>
              <a:t>своїй</a:t>
            </a:r>
            <a:r>
              <a:rPr lang="ru-RU" sz="7200" dirty="0"/>
              <a:t> </a:t>
            </a:r>
            <a:r>
              <a:rPr lang="ru-RU" sz="7200" dirty="0" err="1"/>
              <a:t>щоденній</a:t>
            </a:r>
            <a:r>
              <a:rPr lang="ru-RU" sz="7200" dirty="0"/>
              <a:t> </a:t>
            </a:r>
            <a:r>
              <a:rPr lang="ru-RU" sz="7200" dirty="0" err="1"/>
              <a:t>поведінці</a:t>
            </a:r>
            <a:r>
              <a:rPr lang="ru-RU" sz="7200" dirty="0"/>
              <a:t> навряд </a:t>
            </a:r>
            <a:r>
              <a:rPr lang="ru-RU" sz="7200" dirty="0" err="1"/>
              <a:t>чи</a:t>
            </a:r>
            <a:r>
              <a:rPr lang="ru-RU" sz="7200" dirty="0"/>
              <a:t> буде</a:t>
            </a:r>
          </a:p>
          <a:p>
            <a:pPr marL="0" indent="0" algn="just">
              <a:buNone/>
            </a:pPr>
            <a:r>
              <a:rPr lang="ru-RU" sz="7200" dirty="0" err="1"/>
              <a:t>брати</a:t>
            </a:r>
            <a:r>
              <a:rPr lang="ru-RU" sz="7200" dirty="0"/>
              <a:t> до </a:t>
            </a:r>
            <a:r>
              <a:rPr lang="ru-RU" sz="7200" dirty="0" err="1"/>
              <a:t>уваги</a:t>
            </a:r>
            <a:r>
              <a:rPr lang="ru-RU" sz="7200" dirty="0"/>
              <a:t> </a:t>
            </a:r>
            <a:r>
              <a:rPr lang="ru-RU" sz="7200" dirty="0" err="1"/>
              <a:t>наслідки</a:t>
            </a:r>
            <a:r>
              <a:rPr lang="ru-RU" sz="7200" dirty="0"/>
              <a:t> </a:t>
            </a:r>
            <a:r>
              <a:rPr lang="ru-RU" sz="7200" dirty="0" err="1"/>
              <a:t>своїх</a:t>
            </a:r>
            <a:r>
              <a:rPr lang="ru-RU" sz="7200" dirty="0"/>
              <a:t> </a:t>
            </a:r>
            <a:r>
              <a:rPr lang="ru-RU" sz="7200" dirty="0" err="1"/>
              <a:t>дій</a:t>
            </a:r>
            <a:r>
              <a:rPr lang="ru-RU" sz="7200" dirty="0"/>
              <a:t> для </a:t>
            </a:r>
            <a:r>
              <a:rPr lang="ru-RU" sz="7200" dirty="0" err="1"/>
              <a:t>довкілля</a:t>
            </a:r>
            <a:r>
              <a:rPr lang="ru-RU" sz="7200" dirty="0"/>
              <a:t>. У той час як </a:t>
            </a:r>
            <a:r>
              <a:rPr lang="ru-RU" sz="7200" dirty="0" err="1"/>
              <a:t>людина</a:t>
            </a:r>
            <a:r>
              <a:rPr lang="ru-RU" sz="7200" dirty="0"/>
              <a:t> з </a:t>
            </a:r>
            <a:r>
              <a:rPr lang="ru-RU" sz="7200" dirty="0" err="1"/>
              <a:t>високим</a:t>
            </a:r>
            <a:endParaRPr lang="ru-RU" sz="7200" dirty="0"/>
          </a:p>
          <a:p>
            <a:pPr marL="0" indent="0" algn="just">
              <a:buNone/>
            </a:pPr>
            <a:r>
              <a:rPr lang="ru-RU" sz="7200" dirty="0" err="1"/>
              <a:t>рівнем</a:t>
            </a:r>
            <a:r>
              <a:rPr lang="ru-RU" sz="7200" dirty="0"/>
              <a:t> </a:t>
            </a:r>
            <a:r>
              <a:rPr lang="ru-RU" sz="7200" dirty="0" err="1"/>
              <a:t>екологічної</a:t>
            </a:r>
            <a:r>
              <a:rPr lang="ru-RU" sz="7200" dirty="0"/>
              <a:t> </a:t>
            </a:r>
            <a:r>
              <a:rPr lang="ru-RU" sz="7200" dirty="0" err="1"/>
              <a:t>свідомості</a:t>
            </a:r>
            <a:r>
              <a:rPr lang="ru-RU" sz="7200" dirty="0"/>
              <a:t> </a:t>
            </a:r>
            <a:r>
              <a:rPr lang="ru-RU" sz="7200" dirty="0" err="1"/>
              <a:t>схильна</a:t>
            </a:r>
            <a:r>
              <a:rPr lang="ru-RU" sz="7200" dirty="0"/>
              <a:t> </a:t>
            </a:r>
            <a:r>
              <a:rPr lang="ru-RU" sz="7200" dirty="0" err="1"/>
              <a:t>враховувати</a:t>
            </a:r>
            <a:r>
              <a:rPr lang="ru-RU" sz="7200" dirty="0"/>
              <a:t> </a:t>
            </a:r>
            <a:r>
              <a:rPr lang="ru-RU" sz="7200" dirty="0" err="1"/>
              <a:t>екологічні</a:t>
            </a:r>
            <a:r>
              <a:rPr lang="ru-RU" sz="7200" dirty="0"/>
              <a:t> </a:t>
            </a:r>
            <a:r>
              <a:rPr lang="ru-RU" sz="7200" dirty="0" err="1"/>
              <a:t>аспекти</a:t>
            </a:r>
            <a:r>
              <a:rPr lang="ru-RU" sz="7200" dirty="0"/>
              <a:t> у </a:t>
            </a:r>
            <a:r>
              <a:rPr lang="ru-RU" sz="7200" dirty="0" err="1"/>
              <a:t>виборі</a:t>
            </a:r>
            <a:endParaRPr lang="ru-RU" sz="7200" dirty="0"/>
          </a:p>
          <a:p>
            <a:pPr marL="0" indent="0" algn="just">
              <a:buNone/>
            </a:pPr>
            <a:r>
              <a:rPr lang="ru-RU" sz="7200" dirty="0"/>
              <a:t>типу транспорту, упаковки </a:t>
            </a:r>
            <a:r>
              <a:rPr lang="ru-RU" sz="7200" dirty="0" err="1"/>
              <a:t>товарів</a:t>
            </a:r>
            <a:r>
              <a:rPr lang="ru-RU" sz="7200" dirty="0"/>
              <a:t>, </a:t>
            </a:r>
            <a:r>
              <a:rPr lang="ru-RU" sz="7200" dirty="0" err="1"/>
              <a:t>способів</a:t>
            </a:r>
            <a:r>
              <a:rPr lang="ru-RU" sz="7200" dirty="0"/>
              <a:t> </a:t>
            </a:r>
            <a:r>
              <a:rPr lang="ru-RU" sz="7200" dirty="0" err="1"/>
              <a:t>економії</a:t>
            </a:r>
            <a:r>
              <a:rPr lang="ru-RU" sz="7200" dirty="0"/>
              <a:t> </a:t>
            </a:r>
            <a:r>
              <a:rPr lang="ru-RU" sz="7200" dirty="0" err="1"/>
              <a:t>світла</a:t>
            </a:r>
            <a:r>
              <a:rPr lang="ru-RU" sz="7200" dirty="0"/>
              <a:t> та води </a:t>
            </a:r>
            <a:r>
              <a:rPr lang="ru-RU" sz="7200" dirty="0" err="1"/>
              <a:t>тощо</a:t>
            </a:r>
            <a:r>
              <a:rPr lang="ru-RU" sz="7200" dirty="0"/>
              <a:t>. Таким</a:t>
            </a:r>
          </a:p>
          <a:p>
            <a:pPr marL="0" indent="0" algn="just">
              <a:buNone/>
            </a:pPr>
            <a:r>
              <a:rPr lang="ru-RU" sz="7200" dirty="0"/>
              <a:t>чином, </a:t>
            </a:r>
            <a:r>
              <a:rPr lang="ru-RU" sz="7200" dirty="0" err="1"/>
              <a:t>рівень</a:t>
            </a:r>
            <a:r>
              <a:rPr lang="ru-RU" sz="7200" dirty="0"/>
              <a:t> </a:t>
            </a:r>
            <a:r>
              <a:rPr lang="ru-RU" sz="7200" dirty="0" err="1"/>
              <a:t>екологічної</a:t>
            </a:r>
            <a:r>
              <a:rPr lang="ru-RU" sz="7200" dirty="0"/>
              <a:t> </a:t>
            </a:r>
            <a:r>
              <a:rPr lang="ru-RU" sz="7200" dirty="0" err="1"/>
              <a:t>свідомості</a:t>
            </a:r>
            <a:r>
              <a:rPr lang="ru-RU" sz="7200" dirty="0"/>
              <a:t> </a:t>
            </a:r>
            <a:r>
              <a:rPr lang="ru-RU" sz="7200" dirty="0" err="1"/>
              <a:t>впливає</a:t>
            </a:r>
            <a:r>
              <a:rPr lang="ru-RU" sz="7200" dirty="0"/>
              <a:t> на </a:t>
            </a:r>
            <a:r>
              <a:rPr lang="ru-RU" sz="7200" dirty="0" err="1"/>
              <a:t>поведінку</a:t>
            </a:r>
            <a:r>
              <a:rPr lang="ru-RU" sz="7200" dirty="0"/>
              <a:t> </a:t>
            </a:r>
            <a:r>
              <a:rPr lang="ru-RU" sz="7200" dirty="0" err="1"/>
              <a:t>людини</a:t>
            </a:r>
            <a:r>
              <a:rPr lang="ru-RU" sz="7200" dirty="0"/>
              <a:t> по</a:t>
            </a:r>
          </a:p>
          <a:p>
            <a:pPr marL="0" indent="0" algn="just">
              <a:buNone/>
            </a:pPr>
            <a:r>
              <a:rPr lang="ru-RU" sz="7200" dirty="0" err="1"/>
              <a:t>відношенню</a:t>
            </a:r>
            <a:r>
              <a:rPr lang="ru-RU" sz="7200" dirty="0"/>
              <a:t> до </a:t>
            </a:r>
            <a:r>
              <a:rPr lang="ru-RU" sz="7200" dirty="0" err="1"/>
              <a:t>довкілля</a:t>
            </a:r>
            <a:r>
              <a:rPr lang="ru-RU" sz="7200" dirty="0"/>
              <a:t>, а, </a:t>
            </a:r>
            <a:r>
              <a:rPr lang="ru-RU" sz="7200" dirty="0" err="1"/>
              <a:t>отже</a:t>
            </a:r>
            <a:r>
              <a:rPr lang="ru-RU" sz="7200" dirty="0"/>
              <a:t>, і на стан </a:t>
            </a:r>
            <a:r>
              <a:rPr lang="ru-RU" sz="7200" dirty="0" err="1"/>
              <a:t>довкілля</a:t>
            </a:r>
            <a:r>
              <a:rPr lang="ru-RU" sz="7200" dirty="0"/>
              <a:t>.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467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2223</TotalTime>
  <Words>1439</Words>
  <Application>Microsoft Office PowerPoint</Application>
  <PresentationFormat>Екран (4:3)</PresentationFormat>
  <Paragraphs>161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8" baseType="lpstr">
      <vt:lpstr>Arial</vt:lpstr>
      <vt:lpstr>Calibri</vt:lpstr>
      <vt:lpstr>Monotype Corsiva</vt:lpstr>
      <vt:lpstr>Times New Roman</vt:lpstr>
      <vt:lpstr>Тема Office</vt:lpstr>
      <vt:lpstr>Лекція 1.  </vt:lpstr>
      <vt:lpstr>Актуальність</vt:lpstr>
      <vt:lpstr> Завдання</vt:lpstr>
      <vt:lpstr> Очікувані результати  по формуванню екологічної свідомості студентів </vt:lpstr>
      <vt:lpstr>Нормативно-правова база: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Форми організації роботи з ознайомлення із природою</vt:lpstr>
      <vt:lpstr> Професійна діяльність </vt:lpstr>
      <vt:lpstr>   Занятійна модель</vt:lpstr>
      <vt:lpstr>Екскурсії та міні-походи</vt:lpstr>
      <vt:lpstr>Спостереження в природі</vt:lpstr>
      <vt:lpstr>Праця в природі</vt:lpstr>
      <vt:lpstr>Форми роботи з з екологічного виховання </vt:lpstr>
      <vt:lpstr>Результативність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досвіду роботи Бровко Ольги Сергіївни, вихователя комунального закладу освіти “Дошкільний навчальний заклад (дитячий садок) загального розвитку Поливанівської сільської ради”</dc:title>
  <dc:creator>сергей</dc:creator>
  <cp:lastModifiedBy>MSI</cp:lastModifiedBy>
  <cp:revision>217</cp:revision>
  <dcterms:created xsi:type="dcterms:W3CDTF">2019-11-09T18:42:06Z</dcterms:created>
  <dcterms:modified xsi:type="dcterms:W3CDTF">2025-02-23T11:32:13Z</dcterms:modified>
</cp:coreProperties>
</file>