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4" r:id="rId4"/>
    <p:sldId id="265" r:id="rId5"/>
    <p:sldId id="266" r:id="rId6"/>
    <p:sldId id="269" r:id="rId7"/>
    <p:sldId id="277" r:id="rId8"/>
    <p:sldId id="294" r:id="rId9"/>
    <p:sldId id="272" r:id="rId10"/>
    <p:sldId id="273" r:id="rId11"/>
    <p:sldId id="274" r:id="rId12"/>
    <p:sldId id="278" r:id="rId13"/>
    <p:sldId id="280" r:id="rId14"/>
    <p:sldId id="267" r:id="rId15"/>
    <p:sldId id="282" r:id="rId16"/>
    <p:sldId id="283" r:id="rId17"/>
    <p:sldId id="284" r:id="rId18"/>
    <p:sldId id="285" r:id="rId19"/>
    <p:sldId id="286" r:id="rId20"/>
    <p:sldId id="268" r:id="rId21"/>
    <p:sldId id="288" r:id="rId22"/>
    <p:sldId id="289" r:id="rId23"/>
    <p:sldId id="290" r:id="rId24"/>
    <p:sldId id="291" r:id="rId25"/>
    <p:sldId id="292" r:id="rId26"/>
    <p:sldId id="293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07F56-0650-4776-8D26-0593EF095A72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7205-6B7E-4EE2-9E2F-F5F400F3CCD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113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07F56-0650-4776-8D26-0593EF095A72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7205-6B7E-4EE2-9E2F-F5F400F3CCD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92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07F56-0650-4776-8D26-0593EF095A72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7205-6B7E-4EE2-9E2F-F5F400F3CCD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791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07F56-0650-4776-8D26-0593EF095A72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7205-6B7E-4EE2-9E2F-F5F400F3CCD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6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07F56-0650-4776-8D26-0593EF095A72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7205-6B7E-4EE2-9E2F-F5F400F3CCD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278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07F56-0650-4776-8D26-0593EF095A72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7205-6B7E-4EE2-9E2F-F5F400F3CCD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960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07F56-0650-4776-8D26-0593EF095A72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7205-6B7E-4EE2-9E2F-F5F400F3CCD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916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07F56-0650-4776-8D26-0593EF095A72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7205-6B7E-4EE2-9E2F-F5F400F3CCD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36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07F56-0650-4776-8D26-0593EF095A72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7205-6B7E-4EE2-9E2F-F5F400F3CCD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685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07F56-0650-4776-8D26-0593EF095A72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7205-6B7E-4EE2-9E2F-F5F400F3CCD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692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07F56-0650-4776-8D26-0593EF095A72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7205-6B7E-4EE2-9E2F-F5F400F3CCD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447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07F56-0650-4776-8D26-0593EF095A72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97205-6B7E-4EE2-9E2F-F5F400F3CCD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281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hdwyn.com/wallpaper/hands_planet_earth_ball_man_ecology_hd-wallpaper-778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8997" y="4834955"/>
            <a:ext cx="4770674" cy="216634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://hdwyn.com/wallpaper/hands_planet_earth_ball_man_ecology_hd-wallpaper-77837.jpg"/>
          <p:cNvSpPr>
            <a:spLocks noChangeAspect="1" noChangeArrowheads="1"/>
          </p:cNvSpPr>
          <p:nvPr/>
        </p:nvSpPr>
        <p:spPr bwMode="auto">
          <a:xfrm>
            <a:off x="155575" y="-1881188"/>
            <a:ext cx="5648325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419108" y="-269307"/>
            <a:ext cx="6928467" cy="4817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8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Екологічна </a:t>
            </a:r>
          </a:p>
          <a:p>
            <a:pPr algn="ctr"/>
            <a:r>
              <a:rPr lang="uk-UA" sz="8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етика</a:t>
            </a:r>
            <a:endParaRPr lang="ru-RU" sz="8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185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static.ngs.ru/news/preview/fdacda03ab559d6322323dc4018dec380e113b95_6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7006" y="474497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Стихійне лихо</a:t>
            </a:r>
            <a:r>
              <a:rPr lang="ru-RU" sz="3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3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це надзвичайне природне явище, що діє з великою руйнівною силою, завдає значної шко­ди району, в якому відбувається, порушує нормальну життєдіяльність населення, знищує матеріальні цінності. </a:t>
            </a:r>
            <a:endParaRPr lang="ru-RU" sz="36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840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detmir.com.ua/_pics/products/73420/full/img_73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451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www.collegeofidaho.edu/sites/default/files/styles/blog_post/public/Holmes%20Rolston%20%282%29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701" y="27296"/>
            <a:ext cx="7781502" cy="1487606"/>
          </a:xfrm>
        </p:spPr>
        <p:txBody>
          <a:bodyPr>
            <a:noAutofit/>
          </a:bodyPr>
          <a:lstStyle/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Положення Холмса </a:t>
            </a:r>
            <a:r>
              <a:rPr lang="uk-U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Ролстона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4" name="Picture 4" descr="http://www.hotelsbukovel.com.ua/wp-content/uploads/temno-sinyaya-galochka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52" y="1314213"/>
            <a:ext cx="789492" cy="74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1301748" y="1314213"/>
            <a:ext cx="6339194" cy="8766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Чим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красивішими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природні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об'єкти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делікатніше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ними треба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звертатися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http://www.hotelsbukovel.com.ua/wp-content/uploads/temno-sinyaya-galoch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98" y="2180286"/>
            <a:ext cx="789492" cy="74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1301748" y="3189700"/>
            <a:ext cx="6339194" cy="8766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Возлюби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навколишню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природу як самого себе</a:t>
            </a:r>
          </a:p>
        </p:txBody>
      </p:sp>
      <p:pic>
        <p:nvPicPr>
          <p:cNvPr id="9" name="Picture 4" descr="http://www.hotelsbukovel.com.ua/wp-content/uploads/temno-sinyaya-galoch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52" y="3001325"/>
            <a:ext cx="789492" cy="74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1301748" y="2280027"/>
            <a:ext cx="6339194" cy="8766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Чим життя більш відчуває тим більше її слід поважати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http://www.hotelsbukovel.com.ua/wp-content/uploads/temno-sinyaya-galoch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52" y="3867398"/>
            <a:ext cx="789492" cy="74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300144" y="3901448"/>
            <a:ext cx="6221478" cy="87663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Думай про природу як про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спільноту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не як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"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комори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товарів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550441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hgxman.tabelle.sendsmtp.com/images/hgxman_tabelle_sendsmtp_com/pl1vt3/dae8dd-hgxman_tabelle_sendsmtp_com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019.radikal.ru/i619/1309/72/c0d04592b55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66" y="2207610"/>
            <a:ext cx="3774744" cy="465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s019.radikal.ru/i619/1309/72/c0d04592b55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854" y="2207610"/>
            <a:ext cx="3721289" cy="458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g-fotki.yandex.ru/get/6716/981986.78/0_8d134_a76e06ca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373" y="-221757"/>
            <a:ext cx="6049868" cy="26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9373" y="1046162"/>
            <a:ext cx="5999328" cy="779463"/>
          </a:xfrm>
        </p:spPr>
        <p:txBody>
          <a:bodyPr>
            <a:noAutofit/>
          </a:bodyPr>
          <a:lstStyle/>
          <a:p>
            <a:pPr algn="ctr"/>
            <a:r>
              <a:rPr lang="uk-UA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Функції екологічної етики</a:t>
            </a:r>
            <a:endParaRPr lang="ru-RU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4175" y="3017732"/>
            <a:ext cx="3829335" cy="15013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Творча</a:t>
            </a:r>
            <a:endParaRPr lang="ru-RU" sz="7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7390830" y="3045027"/>
            <a:ext cx="3829335" cy="1501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Руйнівна</a:t>
            </a:r>
            <a:endParaRPr lang="ru-RU" sz="7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6" name="Picture 12" descr="http://lenagold.narod.ru/fon/clipart/b/bab/babochka27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500" y="266048"/>
            <a:ext cx="1125010" cy="106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img-fotki.yandex.ru/get/6439/981986.12/0_81297_691ba8aa_or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004">
            <a:off x="10072293" y="2140119"/>
            <a:ext cx="1049421" cy="112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069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kartinki.me/large/201308/147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1446" y="0"/>
            <a:ext cx="128334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619164" y="242486"/>
            <a:ext cx="5572835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 Тейлор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відомий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сучасний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американський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екофілософ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професор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філософії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Бруклінському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коледжі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Міському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університеті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Нью-Йорку і автор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кількох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книг з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екологічної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етики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включаючи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Повага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11268" name="Picture 4" descr="http://euthanasia.at.ua/TAYSEC_a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46" y="215190"/>
            <a:ext cx="3080165" cy="464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the-american-interest.com/wp-content/uploads/2014/03/Charles_Tayl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223" y="3136371"/>
            <a:ext cx="3655693" cy="339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022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gandex.ru/upl/oboi/gandex.ru-26_50a92ccfc3ff239824c42e5d812169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4995" y="24248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неспричинення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шкоди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збитків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жодній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істоті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навколишньому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природному </a:t>
            </a:r>
          </a:p>
          <a:p>
            <a:pPr marL="0" indent="0">
              <a:buNone/>
            </a:pP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середовищі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екосистемі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943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allpaper.free-photograph.net/mid/yun_3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9269" y="133303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</a:t>
            </a:r>
            <a:r>
              <a:rPr lang="ru-RU" sz="8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невтручання</a:t>
            </a:r>
            <a:endParaRPr lang="ru-RU" sz="8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347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babadu.ru/academy/uploads/images/wysiwyg/641c582a1a7d83a987a82f312adc9bd7ba87abe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945875" cy="392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8392" y="4286546"/>
            <a:ext cx="5357883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</a:t>
            </a:r>
            <a:r>
              <a:rPr lang="ru-RU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порядності</a:t>
            </a:r>
            <a:endParaRPr lang="ru-RU" sz="6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6" name="Picture 4" descr="http://promalishei.ru/images/dom/Pitomci/%D0%9A%D0%B0%D0%BA_%D0%B2%D1%8B%D0%B1%D1%80%D0%B0%D1%82%D1%8C_%D0%B4%D0%BE%D0%BC%D0%B0%D1%88%D0%BD%D0%B5%D0%B5_%D0%B6%D0%B8%D0%B2%D0%BE%D1%82%D0%BD%D0%BE%D0%B5_%D0%B4%D0%BB%D1%8F_%D1%80%D0%B5%D0%B1%D0%B5%D0%BD%D0%BA%D0%B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539" y="3923731"/>
            <a:ext cx="3847461" cy="293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://www.asdou1.ru/wp-content/uploads/2015/08/1365591142_1306091479_sobaka-luchshij-drug-rebenk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875" y="-570"/>
            <a:ext cx="6168788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http://www.vseodetyah.com/editorfiles/deti-domashnie-zhivotni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3731"/>
            <a:ext cx="3848670" cy="294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52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vse-temu.org/wp-content/uploads/2015/09/9081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1003"/>
            <a:ext cx="12195020" cy="565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hdoboi.net/uploads/hd/538176_temno_seryiy_fon_s_blik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5020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8326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48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дотримання прав природи</a:t>
            </a:r>
            <a:endParaRPr lang="ru-RU" sz="4800" b="1" i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535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http://ramki-photoshop.ru/fony/fon-2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://vsetke.ru/thumbnails/798/1c88bfc202861856c675943733c3780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925" y="83330"/>
            <a:ext cx="7956645" cy="671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1974" y="5428634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відшкодування</a:t>
            </a:r>
            <a:endParaRPr lang="ru-RU" sz="7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522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bgfons.com/upload/smoke_texture27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054.radikal.ru/0906/31/8398abf773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781" y="4050779"/>
            <a:ext cx="3555988" cy="237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saveplanet.su/files/images/razliv_neft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229" y="1709858"/>
            <a:ext cx="3350494" cy="259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tulasmi.ru/content/uploads/2013/04/20130421-ekologiy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983" y="4083291"/>
            <a:ext cx="3652151" cy="245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www.saveplanet.su/files/images/global_zag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556" y="145695"/>
            <a:ext cx="3498110" cy="234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://corallinna.com/motivanor/grjaznaja_vod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577" y="1709858"/>
            <a:ext cx="3390073" cy="259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vostokmedia.com/files/Image/news/117567_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14" y="145695"/>
            <a:ext cx="3504373" cy="234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499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xn----8sbiecm6bhdx8i.xn--p1ai/sites/default/files/images/journal/quotes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10654" y="215190"/>
            <a:ext cx="10515600" cy="4351338"/>
          </a:xfrm>
        </p:spPr>
        <p:txBody>
          <a:bodyPr/>
          <a:lstStyle/>
          <a:p>
            <a:pPr marL="0" lvl="0" indent="0">
              <a:buNone/>
            </a:pPr>
            <a:r>
              <a:rPr lang="uk-UA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Екоетичний</a:t>
            </a:r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ідеал </a:t>
            </a:r>
            <a:r>
              <a:rPr lang="uk-U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такі умови життя на Землі, за </a:t>
            </a:r>
          </a:p>
          <a:p>
            <a:pPr marL="0" lvl="0" indent="0">
              <a:buNone/>
            </a:pPr>
            <a:r>
              <a:rPr lang="uk-U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яких люди можуть дбати про свої особисті </a:t>
            </a:r>
          </a:p>
          <a:p>
            <a:pPr marL="0" lvl="0" indent="0">
              <a:buNone/>
            </a:pPr>
            <a:r>
              <a:rPr lang="uk-U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інтереси, у той же час дозволяючи </a:t>
            </a:r>
          </a:p>
          <a:p>
            <a:pPr marL="0" lvl="0" indent="0">
              <a:buNone/>
            </a:pPr>
            <a:r>
              <a:rPr lang="uk-U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багатьом співтовариствам </a:t>
            </a:r>
          </a:p>
          <a:p>
            <a:pPr marL="0" lvl="0" indent="0">
              <a:buNone/>
            </a:pPr>
            <a:r>
              <a:rPr lang="uk-U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живих істот у величезній </a:t>
            </a:r>
          </a:p>
          <a:p>
            <a:pPr marL="0" lvl="0" indent="0">
              <a:buNone/>
            </a:pPr>
            <a:r>
              <a:rPr lang="uk-U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різноманітності екосистем </a:t>
            </a:r>
          </a:p>
          <a:p>
            <a:pPr marL="0" lvl="0" indent="0">
              <a:buNone/>
            </a:pPr>
            <a:r>
              <a:rPr lang="uk-UA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вести безперешкодне існування.</a:t>
            </a: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3957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http://ramki-photoshop.ru/ramki/ramka-leto_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32" y="0"/>
            <a:ext cx="12365732" cy="693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http://np-mag.ru/static/pictures/2013/02/green-steps.fu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58822" y="2087597"/>
            <a:ext cx="1815177" cy="13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494" y="236991"/>
            <a:ext cx="10515600" cy="1325563"/>
          </a:xfrm>
        </p:spPr>
        <p:txBody>
          <a:bodyPr/>
          <a:lstStyle/>
          <a:p>
            <a:pPr algn="ctr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Кроки до </a:t>
            </a:r>
            <a:r>
              <a:rPr lang="uk-U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екоетичного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ідеалу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0905" y="2210887"/>
            <a:ext cx="704822" cy="8188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8" name="Picture 4" descr="http://zs55.ru/media/img/tre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824" y="1116121"/>
            <a:ext cx="5327176" cy="593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2630665" y="2237442"/>
            <a:ext cx="4549260" cy="10661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внутрішня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зміна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нашій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моралі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786004" y="3838475"/>
            <a:ext cx="704822" cy="8188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://np-mag.ru/static/pictures/2013/02/green-steps.fu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9842" y="3873331"/>
            <a:ext cx="1815177" cy="139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2777385" y="4082062"/>
            <a:ext cx="4402540" cy="10661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людей </a:t>
            </a:r>
            <a:r>
              <a:rPr lang="ru-RU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добропорядності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771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ufonet.ru/wp-includes/js/tinymce/uploads/downloaded/%D1%87%D0%B5%D0%BB%D0%BE%D0%B2%D0%B5%D0%BA%20%D0%B8%20%D0%BF%D1%80%D0%B8%D1%80%D0%BE%D0%B4%D0%B0%2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173041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Екологічна етика пропонує і захищає систематичну і всебічну концепцію моральних взаємовідносин між людьми і природою. 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893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1079638729.rsc.cdn77.org/pic/v2/gallery/preview/cvety-fon-rasteniya-rozy-2013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/>
          <a:lstStyle/>
          <a:p>
            <a:pPr algn="ctr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Навіщо потрібна екологічна етика?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6" name="Picture 4" descr="http://s1.pic4you.ru/allimage/y2013/01-01/12216/290445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134" y="1325563"/>
            <a:ext cx="878407" cy="84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3"/>
          <p:cNvSpPr txBox="1">
            <a:spLocks/>
          </p:cNvSpPr>
          <p:nvPr/>
        </p:nvSpPr>
        <p:spPr>
          <a:xfrm>
            <a:off x="4426541" y="1315132"/>
            <a:ext cx="9001836" cy="9503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надає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нові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переконливі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аргументи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7" name="Picture 4" descr="http://s1.pic4you.ru/allimage/y2013/01-01/12216/290445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541" y="2408507"/>
            <a:ext cx="878407" cy="84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5350549" y="2408507"/>
            <a:ext cx="7459639" cy="976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тривожить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совість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змушує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легко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приймати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http://s1.pic4you.ru/allimage/y2013/01-01/12216/290445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948" y="3580660"/>
            <a:ext cx="878407" cy="84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6183355" y="3715161"/>
            <a:ext cx="5717493" cy="7947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пропонує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оцінку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спосіб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http://s1.pic4you.ru/allimage/y2013/01-01/12216/290445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894" y="5130723"/>
            <a:ext cx="878407" cy="84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бъект 3"/>
          <p:cNvSpPr txBox="1">
            <a:spLocks/>
          </p:cNvSpPr>
          <p:nvPr/>
        </p:nvSpPr>
        <p:spPr>
          <a:xfrm>
            <a:off x="6357175" y="5175525"/>
            <a:ext cx="4714098" cy="1155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робить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внесок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філософії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32168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://elitefon.ru/images/201211/elitefon.ru_65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702" name="Picture 6" descr="http://www.chuchotezvous.ru/images/stories/discovery/science-evolution/fibrid_huma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80" y="160665"/>
            <a:ext cx="2883047" cy="332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https://i.ytimg.com/vi/TwBESefQqXk/hq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600" y="3651249"/>
            <a:ext cx="3952193" cy="296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http://donbass.ua/multimedia/images/news/original/2011/11/10/vrach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798" y="168740"/>
            <a:ext cx="3008728" cy="332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 descr="http://proiz-teh.ru/images/photos/biotehnologiya-scree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252" y="3625521"/>
            <a:ext cx="3952193" cy="296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0" name="Picture 14" descr="http://nebolet.com/medimg/content/vakuumnyj-abor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097" y="242558"/>
            <a:ext cx="3336723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753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http://www.arinasorokina.ru/wp-content/uploads/2012/06/fon-1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9558" y="445173"/>
            <a:ext cx="10669173" cy="4351338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sz="3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Людині</a:t>
            </a:r>
            <a:r>
              <a:rPr lang="ru-RU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зрозуміти</a:t>
            </a:r>
            <a:r>
              <a:rPr lang="ru-RU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останнє</a:t>
            </a:r>
            <a:r>
              <a:rPr lang="ru-RU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3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</a:t>
            </a:r>
            <a:r>
              <a:rPr lang="ru-RU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живої</a:t>
            </a:r>
            <a:r>
              <a:rPr lang="ru-RU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рівну</a:t>
            </a:r>
            <a:r>
              <a:rPr lang="ru-RU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нею </a:t>
            </a:r>
            <a:r>
              <a:rPr lang="ru-RU" sz="3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внутрішню</a:t>
            </a:r>
            <a:r>
              <a:rPr lang="ru-RU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цінність</a:t>
            </a:r>
            <a:r>
              <a:rPr lang="ru-RU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 </a:t>
            </a:r>
            <a:r>
              <a:rPr lang="ru-RU" sz="3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</a:t>
            </a:r>
            <a:r>
              <a:rPr lang="ru-RU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самі</a:t>
            </a:r>
            <a:r>
              <a:rPr lang="ru-RU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моральні</a:t>
            </a:r>
            <a:r>
              <a:rPr lang="ru-RU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права. </a:t>
            </a:r>
          </a:p>
          <a:p>
            <a:pPr marL="0" indent="0">
              <a:buNone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30" name="Picture 10" descr="http://s1.pic4you.ru/allimage/y2012/08-03/12216/2305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470" y="1907341"/>
            <a:ext cx="6368565" cy="495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9709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opogode.ua/images/images/54076b6a73b9d62e44750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5658" y="562706"/>
            <a:ext cx="10275277" cy="47970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1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</a:t>
            </a:r>
          </a:p>
          <a:p>
            <a:pPr marL="0" indent="0" algn="ctr">
              <a:buNone/>
            </a:pPr>
            <a:r>
              <a:rPr lang="uk-UA" sz="13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uk-UA" sz="1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13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817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kurspresent.ru/uploads/6/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5245" y="3845493"/>
            <a:ext cx="4129585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Німецький біолог Ернест </a:t>
            </a:r>
            <a:r>
              <a:rPr lang="uk-UA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Генріх 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Геккель</a:t>
            </a:r>
          </a:p>
          <a:p>
            <a:pPr marL="0" indent="0" algn="ctr">
              <a:buNone/>
            </a:pPr>
            <a:r>
              <a:rPr lang="uk-UA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(1834 – 1919 </a:t>
            </a:r>
            <a:r>
              <a:rPr lang="uk-UA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р.р</a:t>
            </a:r>
            <a:r>
              <a:rPr lang="uk-UA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://www.krugosvet.ru/images/1003709_3709_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041" y="967350"/>
            <a:ext cx="3274232" cy="492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upload.wikimedia.org/wikipedia/commons/thumb/2/2f/Ernst_Haeckel_2.jpg/220px-Ernst_Haeckel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986" y="3055014"/>
            <a:ext cx="2924792" cy="365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all-biography.ru/wp-content/uploads/2015/02/Ernst-Haecke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828" y="163773"/>
            <a:ext cx="2857500" cy="339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201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sparkling.pp.ua/wp-content/uploads/2014/05/love_tree_2-wallpaper-1920x1080-750x4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909" y="305804"/>
            <a:ext cx="10066361" cy="712858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Екологія</a:t>
            </a:r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це наука про взаємовідносини</a:t>
            </a:r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902724" y="3804551"/>
            <a:ext cx="7282219" cy="3565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6" name="Объект 3"/>
          <p:cNvSpPr txBox="1">
            <a:spLocks/>
          </p:cNvSpPr>
          <p:nvPr/>
        </p:nvSpPr>
        <p:spPr>
          <a:xfrm>
            <a:off x="164909" y="1157959"/>
            <a:ext cx="5931090" cy="794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живих істот між собою та</a:t>
            </a:r>
            <a:endParaRPr lang="ru-RU" dirty="0"/>
          </a:p>
        </p:txBody>
      </p:sp>
      <p:sp>
        <p:nvSpPr>
          <p:cNvPr id="7" name="Объект 3"/>
          <p:cNvSpPr txBox="1">
            <a:spLocks/>
          </p:cNvSpPr>
          <p:nvPr/>
        </p:nvSpPr>
        <p:spPr>
          <a:xfrm>
            <a:off x="164909" y="1941000"/>
            <a:ext cx="6135806" cy="781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неорганічною природою, </a:t>
            </a:r>
            <a:endParaRPr lang="ru-RU" dirty="0"/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164909" y="2741937"/>
            <a:ext cx="6135806" cy="794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 їх оточує, про зв'язки в</a:t>
            </a:r>
            <a:endParaRPr lang="ru-RU" dirty="0"/>
          </a:p>
        </p:txBody>
      </p:sp>
      <p:sp>
        <p:nvSpPr>
          <p:cNvPr id="9" name="Объект 5"/>
          <p:cNvSpPr txBox="1">
            <a:spLocks/>
          </p:cNvSpPr>
          <p:nvPr/>
        </p:nvSpPr>
        <p:spPr>
          <a:xfrm>
            <a:off x="164909" y="3429000"/>
            <a:ext cx="7300416" cy="883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системах, яким підпорядковане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10" name="Объект 5"/>
          <p:cNvSpPr txBox="1">
            <a:spLocks/>
          </p:cNvSpPr>
          <p:nvPr/>
        </p:nvSpPr>
        <p:spPr>
          <a:xfrm>
            <a:off x="164909" y="4181917"/>
            <a:ext cx="8378590" cy="9505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існування організмів, про структуру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400" dirty="0"/>
          </a:p>
        </p:txBody>
      </p:sp>
      <p:sp>
        <p:nvSpPr>
          <p:cNvPr id="11" name="Объект 6"/>
          <p:cNvSpPr txBox="1">
            <a:spLocks/>
          </p:cNvSpPr>
          <p:nvPr/>
        </p:nvSpPr>
        <p:spPr>
          <a:xfrm>
            <a:off x="164909" y="4971148"/>
            <a:ext cx="7095700" cy="12320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функціонування цих систем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1216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://file.mobilmusic.ru/6a/e9/5f/8829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90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kalinina.su/images/engineer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66" y="163895"/>
            <a:ext cx="2158826" cy="324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-188316" y="3472867"/>
            <a:ext cx="3431790" cy="714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Інженери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974" y="163894"/>
            <a:ext cx="2373555" cy="3240733"/>
          </a:xfrm>
          <a:prstGeom prst="rect">
            <a:avLst/>
          </a:prstGeom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5644728" y="3533801"/>
            <a:ext cx="3431790" cy="714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Мед.працівники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5859" y="3472867"/>
            <a:ext cx="2623809" cy="3176798"/>
          </a:xfrm>
          <a:prstGeom prst="rect">
            <a:avLst/>
          </a:prstGeom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2561869" y="2772572"/>
            <a:ext cx="3431790" cy="714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Математики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50" name="Picture 10" descr="http://static.mg.uz/images/100836_ba3d03abab6e52606b95f8c1b9e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579" y="3452885"/>
            <a:ext cx="2558671" cy="317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бъект 2"/>
          <p:cNvSpPr txBox="1">
            <a:spLocks/>
          </p:cNvSpPr>
          <p:nvPr/>
        </p:nvSpPr>
        <p:spPr>
          <a:xfrm>
            <a:off x="8695019" y="2819797"/>
            <a:ext cx="3431790" cy="714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Метеорологи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858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fabriory.com.ua/sites/default/files/styles/large/public/1-002_0.jpg?itok=orhV14X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http://900igr.net/datai/nasekomye-i-ptitsy/Ptitsy-3.files/0010-009-Lastoch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331">
            <a:off x="8482546" y="1127693"/>
            <a:ext cx="523026" cy="66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http://900igr.net/datai/nasekomye-i-ptitsy/Ptitsy-3.files/0010-009-Lastoch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331">
            <a:off x="10769302" y="498295"/>
            <a:ext cx="523026" cy="66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http://900igr.net/datai/nasekomye-i-ptitsy/Ptitsy-3.files/0010-009-Lastoch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331">
            <a:off x="8955718" y="1979906"/>
            <a:ext cx="533949" cy="67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http://900igr.net/datai/nasekomye-i-ptitsy/Ptitsy-3.files/0010-009-Lastoch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331">
            <a:off x="7478865" y="2415752"/>
            <a:ext cx="622689" cy="79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://900igr.net/datai/nasekomye-i-ptitsy/Ptitsy-3.files/0010-009-Lastoch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56000">
            <a:off x="4035314" y="5603943"/>
            <a:ext cx="882690" cy="112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http://900igr.net/datai/nasekomye-i-ptitsy/Ptitsy-3.files/0010-009-Lastoch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0256">
            <a:off x="1843244" y="3571657"/>
            <a:ext cx="888912" cy="112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ttp://900igr.net/datai/nasekomye-i-ptitsy/Ptitsy-3.files/0010-009-Lastoch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7117">
            <a:off x="3369841" y="4104003"/>
            <a:ext cx="909084" cy="115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900igr.net/datai/nasekomye-i-ptitsy/Ptitsy-3.files/0010-009-Lastoch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91544">
            <a:off x="253224" y="4269947"/>
            <a:ext cx="966348" cy="122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7403471" y="2804163"/>
            <a:ext cx="4748283" cy="38381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Предметом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екології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детальне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кількісних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функціонування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створених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людиною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систем.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-36917" y="195269"/>
            <a:ext cx="5016690" cy="357730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Характерною </a:t>
            </a:r>
            <a:r>
              <a:rPr lang="ru-RU" sz="3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рисою</a:t>
            </a:r>
            <a:r>
              <a:rPr lang="ru-RU" sz="3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екології</a:t>
            </a:r>
            <a:r>
              <a:rPr lang="ru-RU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те, </a:t>
            </a:r>
            <a:r>
              <a:rPr lang="ru-RU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вона </a:t>
            </a:r>
            <a:r>
              <a:rPr lang="ru-RU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належить</a:t>
            </a:r>
            <a:r>
              <a:rPr lang="ru-RU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числа </a:t>
            </a:r>
            <a:r>
              <a:rPr lang="ru-RU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дисциплін</a:t>
            </a:r>
            <a:r>
              <a:rPr lang="ru-RU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простою </a:t>
            </a:r>
            <a:r>
              <a:rPr lang="ru-RU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лінійною</a:t>
            </a:r>
            <a:r>
              <a:rPr lang="ru-RU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структурою, </a:t>
            </a:r>
            <a:r>
              <a:rPr lang="ru-RU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вона є </a:t>
            </a:r>
            <a:r>
              <a:rPr lang="ru-RU" sz="3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міждисциплінарною</a:t>
            </a:r>
            <a:r>
              <a:rPr lang="ru-RU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i="1" dirty="0"/>
          </a:p>
        </p:txBody>
      </p:sp>
      <p:pic>
        <p:nvPicPr>
          <p:cNvPr id="12300" name="Picture 12" descr="http://900igr.net/datai/nasekomye-i-ptitsy/Ptitsy-3.files/0010-009-Lastoch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95575">
            <a:off x="1870024" y="5003490"/>
            <a:ext cx="1074152" cy="136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http://900igr.net/datai/nasekomye-i-ptitsy/Ptitsy-3.files/0010-009-Lastoch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2753">
            <a:off x="4946426" y="3938126"/>
            <a:ext cx="853857" cy="108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://900igr.net/datai/nasekomye-i-ptitsy/Ptitsy-3.files/0010-009-Lastoch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22872">
            <a:off x="4363790" y="2586208"/>
            <a:ext cx="966348" cy="122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http://900igr.net/datai/nasekomye-i-ptitsy/Ptitsy-3.files/0010-009-Lastoch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4418">
            <a:off x="4512639" y="836278"/>
            <a:ext cx="690425" cy="87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http://900igr.net/datai/nasekomye-i-ptitsy/Ptitsy-3.files/0010-009-Lastoch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331">
            <a:off x="5339996" y="1987701"/>
            <a:ext cx="622689" cy="79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http://900igr.net/datai/nasekomye-i-ptitsy/Ptitsy-3.files/0010-009-Lastoch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331">
            <a:off x="6911398" y="1392641"/>
            <a:ext cx="622689" cy="79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http://900igr.net/datai/nasekomye-i-ptitsy/Ptitsy-3.files/0010-009-Lastoch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83392">
            <a:off x="6340967" y="3260538"/>
            <a:ext cx="689327" cy="87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http://900igr.net/datai/nasekomye-i-ptitsy/Ptitsy-3.files/0010-009-Lastoch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83392">
            <a:off x="6281740" y="4825805"/>
            <a:ext cx="593337" cy="75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http://900igr.net/datai/nasekomye-i-ptitsy/Ptitsy-3.files/0010-009-Lastoch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331">
            <a:off x="5855095" y="624676"/>
            <a:ext cx="622689" cy="79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http://900igr.net/datai/nasekomye-i-ptitsy/Ptitsy-3.files/0010-009-Lastoch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331">
            <a:off x="7676424" y="475031"/>
            <a:ext cx="523026" cy="66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http://900igr.net/datai/nasekomye-i-ptitsy/Ptitsy-3.files/0010-009-Lastoch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95575">
            <a:off x="26688" y="5682355"/>
            <a:ext cx="1161884" cy="147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http://900igr.net/datai/nasekomye-i-ptitsy/Ptitsy-3.files/0010-009-Lastoch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331">
            <a:off x="9408213" y="61725"/>
            <a:ext cx="523026" cy="66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http://900igr.net/datai/nasekomye-i-ptitsy/Ptitsy-3.files/0010-009-Lastoch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6496">
            <a:off x="10377064" y="2009388"/>
            <a:ext cx="583507" cy="66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http://900igr.net/datai/nasekomye-i-ptitsy/Ptitsy-3.files/0010-009-Lastoch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331">
            <a:off x="9877648" y="967971"/>
            <a:ext cx="523026" cy="66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564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tutdesign.ru/uploads/posts/2012-06/thumbs/1338803656_0006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31" y="573206"/>
            <a:ext cx="11177518" cy="628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561831" y="313899"/>
            <a:ext cx="11286699" cy="1815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Екологічна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етика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міждисциплінарних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досліджень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предметом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моральні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аспекти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706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D42302-C675-3D32-D11A-00B283435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57667C9E-F3E7-3D68-C287-C9CEA66EB9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94968"/>
            <a:ext cx="10822858" cy="633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83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picsfab.com/download/image/62603/2647x2542_bozhya-korovka-na-listyah-tyoplyie-luchi-solntsa-myagki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6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9465"/>
            <a:ext cx="10515600" cy="658633"/>
          </a:xfrm>
        </p:spPr>
        <p:txBody>
          <a:bodyPr>
            <a:normAutofit/>
          </a:bodyPr>
          <a:lstStyle/>
          <a:p>
            <a:pPr algn="ctr"/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завдання екологічної етики 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90858" y="630180"/>
            <a:ext cx="10061844" cy="945817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Трансформація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свідомості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цінностейРуйнування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антропоцентризму: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Подолання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споживацько-утилітарних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стереотипів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розглядають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ресурс для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задоволення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відмова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панування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над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нею.Формування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екоцентризму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біоцентризму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Утвердження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принципу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самоцінності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об'єктів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неживих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їхньої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корисності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людини.Виховання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відповідальності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відповідальності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біорізноманіття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нинішнього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поколінь.Формування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екоетичного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здатності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етичної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точки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Нормативно-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регулятивна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діяльністьРозробка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етичних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норм і "табу":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чітко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виражених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цінностей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правил,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обмежують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деструктивну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етичне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самообмеження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метамови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":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(таких як "права", "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обов'язки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"благо") для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обговорення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етичних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фахівцями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галузей.Обґрунтування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переконливих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аргументів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ґрунтуються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етичних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категоріях.Доповнення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оцінки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Інтеграція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етичної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оцінки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оцінки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будь-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Практична 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діяльністьФормування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гармонійного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співтовариства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створенню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рівноправного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співтовариства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неживих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природи.Популяризація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Висвітлення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еколого-етичних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 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засобах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масової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громадськості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природоохоронних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дебатів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рішень.Захист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дикої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Обґрунтування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необхідності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поваги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невтручання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дикої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еволюційних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самоцінних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388" name="Picture 4" descr="http://abali.ru/wp-content/uploads/2014/05/bozhya_korov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1811">
            <a:off x="506560" y="315174"/>
            <a:ext cx="477741" cy="46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abali.ru/wp-content/uploads/2014/05/bozhya_korov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3662">
            <a:off x="11257542" y="200581"/>
            <a:ext cx="391418" cy="37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abali.ru/wp-content/uploads/2014/05/bozhya_korov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5822">
            <a:off x="11490306" y="6111277"/>
            <a:ext cx="726254" cy="70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abali.ru/wp-content/uploads/2014/05/bozhya_korov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4054">
            <a:off x="11321066" y="4359366"/>
            <a:ext cx="966485" cy="93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abali.ru/wp-content/uploads/2014/05/bozhya_korovk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9520">
            <a:off x="391250" y="5617173"/>
            <a:ext cx="720687" cy="69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abali.ru/wp-content/uploads/2014/05/bozhya_korov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30354">
            <a:off x="418453" y="1951218"/>
            <a:ext cx="903895" cy="87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abali.ru/wp-content/uploads/2014/05/bozhya_korov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30354">
            <a:off x="418454" y="3128718"/>
            <a:ext cx="903895" cy="87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560179" y="2927477"/>
            <a:ext cx="10459247" cy="1204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6" descr="http://abali.ru/wp-content/uploads/2014/05/bozhya_korovk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30354">
            <a:off x="393579" y="4390882"/>
            <a:ext cx="903895" cy="87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1560179" y="4420379"/>
            <a:ext cx="8491086" cy="1026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6" descr="http://abali.ru/wp-content/uploads/2014/05/bozhya_korovk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02717">
            <a:off x="11505996" y="2890050"/>
            <a:ext cx="400327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abali.ru/wp-content/uploads/2014/05/bozhya_korovka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9053">
            <a:off x="11328243" y="1402105"/>
            <a:ext cx="620421" cy="59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5549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657</Words>
  <Application>Microsoft Office PowerPoint</Application>
  <PresentationFormat>Широкий екран</PresentationFormat>
  <Paragraphs>73</Paragraphs>
  <Slides>26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Основні завдання екологічної етики </vt:lpstr>
      <vt:lpstr>Презентація PowerPoint</vt:lpstr>
      <vt:lpstr>Презентація PowerPoint</vt:lpstr>
      <vt:lpstr>Положення Холмса Ролстона</vt:lpstr>
      <vt:lpstr>Функції екологічної етики</vt:lpstr>
      <vt:lpstr>Презентація PowerPoint</vt:lpstr>
      <vt:lpstr>Презентація PowerPoint</vt:lpstr>
      <vt:lpstr>Презентація PowerPoint</vt:lpstr>
      <vt:lpstr>Презентація PowerPoint</vt:lpstr>
      <vt:lpstr>Принцип дотримання прав природи</vt:lpstr>
      <vt:lpstr>Презентація PowerPoint</vt:lpstr>
      <vt:lpstr>Презентація PowerPoint</vt:lpstr>
      <vt:lpstr>Кроки до екоетичного ідеалу</vt:lpstr>
      <vt:lpstr>Презентація PowerPoint</vt:lpstr>
      <vt:lpstr>Навіщо потрібна екологічна етика?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OkDiAn</dc:creator>
  <cp:lastModifiedBy>MSI</cp:lastModifiedBy>
  <cp:revision>35</cp:revision>
  <dcterms:created xsi:type="dcterms:W3CDTF">2016-02-14T14:10:17Z</dcterms:created>
  <dcterms:modified xsi:type="dcterms:W3CDTF">2025-10-14T04:45:54Z</dcterms:modified>
</cp:coreProperties>
</file>