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90" r:id="rId4"/>
    <p:sldId id="291" r:id="rId5"/>
    <p:sldId id="293" r:id="rId6"/>
    <p:sldId id="294" r:id="rId7"/>
    <p:sldId id="295" r:id="rId8"/>
    <p:sldId id="296" r:id="rId9"/>
    <p:sldId id="297" r:id="rId10"/>
    <p:sldId id="298" r:id="rId11"/>
    <p:sldId id="299" r:id="rId12"/>
    <p:sldId id="292" r:id="rId1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709AEFAE-885A-4EAA-A389-B175D9FAA191}" type="datetimeFigureOut">
              <a:rPr lang="uk-UA" smtClean="0"/>
              <a:t>08.02.2025</a:t>
            </a:fld>
            <a:endParaRPr lang="uk-UA"/>
          </a:p>
        </p:txBody>
      </p:sp>
      <p:sp>
        <p:nvSpPr>
          <p:cNvPr id="8" name="Slide Number Placeholder 7"/>
          <p:cNvSpPr>
            <a:spLocks noGrp="1"/>
          </p:cNvSpPr>
          <p:nvPr>
            <p:ph type="sldNum" sz="quarter" idx="11"/>
          </p:nvPr>
        </p:nvSpPr>
        <p:spPr/>
        <p:txBody>
          <a:bodyPr/>
          <a:lstStyle/>
          <a:p>
            <a:fld id="{4639742F-2209-4568-A199-9FDAD3ED3E3A}" type="slidenum">
              <a:rPr lang="uk-UA" smtClean="0"/>
              <a:t>‹#›</a:t>
            </a:fld>
            <a:endParaRPr lang="uk-UA"/>
          </a:p>
        </p:txBody>
      </p:sp>
      <p:sp>
        <p:nvSpPr>
          <p:cNvPr id="9" name="Footer Placeholder 8"/>
          <p:cNvSpPr>
            <a:spLocks noGrp="1"/>
          </p:cNvSpPr>
          <p:nvPr>
            <p:ph type="ftr" sz="quarter" idx="12"/>
          </p:nvPr>
        </p:nvSpPr>
        <p:spPr/>
        <p:txBody>
          <a:bodyPr/>
          <a:lstStyle/>
          <a:p>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09AEFAE-885A-4EAA-A389-B175D9FAA191}" type="datetimeFigureOut">
              <a:rPr lang="uk-UA" smtClean="0"/>
              <a:t>08.02.2025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39742F-2209-4568-A199-9FDAD3ED3E3A}"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09AEFAE-885A-4EAA-A389-B175D9FAA191}" type="datetimeFigureOut">
              <a:rPr lang="uk-UA" smtClean="0"/>
              <a:t>08.02.2025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39742F-2209-4568-A199-9FDAD3ED3E3A}"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709AEFAE-885A-4EAA-A389-B175D9FAA191}" type="datetimeFigureOut">
              <a:rPr lang="uk-UA" smtClean="0"/>
              <a:t>08.02.2025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39742F-2209-4568-A199-9FDAD3ED3E3A}"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09AEFAE-885A-4EAA-A389-B175D9FAA191}" type="datetimeFigureOut">
              <a:rPr lang="uk-UA" smtClean="0"/>
              <a:t>08.02.2025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39742F-2209-4568-A199-9FDAD3ED3E3A}" type="slidenum">
              <a:rPr lang="uk-UA" smtClean="0"/>
              <a:t>‹#›</a:t>
            </a:fld>
            <a:endParaRPr lang="uk-UA"/>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709AEFAE-885A-4EAA-A389-B175D9FAA191}" type="datetimeFigureOut">
              <a:rPr lang="uk-UA" smtClean="0"/>
              <a:t>08.02.2025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639742F-2209-4568-A199-9FDAD3ED3E3A}" type="slidenum">
              <a:rPr lang="uk-UA" smtClean="0"/>
              <a:t>‹#›</a:t>
            </a:fld>
            <a:endParaRPr lang="uk-UA"/>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709AEFAE-885A-4EAA-A389-B175D9FAA191}" type="datetimeFigureOut">
              <a:rPr lang="uk-UA" smtClean="0"/>
              <a:t>08.02.2025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639742F-2209-4568-A199-9FDAD3ED3E3A}" type="slidenum">
              <a:rPr lang="uk-UA" smtClean="0"/>
              <a:t>‹#›</a:t>
            </a:fld>
            <a:endParaRPr lang="uk-UA"/>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09AEFAE-885A-4EAA-A389-B175D9FAA191}" type="datetimeFigureOut">
              <a:rPr lang="uk-UA" smtClean="0"/>
              <a:t>08.02.2025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639742F-2209-4568-A199-9FDAD3ED3E3A}"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AEFAE-885A-4EAA-A389-B175D9FAA191}" type="datetimeFigureOut">
              <a:rPr lang="uk-UA" smtClean="0"/>
              <a:t>08.02.2025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639742F-2209-4568-A199-9FDAD3ED3E3A}"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09AEFAE-885A-4EAA-A389-B175D9FAA191}" type="datetimeFigureOut">
              <a:rPr lang="uk-UA" smtClean="0"/>
              <a:t>08.02.2025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639742F-2209-4568-A199-9FDAD3ED3E3A}"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09AEFAE-885A-4EAA-A389-B175D9FAA191}" type="datetimeFigureOut">
              <a:rPr lang="uk-UA" smtClean="0"/>
              <a:t>08.02.2025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639742F-2209-4568-A199-9FDAD3ED3E3A}"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09AEFAE-885A-4EAA-A389-B175D9FAA191}" type="datetimeFigureOut">
              <a:rPr lang="uk-UA" smtClean="0"/>
              <a:t>08.02.2025</a:t>
            </a:fld>
            <a:endParaRPr lang="uk-UA"/>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uk-UA"/>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4639742F-2209-4568-A199-9FDAD3ED3E3A}" type="slidenum">
              <a:rPr lang="uk-UA" smtClean="0"/>
              <a:t>‹#›</a:t>
            </a:fld>
            <a:endParaRPr lang="uk-UA"/>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916832"/>
            <a:ext cx="7772400" cy="1379239"/>
          </a:xfrm>
        </p:spPr>
        <p:txBody>
          <a:bodyPr/>
          <a:lstStyle/>
          <a:p>
            <a:r>
              <a:rPr lang="uk-UA" sz="4400" dirty="0" smtClean="0">
                <a:solidFill>
                  <a:schemeClr val="tx1"/>
                </a:solidFill>
              </a:rPr>
              <a:t>ТЕМА. </a:t>
            </a:r>
            <a:r>
              <a:rPr lang="uk-UA" sz="4400" dirty="0" smtClean="0">
                <a:solidFill>
                  <a:schemeClr val="tx1"/>
                </a:solidFill>
                <a:latin typeface="Bookman Old Style" panose="02050604050505020204" pitchFamily="18" charset="0"/>
              </a:rPr>
              <a:t>КОМУНІКАТИВНІ ШУМИ ТА БАР'ЄРИ </a:t>
            </a:r>
            <a:endParaRPr lang="uk-UA" sz="4400" dirty="0">
              <a:solidFill>
                <a:schemeClr val="tx1"/>
              </a:solidFill>
            </a:endParaRPr>
          </a:p>
        </p:txBody>
      </p:sp>
    </p:spTree>
    <p:extLst>
      <p:ext uri="{BB962C8B-B14F-4D97-AF65-F5344CB8AC3E}">
        <p14:creationId xmlns:p14="http://schemas.microsoft.com/office/powerpoint/2010/main" val="1457465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052736"/>
          </a:xfrm>
        </p:spPr>
        <p:txBody>
          <a:bodyPr/>
          <a:lstStyle/>
          <a:p>
            <a:r>
              <a:rPr lang="uk-UA" b="1" dirty="0"/>
              <a:t>Фонетичний </a:t>
            </a:r>
            <a:r>
              <a:rPr lang="uk-UA" b="1" dirty="0" smtClean="0"/>
              <a:t>бар'єр</a:t>
            </a:r>
            <a:endParaRPr lang="uk-UA" dirty="0"/>
          </a:p>
        </p:txBody>
      </p:sp>
      <p:sp>
        <p:nvSpPr>
          <p:cNvPr id="3" name="Объект 2"/>
          <p:cNvSpPr>
            <a:spLocks noGrp="1"/>
          </p:cNvSpPr>
          <p:nvPr>
            <p:ph idx="1"/>
          </p:nvPr>
        </p:nvSpPr>
        <p:spPr>
          <a:xfrm>
            <a:off x="467544" y="1340768"/>
            <a:ext cx="8229600" cy="4525963"/>
          </a:xfrm>
        </p:spPr>
        <p:txBody>
          <a:bodyPr>
            <a:normAutofit fontScale="92500" lnSpcReduction="10000"/>
          </a:bodyPr>
          <a:lstStyle/>
          <a:p>
            <a:pPr algn="just"/>
            <a:r>
              <a:rPr lang="uk-UA" dirty="0" smtClean="0">
                <a:solidFill>
                  <a:schemeClr val="tx1"/>
                </a:solidFill>
              </a:rPr>
              <a:t>Такий </a:t>
            </a:r>
            <a:r>
              <a:rPr lang="uk-UA" dirty="0">
                <a:solidFill>
                  <a:schemeClr val="tx1"/>
                </a:solidFill>
              </a:rPr>
              <a:t>бар'єр може бути викликаний різними причинами як психологічного, так і іншого характеру. Він може виникати через огріхи в процесі передачі інформації. Це фонетичне нерозуміння. </a:t>
            </a:r>
          </a:p>
          <a:p>
            <a:pPr algn="just"/>
            <a:r>
              <a:rPr lang="uk-UA" dirty="0">
                <a:solidFill>
                  <a:schemeClr val="tx1"/>
                </a:solidFill>
              </a:rPr>
              <a:t>Феномен фонетичного нерозуміння з'являється в результаті використання комунікатором невиразної швидкої мови, розмови-скоромовки або мови з великою кількістю звуків-паразитів.</a:t>
            </a:r>
          </a:p>
          <a:p>
            <a:pPr algn="just"/>
            <a:r>
              <a:rPr lang="uk-UA" dirty="0">
                <a:solidFill>
                  <a:schemeClr val="tx1"/>
                </a:solidFill>
              </a:rPr>
              <a:t> </a:t>
            </a:r>
          </a:p>
          <a:p>
            <a:pPr algn="just"/>
            <a:r>
              <a:rPr lang="uk-UA" dirty="0">
                <a:solidFill>
                  <a:schemeClr val="tx1"/>
                </a:solidFill>
              </a:rPr>
              <a:t>Спосіб подолання: попрацюйте над вимовою, намагайтеся говорити виразно, чітко. Не говоріть занадто голосно чи тихо. Говоріть зі середньою швидкістю </a:t>
            </a:r>
            <a:r>
              <a:rPr lang="uk-UA" dirty="0" err="1">
                <a:solidFill>
                  <a:schemeClr val="tx1"/>
                </a:solidFill>
              </a:rPr>
              <a:t>Корректно</a:t>
            </a:r>
            <a:r>
              <a:rPr lang="uk-UA" dirty="0">
                <a:solidFill>
                  <a:schemeClr val="tx1"/>
                </a:solidFill>
              </a:rPr>
              <a:t> використовуйте інтонацію. Позбудьтесь слів-паразитів.</a:t>
            </a:r>
          </a:p>
          <a:p>
            <a:endParaRPr lang="uk-UA" dirty="0"/>
          </a:p>
        </p:txBody>
      </p:sp>
    </p:spTree>
    <p:extLst>
      <p:ext uri="{BB962C8B-B14F-4D97-AF65-F5344CB8AC3E}">
        <p14:creationId xmlns:p14="http://schemas.microsoft.com/office/powerpoint/2010/main" val="903251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08720"/>
          </a:xfrm>
        </p:spPr>
        <p:txBody>
          <a:bodyPr/>
          <a:lstStyle/>
          <a:p>
            <a:r>
              <a:rPr lang="uk-UA" b="1" dirty="0"/>
              <a:t>Бар'єр </a:t>
            </a:r>
            <a:r>
              <a:rPr lang="uk-UA" b="1" dirty="0" smtClean="0"/>
              <a:t>авторитету</a:t>
            </a:r>
            <a:endParaRPr lang="uk-UA" dirty="0"/>
          </a:p>
        </p:txBody>
      </p:sp>
      <p:sp>
        <p:nvSpPr>
          <p:cNvPr id="3" name="Объект 2"/>
          <p:cNvSpPr>
            <a:spLocks noGrp="1"/>
          </p:cNvSpPr>
          <p:nvPr>
            <p:ph idx="1"/>
          </p:nvPr>
        </p:nvSpPr>
        <p:spPr/>
        <p:txBody>
          <a:bodyPr>
            <a:normAutofit fontScale="77500" lnSpcReduction="20000"/>
          </a:bodyPr>
          <a:lstStyle/>
          <a:p>
            <a:pPr algn="just"/>
            <a:r>
              <a:rPr lang="uk-UA" dirty="0" smtClean="0">
                <a:solidFill>
                  <a:schemeClr val="tx1"/>
                </a:solidFill>
                <a:latin typeface="Bookman Old Style" panose="02050604050505020204" pitchFamily="18" charset="0"/>
              </a:rPr>
              <a:t>Іноді </a:t>
            </a:r>
            <a:r>
              <a:rPr lang="uk-UA" dirty="0">
                <a:solidFill>
                  <a:schemeClr val="tx1"/>
                </a:solidFill>
                <a:latin typeface="Bookman Old Style" panose="02050604050505020204" pitchFamily="18" charset="0"/>
              </a:rPr>
              <a:t>перешкодою може стати саме сприйняття партнера спілкування як особи певної професії, національності, статі і віку. Тобто перешкодою може стати саме несприйняття того, хто говорить через його неавторитетність в очах слухача. Або ж навпаки, під час спілкування з людиною, яка є для співрозмовника дуже авторитетною, він може губитися, бути неуважним, не знати, що відповісти</a:t>
            </a:r>
            <a:r>
              <a:rPr lang="uk-UA" dirty="0" smtClean="0">
                <a:solidFill>
                  <a:schemeClr val="tx1"/>
                </a:solidFill>
                <a:latin typeface="Bookman Old Style" panose="02050604050505020204" pitchFamily="18" charset="0"/>
              </a:rPr>
              <a:t>.</a:t>
            </a:r>
          </a:p>
          <a:p>
            <a:pPr algn="just"/>
            <a:endParaRPr lang="uk-UA" dirty="0">
              <a:solidFill>
                <a:schemeClr val="tx1"/>
              </a:solidFill>
              <a:latin typeface="Bookman Old Style" panose="02050604050505020204" pitchFamily="18" charset="0"/>
            </a:endParaRPr>
          </a:p>
          <a:p>
            <a:pPr algn="just"/>
            <a:endParaRPr lang="uk-UA" dirty="0">
              <a:solidFill>
                <a:schemeClr val="tx1"/>
              </a:solidFill>
              <a:latin typeface="Bookman Old Style" panose="02050604050505020204" pitchFamily="18" charset="0"/>
            </a:endParaRPr>
          </a:p>
          <a:p>
            <a:pPr algn="just"/>
            <a:r>
              <a:rPr lang="uk-UA" dirty="0">
                <a:solidFill>
                  <a:schemeClr val="tx1"/>
                </a:solidFill>
                <a:latin typeface="Bookman Old Style" panose="02050604050505020204" pitchFamily="18" charset="0"/>
              </a:rPr>
              <a:t>Спосіб подолання.</a:t>
            </a:r>
          </a:p>
          <a:p>
            <a:pPr algn="just"/>
            <a:r>
              <a:rPr lang="uk-UA" dirty="0">
                <a:solidFill>
                  <a:schemeClr val="tx1"/>
                </a:solidFill>
                <a:latin typeface="Bookman Old Style" panose="02050604050505020204" pitchFamily="18" charset="0"/>
              </a:rPr>
              <a:t>Спробуйте прибрати упереджене ставлення до співрозмовника. Якщо людина не є авторитетом для вас особисто - не означає, що вона говорить нісенітницю. Так, ви можете не довіряти його інформації, але принаймні не подавайте виду, завжди вислуховуйте людину з повагою. Перевірте інформацію після розмови, можливо, ви зрозумієте, що недооцінювали свого співрозмовника</a:t>
            </a:r>
            <a:r>
              <a:rPr lang="uk-UA" dirty="0" smtClean="0">
                <a:solidFill>
                  <a:schemeClr val="tx1"/>
                </a:solidFill>
                <a:latin typeface="Bookman Old Style" panose="02050604050505020204" pitchFamily="18" charset="0"/>
              </a:rPr>
              <a:t>.</a:t>
            </a:r>
            <a:endParaRPr lang="uk-UA" dirty="0">
              <a:solidFill>
                <a:schemeClr val="tx1"/>
              </a:solidFill>
              <a:latin typeface="Bookman Old Style" panose="02050604050505020204" pitchFamily="18" charset="0"/>
            </a:endParaRPr>
          </a:p>
        </p:txBody>
      </p:sp>
    </p:spTree>
    <p:extLst>
      <p:ext uri="{BB962C8B-B14F-4D97-AF65-F5344CB8AC3E}">
        <p14:creationId xmlns:p14="http://schemas.microsoft.com/office/powerpoint/2010/main" val="3681540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5"/>
            <a:ext cx="8229600" cy="1800200"/>
          </a:xfrm>
        </p:spPr>
        <p:txBody>
          <a:bodyPr/>
          <a:lstStyle/>
          <a:p>
            <a:pPr algn="just"/>
            <a:r>
              <a:rPr lang="ru-RU" b="1" dirty="0" err="1">
                <a:solidFill>
                  <a:schemeClr val="tx1"/>
                </a:solidFill>
                <a:latin typeface="Bookman Old Style" panose="02050604050505020204" pitchFamily="18" charset="0"/>
              </a:rPr>
              <a:t>Комунікативні</a:t>
            </a:r>
            <a:r>
              <a:rPr lang="ru-RU" b="1" dirty="0">
                <a:solidFill>
                  <a:schemeClr val="tx1"/>
                </a:solidFill>
                <a:latin typeface="Bookman Old Style" panose="02050604050505020204" pitchFamily="18" charset="0"/>
              </a:rPr>
              <a:t> </a:t>
            </a:r>
            <a:r>
              <a:rPr lang="ru-RU" b="1" dirty="0" err="1">
                <a:solidFill>
                  <a:schemeClr val="tx1"/>
                </a:solidFill>
                <a:latin typeface="Bookman Old Style" panose="02050604050505020204" pitchFamily="18" charset="0"/>
              </a:rPr>
              <a:t>бар'єри</a:t>
            </a:r>
            <a:r>
              <a:rPr lang="ru-RU" b="1" dirty="0">
                <a:solidFill>
                  <a:schemeClr val="tx1"/>
                </a:solidFill>
                <a:latin typeface="Bookman Old Style" panose="02050604050505020204" pitchFamily="18" charset="0"/>
              </a:rPr>
              <a:t> </a:t>
            </a:r>
            <a:r>
              <a:rPr lang="ru-RU" dirty="0">
                <a:solidFill>
                  <a:schemeClr val="tx1"/>
                </a:solidFill>
                <a:latin typeface="Bookman Old Style" panose="02050604050505020204" pitchFamily="18" charset="0"/>
              </a:rPr>
              <a:t>- </a:t>
            </a:r>
            <a:r>
              <a:rPr lang="ru-RU" dirty="0" err="1">
                <a:solidFill>
                  <a:schemeClr val="tx1"/>
                </a:solidFill>
                <a:latin typeface="Bookman Old Style" panose="02050604050505020204" pitchFamily="18" charset="0"/>
              </a:rPr>
              <a:t>це</a:t>
            </a:r>
            <a:r>
              <a:rPr lang="ru-RU" dirty="0">
                <a:solidFill>
                  <a:schemeClr val="tx1"/>
                </a:solidFill>
                <a:latin typeface="Bookman Old Style" panose="02050604050505020204" pitchFamily="18" charset="0"/>
              </a:rPr>
              <a:t> </a:t>
            </a:r>
            <a:r>
              <a:rPr lang="ru-RU" dirty="0" err="1">
                <a:solidFill>
                  <a:schemeClr val="tx1"/>
                </a:solidFill>
                <a:latin typeface="Bookman Old Style" panose="02050604050505020204" pitchFamily="18" charset="0"/>
              </a:rPr>
              <a:t>явища</a:t>
            </a:r>
            <a:r>
              <a:rPr lang="ru-RU" dirty="0">
                <a:solidFill>
                  <a:schemeClr val="tx1"/>
                </a:solidFill>
                <a:latin typeface="Bookman Old Style" panose="02050604050505020204" pitchFamily="18" charset="0"/>
              </a:rPr>
              <a:t> </a:t>
            </a:r>
            <a:r>
              <a:rPr lang="ru-RU" dirty="0" err="1">
                <a:solidFill>
                  <a:schemeClr val="tx1"/>
                </a:solidFill>
                <a:latin typeface="Bookman Old Style" panose="02050604050505020204" pitchFamily="18" charset="0"/>
              </a:rPr>
              <a:t>деформації</a:t>
            </a:r>
            <a:r>
              <a:rPr lang="ru-RU" dirty="0">
                <a:solidFill>
                  <a:schemeClr val="tx1"/>
                </a:solidFill>
                <a:latin typeface="Bookman Old Style" panose="02050604050505020204" pitchFamily="18" charset="0"/>
              </a:rPr>
              <a:t> </a:t>
            </a:r>
            <a:r>
              <a:rPr lang="ru-RU" dirty="0" err="1">
                <a:solidFill>
                  <a:schemeClr val="tx1"/>
                </a:solidFill>
                <a:latin typeface="Bookman Old Style" panose="02050604050505020204" pitchFamily="18" charset="0"/>
              </a:rPr>
              <a:t>комунікаційного</a:t>
            </a:r>
            <a:r>
              <a:rPr lang="ru-RU" dirty="0">
                <a:solidFill>
                  <a:schemeClr val="tx1"/>
                </a:solidFill>
                <a:latin typeface="Bookman Old Style" panose="02050604050505020204" pitchFamily="18" charset="0"/>
              </a:rPr>
              <a:t> </a:t>
            </a:r>
            <a:r>
              <a:rPr lang="ru-RU" dirty="0" err="1">
                <a:solidFill>
                  <a:schemeClr val="tx1"/>
                </a:solidFill>
                <a:latin typeface="Bookman Old Style" panose="02050604050505020204" pitchFamily="18" charset="0"/>
              </a:rPr>
              <a:t>процесу</a:t>
            </a:r>
            <a:r>
              <a:rPr lang="ru-RU" dirty="0">
                <a:solidFill>
                  <a:schemeClr val="tx1"/>
                </a:solidFill>
                <a:latin typeface="Bookman Old Style" panose="02050604050505020204" pitchFamily="18" charset="0"/>
              </a:rPr>
              <a:t>, </a:t>
            </a:r>
            <a:r>
              <a:rPr lang="ru-RU" dirty="0" err="1">
                <a:solidFill>
                  <a:schemeClr val="tx1"/>
                </a:solidFill>
                <a:latin typeface="Bookman Old Style" panose="02050604050505020204" pitchFamily="18" charset="0"/>
              </a:rPr>
              <a:t>викликані</a:t>
            </a:r>
            <a:r>
              <a:rPr lang="ru-RU" dirty="0">
                <a:solidFill>
                  <a:schemeClr val="tx1"/>
                </a:solidFill>
                <a:latin typeface="Bookman Old Style" panose="02050604050505020204" pitchFamily="18" charset="0"/>
              </a:rPr>
              <a:t> </a:t>
            </a:r>
            <a:r>
              <a:rPr lang="ru-RU" dirty="0" err="1">
                <a:solidFill>
                  <a:schemeClr val="tx1"/>
                </a:solidFill>
                <a:latin typeface="Bookman Old Style" panose="02050604050505020204" pitchFamily="18" charset="0"/>
              </a:rPr>
              <a:t>різними</a:t>
            </a:r>
            <a:r>
              <a:rPr lang="ru-RU" dirty="0">
                <a:solidFill>
                  <a:schemeClr val="tx1"/>
                </a:solidFill>
                <a:latin typeface="Bookman Old Style" panose="02050604050505020204" pitchFamily="18" charset="0"/>
              </a:rPr>
              <a:t> причинами, </a:t>
            </a:r>
            <a:r>
              <a:rPr lang="ru-RU" dirty="0" err="1">
                <a:solidFill>
                  <a:schemeClr val="tx1"/>
                </a:solidFill>
                <a:latin typeface="Bookman Old Style" panose="02050604050505020204" pitchFamily="18" charset="0"/>
              </a:rPr>
              <a:t>що</a:t>
            </a:r>
            <a:r>
              <a:rPr lang="ru-RU" dirty="0">
                <a:solidFill>
                  <a:schemeClr val="tx1"/>
                </a:solidFill>
                <a:latin typeface="Bookman Old Style" panose="02050604050505020204" pitchFamily="18" charset="0"/>
              </a:rPr>
              <a:t> </a:t>
            </a:r>
            <a:r>
              <a:rPr lang="ru-RU" dirty="0" err="1">
                <a:solidFill>
                  <a:schemeClr val="tx1"/>
                </a:solidFill>
                <a:latin typeface="Bookman Old Style" panose="02050604050505020204" pitchFamily="18" charset="0"/>
              </a:rPr>
              <a:t>можуть</a:t>
            </a:r>
            <a:r>
              <a:rPr lang="ru-RU" dirty="0">
                <a:solidFill>
                  <a:schemeClr val="tx1"/>
                </a:solidFill>
                <a:latin typeface="Bookman Old Style" panose="02050604050505020204" pitchFamily="18" charset="0"/>
              </a:rPr>
              <a:t> </a:t>
            </a:r>
            <a:r>
              <a:rPr lang="ru-RU" dirty="0" err="1">
                <a:solidFill>
                  <a:schemeClr val="tx1"/>
                </a:solidFill>
                <a:latin typeface="Bookman Old Style" panose="02050604050505020204" pitchFamily="18" charset="0"/>
              </a:rPr>
              <a:t>приводити</a:t>
            </a:r>
            <a:r>
              <a:rPr lang="ru-RU" dirty="0">
                <a:solidFill>
                  <a:schemeClr val="tx1"/>
                </a:solidFill>
                <a:latin typeface="Bookman Old Style" panose="02050604050505020204" pitchFamily="18" charset="0"/>
              </a:rPr>
              <a:t> до </a:t>
            </a:r>
            <a:r>
              <a:rPr lang="ru-RU" dirty="0" err="1" smtClean="0">
                <a:solidFill>
                  <a:schemeClr val="tx1"/>
                </a:solidFill>
                <a:latin typeface="Bookman Old Style" panose="02050604050505020204" pitchFamily="18" charset="0"/>
              </a:rPr>
              <a:t>неадекватних</a:t>
            </a:r>
            <a:r>
              <a:rPr lang="ru-RU" dirty="0" smtClean="0">
                <a:solidFill>
                  <a:schemeClr val="tx1"/>
                </a:solidFill>
                <a:latin typeface="Bookman Old Style" panose="02050604050505020204" pitchFamily="18" charset="0"/>
              </a:rPr>
              <a:t> </a:t>
            </a:r>
            <a:r>
              <a:rPr lang="ru-RU" dirty="0" err="1" smtClean="0">
                <a:solidFill>
                  <a:schemeClr val="tx1"/>
                </a:solidFill>
                <a:latin typeface="Bookman Old Style" panose="02050604050505020204" pitchFamily="18" charset="0"/>
              </a:rPr>
              <a:t>дій</a:t>
            </a:r>
            <a:r>
              <a:rPr lang="ru-RU" dirty="0" smtClean="0">
                <a:solidFill>
                  <a:schemeClr val="tx1"/>
                </a:solidFill>
                <a:latin typeface="Bookman Old Style" panose="02050604050505020204" pitchFamily="18" charset="0"/>
              </a:rPr>
              <a:t> </a:t>
            </a:r>
            <a:r>
              <a:rPr lang="ru-RU" dirty="0" err="1">
                <a:solidFill>
                  <a:schemeClr val="tx1"/>
                </a:solidFill>
                <a:latin typeface="Bookman Old Style" panose="02050604050505020204" pitchFamily="18" charset="0"/>
              </a:rPr>
              <a:t>одержувача</a:t>
            </a:r>
            <a:r>
              <a:rPr lang="ru-RU" dirty="0">
                <a:solidFill>
                  <a:schemeClr val="tx1"/>
                </a:solidFill>
                <a:latin typeface="Bookman Old Style" panose="02050604050505020204" pitchFamily="18" charset="0"/>
              </a:rPr>
              <a:t>.</a:t>
            </a:r>
            <a:endParaRPr lang="uk-UA" dirty="0">
              <a:solidFill>
                <a:schemeClr val="tx1"/>
              </a:solidFill>
              <a:latin typeface="Bookman Old Style" panose="02050604050505020204" pitchFamily="18" charset="0"/>
            </a:endParaRPr>
          </a:p>
        </p:txBody>
      </p:sp>
    </p:spTree>
    <p:extLst>
      <p:ext uri="{BB962C8B-B14F-4D97-AF65-F5344CB8AC3E}">
        <p14:creationId xmlns:p14="http://schemas.microsoft.com/office/powerpoint/2010/main" val="2566947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4727443" cy="936104"/>
          </a:xfrm>
        </p:spPr>
        <p:txBody>
          <a:bodyPr/>
          <a:lstStyle/>
          <a:p>
            <a:pPr>
              <a:lnSpc>
                <a:spcPts val="3000"/>
              </a:lnSpc>
            </a:pPr>
            <a:r>
              <a:rPr lang="uk-UA" sz="3600" dirty="0" smtClean="0">
                <a:solidFill>
                  <a:schemeClr val="tx1"/>
                </a:solidFill>
                <a:latin typeface="Bookman Old Style" panose="02050604050505020204" pitchFamily="18" charset="0"/>
              </a:rPr>
              <a:t>КОМУНІКАТИВНІ ШУМИ ТА БАР'ЄРИ</a:t>
            </a:r>
            <a:endParaRPr lang="uk-UA" sz="3600" dirty="0"/>
          </a:p>
        </p:txBody>
      </p:sp>
      <p:pic>
        <p:nvPicPr>
          <p:cNvPr id="21506" name="Picture 2" descr="Thumbnail of fram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780928"/>
            <a:ext cx="5405045" cy="3456384"/>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283968" y="1124744"/>
            <a:ext cx="4572000" cy="1477328"/>
          </a:xfrm>
          <a:prstGeom prst="rect">
            <a:avLst/>
          </a:prstGeom>
        </p:spPr>
        <p:txBody>
          <a:bodyPr>
            <a:spAutoFit/>
          </a:bodyPr>
          <a:lstStyle/>
          <a:p>
            <a:r>
              <a:rPr lang="ru-RU" b="1" dirty="0" err="1" smtClean="0">
                <a:solidFill>
                  <a:schemeClr val="tx1"/>
                </a:solidFill>
              </a:rPr>
              <a:t>Комунікативні</a:t>
            </a:r>
            <a:r>
              <a:rPr lang="ru-RU" b="1" dirty="0" smtClean="0">
                <a:solidFill>
                  <a:schemeClr val="tx1"/>
                </a:solidFill>
              </a:rPr>
              <a:t> </a:t>
            </a:r>
            <a:r>
              <a:rPr lang="ru-RU" b="1" dirty="0" err="1" smtClean="0">
                <a:solidFill>
                  <a:schemeClr val="tx1"/>
                </a:solidFill>
              </a:rPr>
              <a:t>бар'єри</a:t>
            </a:r>
            <a:r>
              <a:rPr lang="ru-RU" b="1" dirty="0" smtClean="0">
                <a:solidFill>
                  <a:schemeClr val="tx1"/>
                </a:solidFill>
              </a:rPr>
              <a:t> </a:t>
            </a:r>
            <a:r>
              <a:rPr lang="ru-RU" dirty="0" smtClean="0">
                <a:solidFill>
                  <a:schemeClr val="tx1"/>
                </a:solidFill>
              </a:rPr>
              <a:t>- </a:t>
            </a:r>
            <a:r>
              <a:rPr lang="ru-RU" dirty="0" err="1" smtClean="0">
                <a:solidFill>
                  <a:schemeClr val="tx1"/>
                </a:solidFill>
              </a:rPr>
              <a:t>це</a:t>
            </a:r>
            <a:r>
              <a:rPr lang="ru-RU" dirty="0" smtClean="0">
                <a:solidFill>
                  <a:schemeClr val="tx1"/>
                </a:solidFill>
              </a:rPr>
              <a:t> </a:t>
            </a:r>
            <a:r>
              <a:rPr lang="ru-RU" dirty="0" err="1" smtClean="0">
                <a:solidFill>
                  <a:schemeClr val="tx1"/>
                </a:solidFill>
              </a:rPr>
              <a:t>явища</a:t>
            </a:r>
            <a:r>
              <a:rPr lang="ru-RU" dirty="0" smtClean="0">
                <a:solidFill>
                  <a:schemeClr val="tx1"/>
                </a:solidFill>
              </a:rPr>
              <a:t> </a:t>
            </a:r>
            <a:r>
              <a:rPr lang="ru-RU" dirty="0" err="1" smtClean="0">
                <a:solidFill>
                  <a:schemeClr val="tx1"/>
                </a:solidFill>
              </a:rPr>
              <a:t>деформації</a:t>
            </a:r>
            <a:r>
              <a:rPr lang="ru-RU" dirty="0" smtClean="0">
                <a:solidFill>
                  <a:schemeClr val="tx1"/>
                </a:solidFill>
              </a:rPr>
              <a:t> </a:t>
            </a:r>
            <a:r>
              <a:rPr lang="ru-RU" dirty="0" err="1" smtClean="0">
                <a:solidFill>
                  <a:schemeClr val="tx1"/>
                </a:solidFill>
              </a:rPr>
              <a:t>комунікаційного</a:t>
            </a:r>
            <a:r>
              <a:rPr lang="ru-RU" dirty="0" smtClean="0">
                <a:solidFill>
                  <a:schemeClr val="tx1"/>
                </a:solidFill>
              </a:rPr>
              <a:t> </a:t>
            </a:r>
            <a:r>
              <a:rPr lang="ru-RU" dirty="0" err="1" smtClean="0">
                <a:solidFill>
                  <a:schemeClr val="tx1"/>
                </a:solidFill>
              </a:rPr>
              <a:t>процесу</a:t>
            </a:r>
            <a:r>
              <a:rPr lang="ru-RU" dirty="0" smtClean="0">
                <a:solidFill>
                  <a:schemeClr val="tx1"/>
                </a:solidFill>
              </a:rPr>
              <a:t>, </a:t>
            </a:r>
            <a:r>
              <a:rPr lang="ru-RU" dirty="0" err="1" smtClean="0">
                <a:solidFill>
                  <a:schemeClr val="tx1"/>
                </a:solidFill>
              </a:rPr>
              <a:t>викликані</a:t>
            </a:r>
            <a:r>
              <a:rPr lang="ru-RU" dirty="0" smtClean="0">
                <a:solidFill>
                  <a:schemeClr val="tx1"/>
                </a:solidFill>
              </a:rPr>
              <a:t> </a:t>
            </a:r>
            <a:r>
              <a:rPr lang="ru-RU" dirty="0" err="1" smtClean="0">
                <a:solidFill>
                  <a:schemeClr val="tx1"/>
                </a:solidFill>
              </a:rPr>
              <a:t>різними</a:t>
            </a:r>
            <a:r>
              <a:rPr lang="ru-RU" dirty="0" smtClean="0">
                <a:solidFill>
                  <a:schemeClr val="tx1"/>
                </a:solidFill>
              </a:rPr>
              <a:t> причинами, </a:t>
            </a:r>
            <a:r>
              <a:rPr lang="ru-RU" dirty="0" err="1" smtClean="0">
                <a:solidFill>
                  <a:schemeClr val="tx1"/>
                </a:solidFill>
              </a:rPr>
              <a:t>що</a:t>
            </a:r>
            <a:r>
              <a:rPr lang="ru-RU" dirty="0" smtClean="0">
                <a:solidFill>
                  <a:schemeClr val="tx1"/>
                </a:solidFill>
              </a:rPr>
              <a:t> </a:t>
            </a:r>
            <a:r>
              <a:rPr lang="ru-RU" dirty="0" err="1" smtClean="0">
                <a:solidFill>
                  <a:schemeClr val="tx1"/>
                </a:solidFill>
              </a:rPr>
              <a:t>можуть</a:t>
            </a:r>
            <a:r>
              <a:rPr lang="ru-RU" dirty="0" smtClean="0">
                <a:solidFill>
                  <a:schemeClr val="tx1"/>
                </a:solidFill>
              </a:rPr>
              <a:t> </a:t>
            </a:r>
            <a:r>
              <a:rPr lang="ru-RU" dirty="0" err="1" smtClean="0">
                <a:solidFill>
                  <a:schemeClr val="tx1"/>
                </a:solidFill>
              </a:rPr>
              <a:t>приводити</a:t>
            </a:r>
            <a:r>
              <a:rPr lang="ru-RU" dirty="0" smtClean="0">
                <a:solidFill>
                  <a:schemeClr val="tx1"/>
                </a:solidFill>
              </a:rPr>
              <a:t> до </a:t>
            </a:r>
            <a:r>
              <a:rPr lang="ru-RU" dirty="0" err="1" smtClean="0">
                <a:solidFill>
                  <a:schemeClr val="tx1"/>
                </a:solidFill>
              </a:rPr>
              <a:t>неадекватних</a:t>
            </a:r>
            <a:r>
              <a:rPr lang="ru-RU" dirty="0" smtClean="0">
                <a:solidFill>
                  <a:schemeClr val="tx1"/>
                </a:solidFill>
              </a:rPr>
              <a:t> </a:t>
            </a:r>
            <a:r>
              <a:rPr lang="ru-RU" dirty="0" err="1" smtClean="0">
                <a:solidFill>
                  <a:schemeClr val="tx1"/>
                </a:solidFill>
              </a:rPr>
              <a:t>дій</a:t>
            </a:r>
            <a:r>
              <a:rPr lang="ru-RU" dirty="0" smtClean="0">
                <a:solidFill>
                  <a:schemeClr val="tx1"/>
                </a:solidFill>
              </a:rPr>
              <a:t> </a:t>
            </a:r>
            <a:r>
              <a:rPr lang="ru-RU" dirty="0" err="1" smtClean="0">
                <a:solidFill>
                  <a:schemeClr val="tx1"/>
                </a:solidFill>
              </a:rPr>
              <a:t>одержувача</a:t>
            </a:r>
            <a:r>
              <a:rPr lang="ru-RU" dirty="0" smtClean="0">
                <a:solidFill>
                  <a:schemeClr val="tx1"/>
                </a:solidFill>
              </a:rPr>
              <a:t>.</a:t>
            </a:r>
            <a:endParaRPr lang="uk-UA" dirty="0">
              <a:solidFill>
                <a:schemeClr val="tx1"/>
              </a:solidFill>
            </a:endParaRPr>
          </a:p>
        </p:txBody>
      </p:sp>
    </p:spTree>
    <p:extLst>
      <p:ext uri="{BB962C8B-B14F-4D97-AF65-F5344CB8AC3E}">
        <p14:creationId xmlns:p14="http://schemas.microsoft.com/office/powerpoint/2010/main" val="2498235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s://media-temporary.preziusercontent.com/frames-public/b/c/4/8/d/ef5bb464d6983ff4eb3df38a2aa12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548680"/>
            <a:ext cx="8607997" cy="5509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3841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s://media-temporary.preziusercontent.com/frames-public/c/7/8/4/a/77bb2af4efd9a47f96f311164e112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620687"/>
            <a:ext cx="7776864" cy="4977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7680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2656"/>
            <a:ext cx="8229600" cy="836712"/>
          </a:xfrm>
        </p:spPr>
        <p:txBody>
          <a:bodyPr/>
          <a:lstStyle/>
          <a:p>
            <a:r>
              <a:rPr lang="uk-UA" b="1" dirty="0"/>
              <a:t>Семантичний </a:t>
            </a:r>
            <a:r>
              <a:rPr lang="uk-UA" b="1" dirty="0" smtClean="0"/>
              <a:t>бар'єр</a:t>
            </a:r>
            <a:endParaRPr lang="uk-UA" dirty="0"/>
          </a:p>
        </p:txBody>
      </p:sp>
      <p:sp>
        <p:nvSpPr>
          <p:cNvPr id="3" name="Объект 2"/>
          <p:cNvSpPr>
            <a:spLocks noGrp="1"/>
          </p:cNvSpPr>
          <p:nvPr>
            <p:ph idx="1"/>
          </p:nvPr>
        </p:nvSpPr>
        <p:spPr>
          <a:xfrm>
            <a:off x="251520" y="1340768"/>
            <a:ext cx="8445624" cy="4968552"/>
          </a:xfrm>
        </p:spPr>
        <p:txBody>
          <a:bodyPr>
            <a:normAutofit fontScale="40000" lnSpcReduction="20000"/>
          </a:bodyPr>
          <a:lstStyle/>
          <a:p>
            <a:pPr algn="just"/>
            <a:r>
              <a:rPr lang="uk-UA" sz="4500" dirty="0" smtClean="0">
                <a:solidFill>
                  <a:schemeClr val="tx1"/>
                </a:solidFill>
                <a:latin typeface="Bookman Old Style" panose="02050604050505020204" pitchFamily="18" charset="0"/>
              </a:rPr>
              <a:t>Цей </a:t>
            </a:r>
            <a:r>
              <a:rPr lang="uk-UA" sz="4500" dirty="0">
                <a:solidFill>
                  <a:schemeClr val="tx1"/>
                </a:solidFill>
                <a:latin typeface="Bookman Old Style" panose="02050604050505020204" pitchFamily="18" charset="0"/>
              </a:rPr>
              <a:t>бар'єр пов'язаний з тим, що учасники спілкування використовують різні значення слів. </a:t>
            </a:r>
          </a:p>
          <a:p>
            <a:pPr algn="just"/>
            <a:r>
              <a:rPr lang="uk-UA" sz="4500" dirty="0">
                <a:solidFill>
                  <a:schemeClr val="tx1"/>
                </a:solidFill>
                <a:latin typeface="Bookman Old Style" panose="02050604050505020204" pitchFamily="18" charset="0"/>
              </a:rPr>
              <a:t>Наприклад, скажемо, льотчик або танкіст чує в театрі слова: "Подати екіпаж!", то це може викликати в них легке здивування, тому що в п'єсі йдеться про карету, а вони уявляють собі людей, які керують машиною.</a:t>
            </a:r>
          </a:p>
          <a:p>
            <a:pPr algn="just"/>
            <a:endParaRPr lang="uk-UA" sz="4500" dirty="0" smtClean="0">
              <a:solidFill>
                <a:schemeClr val="tx1"/>
              </a:solidFill>
              <a:latin typeface="Bookman Old Style" panose="02050604050505020204" pitchFamily="18" charset="0"/>
            </a:endParaRPr>
          </a:p>
          <a:p>
            <a:pPr algn="just"/>
            <a:endParaRPr lang="uk-UA" sz="4500" dirty="0">
              <a:solidFill>
                <a:schemeClr val="tx1"/>
              </a:solidFill>
              <a:latin typeface="Bookman Old Style" panose="02050604050505020204" pitchFamily="18" charset="0"/>
            </a:endParaRPr>
          </a:p>
          <a:p>
            <a:pPr algn="just"/>
            <a:r>
              <a:rPr lang="uk-UA" sz="4500" b="1" dirty="0" smtClean="0">
                <a:solidFill>
                  <a:schemeClr val="tx1"/>
                </a:solidFill>
                <a:latin typeface="Bookman Old Style" panose="02050604050505020204" pitchFamily="18" charset="0"/>
              </a:rPr>
              <a:t>Спосіб </a:t>
            </a:r>
            <a:r>
              <a:rPr lang="uk-UA" sz="4500" b="1" dirty="0">
                <a:solidFill>
                  <a:schemeClr val="tx1"/>
                </a:solidFill>
                <a:latin typeface="Bookman Old Style" panose="02050604050505020204" pitchFamily="18" charset="0"/>
              </a:rPr>
              <a:t>подолання. </a:t>
            </a:r>
          </a:p>
          <a:p>
            <a:pPr algn="just"/>
            <a:r>
              <a:rPr lang="uk-UA" sz="4500" dirty="0">
                <a:solidFill>
                  <a:schemeClr val="tx1"/>
                </a:solidFill>
                <a:latin typeface="Bookman Old Style" panose="02050604050505020204" pitchFamily="18" charset="0"/>
              </a:rPr>
              <a:t>Спробуйте використовувати однозначні слова, щоб реципієнт точно зрозумів ваше повідомлення. Для успішної комунікації потрібно обрати одне значення, найбільш доречне у конкретній ситуації, в іншому випадку може виникнути непорозуміння. </a:t>
            </a:r>
          </a:p>
          <a:p>
            <a:pPr algn="just"/>
            <a:r>
              <a:rPr lang="uk-UA" sz="4500" dirty="0">
                <a:solidFill>
                  <a:schemeClr val="tx1"/>
                </a:solidFill>
                <a:latin typeface="Bookman Old Style" panose="02050604050505020204" pitchFamily="18" charset="0"/>
              </a:rPr>
              <a:t>Семантичний бар'єр може спричинити виникнення емоційного бар'єру і продовження спілкування буде заблоковано.</a:t>
            </a:r>
          </a:p>
          <a:p>
            <a:pPr algn="just"/>
            <a:r>
              <a:rPr lang="uk-UA" sz="4500" dirty="0">
                <a:solidFill>
                  <a:schemeClr val="tx1"/>
                </a:solidFill>
                <a:latin typeface="Bookman Old Style" panose="02050604050505020204" pitchFamily="18" charset="0"/>
              </a:rPr>
              <a:t>Особливо складні проблеми виникають при спілкуванні між представниками різних мов і культур. За таких умов обидві сторони не тільки повинні знати буквальні значення слів, але й інтерпретувати їх </a:t>
            </a:r>
            <a:r>
              <a:rPr lang="uk-UA" sz="4500" dirty="0" err="1">
                <a:solidFill>
                  <a:schemeClr val="tx1"/>
                </a:solidFill>
                <a:latin typeface="Bookman Old Style" panose="02050604050505020204" pitchFamily="18" charset="0"/>
              </a:rPr>
              <a:t>увідповідному</a:t>
            </a:r>
            <a:r>
              <a:rPr lang="uk-UA" sz="4500" dirty="0">
                <a:solidFill>
                  <a:schemeClr val="tx1"/>
                </a:solidFill>
                <a:latin typeface="Bookman Old Style" panose="02050604050505020204" pitchFamily="18" charset="0"/>
              </a:rPr>
              <a:t> контексті.</a:t>
            </a:r>
          </a:p>
          <a:p>
            <a:pPr algn="just"/>
            <a:r>
              <a:rPr lang="uk-UA" b="1" dirty="0"/>
              <a:t> </a:t>
            </a:r>
            <a:endParaRPr lang="uk-UA" dirty="0"/>
          </a:p>
          <a:p>
            <a:endParaRPr lang="uk-UA" dirty="0"/>
          </a:p>
        </p:txBody>
      </p:sp>
    </p:spTree>
    <p:extLst>
      <p:ext uri="{BB962C8B-B14F-4D97-AF65-F5344CB8AC3E}">
        <p14:creationId xmlns:p14="http://schemas.microsoft.com/office/powerpoint/2010/main" val="3812700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692696"/>
          </a:xfrm>
        </p:spPr>
        <p:txBody>
          <a:bodyPr/>
          <a:lstStyle/>
          <a:p>
            <a:r>
              <a:rPr lang="uk-UA" b="1" dirty="0"/>
              <a:t>Стилістичний </a:t>
            </a:r>
            <a:r>
              <a:rPr lang="uk-UA" b="1" dirty="0" smtClean="0"/>
              <a:t>бар'єр</a:t>
            </a:r>
            <a:endParaRPr lang="uk-UA" dirty="0"/>
          </a:p>
        </p:txBody>
      </p:sp>
      <p:sp>
        <p:nvSpPr>
          <p:cNvPr id="3" name="Объект 2"/>
          <p:cNvSpPr>
            <a:spLocks noGrp="1"/>
          </p:cNvSpPr>
          <p:nvPr>
            <p:ph idx="1"/>
          </p:nvPr>
        </p:nvSpPr>
        <p:spPr>
          <a:xfrm>
            <a:off x="539552" y="1268760"/>
            <a:ext cx="8229600" cy="4525963"/>
          </a:xfrm>
        </p:spPr>
        <p:txBody>
          <a:bodyPr>
            <a:normAutofit fontScale="92500"/>
          </a:bodyPr>
          <a:lstStyle/>
          <a:p>
            <a:pPr algn="just"/>
            <a:r>
              <a:rPr lang="uk-UA" dirty="0" smtClean="0">
                <a:solidFill>
                  <a:schemeClr val="tx1"/>
                </a:solidFill>
                <a:latin typeface="Bookman Old Style" panose="02050604050505020204" pitchFamily="18" charset="0"/>
              </a:rPr>
              <a:t>Він </a:t>
            </a:r>
            <a:r>
              <a:rPr lang="uk-UA" dirty="0">
                <a:solidFill>
                  <a:schemeClr val="tx1"/>
                </a:solidFill>
                <a:latin typeface="Bookman Old Style" panose="02050604050505020204" pitchFamily="18" charset="0"/>
              </a:rPr>
              <a:t>виникає при невідповідності стилю мови того, хто говорить, і ситуації спілкування або стилю мови, стану того, хто в даний момент слухає.</a:t>
            </a:r>
          </a:p>
          <a:p>
            <a:pPr algn="just"/>
            <a:r>
              <a:rPr lang="uk-UA" b="1" dirty="0">
                <a:solidFill>
                  <a:schemeClr val="tx1"/>
                </a:solidFill>
                <a:latin typeface="Bookman Old Style" panose="02050604050505020204" pitchFamily="18" charset="0"/>
              </a:rPr>
              <a:t> </a:t>
            </a:r>
            <a:endParaRPr lang="uk-UA" dirty="0">
              <a:solidFill>
                <a:schemeClr val="tx1"/>
              </a:solidFill>
              <a:latin typeface="Bookman Old Style" panose="02050604050505020204" pitchFamily="18" charset="0"/>
            </a:endParaRPr>
          </a:p>
          <a:p>
            <a:pPr algn="just"/>
            <a:r>
              <a:rPr lang="uk-UA" b="1" dirty="0">
                <a:solidFill>
                  <a:schemeClr val="tx1"/>
                </a:solidFill>
                <a:latin typeface="Bookman Old Style" panose="02050604050505020204" pitchFamily="18" charset="0"/>
              </a:rPr>
              <a:t>Спосіб вирішення</a:t>
            </a:r>
            <a:r>
              <a:rPr lang="uk-UA" dirty="0">
                <a:solidFill>
                  <a:schemeClr val="tx1"/>
                </a:solidFill>
                <a:latin typeface="Bookman Old Style" panose="02050604050505020204" pitchFamily="18" charset="0"/>
              </a:rPr>
              <a:t>.</a:t>
            </a:r>
          </a:p>
          <a:p>
            <a:pPr algn="just"/>
            <a:r>
              <a:rPr lang="uk-UA" dirty="0">
                <a:solidFill>
                  <a:schemeClr val="tx1"/>
                </a:solidFill>
                <a:latin typeface="Bookman Old Style" panose="02050604050505020204" pitchFamily="18" charset="0"/>
              </a:rPr>
              <a:t>Слідкуйте за тим, щоб стиль мовлення відповідав ситуації, щоб не </a:t>
            </a:r>
            <a:r>
              <a:rPr lang="uk-UA" dirty="0" err="1">
                <a:solidFill>
                  <a:schemeClr val="tx1"/>
                </a:solidFill>
                <a:latin typeface="Bookman Old Style" panose="02050604050505020204" pitchFamily="18" charset="0"/>
              </a:rPr>
              <a:t>виникло</a:t>
            </a:r>
            <a:r>
              <a:rPr lang="uk-UA" dirty="0">
                <a:solidFill>
                  <a:schemeClr val="tx1"/>
                </a:solidFill>
                <a:latin typeface="Bookman Old Style" panose="02050604050505020204" pitchFamily="18" charset="0"/>
              </a:rPr>
              <a:t> казусу. </a:t>
            </a:r>
          </a:p>
          <a:p>
            <a:pPr algn="just"/>
            <a:r>
              <a:rPr lang="uk-UA" dirty="0">
                <a:solidFill>
                  <a:schemeClr val="tx1"/>
                </a:solidFill>
                <a:latin typeface="Bookman Old Style" panose="02050604050505020204" pitchFamily="18" charset="0"/>
              </a:rPr>
              <a:t>Наприклад, переказ змісту казки науковим стилем, безсумнівно, </a:t>
            </a:r>
            <a:r>
              <a:rPr lang="uk-UA" dirty="0" err="1">
                <a:solidFill>
                  <a:schemeClr val="tx1"/>
                </a:solidFill>
                <a:latin typeface="Bookman Old Style" panose="02050604050505020204" pitchFamily="18" charset="0"/>
              </a:rPr>
              <a:t>викличе</a:t>
            </a:r>
            <a:r>
              <a:rPr lang="uk-UA" dirty="0">
                <a:solidFill>
                  <a:schemeClr val="tx1"/>
                </a:solidFill>
                <a:latin typeface="Bookman Old Style" panose="02050604050505020204" pitchFamily="18" charset="0"/>
              </a:rPr>
              <a:t> стилістичний бар'єр. </a:t>
            </a:r>
          </a:p>
          <a:p>
            <a:pPr algn="just"/>
            <a:r>
              <a:rPr lang="uk-UA" dirty="0">
                <a:solidFill>
                  <a:schemeClr val="tx1"/>
                </a:solidFill>
                <a:latin typeface="Bookman Old Style" panose="02050604050505020204" pitchFamily="18" charset="0"/>
              </a:rPr>
              <a:t>Варто також правильно структурувати інформацію, використовувати зміст, говорити коротко, вести розмову в найбільш доречному ситуації темпі і ритмі.</a:t>
            </a:r>
          </a:p>
          <a:p>
            <a:pPr algn="just"/>
            <a:endParaRPr lang="uk-UA" dirty="0">
              <a:solidFill>
                <a:schemeClr val="tx1"/>
              </a:solidFill>
              <a:latin typeface="Bookman Old Style" panose="02050604050505020204" pitchFamily="18" charset="0"/>
            </a:endParaRPr>
          </a:p>
        </p:txBody>
      </p:sp>
    </p:spTree>
    <p:extLst>
      <p:ext uri="{BB962C8B-B14F-4D97-AF65-F5344CB8AC3E}">
        <p14:creationId xmlns:p14="http://schemas.microsoft.com/office/powerpoint/2010/main" val="3747862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80728"/>
          </a:xfrm>
        </p:spPr>
        <p:txBody>
          <a:bodyPr/>
          <a:lstStyle/>
          <a:p>
            <a:r>
              <a:rPr lang="uk-UA" b="1" dirty="0"/>
              <a:t>Логічний </a:t>
            </a:r>
            <a:r>
              <a:rPr lang="uk-UA" b="1" dirty="0" smtClean="0"/>
              <a:t>бар’єр</a:t>
            </a:r>
            <a:endParaRPr lang="uk-UA" dirty="0"/>
          </a:p>
        </p:txBody>
      </p:sp>
      <p:sp>
        <p:nvSpPr>
          <p:cNvPr id="3" name="Объект 2"/>
          <p:cNvSpPr>
            <a:spLocks noGrp="1"/>
          </p:cNvSpPr>
          <p:nvPr>
            <p:ph idx="1"/>
          </p:nvPr>
        </p:nvSpPr>
        <p:spPr/>
        <p:txBody>
          <a:bodyPr>
            <a:normAutofit fontScale="92500"/>
          </a:bodyPr>
          <a:lstStyle/>
          <a:p>
            <a:r>
              <a:rPr lang="uk-UA" dirty="0"/>
              <a:t> </a:t>
            </a:r>
          </a:p>
          <a:p>
            <a:pPr algn="just"/>
            <a:r>
              <a:rPr lang="uk-UA" dirty="0">
                <a:solidFill>
                  <a:schemeClr val="tx1"/>
                </a:solidFill>
                <a:latin typeface="Bookman Old Style" panose="02050604050505020204" pitchFamily="18" charset="0"/>
              </a:rPr>
              <a:t>Він виникає в тих випадках, коли логіка міркування того хто говорить або занадто складна для розуміння слухаючого, або здається йому неправильною чи суперечить властивій йому манері доказів.</a:t>
            </a:r>
          </a:p>
          <a:p>
            <a:pPr algn="just"/>
            <a:r>
              <a:rPr lang="uk-UA" dirty="0">
                <a:solidFill>
                  <a:schemeClr val="tx1"/>
                </a:solidFill>
                <a:latin typeface="Bookman Old Style" panose="02050604050505020204" pitchFamily="18" charset="0"/>
              </a:rPr>
              <a:t> </a:t>
            </a:r>
          </a:p>
          <a:p>
            <a:pPr algn="just"/>
            <a:r>
              <a:rPr lang="uk-UA" dirty="0">
                <a:solidFill>
                  <a:schemeClr val="tx1"/>
                </a:solidFill>
                <a:latin typeface="Bookman Old Style" panose="02050604050505020204" pitchFamily="18" charset="0"/>
              </a:rPr>
              <a:t> </a:t>
            </a:r>
          </a:p>
          <a:p>
            <a:pPr algn="just"/>
            <a:r>
              <a:rPr lang="uk-UA" dirty="0">
                <a:solidFill>
                  <a:schemeClr val="tx1"/>
                </a:solidFill>
                <a:latin typeface="Bookman Old Style" panose="02050604050505020204" pitchFamily="18" charset="0"/>
              </a:rPr>
              <a:t>Подолання логічного бар'єра можливо в тому випадку, якщо "йти від партнера", тобто намагатися зрозуміти логіку його думки і спосіб побудови умовиводів, знаходячи тим самим причини розбіжностей ваших думок.</a:t>
            </a:r>
          </a:p>
          <a:p>
            <a:endParaRPr lang="uk-UA" dirty="0"/>
          </a:p>
        </p:txBody>
      </p:sp>
    </p:spTree>
    <p:extLst>
      <p:ext uri="{BB962C8B-B14F-4D97-AF65-F5344CB8AC3E}">
        <p14:creationId xmlns:p14="http://schemas.microsoft.com/office/powerpoint/2010/main" val="1100062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836712"/>
          </a:xfrm>
        </p:spPr>
        <p:txBody>
          <a:bodyPr/>
          <a:lstStyle/>
          <a:p>
            <a:r>
              <a:rPr lang="uk-UA" b="1" dirty="0"/>
              <a:t>Фізичний </a:t>
            </a:r>
            <a:r>
              <a:rPr lang="uk-UA" b="1" dirty="0" smtClean="0"/>
              <a:t>бар'єр</a:t>
            </a:r>
            <a:endParaRPr lang="uk-UA" dirty="0"/>
          </a:p>
        </p:txBody>
      </p:sp>
      <p:sp>
        <p:nvSpPr>
          <p:cNvPr id="3" name="Объект 2"/>
          <p:cNvSpPr>
            <a:spLocks noGrp="1"/>
          </p:cNvSpPr>
          <p:nvPr>
            <p:ph idx="1"/>
          </p:nvPr>
        </p:nvSpPr>
        <p:spPr>
          <a:xfrm>
            <a:off x="323528" y="1628800"/>
            <a:ext cx="8229600" cy="4525963"/>
          </a:xfrm>
        </p:spPr>
        <p:txBody>
          <a:bodyPr>
            <a:normAutofit fontScale="92500" lnSpcReduction="20000"/>
          </a:bodyPr>
          <a:lstStyle/>
          <a:p>
            <a:pPr algn="just"/>
            <a:r>
              <a:rPr lang="uk-UA" dirty="0" smtClean="0">
                <a:solidFill>
                  <a:schemeClr val="tx1"/>
                </a:solidFill>
              </a:rPr>
              <a:t>Фізичні </a:t>
            </a:r>
            <a:r>
              <a:rPr lang="uk-UA" dirty="0">
                <a:solidFill>
                  <a:schemeClr val="tx1"/>
                </a:solidFill>
              </a:rPr>
              <a:t>бар'єри - це комунікативні перешкоди, що виникають у матеріальному середовищі. </a:t>
            </a:r>
          </a:p>
          <a:p>
            <a:pPr algn="just"/>
            <a:r>
              <a:rPr lang="uk-UA" dirty="0">
                <a:solidFill>
                  <a:schemeClr val="tx1"/>
                </a:solidFill>
              </a:rPr>
              <a:t>Фізичні бар'єри - це несподіваний відволікаючий шум, що тимчасово заглушає голос; відстані між людьми; стіни або інші статичні перешкоди, що виникають під час прийому інформації. </a:t>
            </a:r>
          </a:p>
          <a:p>
            <a:pPr algn="just"/>
            <a:r>
              <a:rPr lang="uk-UA" dirty="0">
                <a:solidFill>
                  <a:schemeClr val="tx1"/>
                </a:solidFill>
              </a:rPr>
              <a:t>Як правило учасникам комунікацій стає відомо про виникнення такого роду бар'єрів, і вони прагнуть «перебороти» перешкоди.</a:t>
            </a:r>
          </a:p>
          <a:p>
            <a:pPr algn="just"/>
            <a:r>
              <a:rPr lang="uk-UA" dirty="0">
                <a:solidFill>
                  <a:schemeClr val="tx1"/>
                </a:solidFill>
              </a:rPr>
              <a:t> </a:t>
            </a:r>
          </a:p>
          <a:p>
            <a:pPr algn="just"/>
            <a:r>
              <a:rPr lang="uk-UA" dirty="0">
                <a:solidFill>
                  <a:schemeClr val="tx1"/>
                </a:solidFill>
              </a:rPr>
              <a:t>Спосіб подолання.</a:t>
            </a:r>
          </a:p>
          <a:p>
            <a:pPr algn="just"/>
            <a:r>
              <a:rPr lang="uk-UA" dirty="0">
                <a:solidFill>
                  <a:schemeClr val="tx1"/>
                </a:solidFill>
              </a:rPr>
              <a:t>Не починайте розмову там, де потенційно може виникнути такий бар'єр. Банальний приклад : немає сенсу телефонувати комусь в метро тому що вас або взагалі не буде чутно, або буде чутно уривками.</a:t>
            </a:r>
          </a:p>
          <a:p>
            <a:pPr algn="just"/>
            <a:endParaRPr lang="uk-UA" dirty="0">
              <a:solidFill>
                <a:schemeClr val="tx1"/>
              </a:solidFill>
            </a:endParaRPr>
          </a:p>
        </p:txBody>
      </p:sp>
    </p:spTree>
    <p:extLst>
      <p:ext uri="{BB962C8B-B14F-4D97-AF65-F5344CB8AC3E}">
        <p14:creationId xmlns:p14="http://schemas.microsoft.com/office/powerpoint/2010/main" val="3568856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8229600" cy="1340768"/>
          </a:xfrm>
        </p:spPr>
        <p:txBody>
          <a:bodyPr/>
          <a:lstStyle/>
          <a:p>
            <a:r>
              <a:rPr lang="uk-UA" dirty="0">
                <a:effectLst/>
              </a:rPr>
              <a:t>Соціально-культурний </a:t>
            </a:r>
            <a:r>
              <a:rPr lang="uk-UA" dirty="0" smtClean="0">
                <a:effectLst/>
              </a:rPr>
              <a:t>бар'єр</a:t>
            </a:r>
            <a:endParaRPr lang="uk-UA" dirty="0"/>
          </a:p>
        </p:txBody>
      </p:sp>
      <p:sp>
        <p:nvSpPr>
          <p:cNvPr id="3" name="Объект 2"/>
          <p:cNvSpPr>
            <a:spLocks noGrp="1"/>
          </p:cNvSpPr>
          <p:nvPr>
            <p:ph idx="1"/>
          </p:nvPr>
        </p:nvSpPr>
        <p:spPr/>
        <p:txBody>
          <a:bodyPr>
            <a:normAutofit fontScale="92500" lnSpcReduction="20000"/>
          </a:bodyPr>
          <a:lstStyle/>
          <a:p>
            <a:pPr algn="just"/>
            <a:r>
              <a:rPr lang="uk-UA" dirty="0">
                <a:solidFill>
                  <a:schemeClr val="tx1"/>
                </a:solidFill>
                <a:latin typeface="Bookman Old Style" panose="02050604050505020204" pitchFamily="18" charset="0"/>
              </a:rPr>
              <a:t>Його причиною стають соціальні, політичні, релігійні і професійні розбіжності в поглядах, звичках, традиціях, що призводять до різного пояснення і сприйняття тих або інших понять, явищ, розумінь.</a:t>
            </a:r>
          </a:p>
          <a:p>
            <a:pPr algn="just"/>
            <a:r>
              <a:rPr lang="uk-UA" dirty="0">
                <a:solidFill>
                  <a:schemeClr val="tx1"/>
                </a:solidFill>
                <a:latin typeface="Bookman Old Style" panose="02050604050505020204" pitchFamily="18" charset="0"/>
              </a:rPr>
              <a:t>Щоб подолати цей бар'єр потрібно уникати "незручних" тем. Пам'ятаєте золоте правило: "Про політику, релігії і гроші не говорять". Чому? Тому що це точно </a:t>
            </a:r>
            <a:r>
              <a:rPr lang="uk-UA" dirty="0" err="1">
                <a:solidFill>
                  <a:schemeClr val="tx1"/>
                </a:solidFill>
                <a:latin typeface="Bookman Old Style" panose="02050604050505020204" pitchFamily="18" charset="0"/>
              </a:rPr>
              <a:t>викличе</a:t>
            </a:r>
            <a:r>
              <a:rPr lang="uk-UA" dirty="0">
                <a:solidFill>
                  <a:schemeClr val="tx1"/>
                </a:solidFill>
                <a:latin typeface="Bookman Old Style" panose="02050604050505020204" pitchFamily="18" charset="0"/>
              </a:rPr>
              <a:t> суперечку. </a:t>
            </a:r>
          </a:p>
          <a:p>
            <a:pPr algn="just"/>
            <a:endParaRPr lang="uk-UA" dirty="0" smtClean="0">
              <a:solidFill>
                <a:schemeClr val="tx1"/>
              </a:solidFill>
              <a:latin typeface="Bookman Old Style" panose="02050604050505020204" pitchFamily="18" charset="0"/>
            </a:endParaRPr>
          </a:p>
          <a:p>
            <a:pPr marL="0" indent="0" algn="just">
              <a:buNone/>
            </a:pPr>
            <a:r>
              <a:rPr lang="uk-UA" dirty="0" smtClean="0">
                <a:solidFill>
                  <a:schemeClr val="tx1"/>
                </a:solidFill>
                <a:latin typeface="Bookman Old Style" panose="02050604050505020204" pitchFamily="18" charset="0"/>
              </a:rPr>
              <a:t>Якщо </a:t>
            </a:r>
            <a:r>
              <a:rPr lang="uk-UA" dirty="0">
                <a:solidFill>
                  <a:schemeClr val="tx1"/>
                </a:solidFill>
                <a:latin typeface="Bookman Old Style" panose="02050604050505020204" pitchFamily="18" charset="0"/>
              </a:rPr>
              <a:t>вже сталось так, що мова пішла про такі суперечливі речі, варто спокійно реагувати, не намагатися довести співрозмовнику, що він не має рацію, це все марно, все одно кожен залишиться при своїй думці, але втратите нормальне ставлення і відносини. Просто намагайтесь змінити тему розмови</a:t>
            </a:r>
            <a:r>
              <a:rPr lang="uk-UA" dirty="0" smtClean="0">
                <a:solidFill>
                  <a:schemeClr val="tx1"/>
                </a:solidFill>
                <a:latin typeface="Bookman Old Style" panose="02050604050505020204" pitchFamily="18" charset="0"/>
              </a:rPr>
              <a:t>.</a:t>
            </a:r>
            <a:endParaRPr lang="uk-UA" dirty="0">
              <a:solidFill>
                <a:schemeClr val="tx1"/>
              </a:solidFill>
              <a:latin typeface="Bookman Old Style" panose="02050604050505020204" pitchFamily="18" charset="0"/>
            </a:endParaRPr>
          </a:p>
        </p:txBody>
      </p:sp>
    </p:spTree>
    <p:extLst>
      <p:ext uri="{BB962C8B-B14F-4D97-AF65-F5344CB8AC3E}">
        <p14:creationId xmlns:p14="http://schemas.microsoft.com/office/powerpoint/2010/main" val="6389137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162</TotalTime>
  <Words>594</Words>
  <Application>Microsoft Office PowerPoint</Application>
  <PresentationFormat>Экран (4:3)</PresentationFormat>
  <Paragraphs>50</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Bookman Old Style</vt:lpstr>
      <vt:lpstr>Century Gothic</vt:lpstr>
      <vt:lpstr>Courier New</vt:lpstr>
      <vt:lpstr>Palatino Linotype</vt:lpstr>
      <vt:lpstr>Исполнительная</vt:lpstr>
      <vt:lpstr>ТЕМА. КОМУНІКАТИВНІ ШУМИ ТА БАР'ЄРИ </vt:lpstr>
      <vt:lpstr>КОМУНІКАТИВНІ ШУМИ ТА БАР'ЄРИ</vt:lpstr>
      <vt:lpstr>Презентация PowerPoint</vt:lpstr>
      <vt:lpstr>Презентация PowerPoint</vt:lpstr>
      <vt:lpstr>Семантичний бар'єр</vt:lpstr>
      <vt:lpstr>Стилістичний бар'єр</vt:lpstr>
      <vt:lpstr>Логічний бар’єр</vt:lpstr>
      <vt:lpstr>Фізичний бар'єр</vt:lpstr>
      <vt:lpstr>Соціально-культурний бар'єр</vt:lpstr>
      <vt:lpstr>Фонетичний бар'єр</vt:lpstr>
      <vt:lpstr>Бар'єр авторитету</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ПОНЯТТЯ БІЗНЕС-КОМУНІКАЦІЙ</dc:title>
  <dc:creator>Шелест З М</dc:creator>
  <cp:lastModifiedBy>Ira</cp:lastModifiedBy>
  <cp:revision>57</cp:revision>
  <dcterms:created xsi:type="dcterms:W3CDTF">2022-09-19T10:54:15Z</dcterms:created>
  <dcterms:modified xsi:type="dcterms:W3CDTF">2025-02-08T13:49:43Z</dcterms:modified>
</cp:coreProperties>
</file>