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73" r:id="rId11"/>
    <p:sldId id="263" r:id="rId12"/>
    <p:sldId id="266" r:id="rId13"/>
    <p:sldId id="267" r:id="rId14"/>
    <p:sldId id="268" r:id="rId15"/>
    <p:sldId id="269" r:id="rId16"/>
    <p:sldId id="271" r:id="rId17"/>
    <p:sldId id="272"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601E1837-573F-41FD-A1E6-A2EF83EAFE8A}"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66052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01E1837-573F-41FD-A1E6-A2EF83EAFE8A}"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77565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01E1837-573F-41FD-A1E6-A2EF83EAFE8A}"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089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01E1837-573F-41FD-A1E6-A2EF83EAFE8A}"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423576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01E1837-573F-41FD-A1E6-A2EF83EAFE8A}"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9487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01E1837-573F-41FD-A1E6-A2EF83EAFE8A}"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3135471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01E1837-573F-41FD-A1E6-A2EF83EAFE8A}"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1446972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01E1837-573F-41FD-A1E6-A2EF83EAFE8A}"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377943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01E1837-573F-41FD-A1E6-A2EF83EAFE8A}"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191305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01E1837-573F-41FD-A1E6-A2EF83EAFE8A}" type="datetimeFigureOut">
              <a:rPr lang="uk-UA" smtClean="0"/>
              <a:t>06.12.2024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286874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01E1837-573F-41FD-A1E6-A2EF83EAFE8A}" type="datetimeFigureOut">
              <a:rPr lang="uk-UA" smtClean="0"/>
              <a:t>06.12.2024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191980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01E1837-573F-41FD-A1E6-A2EF83EAFE8A}" type="datetimeFigureOut">
              <a:rPr lang="uk-UA" smtClean="0"/>
              <a:t>06.12.2024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231474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01E1837-573F-41FD-A1E6-A2EF83EAFE8A}" type="datetimeFigureOut">
              <a:rPr lang="uk-UA" smtClean="0"/>
              <a:t>06.12.2024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34577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E1837-573F-41FD-A1E6-A2EF83EAFE8A}" type="datetimeFigureOut">
              <a:rPr lang="uk-UA" smtClean="0"/>
              <a:t>06.12.2024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360732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01E1837-573F-41FD-A1E6-A2EF83EAFE8A}" type="datetimeFigureOut">
              <a:rPr lang="uk-UA" smtClean="0"/>
              <a:t>06.12.2024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39824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01E1837-573F-41FD-A1E6-A2EF83EAFE8A}" type="datetimeFigureOut">
              <a:rPr lang="uk-UA" smtClean="0"/>
              <a:t>06.12.2024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4DCF22D-713D-4F70-ADA3-E5892AFEAE90}" type="slidenum">
              <a:rPr lang="uk-UA" smtClean="0"/>
              <a:t>‹№›</a:t>
            </a:fld>
            <a:endParaRPr lang="uk-UA"/>
          </a:p>
        </p:txBody>
      </p:sp>
    </p:spTree>
    <p:extLst>
      <p:ext uri="{BB962C8B-B14F-4D97-AF65-F5344CB8AC3E}">
        <p14:creationId xmlns:p14="http://schemas.microsoft.com/office/powerpoint/2010/main" val="145629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1E1837-573F-41FD-A1E6-A2EF83EAFE8A}" type="datetimeFigureOut">
              <a:rPr lang="uk-UA" smtClean="0"/>
              <a:t>06.12.2024</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4DCF22D-713D-4F70-ADA3-E5892AFEAE90}" type="slidenum">
              <a:rPr lang="uk-UA" smtClean="0"/>
              <a:t>‹№›</a:t>
            </a:fld>
            <a:endParaRPr lang="uk-UA"/>
          </a:p>
        </p:txBody>
      </p:sp>
    </p:spTree>
    <p:extLst>
      <p:ext uri="{BB962C8B-B14F-4D97-AF65-F5344CB8AC3E}">
        <p14:creationId xmlns:p14="http://schemas.microsoft.com/office/powerpoint/2010/main" val="3914329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38E443-177B-4035-9C79-9DAA0F57AD82}"/>
              </a:ext>
            </a:extLst>
          </p:cNvPr>
          <p:cNvSpPr>
            <a:spLocks noGrp="1"/>
          </p:cNvSpPr>
          <p:nvPr>
            <p:ph type="ctrTitle"/>
          </p:nvPr>
        </p:nvSpPr>
        <p:spPr>
          <a:xfrm>
            <a:off x="1697567" y="208026"/>
            <a:ext cx="7766936" cy="1096899"/>
          </a:xfrm>
        </p:spPr>
        <p:txBody>
          <a:bodyPr/>
          <a:lstStyle/>
          <a:p>
            <a:pPr algn="ctr"/>
            <a:br>
              <a:rPr lang="ru-RU" dirty="0"/>
            </a:br>
            <a:r>
              <a:rPr lang="ru-RU" sz="3600" dirty="0">
                <a:solidFill>
                  <a:srgbClr val="00B050"/>
                </a:solidFill>
                <a:latin typeface="Times New Roman" panose="02020603050405020304" pitchFamily="18" charset="0"/>
                <a:cs typeface="Times New Roman" panose="02020603050405020304" pitchFamily="18" charset="0"/>
              </a:rPr>
              <a:t>Т-1. ОРГАНІЗАЦІЯ МИТНОЇ СПРАВИ В УКРАЇНІ</a:t>
            </a:r>
            <a:endParaRPr lang="uk-UA" sz="3600" dirty="0">
              <a:solidFill>
                <a:srgbClr val="00B050"/>
              </a:solidFill>
              <a:latin typeface="Times New Roman" panose="02020603050405020304" pitchFamily="18" charset="0"/>
              <a:cs typeface="Times New Roman" panose="02020603050405020304" pitchFamily="18" charset="0"/>
            </a:endParaRPr>
          </a:p>
        </p:txBody>
      </p:sp>
      <p:sp>
        <p:nvSpPr>
          <p:cNvPr id="3" name="Підзаголовок 2">
            <a:extLst>
              <a:ext uri="{FF2B5EF4-FFF2-40B4-BE49-F238E27FC236}">
                <a16:creationId xmlns:a16="http://schemas.microsoft.com/office/drawing/2014/main" id="{CB7B42CD-C2B6-4461-9030-119C012CE9F4}"/>
              </a:ext>
            </a:extLst>
          </p:cNvPr>
          <p:cNvSpPr>
            <a:spLocks noGrp="1"/>
          </p:cNvSpPr>
          <p:nvPr>
            <p:ph type="subTitle" idx="1"/>
          </p:nvPr>
        </p:nvSpPr>
        <p:spPr>
          <a:xfrm>
            <a:off x="800100" y="1476375"/>
            <a:ext cx="9048749" cy="3671357"/>
          </a:xfrm>
        </p:spPr>
        <p:txBody>
          <a:bodyPr/>
          <a:lstStyle/>
          <a:p>
            <a:pPr algn="ctr">
              <a:lnSpc>
                <a:spcPct val="150000"/>
              </a:lnSpc>
              <a:spcBef>
                <a:spcPts val="0"/>
              </a:spcBef>
            </a:pPr>
            <a:r>
              <a:rPr lang="uk-UA" sz="3200" dirty="0">
                <a:solidFill>
                  <a:schemeClr val="tx1"/>
                </a:solidFill>
                <a:latin typeface="Times New Roman" panose="02020603050405020304" pitchFamily="18" charset="0"/>
                <a:cs typeface="Times New Roman" panose="02020603050405020304" pitchFamily="18" charset="0"/>
              </a:rPr>
              <a:t>План</a:t>
            </a:r>
          </a:p>
          <a:p>
            <a:pPr algn="just">
              <a:lnSpc>
                <a:spcPct val="150000"/>
              </a:lnSpc>
              <a:spcBef>
                <a:spcPts val="0"/>
              </a:spcBef>
            </a:pPr>
            <a:r>
              <a:rPr lang="ru-RU" sz="3200" dirty="0">
                <a:solidFill>
                  <a:schemeClr val="tx1"/>
                </a:solidFill>
                <a:latin typeface="Times New Roman" panose="02020603050405020304" pitchFamily="18" charset="0"/>
                <a:cs typeface="Times New Roman" panose="02020603050405020304" pitchFamily="18" charset="0"/>
              </a:rPr>
              <a:t>1.1. </a:t>
            </a:r>
            <a:r>
              <a:rPr lang="ru-RU" sz="3200" dirty="0" err="1">
                <a:solidFill>
                  <a:schemeClr val="tx1"/>
                </a:solidFill>
                <a:latin typeface="Times New Roman" panose="02020603050405020304" pitchFamily="18" charset="0"/>
                <a:cs typeface="Times New Roman" panose="02020603050405020304" pitchFamily="18" charset="0"/>
              </a:rPr>
              <a:t>Теоретичні</a:t>
            </a:r>
            <a:r>
              <a:rPr lang="ru-RU" sz="3200" dirty="0">
                <a:solidFill>
                  <a:schemeClr val="tx1"/>
                </a:solidFill>
                <a:latin typeface="Times New Roman" panose="02020603050405020304" pitchFamily="18" charset="0"/>
                <a:cs typeface="Times New Roman" panose="02020603050405020304" pitchFamily="18" charset="0"/>
              </a:rPr>
              <a:t> засади </a:t>
            </a:r>
            <a:r>
              <a:rPr lang="ru-RU" sz="3200" dirty="0" err="1">
                <a:solidFill>
                  <a:schemeClr val="tx1"/>
                </a:solidFill>
                <a:latin typeface="Times New Roman" panose="02020603050405020304" pitchFamily="18" charset="0"/>
                <a:cs typeface="Times New Roman" panose="02020603050405020304" pitchFamily="18" charset="0"/>
              </a:rPr>
              <a:t>митної</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справи</a:t>
            </a:r>
            <a:endParaRPr lang="ru-RU" sz="3200" dirty="0">
              <a:solidFill>
                <a:schemeClr val="tx1"/>
              </a:solidFill>
              <a:latin typeface="Times New Roman" panose="02020603050405020304" pitchFamily="18" charset="0"/>
              <a:cs typeface="Times New Roman" panose="02020603050405020304" pitchFamily="18" charset="0"/>
            </a:endParaRPr>
          </a:p>
          <a:p>
            <a:pPr algn="just">
              <a:lnSpc>
                <a:spcPct val="150000"/>
              </a:lnSpc>
              <a:spcBef>
                <a:spcPts val="0"/>
              </a:spcBef>
            </a:pPr>
            <a:r>
              <a:rPr lang="ru-RU" sz="3200" dirty="0">
                <a:solidFill>
                  <a:schemeClr val="tx1"/>
                </a:solidFill>
                <a:latin typeface="Times New Roman" panose="02020603050405020304" pitchFamily="18" charset="0"/>
                <a:cs typeface="Times New Roman" panose="02020603050405020304" pitchFamily="18" charset="0"/>
              </a:rPr>
              <a:t>1.2. </a:t>
            </a:r>
            <a:r>
              <a:rPr lang="ru-RU" sz="3200" dirty="0" err="1">
                <a:solidFill>
                  <a:schemeClr val="tx1"/>
                </a:solidFill>
                <a:latin typeface="Times New Roman" panose="02020603050405020304" pitchFamily="18" charset="0"/>
                <a:cs typeface="Times New Roman" panose="02020603050405020304" pitchFamily="18" charset="0"/>
              </a:rPr>
              <a:t>Сутність</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митної</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політики</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держави</a:t>
            </a:r>
            <a:endParaRPr lang="ru-RU" sz="3200" dirty="0">
              <a:solidFill>
                <a:schemeClr val="tx1"/>
              </a:solidFill>
              <a:latin typeface="Times New Roman" panose="02020603050405020304" pitchFamily="18" charset="0"/>
              <a:cs typeface="Times New Roman" panose="02020603050405020304" pitchFamily="18" charset="0"/>
            </a:endParaRPr>
          </a:p>
          <a:p>
            <a:pPr algn="just"/>
            <a:endParaRPr lang="ru-RU" sz="3200" dirty="0">
              <a:solidFill>
                <a:schemeClr val="tx1"/>
              </a:solidFill>
              <a:latin typeface="Times New Roman" panose="02020603050405020304" pitchFamily="18" charset="0"/>
              <a:cs typeface="Times New Roman" panose="02020603050405020304" pitchFamily="18" charset="0"/>
            </a:endParaRPr>
          </a:p>
          <a:p>
            <a:pPr algn="just"/>
            <a:endParaRPr lang="uk-UA" dirty="0"/>
          </a:p>
        </p:txBody>
      </p:sp>
    </p:spTree>
    <p:extLst>
      <p:ext uri="{BB962C8B-B14F-4D97-AF65-F5344CB8AC3E}">
        <p14:creationId xmlns:p14="http://schemas.microsoft.com/office/powerpoint/2010/main" val="272678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878FCEDA-A079-41DE-ABD7-9CBE59BB2C80}"/>
              </a:ext>
            </a:extLst>
          </p:cNvPr>
          <p:cNvPicPr>
            <a:picLocks noGrp="1" noChangeAspect="1"/>
          </p:cNvPicPr>
          <p:nvPr>
            <p:ph idx="1"/>
          </p:nvPr>
        </p:nvPicPr>
        <p:blipFill>
          <a:blip r:embed="rId2"/>
          <a:stretch>
            <a:fillRect/>
          </a:stretch>
        </p:blipFill>
        <p:spPr>
          <a:xfrm>
            <a:off x="1070597" y="561975"/>
            <a:ext cx="8153744" cy="5143499"/>
          </a:xfrm>
          <a:prstGeom prst="rect">
            <a:avLst/>
          </a:prstGeom>
        </p:spPr>
      </p:pic>
    </p:spTree>
    <p:extLst>
      <p:ext uri="{BB962C8B-B14F-4D97-AF65-F5344CB8AC3E}">
        <p14:creationId xmlns:p14="http://schemas.microsoft.com/office/powerpoint/2010/main" val="30988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9833D4-DEF2-44A4-A4D1-C9CFFFF07B15}"/>
              </a:ext>
            </a:extLst>
          </p:cNvPr>
          <p:cNvSpPr>
            <a:spLocks noGrp="1"/>
          </p:cNvSpPr>
          <p:nvPr>
            <p:ph type="title"/>
          </p:nvPr>
        </p:nvSpPr>
        <p:spPr>
          <a:xfrm>
            <a:off x="677334" y="609600"/>
            <a:ext cx="8596668" cy="762000"/>
          </a:xfrm>
        </p:spPr>
        <p:txBody>
          <a:bodyPr>
            <a:normAutofit fontScale="90000"/>
          </a:bodyPr>
          <a:lstStyle/>
          <a:p>
            <a:r>
              <a:rPr lang="ru-RU" dirty="0">
                <a:solidFill>
                  <a:schemeClr val="tx1"/>
                </a:solidFill>
                <a:latin typeface="Times New Roman" panose="02020603050405020304" pitchFamily="18" charset="0"/>
                <a:cs typeface="Times New Roman" panose="02020603050405020304" pitchFamily="18" charset="0"/>
              </a:rPr>
              <a:t>1.2. </a:t>
            </a:r>
            <a:r>
              <a:rPr lang="ru-RU" dirty="0" err="1">
                <a:solidFill>
                  <a:schemeClr val="tx1"/>
                </a:solidFill>
                <a:latin typeface="Times New Roman" panose="02020603050405020304" pitchFamily="18" charset="0"/>
                <a:cs typeface="Times New Roman" panose="02020603050405020304" pitchFamily="18" charset="0"/>
              </a:rPr>
              <a:t>Сутність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митної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політики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держави</a:t>
            </a:r>
            <a:br>
              <a:rPr lang="ru-RU" dirty="0">
                <a:solidFill>
                  <a:schemeClr val="tx1"/>
                </a:solidFill>
                <a:latin typeface="Times New Roman" panose="02020603050405020304" pitchFamily="18" charset="0"/>
                <a:cs typeface="Times New Roman" panose="02020603050405020304" pitchFamily="18" charset="0"/>
              </a:rPr>
            </a:br>
            <a:endParaRPr lang="uk-UA" dirty="0"/>
          </a:p>
        </p:txBody>
      </p:sp>
      <p:sp>
        <p:nvSpPr>
          <p:cNvPr id="3" name="Місце для вмісту 2">
            <a:extLst>
              <a:ext uri="{FF2B5EF4-FFF2-40B4-BE49-F238E27FC236}">
                <a16:creationId xmlns:a16="http://schemas.microsoft.com/office/drawing/2014/main" id="{C5A1746D-DC46-4909-ADA4-794F5250B9B1}"/>
              </a:ext>
            </a:extLst>
          </p:cNvPr>
          <p:cNvSpPr>
            <a:spLocks noGrp="1"/>
          </p:cNvSpPr>
          <p:nvPr>
            <p:ph idx="1"/>
          </p:nvPr>
        </p:nvSpPr>
        <p:spPr/>
        <p:txBody>
          <a:bodyPr/>
          <a:lstStyle/>
          <a:p>
            <a:endParaRPr lang="uk-UA" dirty="0"/>
          </a:p>
        </p:txBody>
      </p:sp>
      <p:pic>
        <p:nvPicPr>
          <p:cNvPr id="4" name="Рисунок 3">
            <a:extLst>
              <a:ext uri="{FF2B5EF4-FFF2-40B4-BE49-F238E27FC236}">
                <a16:creationId xmlns:a16="http://schemas.microsoft.com/office/drawing/2014/main" id="{0E6479FF-71B4-40EC-8CAA-D03AB046857A}"/>
              </a:ext>
            </a:extLst>
          </p:cNvPr>
          <p:cNvPicPr>
            <a:picLocks noChangeAspect="1"/>
          </p:cNvPicPr>
          <p:nvPr/>
        </p:nvPicPr>
        <p:blipFill>
          <a:blip r:embed="rId2"/>
          <a:stretch>
            <a:fillRect/>
          </a:stretch>
        </p:blipFill>
        <p:spPr>
          <a:xfrm>
            <a:off x="580496" y="1647558"/>
            <a:ext cx="7582958" cy="3829584"/>
          </a:xfrm>
          <a:prstGeom prst="rect">
            <a:avLst/>
          </a:prstGeom>
        </p:spPr>
      </p:pic>
    </p:spTree>
    <p:extLst>
      <p:ext uri="{BB962C8B-B14F-4D97-AF65-F5344CB8AC3E}">
        <p14:creationId xmlns:p14="http://schemas.microsoft.com/office/powerpoint/2010/main" val="75706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847CE317-6786-417F-96F1-1F4A189BFCAD}"/>
              </a:ext>
            </a:extLst>
          </p:cNvPr>
          <p:cNvPicPr>
            <a:picLocks noGrp="1" noChangeAspect="1"/>
          </p:cNvPicPr>
          <p:nvPr>
            <p:ph idx="1"/>
          </p:nvPr>
        </p:nvPicPr>
        <p:blipFill>
          <a:blip r:embed="rId2"/>
          <a:stretch>
            <a:fillRect/>
          </a:stretch>
        </p:blipFill>
        <p:spPr>
          <a:xfrm>
            <a:off x="1038225" y="323850"/>
            <a:ext cx="8191500" cy="6048375"/>
          </a:xfrm>
          <a:prstGeom prst="rect">
            <a:avLst/>
          </a:prstGeom>
        </p:spPr>
      </p:pic>
    </p:spTree>
    <p:extLst>
      <p:ext uri="{BB962C8B-B14F-4D97-AF65-F5344CB8AC3E}">
        <p14:creationId xmlns:p14="http://schemas.microsoft.com/office/powerpoint/2010/main" val="204359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D8916B1-6E1D-4428-9E55-324076890392}"/>
              </a:ext>
            </a:extLst>
          </p:cNvPr>
          <p:cNvSpPr>
            <a:spLocks noGrp="1"/>
          </p:cNvSpPr>
          <p:nvPr>
            <p:ph idx="1"/>
          </p:nvPr>
        </p:nvSpPr>
        <p:spPr/>
        <p:txBody>
          <a:bodyPr/>
          <a:lstStyle/>
          <a:p>
            <a:endParaRPr lang="uk-UA"/>
          </a:p>
        </p:txBody>
      </p:sp>
      <p:pic>
        <p:nvPicPr>
          <p:cNvPr id="4" name="Рисунок 3">
            <a:extLst>
              <a:ext uri="{FF2B5EF4-FFF2-40B4-BE49-F238E27FC236}">
                <a16:creationId xmlns:a16="http://schemas.microsoft.com/office/drawing/2014/main" id="{B191AA52-2B32-42C9-8718-A8383EF3A937}"/>
              </a:ext>
            </a:extLst>
          </p:cNvPr>
          <p:cNvPicPr>
            <a:picLocks noChangeAspect="1"/>
          </p:cNvPicPr>
          <p:nvPr/>
        </p:nvPicPr>
        <p:blipFill>
          <a:blip r:embed="rId2"/>
          <a:stretch>
            <a:fillRect/>
          </a:stretch>
        </p:blipFill>
        <p:spPr>
          <a:xfrm>
            <a:off x="480411" y="1257245"/>
            <a:ext cx="8621328" cy="781159"/>
          </a:xfrm>
          <a:prstGeom prst="rect">
            <a:avLst/>
          </a:prstGeom>
        </p:spPr>
      </p:pic>
      <p:pic>
        <p:nvPicPr>
          <p:cNvPr id="5" name="Рисунок 4">
            <a:extLst>
              <a:ext uri="{FF2B5EF4-FFF2-40B4-BE49-F238E27FC236}">
                <a16:creationId xmlns:a16="http://schemas.microsoft.com/office/drawing/2014/main" id="{B054B168-45AD-49AE-8C28-DDF64CEE8C39}"/>
              </a:ext>
            </a:extLst>
          </p:cNvPr>
          <p:cNvPicPr>
            <a:picLocks noChangeAspect="1"/>
          </p:cNvPicPr>
          <p:nvPr/>
        </p:nvPicPr>
        <p:blipFill>
          <a:blip r:embed="rId3"/>
          <a:stretch>
            <a:fillRect/>
          </a:stretch>
        </p:blipFill>
        <p:spPr>
          <a:xfrm>
            <a:off x="432786" y="2147634"/>
            <a:ext cx="8716591" cy="3629532"/>
          </a:xfrm>
          <a:prstGeom prst="rect">
            <a:avLst/>
          </a:prstGeom>
        </p:spPr>
      </p:pic>
    </p:spTree>
    <p:extLst>
      <p:ext uri="{BB962C8B-B14F-4D97-AF65-F5344CB8AC3E}">
        <p14:creationId xmlns:p14="http://schemas.microsoft.com/office/powerpoint/2010/main" val="323508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9C27ED8-B8AA-48A5-9726-A8ACF0E9BDDC}"/>
              </a:ext>
            </a:extLst>
          </p:cNvPr>
          <p:cNvPicPr>
            <a:picLocks noGrp="1" noChangeAspect="1"/>
          </p:cNvPicPr>
          <p:nvPr>
            <p:ph idx="1"/>
          </p:nvPr>
        </p:nvPicPr>
        <p:blipFill>
          <a:blip r:embed="rId2"/>
          <a:stretch>
            <a:fillRect/>
          </a:stretch>
        </p:blipFill>
        <p:spPr>
          <a:xfrm>
            <a:off x="1077384" y="2609851"/>
            <a:ext cx="6971240" cy="3752850"/>
          </a:xfrm>
          <a:prstGeom prst="rect">
            <a:avLst/>
          </a:prstGeom>
        </p:spPr>
      </p:pic>
      <p:pic>
        <p:nvPicPr>
          <p:cNvPr id="4" name="Рисунок 3">
            <a:extLst>
              <a:ext uri="{FF2B5EF4-FFF2-40B4-BE49-F238E27FC236}">
                <a16:creationId xmlns:a16="http://schemas.microsoft.com/office/drawing/2014/main" id="{8716DDD3-C23D-4D98-A0E0-1AFB898B55D5}"/>
              </a:ext>
            </a:extLst>
          </p:cNvPr>
          <p:cNvPicPr>
            <a:picLocks noChangeAspect="1"/>
          </p:cNvPicPr>
          <p:nvPr/>
        </p:nvPicPr>
        <p:blipFill>
          <a:blip r:embed="rId3"/>
          <a:stretch>
            <a:fillRect/>
          </a:stretch>
        </p:blipFill>
        <p:spPr>
          <a:xfrm>
            <a:off x="1077384" y="233202"/>
            <a:ext cx="6971241" cy="2295845"/>
          </a:xfrm>
          <a:prstGeom prst="rect">
            <a:avLst/>
          </a:prstGeom>
        </p:spPr>
      </p:pic>
    </p:spTree>
    <p:extLst>
      <p:ext uri="{BB962C8B-B14F-4D97-AF65-F5344CB8AC3E}">
        <p14:creationId xmlns:p14="http://schemas.microsoft.com/office/powerpoint/2010/main" val="24689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B0113015-9C34-4257-82FC-50858CA62D8D}"/>
              </a:ext>
            </a:extLst>
          </p:cNvPr>
          <p:cNvSpPr>
            <a:spLocks noGrp="1"/>
          </p:cNvSpPr>
          <p:nvPr>
            <p:ph idx="1"/>
          </p:nvPr>
        </p:nvSpPr>
        <p:spPr/>
        <p:txBody>
          <a:bodyPr/>
          <a:lstStyle/>
          <a:p>
            <a:endParaRPr lang="uk-UA"/>
          </a:p>
        </p:txBody>
      </p:sp>
      <p:pic>
        <p:nvPicPr>
          <p:cNvPr id="7" name="Рисунок 6">
            <a:extLst>
              <a:ext uri="{FF2B5EF4-FFF2-40B4-BE49-F238E27FC236}">
                <a16:creationId xmlns:a16="http://schemas.microsoft.com/office/drawing/2014/main" id="{F574512B-A0BE-4BDA-B7AB-21D59EF15ECC}"/>
              </a:ext>
            </a:extLst>
          </p:cNvPr>
          <p:cNvPicPr>
            <a:picLocks noChangeAspect="1"/>
          </p:cNvPicPr>
          <p:nvPr/>
        </p:nvPicPr>
        <p:blipFill>
          <a:blip r:embed="rId2"/>
          <a:stretch>
            <a:fillRect/>
          </a:stretch>
        </p:blipFill>
        <p:spPr>
          <a:xfrm>
            <a:off x="677334" y="295275"/>
            <a:ext cx="8330053" cy="5746087"/>
          </a:xfrm>
          <a:prstGeom prst="rect">
            <a:avLst/>
          </a:prstGeom>
        </p:spPr>
      </p:pic>
    </p:spTree>
    <p:extLst>
      <p:ext uri="{BB962C8B-B14F-4D97-AF65-F5344CB8AC3E}">
        <p14:creationId xmlns:p14="http://schemas.microsoft.com/office/powerpoint/2010/main" val="125546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FC9BE30-A909-47EF-9F8B-9F036DFD8D83}"/>
              </a:ext>
            </a:extLst>
          </p:cNvPr>
          <p:cNvSpPr>
            <a:spLocks noGrp="1"/>
          </p:cNvSpPr>
          <p:nvPr>
            <p:ph idx="1"/>
          </p:nvPr>
        </p:nvSpPr>
        <p:spPr/>
        <p:txBody>
          <a:bodyPr/>
          <a:lstStyle/>
          <a:p>
            <a:endParaRPr lang="uk-UA" dirty="0"/>
          </a:p>
        </p:txBody>
      </p:sp>
      <p:pic>
        <p:nvPicPr>
          <p:cNvPr id="4" name="Рисунок 3">
            <a:extLst>
              <a:ext uri="{FF2B5EF4-FFF2-40B4-BE49-F238E27FC236}">
                <a16:creationId xmlns:a16="http://schemas.microsoft.com/office/drawing/2014/main" id="{A9D9E92F-67F3-4671-A69F-988C4E8C1C3A}"/>
              </a:ext>
            </a:extLst>
          </p:cNvPr>
          <p:cNvPicPr>
            <a:picLocks noChangeAspect="1"/>
          </p:cNvPicPr>
          <p:nvPr/>
        </p:nvPicPr>
        <p:blipFill>
          <a:blip r:embed="rId2"/>
          <a:stretch>
            <a:fillRect/>
          </a:stretch>
        </p:blipFill>
        <p:spPr>
          <a:xfrm>
            <a:off x="561976" y="942976"/>
            <a:ext cx="8982074" cy="4600574"/>
          </a:xfrm>
          <a:prstGeom prst="rect">
            <a:avLst/>
          </a:prstGeom>
        </p:spPr>
      </p:pic>
    </p:spTree>
    <p:extLst>
      <p:ext uri="{BB962C8B-B14F-4D97-AF65-F5344CB8AC3E}">
        <p14:creationId xmlns:p14="http://schemas.microsoft.com/office/powerpoint/2010/main" val="3838772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DB5C1F6-9AED-40EA-8107-EAAB68511FFC}"/>
              </a:ext>
            </a:extLst>
          </p:cNvPr>
          <p:cNvSpPr>
            <a:spLocks noGrp="1"/>
          </p:cNvSpPr>
          <p:nvPr>
            <p:ph idx="1"/>
          </p:nvPr>
        </p:nvSpPr>
        <p:spPr/>
        <p:txBody>
          <a:bodyPr/>
          <a:lstStyle/>
          <a:p>
            <a:endParaRPr lang="uk-UA"/>
          </a:p>
        </p:txBody>
      </p:sp>
      <p:pic>
        <p:nvPicPr>
          <p:cNvPr id="4" name="Рисунок 3">
            <a:extLst>
              <a:ext uri="{FF2B5EF4-FFF2-40B4-BE49-F238E27FC236}">
                <a16:creationId xmlns:a16="http://schemas.microsoft.com/office/drawing/2014/main" id="{333223BF-F47F-4CB6-BB7F-52463CE5DE20}"/>
              </a:ext>
            </a:extLst>
          </p:cNvPr>
          <p:cNvPicPr>
            <a:picLocks noChangeAspect="1"/>
          </p:cNvPicPr>
          <p:nvPr/>
        </p:nvPicPr>
        <p:blipFill>
          <a:blip r:embed="rId2"/>
          <a:stretch>
            <a:fillRect/>
          </a:stretch>
        </p:blipFill>
        <p:spPr>
          <a:xfrm>
            <a:off x="552450" y="504825"/>
            <a:ext cx="9096375" cy="5314950"/>
          </a:xfrm>
          <a:prstGeom prst="rect">
            <a:avLst/>
          </a:prstGeom>
        </p:spPr>
      </p:pic>
    </p:spTree>
    <p:extLst>
      <p:ext uri="{BB962C8B-B14F-4D97-AF65-F5344CB8AC3E}">
        <p14:creationId xmlns:p14="http://schemas.microsoft.com/office/powerpoint/2010/main" val="218852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E202012E-E55D-4CDE-8A01-12A0088600C4}"/>
              </a:ext>
            </a:extLst>
          </p:cNvPr>
          <p:cNvPicPr>
            <a:picLocks noGrp="1" noChangeAspect="1"/>
          </p:cNvPicPr>
          <p:nvPr>
            <p:ph idx="1"/>
          </p:nvPr>
        </p:nvPicPr>
        <p:blipFill>
          <a:blip r:embed="rId2"/>
          <a:stretch>
            <a:fillRect/>
          </a:stretch>
        </p:blipFill>
        <p:spPr>
          <a:xfrm>
            <a:off x="485776" y="400050"/>
            <a:ext cx="8991600" cy="5772150"/>
          </a:xfrm>
          <a:prstGeom prst="rect">
            <a:avLst/>
          </a:prstGeom>
        </p:spPr>
      </p:pic>
    </p:spTree>
    <p:extLst>
      <p:ext uri="{BB962C8B-B14F-4D97-AF65-F5344CB8AC3E}">
        <p14:creationId xmlns:p14="http://schemas.microsoft.com/office/powerpoint/2010/main" val="110439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53EBB6-F21A-47B6-9CA1-F75FF212BE4D}"/>
              </a:ext>
            </a:extLst>
          </p:cNvPr>
          <p:cNvSpPr>
            <a:spLocks noGrp="1"/>
          </p:cNvSpPr>
          <p:nvPr>
            <p:ph type="title"/>
          </p:nvPr>
        </p:nvSpPr>
        <p:spPr>
          <a:xfrm>
            <a:off x="677334" y="609600"/>
            <a:ext cx="8596668" cy="638175"/>
          </a:xfrm>
        </p:spPr>
        <p:txBody>
          <a:bodyPr>
            <a:normAutofit fontScale="90000"/>
          </a:bodyPr>
          <a:lstStyle/>
          <a:p>
            <a:r>
              <a:rPr lang="ru-RU" dirty="0">
                <a:solidFill>
                  <a:schemeClr val="tx1"/>
                </a:solidFill>
                <a:latin typeface="Times New Roman" panose="02020603050405020304" pitchFamily="18" charset="0"/>
                <a:cs typeface="Times New Roman" panose="02020603050405020304" pitchFamily="18" charset="0"/>
              </a:rPr>
              <a:t>1.1. </a:t>
            </a:r>
            <a:r>
              <a:rPr lang="ru-RU" dirty="0" err="1">
                <a:solidFill>
                  <a:schemeClr val="tx1"/>
                </a:solidFill>
                <a:latin typeface="Times New Roman" panose="02020603050405020304" pitchFamily="18" charset="0"/>
                <a:cs typeface="Times New Roman" panose="02020603050405020304" pitchFamily="18" charset="0"/>
              </a:rPr>
              <a:t>Теоретичні</a:t>
            </a:r>
            <a:r>
              <a:rPr lang="ru-RU" dirty="0">
                <a:solidFill>
                  <a:schemeClr val="tx1"/>
                </a:solidFill>
                <a:latin typeface="Times New Roman" panose="02020603050405020304" pitchFamily="18" charset="0"/>
                <a:cs typeface="Times New Roman" panose="02020603050405020304" pitchFamily="18" charset="0"/>
              </a:rPr>
              <a:t> засади </a:t>
            </a:r>
            <a:r>
              <a:rPr lang="ru-RU" dirty="0" err="1">
                <a:solidFill>
                  <a:schemeClr val="tx1"/>
                </a:solidFill>
                <a:latin typeface="Times New Roman" panose="02020603050405020304" pitchFamily="18" charset="0"/>
                <a:cs typeface="Times New Roman" panose="02020603050405020304" pitchFamily="18" charset="0"/>
              </a:rPr>
              <a:t>митної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справи</a:t>
            </a:r>
            <a:br>
              <a:rPr lang="ru-RU" dirty="0">
                <a:solidFill>
                  <a:schemeClr val="tx1"/>
                </a:solidFill>
                <a:latin typeface="Times New Roman" panose="02020603050405020304" pitchFamily="18" charset="0"/>
                <a:cs typeface="Times New Roman" panose="02020603050405020304" pitchFamily="18" charset="0"/>
              </a:rPr>
            </a:br>
            <a:endParaRPr lang="uk-UA" dirty="0"/>
          </a:p>
        </p:txBody>
      </p:sp>
      <p:pic>
        <p:nvPicPr>
          <p:cNvPr id="4" name="Місце для вмісту 3">
            <a:extLst>
              <a:ext uri="{FF2B5EF4-FFF2-40B4-BE49-F238E27FC236}">
                <a16:creationId xmlns:a16="http://schemas.microsoft.com/office/drawing/2014/main" id="{E88B2BBC-87E9-4472-AA6E-92F5C6B0DFF2}"/>
              </a:ext>
            </a:extLst>
          </p:cNvPr>
          <p:cNvPicPr>
            <a:picLocks noGrp="1" noChangeAspect="1"/>
          </p:cNvPicPr>
          <p:nvPr>
            <p:ph idx="1"/>
          </p:nvPr>
        </p:nvPicPr>
        <p:blipFill>
          <a:blip r:embed="rId2"/>
          <a:stretch>
            <a:fillRect/>
          </a:stretch>
        </p:blipFill>
        <p:spPr>
          <a:xfrm>
            <a:off x="2028825" y="1333500"/>
            <a:ext cx="5743575" cy="4914900"/>
          </a:xfrm>
          <a:prstGeom prst="rect">
            <a:avLst/>
          </a:prstGeom>
        </p:spPr>
      </p:pic>
    </p:spTree>
    <p:extLst>
      <p:ext uri="{BB962C8B-B14F-4D97-AF65-F5344CB8AC3E}">
        <p14:creationId xmlns:p14="http://schemas.microsoft.com/office/powerpoint/2010/main" val="38660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7B1834A1-9AE7-41A9-9619-1009883BC736}"/>
              </a:ext>
            </a:extLst>
          </p:cNvPr>
          <p:cNvPicPr>
            <a:picLocks noGrp="1" noChangeAspect="1"/>
          </p:cNvPicPr>
          <p:nvPr>
            <p:ph idx="1"/>
          </p:nvPr>
        </p:nvPicPr>
        <p:blipFill>
          <a:blip r:embed="rId2"/>
          <a:stretch>
            <a:fillRect/>
          </a:stretch>
        </p:blipFill>
        <p:spPr>
          <a:xfrm>
            <a:off x="1047750" y="619125"/>
            <a:ext cx="8486775" cy="5391150"/>
          </a:xfrm>
          <a:prstGeom prst="rect">
            <a:avLst/>
          </a:prstGeom>
        </p:spPr>
      </p:pic>
    </p:spTree>
    <p:extLst>
      <p:ext uri="{BB962C8B-B14F-4D97-AF65-F5344CB8AC3E}">
        <p14:creationId xmlns:p14="http://schemas.microsoft.com/office/powerpoint/2010/main" val="34589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CE01500C-AF79-4207-9AE0-6B302F594CD8}"/>
              </a:ext>
            </a:extLst>
          </p:cNvPr>
          <p:cNvPicPr>
            <a:picLocks noGrp="1" noChangeAspect="1"/>
          </p:cNvPicPr>
          <p:nvPr>
            <p:ph idx="1"/>
          </p:nvPr>
        </p:nvPicPr>
        <p:blipFill>
          <a:blip r:embed="rId2"/>
          <a:stretch>
            <a:fillRect/>
          </a:stretch>
        </p:blipFill>
        <p:spPr>
          <a:xfrm>
            <a:off x="628650" y="287230"/>
            <a:ext cx="8772525" cy="1627295"/>
          </a:xfrm>
          <a:prstGeom prst="rect">
            <a:avLst/>
          </a:prstGeom>
        </p:spPr>
      </p:pic>
      <p:sp>
        <p:nvSpPr>
          <p:cNvPr id="6" name="Прямокутник 5">
            <a:extLst>
              <a:ext uri="{FF2B5EF4-FFF2-40B4-BE49-F238E27FC236}">
                <a16:creationId xmlns:a16="http://schemas.microsoft.com/office/drawing/2014/main" id="{3F905890-8C07-48ED-83CD-C8D253D6A72C}"/>
              </a:ext>
            </a:extLst>
          </p:cNvPr>
          <p:cNvSpPr/>
          <p:nvPr/>
        </p:nvSpPr>
        <p:spPr>
          <a:xfrm>
            <a:off x="628650" y="2033618"/>
            <a:ext cx="8991600" cy="4247317"/>
          </a:xfrm>
          <a:prstGeom prst="rect">
            <a:avLst/>
          </a:prstGeom>
        </p:spPr>
        <p:txBody>
          <a:bodyPr wrap="square">
            <a:spAutoFit/>
          </a:bodyPr>
          <a:lstStyle/>
          <a:p>
            <a:pPr algn="just"/>
            <a:r>
              <a:rPr lang="uk-UA" i="1" dirty="0">
                <a:latin typeface="Times New Roman" panose="02020603050405020304" pitchFamily="18" charset="0"/>
                <a:cs typeface="Times New Roman" panose="02020603050405020304" pitchFamily="18" charset="0"/>
              </a:rPr>
              <a:t>Стаття 7 МКУ. Митна справа</a:t>
            </a:r>
          </a:p>
          <a:p>
            <a:pPr algn="just"/>
            <a:endParaRPr lang="uk-UA" i="1" dirty="0">
              <a:latin typeface="Times New Roman" panose="02020603050405020304" pitchFamily="18" charset="0"/>
              <a:cs typeface="Times New Roman" panose="02020603050405020304" pitchFamily="18" charset="0"/>
            </a:endParaRPr>
          </a:p>
          <a:p>
            <a:pPr indent="360000" algn="just"/>
            <a:r>
              <a:rPr lang="uk-UA" dirty="0">
                <a:latin typeface="Times New Roman" panose="02020603050405020304" pitchFamily="18" charset="0"/>
                <a:cs typeface="Times New Roman" panose="02020603050405020304" pitchFamily="18" charset="0"/>
              </a:rPr>
              <a:t>Встановлені порядок і умови переміщення товарів через митний кордон України, їх митний контроль та митне оформлення, застосування механізмів тарифного і нетарифного регулювання зовнішньоекономічної діяльності, справляння митних платежів, ведення митної статистики, обмін митною інформацією, ведення Української класифікації товарів зовнішньоекономічної діяльності, здійснення відповідно до закону державного контролю нехарчової продукції при її ввезенні на митну територію України, запобігання та протидія контрабанді, боротьба з порушеннями митних правил, організація і забезпечення діяльності митних органів та інші заходи, спрямовані на реалізацію державної митної політики, становлять </a:t>
            </a:r>
            <a:r>
              <a:rPr lang="uk-UA" b="1" dirty="0">
                <a:latin typeface="Times New Roman" panose="02020603050405020304" pitchFamily="18" charset="0"/>
                <a:cs typeface="Times New Roman" panose="02020603050405020304" pitchFamily="18" charset="0"/>
              </a:rPr>
              <a:t>митну справу</a:t>
            </a:r>
            <a:r>
              <a:rPr lang="uk-UA" dirty="0">
                <a:latin typeface="Times New Roman" panose="02020603050405020304" pitchFamily="18" charset="0"/>
                <a:cs typeface="Times New Roman" panose="02020603050405020304" pitchFamily="18" charset="0"/>
              </a:rPr>
              <a:t>.</a:t>
            </a:r>
          </a:p>
          <a:p>
            <a:pPr indent="360000" algn="just"/>
            <a:r>
              <a:rPr lang="uk-UA" dirty="0">
                <a:latin typeface="Times New Roman" panose="02020603050405020304" pitchFamily="18" charset="0"/>
                <a:cs typeface="Times New Roman" panose="02020603050405020304" pitchFamily="18" charset="0"/>
              </a:rPr>
              <a:t>Митна справа здійснюється з додержанням прийнятих у міжнародній практиці форм декларування товарів, методів визначення митної вартості товарів, систем класифікації та кодування товарів та системи митної статистики, інших загальновизнаних у світі норм і стандартів.</a:t>
            </a:r>
          </a:p>
        </p:txBody>
      </p:sp>
    </p:spTree>
    <p:extLst>
      <p:ext uri="{BB962C8B-B14F-4D97-AF65-F5344CB8AC3E}">
        <p14:creationId xmlns:p14="http://schemas.microsoft.com/office/powerpoint/2010/main" val="132921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6ACE8AF-1261-4840-9F46-FD1DAE9AAA24}"/>
              </a:ext>
            </a:extLst>
          </p:cNvPr>
          <p:cNvSpPr>
            <a:spLocks noGrp="1"/>
          </p:cNvSpPr>
          <p:nvPr>
            <p:ph idx="1"/>
          </p:nvPr>
        </p:nvSpPr>
        <p:spPr>
          <a:xfrm>
            <a:off x="677334" y="428625"/>
            <a:ext cx="8596668" cy="5612737"/>
          </a:xfrm>
        </p:spPr>
        <p:txBody>
          <a:bodyPr/>
          <a:lstStyle/>
          <a:p>
            <a:pPr marL="0" indent="360000" algn="just">
              <a:spcBef>
                <a:spcPts val="0"/>
              </a:spcBef>
              <a:buNone/>
            </a:pPr>
            <a:r>
              <a:rPr lang="uk-UA" dirty="0">
                <a:solidFill>
                  <a:schemeClr val="tx1"/>
                </a:solidFill>
                <a:latin typeface="Times New Roman" panose="02020603050405020304" pitchFamily="18" charset="0"/>
                <a:cs typeface="Times New Roman" panose="02020603050405020304" pitchFamily="18" charset="0"/>
              </a:rPr>
              <a:t>Засади митної справи, зокрема, правовий статус митних органів, митна територія та митний кордон України, процедури митного контролю та митного оформлення товарів, що переміщуються через митний кордон України, митні режими та умови їх застосування, заборони та/або обмеження щодо ввезення в Україну, вивезення з України та переміщення через територію України транзитом окремих видів товарів, умови та порядок справляння митних платежів, митні пільги, визначаються Митним кодексом України та іншими законами України.</a:t>
            </a:r>
          </a:p>
          <a:p>
            <a:pPr marL="0" indent="360000" algn="just">
              <a:spcBef>
                <a:spcPts val="0"/>
              </a:spcBef>
              <a:buNone/>
            </a:pPr>
            <a:endParaRPr lang="uk-UA"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E4F5A7A-4204-4113-B60B-D4EEB9FB5FE6}"/>
              </a:ext>
            </a:extLst>
          </p:cNvPr>
          <p:cNvPicPr>
            <a:picLocks noChangeAspect="1"/>
          </p:cNvPicPr>
          <p:nvPr/>
        </p:nvPicPr>
        <p:blipFill>
          <a:blip r:embed="rId2"/>
          <a:stretch>
            <a:fillRect/>
          </a:stretch>
        </p:blipFill>
        <p:spPr>
          <a:xfrm>
            <a:off x="570810" y="2409825"/>
            <a:ext cx="8954190" cy="4448175"/>
          </a:xfrm>
          <a:prstGeom prst="rect">
            <a:avLst/>
          </a:prstGeom>
        </p:spPr>
      </p:pic>
    </p:spTree>
    <p:extLst>
      <p:ext uri="{BB962C8B-B14F-4D97-AF65-F5344CB8AC3E}">
        <p14:creationId xmlns:p14="http://schemas.microsoft.com/office/powerpoint/2010/main" val="380434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F5185EC8-9B6F-4F14-A7A2-B8B2D43A9284}"/>
              </a:ext>
            </a:extLst>
          </p:cNvPr>
          <p:cNvPicPr>
            <a:picLocks noGrp="1" noChangeAspect="1"/>
          </p:cNvPicPr>
          <p:nvPr>
            <p:ph idx="1"/>
          </p:nvPr>
        </p:nvPicPr>
        <p:blipFill>
          <a:blip r:embed="rId2"/>
          <a:stretch>
            <a:fillRect/>
          </a:stretch>
        </p:blipFill>
        <p:spPr>
          <a:xfrm>
            <a:off x="677863" y="992055"/>
            <a:ext cx="8596312" cy="4800864"/>
          </a:xfrm>
          <a:prstGeom prst="rect">
            <a:avLst/>
          </a:prstGeom>
        </p:spPr>
      </p:pic>
    </p:spTree>
    <p:extLst>
      <p:ext uri="{BB962C8B-B14F-4D97-AF65-F5344CB8AC3E}">
        <p14:creationId xmlns:p14="http://schemas.microsoft.com/office/powerpoint/2010/main" val="258879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4C162DF-D1D5-4826-92B9-4128FD6419FD}"/>
              </a:ext>
            </a:extLst>
          </p:cNvPr>
          <p:cNvSpPr>
            <a:spLocks noGrp="1"/>
          </p:cNvSpPr>
          <p:nvPr>
            <p:ph idx="1"/>
          </p:nvPr>
        </p:nvSpPr>
        <p:spPr>
          <a:xfrm>
            <a:off x="677333" y="476251"/>
            <a:ext cx="8819091" cy="5565112"/>
          </a:xfrm>
        </p:spPr>
        <p:txBody>
          <a:bodyPr>
            <a:normAutofit/>
          </a:bodyPr>
          <a:lstStyle/>
          <a:p>
            <a:r>
              <a:rPr lang="uk-UA" sz="2000" i="1" dirty="0">
                <a:latin typeface="Times New Roman" panose="02020603050405020304" pitchFamily="18" charset="0"/>
                <a:cs typeface="Times New Roman" panose="02020603050405020304" pitchFamily="18" charset="0"/>
              </a:rPr>
              <a:t>Стаття 8 МКУ. Принципи здійснення митної справи</a:t>
            </a:r>
          </a:p>
          <a:p>
            <a:endParaRPr lang="uk-UA" sz="2000" i="1" dirty="0">
              <a:latin typeface="Times New Roman" panose="02020603050405020304" pitchFamily="18" charset="0"/>
              <a:cs typeface="Times New Roman" panose="02020603050405020304" pitchFamily="18" charset="0"/>
            </a:endParaRPr>
          </a:p>
          <a:p>
            <a:pPr marL="0" indent="360000" algn="just">
              <a:lnSpc>
                <a:spcPct val="110000"/>
              </a:lnSpc>
              <a:spcBef>
                <a:spcPts val="0"/>
              </a:spcBef>
              <a:buNone/>
            </a:pPr>
            <a:r>
              <a:rPr lang="uk-UA" sz="2000" dirty="0">
                <a:latin typeface="Times New Roman" panose="02020603050405020304" pitchFamily="18" charset="0"/>
                <a:cs typeface="Times New Roman" panose="02020603050405020304" pitchFamily="18" charset="0"/>
              </a:rPr>
              <a:t>Митна справа здійснюється на основі </a:t>
            </a:r>
            <a:r>
              <a:rPr lang="uk-UA" sz="2000" b="1" dirty="0">
                <a:solidFill>
                  <a:schemeClr val="tx1"/>
                </a:solidFill>
                <a:latin typeface="Times New Roman" panose="02020603050405020304" pitchFamily="18" charset="0"/>
                <a:cs typeface="Times New Roman" panose="02020603050405020304" pitchFamily="18" charset="0"/>
              </a:rPr>
              <a:t>принципів</a:t>
            </a:r>
            <a:r>
              <a:rPr lang="uk-UA" sz="2000" dirty="0">
                <a:latin typeface="Times New Roman" panose="02020603050405020304" pitchFamily="18" charset="0"/>
                <a:cs typeface="Times New Roman" panose="02020603050405020304" pitchFamily="18" charset="0"/>
              </a:rPr>
              <a:t>:</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1) виключної юрисдикції України на її митній території;</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2) виключних повноважень митних органів України щодо здійснення митної справи;</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3) законності та презумпції невинуватості;</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4) єдиного порядку переміщення товарів, транспортних засобів через митний кордон України;</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5) спрощення законної торгівлі;</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6) визнання рівності та правомірності інтересів усіх суб’єктів господарювання незалежно від форми власності;</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7) додержання прав та охоронюваних законом інтересів осіб;</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8) заохочення доброчесності;</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9) гласності та прозорості;</a:t>
            </a:r>
          </a:p>
          <a:p>
            <a:pPr marL="0" indent="360000" algn="just">
              <a:spcBef>
                <a:spcPts val="0"/>
              </a:spcBef>
              <a:buNone/>
            </a:pPr>
            <a:r>
              <a:rPr lang="uk-UA" sz="2000" dirty="0">
                <a:latin typeface="Times New Roman" panose="02020603050405020304" pitchFamily="18" charset="0"/>
                <a:cs typeface="Times New Roman" panose="02020603050405020304" pitchFamily="18" charset="0"/>
              </a:rPr>
              <a:t>10) відповідальності всіх учасників відносин, що регулюються МКУ.</a:t>
            </a:r>
          </a:p>
          <a:p>
            <a:endParaRPr lang="uk-UA" dirty="0"/>
          </a:p>
        </p:txBody>
      </p:sp>
    </p:spTree>
    <p:extLst>
      <p:ext uri="{BB962C8B-B14F-4D97-AF65-F5344CB8AC3E}">
        <p14:creationId xmlns:p14="http://schemas.microsoft.com/office/powerpoint/2010/main" val="237200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9F657945-2A1F-4DDF-8F9A-3DDCE0952B13}"/>
              </a:ext>
            </a:extLst>
          </p:cNvPr>
          <p:cNvPicPr>
            <a:picLocks noGrp="1" noChangeAspect="1"/>
          </p:cNvPicPr>
          <p:nvPr>
            <p:ph idx="1"/>
          </p:nvPr>
        </p:nvPicPr>
        <p:blipFill>
          <a:blip r:embed="rId2"/>
          <a:stretch>
            <a:fillRect/>
          </a:stretch>
        </p:blipFill>
        <p:spPr>
          <a:xfrm>
            <a:off x="1228725" y="85725"/>
            <a:ext cx="7077075" cy="6562725"/>
          </a:xfrm>
          <a:prstGeom prst="rect">
            <a:avLst/>
          </a:prstGeom>
        </p:spPr>
      </p:pic>
    </p:spTree>
    <p:extLst>
      <p:ext uri="{BB962C8B-B14F-4D97-AF65-F5344CB8AC3E}">
        <p14:creationId xmlns:p14="http://schemas.microsoft.com/office/powerpoint/2010/main" val="62458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D22A4418-2025-488D-8207-5CABCE2F1113}"/>
              </a:ext>
            </a:extLst>
          </p:cNvPr>
          <p:cNvPicPr>
            <a:picLocks noGrp="1" noChangeAspect="1"/>
          </p:cNvPicPr>
          <p:nvPr>
            <p:ph idx="1"/>
          </p:nvPr>
        </p:nvPicPr>
        <p:blipFill>
          <a:blip r:embed="rId2"/>
          <a:stretch>
            <a:fillRect/>
          </a:stretch>
        </p:blipFill>
        <p:spPr>
          <a:xfrm>
            <a:off x="1257300" y="1066800"/>
            <a:ext cx="7562849" cy="4534903"/>
          </a:xfrm>
          <a:prstGeom prst="rect">
            <a:avLst/>
          </a:prstGeom>
        </p:spPr>
      </p:pic>
    </p:spTree>
    <p:extLst>
      <p:ext uri="{BB962C8B-B14F-4D97-AF65-F5344CB8AC3E}">
        <p14:creationId xmlns:p14="http://schemas.microsoft.com/office/powerpoint/2010/main" val="3528247970"/>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88</TotalTime>
  <Words>365</Words>
  <Application>Microsoft Office PowerPoint</Application>
  <PresentationFormat>Широкий екран</PresentationFormat>
  <Paragraphs>24</Paragraphs>
  <Slides>18</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18</vt:i4>
      </vt:variant>
    </vt:vector>
  </HeadingPairs>
  <TitlesOfParts>
    <vt:vector size="23" baseType="lpstr">
      <vt:lpstr>Arial</vt:lpstr>
      <vt:lpstr>Times New Roman</vt:lpstr>
      <vt:lpstr>Trebuchet MS</vt:lpstr>
      <vt:lpstr>Wingdings 3</vt:lpstr>
      <vt:lpstr>Грань</vt:lpstr>
      <vt:lpstr> Т-1. ОРГАНІЗАЦІЯ МИТНОЇ СПРАВИ В УКРАЇНІ</vt:lpstr>
      <vt:lpstr>1.1. Теоретичні засади митної справи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1.2. Сутність митної політики держави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Т-1. ОРГАНІЗАЦІЯ МИТНОЇ СПРАВИ В УКРАЇНІ</dc:title>
  <dc:creator>ASUS</dc:creator>
  <cp:lastModifiedBy>ASUS</cp:lastModifiedBy>
  <cp:revision>15</cp:revision>
  <dcterms:created xsi:type="dcterms:W3CDTF">2024-11-27T15:50:53Z</dcterms:created>
  <dcterms:modified xsi:type="dcterms:W3CDTF">2024-12-06T06:30:48Z</dcterms:modified>
</cp:coreProperties>
</file>