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osvita.ua/master/master-zno/progra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F449D8-C322-E286-B33E-CF43DE68ADC3}"/>
              </a:ext>
            </a:extLst>
          </p:cNvPr>
          <p:cNvSpPr txBox="1"/>
          <p:nvPr/>
        </p:nvSpPr>
        <p:spPr>
          <a:xfrm>
            <a:off x="3458816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dirty="0"/>
              <a:t>https://learn.ztu.edu.ua/course/view.php?id=2689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B789B4-2107-2AF6-EB48-6FE5609B95B0}"/>
              </a:ext>
            </a:extLst>
          </p:cNvPr>
          <p:cNvSpPr txBox="1"/>
          <p:nvPr/>
        </p:nvSpPr>
        <p:spPr>
          <a:xfrm>
            <a:off x="2504660" y="1402088"/>
            <a:ext cx="80043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рекомендації до написання бакалаврських робіт</a:t>
            </a:r>
            <a:endParaRPr lang="ru-UA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917D066-CC3F-5D42-BDCC-B06563664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66" y="3613666"/>
            <a:ext cx="3205162" cy="32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95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9BA6F06-4CE2-C246-4196-9A51A29E109B}"/>
              </a:ext>
            </a:extLst>
          </p:cNvPr>
          <p:cNvSpPr txBox="1"/>
          <p:nvPr/>
        </p:nvSpPr>
        <p:spPr>
          <a:xfrm>
            <a:off x="1725683" y="1102578"/>
            <a:ext cx="8918712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 …................................................................................................................	3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1. Теоретичні основи управління виробничим потенціалом підприємства…………………………………………………….………………	7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Поняття та структура виробничого потенціалу підприємства…………	7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Система управління виробничим потенціалом підприємства…………….	14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Методичні засади оцінки ефективності формування та використання виробничого потенціалу підприємства…..…………………………..…..…..	21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Нормативно-правове та інформаційне забезпечення відносин у сфері управління виробничим потенціалом підприємства…..….………………….	28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 до розділу 1..........................................................................................	34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 2. Аналітична оцінка стану та напрями удосконалення управління виробничим потенціалом АТ «Житомирський маслозавод»………………	36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Організаційно-управлінський аналіз підприємства………………...........	36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Діагностика фінансово-економічного стану АТ «Житомирський маслозавод»……………………………………………………………………...	44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Оцінка системи управління виробничим потенціалом підприємства….	53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 Напрями підвищення ефективності використання виробничого потенціалу підприємства……………………………………………………….	60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 до розділу 2 .........................................................................................	68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 ...............................................................................................................	70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використаних джерел ............................................................................	73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Додатки.................................................................................................................	80    </a:t>
            </a:r>
          </a:p>
        </p:txBody>
      </p:sp>
      <p:pic>
        <p:nvPicPr>
          <p:cNvPr id="3075" name="Picture 3" descr="Інноваційний зміст навчання :: Кафедра Документознавства та інформаційної  діяльності :: Державний університет телекомунікацій">
            <a:extLst>
              <a:ext uri="{FF2B5EF4-FFF2-40B4-BE49-F238E27FC236}">
                <a16:creationId xmlns:a16="http://schemas.microsoft.com/office/drawing/2014/main" id="{1EE9C5C4-B938-FE6E-9B78-27CA40F12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231" y="5119831"/>
            <a:ext cx="3620328" cy="1634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993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1A1297-42E6-57EF-BFF0-54D0FE3D9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Магістерський тест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A94667-8511-A8C2-AF3F-40B55103B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hlinkClick r:id="rId2"/>
              </a:rPr>
              <a:t>https://osvita.ua/master/master-zno/program</a:t>
            </a:r>
            <a:r>
              <a:rPr lang="en-US" dirty="0" smtClean="0">
                <a:hlinkClick r:id="rId2"/>
              </a:rPr>
              <a:t>/</a:t>
            </a:r>
            <a:endParaRPr lang="uk-UA" dirty="0" smtClean="0"/>
          </a:p>
          <a:p>
            <a:pPr marL="0" indent="0" algn="ctr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en-US" dirty="0" smtClean="0"/>
              <a:t>http</a:t>
            </a:r>
            <a:r>
              <a:rPr lang="en-US" dirty="0"/>
              <a:t>://lv.testportal.gov.ua:82/demotest.magistr/</a:t>
            </a:r>
            <a:endParaRPr lang="ru-UA" dirty="0"/>
          </a:p>
        </p:txBody>
      </p:sp>
      <p:pic>
        <p:nvPicPr>
          <p:cNvPr id="4098" name="Picture 2" descr="Тесты интеллекта на работу | 6 видов теста на эрудицию и интеллект">
            <a:extLst>
              <a:ext uri="{FF2B5EF4-FFF2-40B4-BE49-F238E27FC236}">
                <a16:creationId xmlns:a16="http://schemas.microsoft.com/office/drawing/2014/main" id="{F4969ACD-09F8-2E15-6ED9-4CCB56386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564" y="3062814"/>
            <a:ext cx="5210871" cy="303081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04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 2025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Конкурсний</a:t>
            </a:r>
            <a:r>
              <a:rPr lang="ru-RU" dirty="0"/>
              <a:t> </a:t>
            </a:r>
            <a:r>
              <a:rPr lang="ru-RU" dirty="0" err="1"/>
              <a:t>відбір</a:t>
            </a:r>
            <a:r>
              <a:rPr lang="ru-RU" dirty="0"/>
              <a:t> </a:t>
            </a:r>
            <a:r>
              <a:rPr lang="ru-RU" dirty="0" err="1"/>
              <a:t>заплановано</a:t>
            </a:r>
            <a:r>
              <a:rPr lang="ru-RU" dirty="0"/>
              <a:t> провести за результатами ЄВІ та ЄФВВ,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фахового</a:t>
            </a:r>
            <a:r>
              <a:rPr lang="ru-RU" dirty="0"/>
              <a:t> </a:t>
            </a:r>
            <a:r>
              <a:rPr lang="ru-RU" dirty="0" err="1"/>
              <a:t>іспиту</a:t>
            </a:r>
            <a:r>
              <a:rPr lang="ru-RU" dirty="0"/>
              <a:t> і </a:t>
            </a:r>
            <a:r>
              <a:rPr lang="ru-RU" dirty="0" err="1"/>
              <a:t>співбесіди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мотиваційних</a:t>
            </a:r>
            <a:r>
              <a:rPr lang="ru-RU" dirty="0"/>
              <a:t> </a:t>
            </a:r>
            <a:r>
              <a:rPr lang="ru-RU" dirty="0" err="1"/>
              <a:t>листів</a:t>
            </a:r>
            <a:r>
              <a:rPr lang="ru-RU" dirty="0" smtClean="0"/>
              <a:t>. </a:t>
            </a:r>
          </a:p>
          <a:p>
            <a:pPr fontAlgn="base"/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право </a:t>
            </a:r>
            <a:r>
              <a:rPr lang="ru-RU" dirty="0" err="1"/>
              <a:t>брати</a:t>
            </a:r>
            <a:r>
              <a:rPr lang="ru-RU" dirty="0"/>
              <a:t> участь у конкурсному </a:t>
            </a:r>
            <a:r>
              <a:rPr lang="ru-RU" dirty="0" err="1"/>
              <a:t>відборі</a:t>
            </a:r>
            <a:r>
              <a:rPr lang="ru-RU" dirty="0"/>
              <a:t>, </a:t>
            </a:r>
            <a:r>
              <a:rPr lang="ru-RU" dirty="0" err="1"/>
              <a:t>учасник</a:t>
            </a:r>
            <a:r>
              <a:rPr lang="ru-RU" dirty="0"/>
              <a:t> ЄВІ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подолати</a:t>
            </a:r>
            <a:r>
              <a:rPr lang="ru-RU" dirty="0"/>
              <a:t> «</a:t>
            </a:r>
            <a:r>
              <a:rPr lang="ru-RU" dirty="0" err="1"/>
              <a:t>пороговий</a:t>
            </a:r>
            <a:r>
              <a:rPr lang="ru-RU" dirty="0"/>
              <a:t> бал»,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набрати</a:t>
            </a:r>
            <a:r>
              <a:rPr lang="ru-RU" dirty="0"/>
              <a:t> 5 </a:t>
            </a:r>
            <a:r>
              <a:rPr lang="ru-RU" dirty="0" err="1"/>
              <a:t>тестових</a:t>
            </a:r>
            <a:r>
              <a:rPr lang="ru-RU" dirty="0"/>
              <a:t> </a:t>
            </a:r>
            <a:r>
              <a:rPr lang="ru-RU" dirty="0" err="1"/>
              <a:t>балів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норма </a:t>
            </a:r>
            <a:r>
              <a:rPr lang="ru-RU" dirty="0" err="1"/>
              <a:t>стосуватиметься</a:t>
            </a:r>
            <a:r>
              <a:rPr lang="ru-RU" dirty="0"/>
              <a:t> і тесту з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і тесту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«</a:t>
            </a:r>
            <a:r>
              <a:rPr lang="ru-RU" dirty="0" err="1"/>
              <a:t>Поріг</a:t>
            </a:r>
            <a:r>
              <a:rPr lang="ru-RU" dirty="0"/>
              <a:t>»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фахового</a:t>
            </a:r>
            <a:r>
              <a:rPr lang="ru-RU" dirty="0"/>
              <a:t> </a:t>
            </a:r>
            <a:r>
              <a:rPr lang="ru-RU" dirty="0" err="1"/>
              <a:t>вступного</a:t>
            </a:r>
            <a:r>
              <a:rPr lang="ru-RU" dirty="0"/>
              <a:t> </a:t>
            </a:r>
            <a:r>
              <a:rPr lang="ru-RU" dirty="0" err="1"/>
              <a:t>випробування</a:t>
            </a:r>
            <a:r>
              <a:rPr lang="ru-RU" dirty="0"/>
              <a:t> </a:t>
            </a:r>
            <a:r>
              <a:rPr lang="ru-RU" dirty="0" err="1"/>
              <a:t>становитиме</a:t>
            </a:r>
            <a:r>
              <a:rPr lang="ru-RU" dirty="0"/>
              <a:t> 35 </a:t>
            </a:r>
            <a:r>
              <a:rPr lang="ru-RU" dirty="0" err="1"/>
              <a:t>тестових</a:t>
            </a:r>
            <a:r>
              <a:rPr lang="ru-RU" dirty="0"/>
              <a:t> </a:t>
            </a:r>
            <a:r>
              <a:rPr lang="ru-RU" dirty="0" err="1"/>
              <a:t>балів</a:t>
            </a:r>
            <a:r>
              <a:rPr lang="ru-RU" dirty="0"/>
              <a:t>.</a:t>
            </a:r>
          </a:p>
          <a:p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кабінетів</a:t>
            </a:r>
            <a:r>
              <a:rPr lang="ru-RU" dirty="0"/>
              <a:t> і </a:t>
            </a:r>
            <a:r>
              <a:rPr lang="ru-RU" dirty="0" err="1"/>
              <a:t>завантаження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</a:t>
            </a:r>
            <a:r>
              <a:rPr lang="ru-RU" dirty="0" err="1"/>
              <a:t>заплановано</a:t>
            </a:r>
            <a:r>
              <a:rPr lang="ru-RU" dirty="0"/>
              <a:t> </a:t>
            </a:r>
            <a:r>
              <a:rPr lang="ru-RU" dirty="0" err="1"/>
              <a:t>почати</a:t>
            </a:r>
            <a:r>
              <a:rPr lang="ru-RU" dirty="0"/>
              <a:t> </a:t>
            </a:r>
            <a:r>
              <a:rPr lang="ru-RU" b="1" dirty="0"/>
              <a:t>01 </a:t>
            </a:r>
            <a:r>
              <a:rPr lang="ru-RU" b="1" dirty="0" err="1"/>
              <a:t>липня</a:t>
            </a:r>
            <a:r>
              <a:rPr lang="ru-RU" dirty="0" smtClean="0"/>
              <a:t>.</a:t>
            </a:r>
          </a:p>
          <a:p>
            <a:r>
              <a:rPr lang="ru-RU" dirty="0" err="1"/>
              <a:t>Реєстрація</a:t>
            </a:r>
            <a:r>
              <a:rPr lang="ru-RU" dirty="0"/>
              <a:t> </a:t>
            </a:r>
            <a:r>
              <a:rPr lang="ru-RU" dirty="0" err="1"/>
              <a:t>заяв</a:t>
            </a:r>
            <a:r>
              <a:rPr lang="ru-RU" dirty="0"/>
              <a:t> </a:t>
            </a:r>
            <a:r>
              <a:rPr lang="ru-RU" dirty="0" err="1"/>
              <a:t>вступників</a:t>
            </a:r>
            <a:r>
              <a:rPr lang="ru-RU" dirty="0"/>
              <a:t> для </a:t>
            </a:r>
            <a:r>
              <a:rPr lang="ru-RU" dirty="0" err="1"/>
              <a:t>участі</a:t>
            </a:r>
            <a:r>
              <a:rPr lang="ru-RU" dirty="0"/>
              <a:t> в конкурсному </a:t>
            </a:r>
            <a:r>
              <a:rPr lang="ru-RU" dirty="0" err="1"/>
              <a:t>відборі</a:t>
            </a:r>
            <a:r>
              <a:rPr lang="ru-RU" dirty="0"/>
              <a:t> </a:t>
            </a:r>
            <a:r>
              <a:rPr lang="ru-RU" dirty="0" err="1"/>
              <a:t>пройде</a:t>
            </a:r>
            <a:r>
              <a:rPr lang="ru-RU" dirty="0"/>
              <a:t> з 1 до 22 </a:t>
            </a:r>
            <a:r>
              <a:rPr lang="ru-RU" dirty="0" err="1"/>
              <a:t>серпня</a:t>
            </a:r>
            <a:r>
              <a:rPr lang="ru-RU" dirty="0"/>
              <a:t>.</a:t>
            </a:r>
            <a:endParaRPr lang="uk-UA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986370"/>
              </p:ext>
            </p:extLst>
          </p:nvPr>
        </p:nvGraphicFramePr>
        <p:xfrm>
          <a:off x="685800" y="6455415"/>
          <a:ext cx="10820401" cy="228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7441">
                  <a:extLst>
                    <a:ext uri="{9D8B030D-6E8A-4147-A177-3AD203B41FA5}">
                      <a16:colId xmlns:a16="http://schemas.microsoft.com/office/drawing/2014/main" val="572576444"/>
                    </a:ext>
                  </a:extLst>
                </a:gridCol>
                <a:gridCol w="4643492">
                  <a:extLst>
                    <a:ext uri="{9D8B030D-6E8A-4147-A177-3AD203B41FA5}">
                      <a16:colId xmlns:a16="http://schemas.microsoft.com/office/drawing/2014/main" val="4122476145"/>
                    </a:ext>
                  </a:extLst>
                </a:gridCol>
                <a:gridCol w="4969468">
                  <a:extLst>
                    <a:ext uri="{9D8B030D-6E8A-4147-A177-3AD203B41FA5}">
                      <a16:colId xmlns:a16="http://schemas.microsoft.com/office/drawing/2014/main" val="292324006"/>
                    </a:ext>
                  </a:extLst>
                </a:gridCol>
              </a:tblGrid>
              <a:tr h="228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uk-UA" sz="1400">
                          <a:effectLst/>
                        </a:rPr>
                        <a:t>5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Маркетинг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предметний тест з управління та адміністрування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5904338"/>
                  </a:ext>
                </a:extLst>
              </a:tr>
            </a:tbl>
          </a:graphicData>
        </a:graphic>
      </p:graphicFrame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943138"/>
              </p:ext>
            </p:extLst>
          </p:nvPr>
        </p:nvGraphicFramePr>
        <p:xfrm>
          <a:off x="685799" y="6227132"/>
          <a:ext cx="10820401" cy="228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7441">
                  <a:extLst>
                    <a:ext uri="{9D8B030D-6E8A-4147-A177-3AD203B41FA5}">
                      <a16:colId xmlns:a16="http://schemas.microsoft.com/office/drawing/2014/main" val="1012930936"/>
                    </a:ext>
                  </a:extLst>
                </a:gridCol>
                <a:gridCol w="4643492">
                  <a:extLst>
                    <a:ext uri="{9D8B030D-6E8A-4147-A177-3AD203B41FA5}">
                      <a16:colId xmlns:a16="http://schemas.microsoft.com/office/drawing/2014/main" val="3157057009"/>
                    </a:ext>
                  </a:extLst>
                </a:gridCol>
                <a:gridCol w="4969468">
                  <a:extLst>
                    <a:ext uri="{9D8B030D-6E8A-4147-A177-3AD203B41FA5}">
                      <a16:colId xmlns:a16="http://schemas.microsoft.com/office/drawing/2014/main" val="2679016692"/>
                    </a:ext>
                  </a:extLst>
                </a:gridCol>
              </a:tblGrid>
              <a:tr h="2282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D</a:t>
                      </a:r>
                      <a:r>
                        <a:rPr lang="uk-UA" sz="1400">
                          <a:effectLst/>
                        </a:rPr>
                        <a:t>3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Менеджмент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предметний тест з управління та адміністрування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6806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957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ЄФВВ з управління та адміністрування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Усі предметні </a:t>
            </a:r>
            <a:r>
              <a:rPr lang="uk-UA" dirty="0" smtClean="0"/>
              <a:t>тести </a:t>
            </a:r>
            <a:r>
              <a:rPr lang="uk-UA" dirty="0"/>
              <a:t>містять </a:t>
            </a:r>
            <a:r>
              <a:rPr lang="uk-UA" b="1" dirty="0"/>
              <a:t>140 завдань </a:t>
            </a:r>
            <a:r>
              <a:rPr lang="uk-UA" dirty="0"/>
              <a:t>із вибором </a:t>
            </a:r>
            <a:r>
              <a:rPr lang="uk-UA" b="1" dirty="0"/>
              <a:t>ОДНІЄЇ</a:t>
            </a:r>
            <a:r>
              <a:rPr lang="uk-UA" dirty="0"/>
              <a:t> правильної відповіді, на виконання яких відведено </a:t>
            </a:r>
            <a:r>
              <a:rPr lang="uk-UA" b="1" dirty="0"/>
              <a:t>180 хвилин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/>
              <a:t>Відповідно до </a:t>
            </a:r>
            <a:r>
              <a:rPr lang="uk-UA" b="1" dirty="0"/>
              <a:t>Схеми нарахування балів</a:t>
            </a:r>
            <a:r>
              <a:rPr lang="uk-UA" dirty="0"/>
              <a:t>, за кожну правильну відповідь на завдання абітурієнту нараховується </a:t>
            </a:r>
            <a:r>
              <a:rPr lang="uk-UA" b="1" dirty="0"/>
              <a:t>1 тестовий бал</a:t>
            </a:r>
            <a:r>
              <a:rPr lang="uk-UA" dirty="0"/>
              <a:t>. Якщо вказано неправильну відповідь, або більше однієї відповіді, або відповідь не надано – абітурієнт отримує </a:t>
            </a:r>
            <a:r>
              <a:rPr lang="uk-UA" b="1" dirty="0"/>
              <a:t>0 балів</a:t>
            </a:r>
            <a:r>
              <a:rPr lang="uk-UA" dirty="0"/>
              <a:t>.</a:t>
            </a:r>
          </a:p>
          <a:p>
            <a:r>
              <a:rPr lang="uk-UA" b="1" dirty="0"/>
              <a:t>Максимальна кількість</a:t>
            </a:r>
            <a:r>
              <a:rPr lang="uk-UA" dirty="0"/>
              <a:t> тестових балів, яку можна набрати, надавши правильні відповіді на всі запитання, – </a:t>
            </a:r>
            <a:r>
              <a:rPr lang="uk-UA" b="1" dirty="0"/>
              <a:t>140</a:t>
            </a:r>
            <a:r>
              <a:rPr lang="uk-UA" dirty="0"/>
              <a:t>. Щоб отримати позитивний результат у складанні ЄФВВ за шкалою 100-200 балів, вступнику </a:t>
            </a:r>
            <a:r>
              <a:rPr lang="uk-UA" b="1" dirty="0"/>
              <a:t>необхідно набрати</a:t>
            </a:r>
            <a:r>
              <a:rPr lang="uk-UA" dirty="0"/>
              <a:t> щонайменше </a:t>
            </a:r>
            <a:r>
              <a:rPr lang="uk-UA" b="1" dirty="0"/>
              <a:t>35 тестових балів</a:t>
            </a:r>
            <a:r>
              <a:rPr lang="uk-UA" dirty="0"/>
              <a:t>. Тобто, якщо абітурієнт отримає 34 бали або менше – він вважатиметься </a:t>
            </a:r>
            <a:r>
              <a:rPr lang="uk-UA" b="1" dirty="0"/>
              <a:t>таким</a:t>
            </a:r>
            <a:r>
              <a:rPr lang="uk-UA" dirty="0"/>
              <a:t>, </a:t>
            </a:r>
            <a:r>
              <a:rPr lang="uk-UA" b="1" dirty="0"/>
              <a:t>що не подолав</a:t>
            </a:r>
            <a:r>
              <a:rPr lang="uk-UA" dirty="0"/>
              <a:t> мінімально допустимий поріг.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540898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65</TotalTime>
  <Words>131</Words>
  <Application>Microsoft Office PowerPoint</Application>
  <PresentationFormat>Широкий екран</PresentationFormat>
  <Paragraphs>39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След самолета</vt:lpstr>
      <vt:lpstr>Презентація PowerPoint</vt:lpstr>
      <vt:lpstr>Презентація PowerPoint</vt:lpstr>
      <vt:lpstr>Магістерський тест</vt:lpstr>
      <vt:lpstr>Вступ 2025</vt:lpstr>
      <vt:lpstr>ЄФВВ з управління та адміністрування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Бірюченко Світлана Юріївна</cp:lastModifiedBy>
  <cp:revision>5</cp:revision>
  <dcterms:created xsi:type="dcterms:W3CDTF">2022-09-01T05:40:29Z</dcterms:created>
  <dcterms:modified xsi:type="dcterms:W3CDTF">2025-02-03T10:05:00Z</dcterms:modified>
</cp:coreProperties>
</file>