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DE790516-188D-472B-B226-FFB348F0D997}"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3918739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E790516-188D-472B-B226-FFB348F0D997}"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3649302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E790516-188D-472B-B226-FFB348F0D997}"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2EDA93-D597-4EB5-BF2E-25222658BEE7}"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26236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DE790516-188D-472B-B226-FFB348F0D997}"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4246471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DE790516-188D-472B-B226-FFB348F0D997}"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2EDA93-D597-4EB5-BF2E-25222658BEE7}"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901163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DE790516-188D-472B-B226-FFB348F0D997}"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25362708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E790516-188D-472B-B226-FFB348F0D997}"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40788043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E790516-188D-472B-B226-FFB348F0D997}"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125464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DE790516-188D-472B-B226-FFB348F0D997}"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3095601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DE790516-188D-472B-B226-FFB348F0D997}" type="datetimeFigureOut">
              <a:rPr lang="en-US" smtClean="0"/>
              <a:t>3/21/2025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2862941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DE790516-188D-472B-B226-FFB348F0D997}"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3264177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DE790516-188D-472B-B226-FFB348F0D997}" type="datetimeFigureOut">
              <a:rPr lang="en-US" smtClean="0"/>
              <a:t>3/21/2025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3951802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DE790516-188D-472B-B226-FFB348F0D997}" type="datetimeFigureOut">
              <a:rPr lang="en-US" smtClean="0"/>
              <a:t>3/21/2025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2384881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790516-188D-472B-B226-FFB348F0D997}" type="datetimeFigureOut">
              <a:rPr lang="en-US" smtClean="0"/>
              <a:t>3/21/2025</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3911065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E790516-188D-472B-B226-FFB348F0D997}"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3630037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DE790516-188D-472B-B226-FFB348F0D997}" type="datetimeFigureOut">
              <a:rPr lang="en-US" smtClean="0"/>
              <a:t>3/21/2025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72EDA93-D597-4EB5-BF2E-25222658BEE7}" type="slidenum">
              <a:rPr lang="en-US" smtClean="0"/>
              <a:t>‹№›</a:t>
            </a:fld>
            <a:endParaRPr lang="en-US"/>
          </a:p>
        </p:txBody>
      </p:sp>
    </p:spTree>
    <p:extLst>
      <p:ext uri="{BB962C8B-B14F-4D97-AF65-F5344CB8AC3E}">
        <p14:creationId xmlns:p14="http://schemas.microsoft.com/office/powerpoint/2010/main" val="4105977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E790516-188D-472B-B226-FFB348F0D997}" type="datetimeFigureOut">
              <a:rPr lang="en-US" smtClean="0"/>
              <a:t>3/21/2025</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72EDA93-D597-4EB5-BF2E-25222658BEE7}" type="slidenum">
              <a:rPr lang="en-US" smtClean="0"/>
              <a:t>‹№›</a:t>
            </a:fld>
            <a:endParaRPr lang="en-US"/>
          </a:p>
        </p:txBody>
      </p:sp>
    </p:spTree>
    <p:extLst>
      <p:ext uri="{BB962C8B-B14F-4D97-AF65-F5344CB8AC3E}">
        <p14:creationId xmlns:p14="http://schemas.microsoft.com/office/powerpoint/2010/main" val="177618667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46414" y="2452914"/>
            <a:ext cx="10087429" cy="1015663"/>
          </a:xfrm>
          <a:prstGeom prst="rect">
            <a:avLst/>
          </a:prstGeom>
          <a:noFill/>
        </p:spPr>
        <p:txBody>
          <a:bodyPr wrap="square" rtlCol="0">
            <a:spAutoFit/>
          </a:bodyPr>
          <a:lstStyle/>
          <a:p>
            <a:r>
              <a:rPr lang="uk-UA" sz="6000" dirty="0">
                <a:latin typeface="Times New Roman" panose="02020603050405020304" pitchFamily="18" charset="0"/>
                <a:cs typeface="Times New Roman" panose="02020603050405020304" pitchFamily="18" charset="0"/>
              </a:rPr>
              <a:t>Сертифікація технічних умов </a:t>
            </a:r>
            <a:endParaRPr lang="en-US" sz="60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2484582" y="858652"/>
            <a:ext cx="4136571" cy="369332"/>
          </a:xfrm>
          <a:prstGeom prst="rect">
            <a:avLst/>
          </a:prstGeom>
          <a:noFill/>
        </p:spPr>
        <p:txBody>
          <a:bodyPr wrap="square" rtlCol="0">
            <a:spAutoFit/>
          </a:bodyPr>
          <a:lstStyle/>
          <a:p>
            <a:r>
              <a:rPr lang="uk-UA"/>
              <a:t>Лекція 9.</a:t>
            </a:r>
            <a:endParaRPr lang="en-US" dirty="0"/>
          </a:p>
        </p:txBody>
      </p:sp>
    </p:spTree>
    <p:extLst>
      <p:ext uri="{BB962C8B-B14F-4D97-AF65-F5344CB8AC3E}">
        <p14:creationId xmlns:p14="http://schemas.microsoft.com/office/powerpoint/2010/main" val="559716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5886" y="653143"/>
            <a:ext cx="9202057" cy="646331"/>
          </a:xfrm>
          <a:prstGeom prst="rect">
            <a:avLst/>
          </a:prstGeom>
          <a:noFill/>
        </p:spPr>
        <p:txBody>
          <a:bodyPr wrap="square" rtlCol="0">
            <a:spAutoFit/>
          </a:bodyPr>
          <a:lstStyle/>
          <a:p>
            <a:r>
              <a:rPr lang="uk-UA" sz="3600" b="1" dirty="0"/>
              <a:t>Технологічні умови </a:t>
            </a:r>
            <a:endParaRPr lang="en-US" sz="3600" b="1" dirty="0"/>
          </a:p>
        </p:txBody>
      </p:sp>
      <p:sp>
        <p:nvSpPr>
          <p:cNvPr id="3" name="TextBox 2"/>
          <p:cNvSpPr txBox="1"/>
          <p:nvPr/>
        </p:nvSpPr>
        <p:spPr>
          <a:xfrm>
            <a:off x="1378857" y="2540000"/>
            <a:ext cx="10537372" cy="2954655"/>
          </a:xfrm>
          <a:prstGeom prst="rect">
            <a:avLst/>
          </a:prstGeom>
          <a:noFill/>
        </p:spPr>
        <p:txBody>
          <a:bodyPr wrap="square" rtlCol="0">
            <a:spAutoFit/>
          </a:bodyPr>
          <a:lstStyle/>
          <a:p>
            <a:r>
              <a:rPr lang="ru-RU" sz="2400" b="1" dirty="0" err="1"/>
              <a:t>Технічні</a:t>
            </a:r>
            <a:r>
              <a:rPr lang="ru-RU" sz="2400" b="1" dirty="0"/>
              <a:t> </a:t>
            </a:r>
            <a:r>
              <a:rPr lang="ru-RU" sz="2400" b="1" dirty="0" err="1"/>
              <a:t>умови</a:t>
            </a:r>
            <a:r>
              <a:rPr lang="ru-RU" sz="2400" b="1" dirty="0"/>
              <a:t> </a:t>
            </a:r>
            <a:r>
              <a:rPr lang="ru-RU" sz="2400" dirty="0"/>
              <a:t>– документ, </a:t>
            </a:r>
            <a:r>
              <a:rPr lang="ru-RU" sz="2400" dirty="0" err="1"/>
              <a:t>що</a:t>
            </a:r>
            <a:r>
              <a:rPr lang="ru-RU" sz="2400" dirty="0"/>
              <a:t> </a:t>
            </a:r>
            <a:r>
              <a:rPr lang="ru-RU" sz="2400" dirty="0" err="1"/>
              <a:t>встановлює</a:t>
            </a:r>
            <a:r>
              <a:rPr lang="ru-RU" sz="2400" dirty="0"/>
              <a:t> </a:t>
            </a:r>
            <a:r>
              <a:rPr lang="ru-RU" sz="2400" dirty="0" err="1"/>
              <a:t>технічні</a:t>
            </a:r>
            <a:r>
              <a:rPr lang="ru-RU" sz="2400" dirty="0"/>
              <a:t> </a:t>
            </a:r>
            <a:r>
              <a:rPr lang="ru-RU" sz="2400" dirty="0" err="1"/>
              <a:t>вимоги</a:t>
            </a:r>
            <a:r>
              <a:rPr lang="ru-RU" sz="2400" dirty="0"/>
              <a:t>, </a:t>
            </a:r>
            <a:r>
              <a:rPr lang="ru-RU" sz="2400" dirty="0" err="1"/>
              <a:t>яким</a:t>
            </a:r>
            <a:r>
              <a:rPr lang="ru-RU" sz="2400" dirty="0"/>
              <a:t> </a:t>
            </a:r>
            <a:r>
              <a:rPr lang="ru-RU" sz="2400" dirty="0" err="1"/>
              <a:t>повинні</a:t>
            </a:r>
            <a:r>
              <a:rPr lang="ru-RU" sz="2400" dirty="0"/>
              <a:t> </a:t>
            </a:r>
            <a:r>
              <a:rPr lang="ru-RU" sz="2400" dirty="0" err="1"/>
              <a:t>відповідати</a:t>
            </a:r>
            <a:r>
              <a:rPr lang="ru-RU" sz="2400" dirty="0"/>
              <a:t> </a:t>
            </a:r>
            <a:r>
              <a:rPr lang="ru-RU" sz="2400" dirty="0" err="1"/>
              <a:t>продукція</a:t>
            </a:r>
            <a:r>
              <a:rPr lang="ru-RU" sz="2400" dirty="0"/>
              <a:t>, </a:t>
            </a:r>
            <a:r>
              <a:rPr lang="ru-RU" sz="2400" dirty="0" err="1"/>
              <a:t>процеси</a:t>
            </a:r>
            <a:r>
              <a:rPr lang="ru-RU" sz="2400" dirty="0"/>
              <a:t> </a:t>
            </a:r>
            <a:r>
              <a:rPr lang="ru-RU" sz="2400" dirty="0" err="1"/>
              <a:t>або</a:t>
            </a:r>
            <a:r>
              <a:rPr lang="ru-RU" sz="2400" dirty="0"/>
              <a:t> </a:t>
            </a:r>
            <a:r>
              <a:rPr lang="ru-RU" sz="2400" dirty="0" err="1"/>
              <a:t>послуги</a:t>
            </a:r>
            <a:r>
              <a:rPr lang="ru-RU" sz="2400" dirty="0"/>
              <a:t>. </a:t>
            </a:r>
            <a:r>
              <a:rPr lang="ru-RU" sz="2400" dirty="0" err="1"/>
              <a:t>Технічні</a:t>
            </a:r>
            <a:r>
              <a:rPr lang="ru-RU" sz="2400" dirty="0"/>
              <a:t> </a:t>
            </a:r>
            <a:r>
              <a:rPr lang="ru-RU" sz="2400" dirty="0" err="1"/>
              <a:t>умови</a:t>
            </a:r>
            <a:r>
              <a:rPr lang="ru-RU" sz="2400" dirty="0"/>
              <a:t> </a:t>
            </a:r>
            <a:r>
              <a:rPr lang="ru-RU" sz="2400" dirty="0" err="1"/>
              <a:t>можуть</a:t>
            </a:r>
            <a:r>
              <a:rPr lang="ru-RU" sz="2400" dirty="0"/>
              <a:t> бути стандартом, </a:t>
            </a:r>
            <a:r>
              <a:rPr lang="ru-RU" sz="2400" dirty="0" err="1"/>
              <a:t>частиною</a:t>
            </a:r>
            <a:r>
              <a:rPr lang="ru-RU" sz="2400" dirty="0"/>
              <a:t> стандарту </a:t>
            </a:r>
            <a:r>
              <a:rPr lang="ru-RU" sz="2400" dirty="0" err="1"/>
              <a:t>або</a:t>
            </a:r>
            <a:r>
              <a:rPr lang="ru-RU" sz="2400" dirty="0"/>
              <a:t> </a:t>
            </a:r>
            <a:r>
              <a:rPr lang="ru-RU" sz="2400" dirty="0" err="1"/>
              <a:t>окремим</a:t>
            </a:r>
            <a:r>
              <a:rPr lang="ru-RU" sz="2400" dirty="0"/>
              <a:t> документом; стандарт </a:t>
            </a:r>
            <a:r>
              <a:rPr lang="ru-RU" sz="2400" dirty="0" err="1"/>
              <a:t>підприємства</a:t>
            </a:r>
            <a:r>
              <a:rPr lang="ru-RU" sz="2400" dirty="0"/>
              <a:t> на </a:t>
            </a:r>
            <a:r>
              <a:rPr lang="ru-RU" sz="2400" dirty="0" err="1"/>
              <a:t>продукцію</a:t>
            </a:r>
            <a:r>
              <a:rPr lang="ru-RU" sz="2400" dirty="0"/>
              <a:t>, </a:t>
            </a:r>
            <a:r>
              <a:rPr lang="ru-RU" sz="2400" dirty="0" err="1"/>
              <a:t>що</a:t>
            </a:r>
            <a:r>
              <a:rPr lang="ru-RU" sz="2400" dirty="0"/>
              <a:t> </a:t>
            </a:r>
            <a:r>
              <a:rPr lang="ru-RU" sz="2400" dirty="0" err="1"/>
              <a:t>випускається</a:t>
            </a:r>
            <a:r>
              <a:rPr lang="ru-RU" sz="2400" dirty="0"/>
              <a:t>, в </a:t>
            </a:r>
            <a:r>
              <a:rPr lang="ru-RU" sz="2400" dirty="0" err="1"/>
              <a:t>якому</a:t>
            </a:r>
            <a:r>
              <a:rPr lang="ru-RU" sz="2400" dirty="0"/>
              <a:t> </a:t>
            </a:r>
            <a:r>
              <a:rPr lang="ru-RU" sz="2400" dirty="0" err="1"/>
              <a:t>встановлюються</a:t>
            </a:r>
            <a:r>
              <a:rPr lang="ru-RU" sz="2400" dirty="0"/>
              <a:t> </a:t>
            </a:r>
            <a:r>
              <a:rPr lang="ru-RU" sz="2400" dirty="0" err="1"/>
              <a:t>вимоги</a:t>
            </a:r>
            <a:r>
              <a:rPr lang="ru-RU" sz="2400" dirty="0"/>
              <a:t> до </a:t>
            </a:r>
            <a:r>
              <a:rPr lang="ru-RU" sz="2400" dirty="0" err="1"/>
              <a:t>продукції</a:t>
            </a:r>
            <a:r>
              <a:rPr lang="ru-RU" sz="2400" dirty="0"/>
              <a:t>, </a:t>
            </a:r>
            <a:r>
              <a:rPr lang="ru-RU" sz="2400" dirty="0" err="1"/>
              <a:t>що</a:t>
            </a:r>
            <a:r>
              <a:rPr lang="ru-RU" sz="2400" dirty="0"/>
              <a:t> </a:t>
            </a:r>
            <a:r>
              <a:rPr lang="ru-RU" sz="2400" dirty="0" err="1"/>
              <a:t>забезпечують</a:t>
            </a:r>
            <a:r>
              <a:rPr lang="ru-RU" sz="2400" dirty="0"/>
              <a:t> </a:t>
            </a:r>
            <a:r>
              <a:rPr lang="ru-RU" sz="2400" dirty="0" err="1"/>
              <a:t>її</a:t>
            </a:r>
            <a:r>
              <a:rPr lang="ru-RU" sz="2400" dirty="0"/>
              <a:t> </a:t>
            </a:r>
            <a:r>
              <a:rPr lang="ru-RU" sz="2400" dirty="0" err="1"/>
              <a:t>якість</a:t>
            </a:r>
            <a:r>
              <a:rPr lang="ru-RU" sz="2400" dirty="0"/>
              <a:t> і </a:t>
            </a:r>
            <a:r>
              <a:rPr lang="ru-RU" sz="2400" dirty="0" err="1"/>
              <a:t>безпеку</a:t>
            </a:r>
            <a:r>
              <a:rPr lang="ru-RU" sz="2400" dirty="0"/>
              <a:t>.</a:t>
            </a:r>
          </a:p>
          <a:p>
            <a:endParaRPr lang="ru-RU" sz="2400" dirty="0"/>
          </a:p>
          <a:p>
            <a:endParaRPr lang="en-US" dirty="0"/>
          </a:p>
        </p:txBody>
      </p:sp>
    </p:spTree>
    <p:extLst>
      <p:ext uri="{BB962C8B-B14F-4D97-AF65-F5344CB8AC3E}">
        <p14:creationId xmlns:p14="http://schemas.microsoft.com/office/powerpoint/2010/main" val="767395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94743" y="0"/>
            <a:ext cx="5805713" cy="6858000"/>
          </a:xfrm>
          <a:prstGeom prst="rect">
            <a:avLst/>
          </a:prstGeom>
        </p:spPr>
      </p:pic>
    </p:spTree>
    <p:extLst>
      <p:ext uri="{BB962C8B-B14F-4D97-AF65-F5344CB8AC3E}">
        <p14:creationId xmlns:p14="http://schemas.microsoft.com/office/powerpoint/2010/main" val="586463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44914" y="682171"/>
            <a:ext cx="9274629" cy="523220"/>
          </a:xfrm>
          <a:prstGeom prst="rect">
            <a:avLst/>
          </a:prstGeom>
          <a:noFill/>
        </p:spPr>
        <p:txBody>
          <a:bodyPr wrap="square" rtlCol="0">
            <a:spAutoFit/>
          </a:bodyPr>
          <a:lstStyle/>
          <a:p>
            <a:r>
              <a:rPr lang="uk-UA" sz="2800" b="1" dirty="0"/>
              <a:t>Розробка технічних умов</a:t>
            </a:r>
            <a:endParaRPr lang="en-US" sz="2800" b="1" dirty="0"/>
          </a:p>
        </p:txBody>
      </p:sp>
      <p:sp>
        <p:nvSpPr>
          <p:cNvPr id="3" name="TextBox 2"/>
          <p:cNvSpPr txBox="1"/>
          <p:nvPr/>
        </p:nvSpPr>
        <p:spPr>
          <a:xfrm>
            <a:off x="957943" y="1785257"/>
            <a:ext cx="10479314" cy="4154984"/>
          </a:xfrm>
          <a:prstGeom prst="rect">
            <a:avLst/>
          </a:prstGeom>
          <a:noFill/>
        </p:spPr>
        <p:txBody>
          <a:bodyPr wrap="square" rtlCol="0">
            <a:spAutoFit/>
          </a:bodyPr>
          <a:lstStyle/>
          <a:p>
            <a:r>
              <a:rPr lang="uk-UA" sz="2400" dirty="0"/>
              <a:t>Необхідність розробки технічних умов з’являється в разі, якщо продукція, що випускається, не відповідає нормам ДСТУ, або на зовсім нову на ринку продукцію, на яку немає національних стандартів.</a:t>
            </a:r>
          </a:p>
          <a:p>
            <a:r>
              <a:rPr lang="uk-UA" sz="2400" dirty="0"/>
              <a:t>ТУ можна розробляти як на 1 виріб, так і відразу на кілька матеріалів, речовин, виробів (включаючи серійне виробництво). При цьому вони не повинні знаходиться в протиріччі з обов’язковими стандартами, що поширюються на цей виріб. Сформульовані в ТУ вимоги повинні бути не нижче, ніж технічні характеристики і показники для відповідних груп товарів, на які ДСТУ.</a:t>
            </a:r>
            <a:endParaRPr lang="en-US" sz="2400" dirty="0"/>
          </a:p>
        </p:txBody>
      </p:sp>
    </p:spTree>
    <p:extLst>
      <p:ext uri="{BB962C8B-B14F-4D97-AF65-F5344CB8AC3E}">
        <p14:creationId xmlns:p14="http://schemas.microsoft.com/office/powerpoint/2010/main" val="3864581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5886" y="449943"/>
            <a:ext cx="8853714" cy="1200329"/>
          </a:xfrm>
          <a:prstGeom prst="rect">
            <a:avLst/>
          </a:prstGeom>
          <a:noFill/>
        </p:spPr>
        <p:txBody>
          <a:bodyPr wrap="square" rtlCol="0">
            <a:spAutoFit/>
          </a:bodyPr>
          <a:lstStyle/>
          <a:p>
            <a:r>
              <a:rPr lang="uk-UA"/>
              <a:t>В Україні з початку 2019 року у зв’язку зі скасуванням </a:t>
            </a:r>
            <a:r>
              <a:rPr lang="uk-UA" dirty="0" err="1"/>
              <a:t>ГОСТів</a:t>
            </a:r>
            <a:r>
              <a:rPr lang="uk-UA" dirty="0"/>
              <a:t> розробка ТУ отримала ще більшої актуальності, оскільки це єдиний вихід для виробника описати характеристики та вимоги до продукції, що випускається.</a:t>
            </a:r>
            <a:endParaRPr lang="en-US"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76801" y="1480457"/>
            <a:ext cx="4557486" cy="5377543"/>
          </a:xfrm>
          <a:prstGeom prst="rect">
            <a:avLst/>
          </a:prstGeom>
        </p:spPr>
      </p:pic>
    </p:spTree>
    <p:extLst>
      <p:ext uri="{BB962C8B-B14F-4D97-AF65-F5344CB8AC3E}">
        <p14:creationId xmlns:p14="http://schemas.microsoft.com/office/powerpoint/2010/main" val="1180059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91657" y="979468"/>
            <a:ext cx="9056914" cy="5878532"/>
          </a:xfrm>
          <a:prstGeom prst="rect">
            <a:avLst/>
          </a:prstGeom>
          <a:noFill/>
        </p:spPr>
        <p:txBody>
          <a:bodyPr wrap="square" rtlCol="0">
            <a:spAutoFit/>
          </a:bodyPr>
          <a:lstStyle/>
          <a:p>
            <a:r>
              <a:rPr lang="ru-RU" sz="2000" dirty="0">
                <a:latin typeface="Times New Roman" panose="02020603050405020304" pitchFamily="18" charset="0"/>
                <a:cs typeface="Times New Roman" panose="02020603050405020304" pitchFamily="18" charset="0"/>
              </a:rPr>
              <a:t>•</a:t>
            </a:r>
            <a:r>
              <a:rPr lang="ru-RU" sz="2000" dirty="0"/>
              <a:t>ТУ </a:t>
            </a:r>
            <a:r>
              <a:rPr lang="ru-RU" sz="2000" dirty="0" err="1"/>
              <a:t>це</a:t>
            </a:r>
            <a:r>
              <a:rPr lang="ru-RU" sz="2000" dirty="0"/>
              <a:t> документ, </a:t>
            </a:r>
            <a:r>
              <a:rPr lang="ru-RU" sz="2000" dirty="0" err="1"/>
              <a:t>що</a:t>
            </a:r>
            <a:r>
              <a:rPr lang="ru-RU" sz="2000" dirty="0"/>
              <a:t> </a:t>
            </a:r>
            <a:r>
              <a:rPr lang="ru-RU" sz="2000" dirty="0" err="1"/>
              <a:t>регламентує</a:t>
            </a:r>
            <a:r>
              <a:rPr lang="ru-RU" sz="2000" dirty="0"/>
              <a:t> </a:t>
            </a:r>
            <a:r>
              <a:rPr lang="ru-RU" sz="2000" dirty="0" err="1"/>
              <a:t>процес</a:t>
            </a:r>
            <a:r>
              <a:rPr lang="ru-RU" sz="2000" dirty="0"/>
              <a:t> </a:t>
            </a:r>
            <a:r>
              <a:rPr lang="ru-RU" sz="2000" dirty="0" err="1"/>
              <a:t>виробництва</a:t>
            </a:r>
            <a:r>
              <a:rPr lang="ru-RU" sz="2000" dirty="0"/>
              <a:t> і </a:t>
            </a:r>
            <a:r>
              <a:rPr lang="ru-RU" sz="2000" dirty="0" err="1"/>
              <a:t>встановлює</a:t>
            </a:r>
            <a:r>
              <a:rPr lang="ru-RU" sz="2000" dirty="0"/>
              <a:t> </a:t>
            </a:r>
            <a:r>
              <a:rPr lang="ru-RU" sz="2000" dirty="0" err="1"/>
              <a:t>стандарти</a:t>
            </a:r>
            <a:r>
              <a:rPr lang="ru-RU" sz="2000" dirty="0"/>
              <a:t> </a:t>
            </a:r>
            <a:r>
              <a:rPr lang="ru-RU" sz="2000" dirty="0" err="1"/>
              <a:t>якості</a:t>
            </a:r>
            <a:r>
              <a:rPr lang="ru-RU" sz="2000" dirty="0"/>
              <a:t>. </a:t>
            </a:r>
            <a:r>
              <a:rPr lang="ru-RU" sz="2000" b="1" dirty="0" err="1"/>
              <a:t>Він</a:t>
            </a:r>
            <a:r>
              <a:rPr lang="ru-RU" sz="2000" b="1" dirty="0"/>
              <a:t> </a:t>
            </a:r>
            <a:r>
              <a:rPr lang="ru-RU" sz="2000" b="1" dirty="0" err="1"/>
              <a:t>обов’язковим</a:t>
            </a:r>
            <a:r>
              <a:rPr lang="ru-RU" sz="2000" b="1" dirty="0"/>
              <a:t> для </a:t>
            </a:r>
            <a:r>
              <a:rPr lang="ru-RU" sz="2000" b="1" dirty="0" err="1"/>
              <a:t>виконання</a:t>
            </a:r>
            <a:r>
              <a:rPr lang="ru-RU" sz="2000" b="1" dirty="0"/>
              <a:t> на конкретному </a:t>
            </a:r>
            <a:r>
              <a:rPr lang="ru-RU" sz="2000" b="1" dirty="0" err="1"/>
              <a:t>підприємстві</a:t>
            </a:r>
            <a:r>
              <a:rPr lang="ru-RU" sz="2000" b="1" dirty="0"/>
              <a:t>.</a:t>
            </a:r>
          </a:p>
          <a:p>
            <a:endParaRPr lang="ru-RU" sz="2000" b="1" dirty="0"/>
          </a:p>
          <a:p>
            <a:r>
              <a:rPr lang="uk-UA" sz="2000" dirty="0">
                <a:latin typeface="Times New Roman" panose="02020603050405020304" pitchFamily="18" charset="0"/>
                <a:cs typeface="Times New Roman" panose="02020603050405020304" pitchFamily="18" charset="0"/>
              </a:rPr>
              <a:t>•</a:t>
            </a:r>
            <a:r>
              <a:rPr lang="uk-UA" sz="2000" dirty="0"/>
              <a:t>Крім того, в нього входить опис процедур, за допомогою яких можливість визначити, яким чином виконуються ці вимоги і чи виконуються взагалі.</a:t>
            </a:r>
          </a:p>
          <a:p>
            <a:r>
              <a:rPr lang="uk-UA" sz="2000" dirty="0"/>
              <a:t>Технічні умови для виробника стають документом, в якому </a:t>
            </a:r>
            <a:r>
              <a:rPr lang="uk-UA" sz="2000" dirty="0" err="1"/>
              <a:t>формулюються</a:t>
            </a:r>
            <a:r>
              <a:rPr lang="uk-UA" sz="2000" dirty="0"/>
              <a:t> вимоги, згідно з якими налаштовується </a:t>
            </a:r>
            <a:r>
              <a:rPr lang="uk-UA" sz="2000" dirty="0" err="1"/>
              <a:t>техпроцес</a:t>
            </a:r>
            <a:r>
              <a:rPr lang="uk-UA" sz="2000" dirty="0"/>
              <a:t> виробництва: починаючи створенням оригінал-макету і закінчуючи поставками готової продукції до замовників. У них визначаються обов’язки виготовлювача перед споживачем в області дотримання рівня якості продукції, який мав би бути нижче, ніж зазначено в ТУ.</a:t>
            </a:r>
          </a:p>
          <a:p>
            <a:r>
              <a:rPr lang="uk-UA" sz="2000" dirty="0"/>
              <a:t>Також в ТУ </a:t>
            </a:r>
            <a:r>
              <a:rPr lang="uk-UA" sz="2000" dirty="0" err="1"/>
              <a:t>формулюються</a:t>
            </a:r>
            <a:r>
              <a:rPr lang="uk-UA" sz="2000" dirty="0"/>
              <a:t> правила приймання товару і способи контролю якості продукції, щоб можна було попередити розбіжності щодо рівня якості між споживачем і виробником продукції.</a:t>
            </a:r>
          </a:p>
          <a:p>
            <a:endParaRPr lang="uk-UA" sz="2000" dirty="0"/>
          </a:p>
          <a:p>
            <a:endParaRPr lang="uk-UA" dirty="0"/>
          </a:p>
          <a:p>
            <a:endParaRPr lang="en-US" dirty="0"/>
          </a:p>
        </p:txBody>
      </p:sp>
    </p:spTree>
    <p:extLst>
      <p:ext uri="{BB962C8B-B14F-4D97-AF65-F5344CB8AC3E}">
        <p14:creationId xmlns:p14="http://schemas.microsoft.com/office/powerpoint/2010/main" val="2788475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77143" y="1103086"/>
            <a:ext cx="9550400" cy="4893647"/>
          </a:xfrm>
          <a:prstGeom prst="rect">
            <a:avLst/>
          </a:prstGeom>
          <a:noFill/>
        </p:spPr>
        <p:txBody>
          <a:bodyPr wrap="square" rtlCol="0">
            <a:spAutoFit/>
          </a:bodyPr>
          <a:lstStyle/>
          <a:p>
            <a:r>
              <a:rPr lang="ru-RU" sz="2400" b="1" dirty="0" err="1"/>
              <a:t>Розробляти</a:t>
            </a:r>
            <a:r>
              <a:rPr lang="ru-RU" sz="2400" b="1" dirty="0"/>
              <a:t> </a:t>
            </a:r>
            <a:r>
              <a:rPr lang="ru-RU" sz="2400" b="1" dirty="0" err="1"/>
              <a:t>технічні</a:t>
            </a:r>
            <a:r>
              <a:rPr lang="ru-RU" sz="2400" b="1" dirty="0"/>
              <a:t> </a:t>
            </a:r>
            <a:r>
              <a:rPr lang="ru-RU" sz="2400" b="1" dirty="0" err="1"/>
              <a:t>умови</a:t>
            </a:r>
            <a:r>
              <a:rPr lang="ru-RU" sz="2400" b="1" dirty="0"/>
              <a:t> </a:t>
            </a:r>
            <a:r>
              <a:rPr lang="ru-RU" sz="2400" b="1" dirty="0" err="1"/>
              <a:t>може</a:t>
            </a:r>
            <a:r>
              <a:rPr lang="ru-RU" sz="2400" b="1" dirty="0"/>
              <a:t> як </a:t>
            </a:r>
            <a:r>
              <a:rPr lang="ru-RU" sz="2400" b="1" dirty="0" err="1"/>
              <a:t>виробник</a:t>
            </a:r>
            <a:r>
              <a:rPr lang="ru-RU" sz="2400" b="1" dirty="0"/>
              <a:t>, так і залучена стороння </a:t>
            </a:r>
            <a:r>
              <a:rPr lang="ru-RU" sz="2400" b="1" dirty="0" err="1"/>
              <a:t>організація</a:t>
            </a:r>
            <a:r>
              <a:rPr lang="ru-RU" sz="2400" b="1" dirty="0"/>
              <a:t>.</a:t>
            </a:r>
          </a:p>
          <a:p>
            <a:endParaRPr lang="ru-RU" sz="2400" dirty="0"/>
          </a:p>
          <a:p>
            <a:r>
              <a:rPr lang="ru-RU" sz="2400" dirty="0" err="1"/>
              <a:t>Посилання</a:t>
            </a:r>
            <a:r>
              <a:rPr lang="ru-RU" sz="2400" dirty="0"/>
              <a:t> на </a:t>
            </a:r>
            <a:r>
              <a:rPr lang="ru-RU" sz="2400" dirty="0" err="1"/>
              <a:t>технічні</a:t>
            </a:r>
            <a:r>
              <a:rPr lang="ru-RU" sz="2400" dirty="0"/>
              <a:t> </a:t>
            </a:r>
            <a:r>
              <a:rPr lang="ru-RU" sz="2400" dirty="0" err="1"/>
              <a:t>умови</a:t>
            </a:r>
            <a:r>
              <a:rPr lang="ru-RU" sz="2400" dirty="0"/>
              <a:t> </a:t>
            </a:r>
            <a:r>
              <a:rPr lang="ru-RU" sz="2400" dirty="0" err="1"/>
              <a:t>України</a:t>
            </a:r>
            <a:r>
              <a:rPr lang="ru-RU" sz="2400" dirty="0"/>
              <a:t> в </a:t>
            </a:r>
            <a:r>
              <a:rPr lang="ru-RU" sz="2400" dirty="0" err="1"/>
              <a:t>цивільно-правових</a:t>
            </a:r>
            <a:r>
              <a:rPr lang="ru-RU" sz="2400" dirty="0"/>
              <a:t> договорах </a:t>
            </a:r>
            <a:r>
              <a:rPr lang="ru-RU" sz="2400" dirty="0" err="1"/>
              <a:t>рекомендують</a:t>
            </a:r>
            <a:r>
              <a:rPr lang="ru-RU" sz="2400" dirty="0"/>
              <a:t> </a:t>
            </a:r>
            <a:r>
              <a:rPr lang="ru-RU" sz="2400" dirty="0" err="1"/>
              <a:t>юристи</a:t>
            </a:r>
            <a:r>
              <a:rPr lang="ru-RU" sz="2400" dirty="0"/>
              <a:t>. У </a:t>
            </a:r>
            <a:r>
              <a:rPr lang="ru-RU" sz="2400" dirty="0" err="1"/>
              <a:t>договорі</a:t>
            </a:r>
            <a:r>
              <a:rPr lang="ru-RU" sz="2400" dirty="0"/>
              <a:t> поставки, </a:t>
            </a:r>
            <a:r>
              <a:rPr lang="ru-RU" sz="2400" dirty="0" err="1"/>
              <a:t>наприклад</a:t>
            </a:r>
            <a:r>
              <a:rPr lang="ru-RU" sz="2400" dirty="0"/>
              <a:t>, </a:t>
            </a:r>
            <a:r>
              <a:rPr lang="ru-RU" sz="2400" dirty="0" err="1"/>
              <a:t>можна</a:t>
            </a:r>
            <a:r>
              <a:rPr lang="ru-RU" sz="2400" dirty="0"/>
              <a:t> </a:t>
            </a:r>
            <a:r>
              <a:rPr lang="ru-RU" sz="2400" dirty="0" err="1"/>
              <a:t>деталізувати</a:t>
            </a:r>
            <a:r>
              <a:rPr lang="ru-RU" sz="2400" dirty="0"/>
              <a:t> </a:t>
            </a:r>
            <a:r>
              <a:rPr lang="ru-RU" sz="2400" dirty="0" err="1"/>
              <a:t>якість</a:t>
            </a:r>
            <a:r>
              <a:rPr lang="ru-RU" sz="2400" dirty="0"/>
              <a:t> продукту, </a:t>
            </a:r>
            <a:r>
              <a:rPr lang="ru-RU" sz="2400" dirty="0" err="1"/>
              <a:t>його</a:t>
            </a:r>
            <a:r>
              <a:rPr lang="ru-RU" sz="2400" dirty="0"/>
              <a:t> упаковку, </a:t>
            </a:r>
            <a:r>
              <a:rPr lang="ru-RU" sz="2400" dirty="0" err="1"/>
              <a:t>спосіб</a:t>
            </a:r>
            <a:r>
              <a:rPr lang="ru-RU" sz="2400" dirty="0"/>
              <a:t> </a:t>
            </a:r>
            <a:r>
              <a:rPr lang="ru-RU" sz="2400" dirty="0" err="1"/>
              <a:t>транспортування</a:t>
            </a:r>
            <a:r>
              <a:rPr lang="ru-RU" sz="2400" dirty="0"/>
              <a:t>, </a:t>
            </a:r>
            <a:r>
              <a:rPr lang="ru-RU" sz="2400" dirty="0" err="1"/>
              <a:t>посилаючись</a:t>
            </a:r>
            <a:r>
              <a:rPr lang="ru-RU" sz="2400" dirty="0"/>
              <a:t> на </a:t>
            </a:r>
            <a:r>
              <a:rPr lang="ru-RU" sz="2400" dirty="0" err="1"/>
              <a:t>документи</a:t>
            </a:r>
            <a:r>
              <a:rPr lang="ru-RU" sz="2400" dirty="0"/>
              <a:t> </a:t>
            </a:r>
            <a:r>
              <a:rPr lang="ru-RU" sz="2400" dirty="0" err="1"/>
              <a:t>організації-виробника</a:t>
            </a:r>
            <a:r>
              <a:rPr lang="ru-RU" sz="2400" dirty="0"/>
              <a:t>, </a:t>
            </a:r>
            <a:r>
              <a:rPr lang="ru-RU" sz="2400" dirty="0" err="1"/>
              <a:t>зокрема</a:t>
            </a:r>
            <a:r>
              <a:rPr lang="ru-RU" sz="2400" dirty="0"/>
              <a:t>, на ТУ.</a:t>
            </a:r>
          </a:p>
          <a:p>
            <a:r>
              <a:rPr lang="ru-RU" sz="2400" dirty="0" err="1"/>
              <a:t>Кожен</a:t>
            </a:r>
            <a:r>
              <a:rPr lang="ru-RU" sz="2400" dirty="0"/>
              <a:t> </a:t>
            </a:r>
            <a:r>
              <a:rPr lang="ru-RU" sz="2400" dirty="0" err="1"/>
              <a:t>виробник</a:t>
            </a:r>
            <a:r>
              <a:rPr lang="ru-RU" sz="2400" dirty="0"/>
              <a:t> </a:t>
            </a:r>
            <a:r>
              <a:rPr lang="ru-RU" sz="2400" dirty="0" err="1"/>
              <a:t>зобов’язаний</a:t>
            </a:r>
            <a:r>
              <a:rPr lang="ru-RU" sz="2400" dirty="0"/>
              <a:t> </a:t>
            </a:r>
            <a:r>
              <a:rPr lang="ru-RU" sz="2400" dirty="0" err="1"/>
              <a:t>скласти</a:t>
            </a:r>
            <a:r>
              <a:rPr lang="ru-RU" sz="2400" dirty="0"/>
              <a:t> </a:t>
            </a:r>
            <a:r>
              <a:rPr lang="ru-RU" sz="2400" dirty="0" err="1"/>
              <a:t>програму</a:t>
            </a:r>
            <a:r>
              <a:rPr lang="ru-RU" sz="2400" dirty="0"/>
              <a:t> </a:t>
            </a:r>
            <a:r>
              <a:rPr lang="ru-RU" sz="2400" dirty="0" err="1"/>
              <a:t>виробничого</a:t>
            </a:r>
            <a:r>
              <a:rPr lang="ru-RU" sz="2400" dirty="0"/>
              <a:t> контролю </a:t>
            </a:r>
            <a:r>
              <a:rPr lang="ru-RU" sz="2400" dirty="0" err="1"/>
              <a:t>продукції</a:t>
            </a:r>
            <a:r>
              <a:rPr lang="ru-RU" sz="2400" dirty="0"/>
              <a:t>, в </a:t>
            </a:r>
            <a:r>
              <a:rPr lang="ru-RU" sz="2400" dirty="0" err="1"/>
              <a:t>якій</a:t>
            </a:r>
            <a:r>
              <a:rPr lang="ru-RU" sz="2400" dirty="0"/>
              <a:t> </a:t>
            </a:r>
            <a:r>
              <a:rPr lang="ru-RU" sz="2400" dirty="0" err="1"/>
              <a:t>вказуються</a:t>
            </a:r>
            <a:r>
              <a:rPr lang="ru-RU" sz="2400" dirty="0"/>
              <a:t> </a:t>
            </a:r>
            <a:r>
              <a:rPr lang="ru-RU" sz="2400" dirty="0" err="1"/>
              <a:t>всі</a:t>
            </a:r>
            <a:r>
              <a:rPr lang="ru-RU" sz="2400" dirty="0"/>
              <a:t> </a:t>
            </a:r>
            <a:r>
              <a:rPr lang="ru-RU" sz="2400" dirty="0" err="1"/>
              <a:t>види</a:t>
            </a:r>
            <a:r>
              <a:rPr lang="ru-RU" sz="2400" dirty="0"/>
              <a:t> </a:t>
            </a:r>
            <a:r>
              <a:rPr lang="ru-RU" sz="2400" dirty="0" err="1"/>
              <a:t>продукції</a:t>
            </a:r>
            <a:r>
              <a:rPr lang="ru-RU" sz="2400" dirty="0"/>
              <a:t>, </a:t>
            </a:r>
            <a:r>
              <a:rPr lang="ru-RU" sz="2400" dirty="0" err="1"/>
              <a:t>що</a:t>
            </a:r>
            <a:r>
              <a:rPr lang="ru-RU" sz="2400" dirty="0"/>
              <a:t> </a:t>
            </a:r>
            <a:r>
              <a:rPr lang="ru-RU" sz="2400" dirty="0" err="1"/>
              <a:t>випускається</a:t>
            </a:r>
            <a:r>
              <a:rPr lang="ru-RU" sz="2400" dirty="0"/>
              <a:t>, </a:t>
            </a:r>
            <a:r>
              <a:rPr lang="ru-RU" sz="2400" dirty="0" err="1"/>
              <a:t>контрольовані</a:t>
            </a:r>
            <a:r>
              <a:rPr lang="ru-RU" sz="2400" dirty="0"/>
              <a:t> </a:t>
            </a:r>
            <a:r>
              <a:rPr lang="ru-RU" sz="2400" dirty="0" err="1"/>
              <a:t>показники</a:t>
            </a:r>
            <a:r>
              <a:rPr lang="ru-RU" sz="2400" dirty="0"/>
              <a:t>, </a:t>
            </a:r>
            <a:r>
              <a:rPr lang="ru-RU" sz="2400" dirty="0" err="1"/>
              <a:t>періодичність</a:t>
            </a:r>
            <a:r>
              <a:rPr lang="ru-RU" sz="2400" dirty="0"/>
              <a:t> контролю, а </a:t>
            </a:r>
            <a:r>
              <a:rPr lang="ru-RU" sz="2400" dirty="0" err="1"/>
              <a:t>також</a:t>
            </a:r>
            <a:r>
              <a:rPr lang="ru-RU" sz="2400" dirty="0"/>
              <a:t> </a:t>
            </a:r>
            <a:r>
              <a:rPr lang="ru-RU" sz="2400" dirty="0" err="1"/>
              <a:t>методи</a:t>
            </a:r>
            <a:r>
              <a:rPr lang="ru-RU" sz="2400" dirty="0"/>
              <a:t> </a:t>
            </a:r>
            <a:r>
              <a:rPr lang="ru-RU" sz="2400" dirty="0" err="1"/>
              <a:t>випробувань</a:t>
            </a:r>
            <a:r>
              <a:rPr lang="ru-RU" sz="2400" dirty="0"/>
              <a:t>, </a:t>
            </a:r>
            <a:r>
              <a:rPr lang="ru-RU" sz="2400" dirty="0" err="1"/>
              <a:t>що</a:t>
            </a:r>
            <a:r>
              <a:rPr lang="ru-RU" sz="2400" dirty="0"/>
              <a:t> </a:t>
            </a:r>
            <a:r>
              <a:rPr lang="ru-RU" sz="2400" dirty="0" err="1"/>
              <a:t>використовуються</a:t>
            </a:r>
            <a:r>
              <a:rPr lang="ru-RU" sz="2400" dirty="0"/>
              <a:t> для </a:t>
            </a:r>
            <a:r>
              <a:rPr lang="ru-RU" sz="2400" dirty="0" err="1"/>
              <a:t>визначення</a:t>
            </a:r>
            <a:r>
              <a:rPr lang="ru-RU" sz="2400" dirty="0"/>
              <a:t> тих </a:t>
            </a:r>
            <a:r>
              <a:rPr lang="ru-RU" sz="2400" dirty="0" err="1"/>
              <a:t>чи</a:t>
            </a:r>
            <a:r>
              <a:rPr lang="ru-RU" sz="2400" dirty="0"/>
              <a:t> </a:t>
            </a:r>
            <a:r>
              <a:rPr lang="ru-RU" sz="2400" dirty="0" err="1"/>
              <a:t>інших</a:t>
            </a:r>
            <a:r>
              <a:rPr lang="ru-RU" sz="2400" dirty="0"/>
              <a:t> </a:t>
            </a:r>
            <a:r>
              <a:rPr lang="ru-RU" sz="2400" dirty="0" err="1"/>
              <a:t>показників</a:t>
            </a:r>
            <a:r>
              <a:rPr lang="ru-RU" sz="2400" dirty="0"/>
              <a:t>.</a:t>
            </a:r>
            <a:endParaRPr lang="en-US" sz="2400" dirty="0"/>
          </a:p>
        </p:txBody>
      </p:sp>
    </p:spTree>
    <p:extLst>
      <p:ext uri="{BB962C8B-B14F-4D97-AF65-F5344CB8AC3E}">
        <p14:creationId xmlns:p14="http://schemas.microsoft.com/office/powerpoint/2010/main" val="4130988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1590" y="0"/>
            <a:ext cx="4848820" cy="6858000"/>
          </a:xfrm>
          <a:prstGeom prst="rect">
            <a:avLst/>
          </a:prstGeom>
        </p:spPr>
      </p:pic>
    </p:spTree>
    <p:extLst>
      <p:ext uri="{BB962C8B-B14F-4D97-AF65-F5344CB8AC3E}">
        <p14:creationId xmlns:p14="http://schemas.microsoft.com/office/powerpoint/2010/main" val="9131036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93258" y="1277257"/>
            <a:ext cx="8926285" cy="4708981"/>
          </a:xfrm>
          <a:prstGeom prst="rect">
            <a:avLst/>
          </a:prstGeom>
          <a:noFill/>
        </p:spPr>
        <p:txBody>
          <a:bodyPr wrap="square" rtlCol="0">
            <a:spAutoFit/>
          </a:bodyPr>
          <a:lstStyle/>
          <a:p>
            <a:r>
              <a:rPr lang="uk-UA" sz="2000" dirty="0"/>
              <a:t>Оскільки в технічних умовах прописані всі аспекти виробництва, упаковки, маркування, транспортування і зберігання продукції, то вони будуть корисні виробнику на всіх етапах виробництва і реалізації продукції.</a:t>
            </a:r>
          </a:p>
          <a:p>
            <a:r>
              <a:rPr lang="uk-UA" sz="2000" dirty="0"/>
              <a:t>Таким чином, процес розробки і реєстрації ТУ являє собою систему послідовних дій. Він вимагає не тільки професійного підходу, а й знання практики проходження встановлених процедур.</a:t>
            </a:r>
          </a:p>
          <a:p>
            <a:r>
              <a:rPr lang="uk-UA" sz="2000" dirty="0"/>
              <a:t>Технічні умови України досить складний документ, розробити який може тільки підготовлений фахівець, що володіє достатнім багажем знань. Інакше розробка технічних умов, їх узгодження і реєстрація може затягнутися на довгий час адже Держстандарт України вимагатиме приведення документа до всіх прийнятим стандартам! Тому для прискорення реєстрації та узгодження ТУ виробники найчастіше звертаються до послуг організацій, що спеціалізуються на розробці і узгодженні технічних умов.</a:t>
            </a:r>
            <a:endParaRPr lang="en-US" sz="2000" dirty="0"/>
          </a:p>
        </p:txBody>
      </p:sp>
    </p:spTree>
    <p:extLst>
      <p:ext uri="{BB962C8B-B14F-4D97-AF65-F5344CB8AC3E}">
        <p14:creationId xmlns:p14="http://schemas.microsoft.com/office/powerpoint/2010/main" val="2957482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73943" y="682171"/>
            <a:ext cx="8128000" cy="861774"/>
          </a:xfrm>
          <a:prstGeom prst="rect">
            <a:avLst/>
          </a:prstGeom>
          <a:noFill/>
        </p:spPr>
        <p:txBody>
          <a:bodyPr wrap="square" rtlCol="0">
            <a:spAutoFit/>
          </a:bodyPr>
          <a:lstStyle/>
          <a:p>
            <a:r>
              <a:rPr lang="uk-UA" sz="3200" b="1" dirty="0"/>
              <a:t>Порядок сертифікації ТУ</a:t>
            </a:r>
          </a:p>
          <a:p>
            <a:endParaRPr lang="en-US" dirty="0"/>
          </a:p>
        </p:txBody>
      </p:sp>
      <p:sp>
        <p:nvSpPr>
          <p:cNvPr id="4" name="TextBox 3"/>
          <p:cNvSpPr txBox="1"/>
          <p:nvPr/>
        </p:nvSpPr>
        <p:spPr>
          <a:xfrm>
            <a:off x="1349829" y="1654629"/>
            <a:ext cx="9724571" cy="4708981"/>
          </a:xfrm>
          <a:prstGeom prst="rect">
            <a:avLst/>
          </a:prstGeom>
          <a:noFill/>
        </p:spPr>
        <p:txBody>
          <a:bodyPr wrap="square" rtlCol="0">
            <a:spAutoFit/>
          </a:bodyPr>
          <a:lstStyle/>
          <a:p>
            <a:r>
              <a:rPr lang="uk-UA" sz="2000"/>
              <a:t>Атестація виробництва проводиться як один з найголовніших етапів проведення сертифікації продукції, що випускається серійно і масово надходить споживачеві. Вона визначає технічну можливість підприємства щодо забезпечення стабільного випуску продукції, яка відповідає вимогам нормативних документів, що на неї поширюються. Атестація виробництва проводиться з ініціативи підприємства або за вимогою органа з сертифікації. Вона припускає одержання кількісної оцінки стабільності підтримки (відтворення) показників продукції. Для показників, що підтверджуються сертифікацією, повинні бути рекомендації з оптимальної кількості зразків (проб, вибірок), що випробуються з метою сертифікації, способу і правил добору, а також порядку проведення технічного нагляду за виробництвом сертифікованої продукції. Атестація виробництва в Системі проводиться органом по сертифікації продукції, а при його відсутності – організацією, що з доручення Держспоживстандарту України виконує його функції. </a:t>
            </a:r>
            <a:endParaRPr lang="en-US" sz="2000" dirty="0"/>
          </a:p>
        </p:txBody>
      </p:sp>
    </p:spTree>
    <p:extLst>
      <p:ext uri="{BB962C8B-B14F-4D97-AF65-F5344CB8AC3E}">
        <p14:creationId xmlns:p14="http://schemas.microsoft.com/office/powerpoint/2010/main" val="25136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73943" y="478971"/>
            <a:ext cx="9521371" cy="6186309"/>
          </a:xfrm>
          <a:prstGeom prst="rect">
            <a:avLst/>
          </a:prstGeom>
          <a:noFill/>
        </p:spPr>
        <p:txBody>
          <a:bodyPr wrap="square" rtlCol="0">
            <a:spAutoFit/>
          </a:bodyPr>
          <a:lstStyle/>
          <a:p>
            <a:r>
              <a:rPr lang="uk-UA" dirty="0"/>
              <a:t>Підприємство, яке збирається атестувати виробництво продукції в Системі, повинне відповідно до ДСТУ 3414-96 мати повний комплект технічної документації на продукцію і її виробництво. Склад технічної документації визначається особливостями продукції і технологією виробництва. Підприємство до початку атестації повинне мати документи, у яких зазначені відомості відносно: ▪ організації контролю якості; ▪ організації контролю за випуском продукції; ▪ структури відповідальності виробничого персоналу перед керівництвом більш високого рівня за якість виготовлення продукції і виконання робіт; </a:t>
            </a:r>
          </a:p>
          <a:p>
            <a:r>
              <a:rPr lang="uk-UA" dirty="0"/>
              <a:t>▪ системи контролю якості в ході технологічного процесу, включаючи контроль матеріалів і комплектуючих виробів; ▪ системи контролю за внесенням змін у технічну документацію на продукцію; ▪ засобів вимірювання, контролю за випробувальним устаткуванням, що використовується при виробництві продукції; ▪ системи перевірки засобів вимірювання і контролю випробувального устаткування; ▪ порядку формування і позначення партії продукції, що випускається, порядку формування і позначення вибірки з партії для випробування або контролю; ▪ порядку реєстрації результатів контролю або випробувань, складання, твердження і збереження протоколів випробувань; ▪ порядку, що забезпечує випуск тільки тих партій продукції, що відповідають вимогам нормативно-технічної документації. Крім того, до проведення атестації підприємство повинне розробити інструкцію з атестації технічних можливостей відповідно до РНД 50-006-93. </a:t>
            </a:r>
            <a:endParaRPr lang="en-US" dirty="0"/>
          </a:p>
        </p:txBody>
      </p:sp>
    </p:spTree>
    <p:extLst>
      <p:ext uri="{BB962C8B-B14F-4D97-AF65-F5344CB8AC3E}">
        <p14:creationId xmlns:p14="http://schemas.microsoft.com/office/powerpoint/2010/main" val="2557455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70742" y="653143"/>
            <a:ext cx="9564915" cy="646331"/>
          </a:xfrm>
          <a:prstGeom prst="rect">
            <a:avLst/>
          </a:prstGeom>
          <a:noFill/>
        </p:spPr>
        <p:txBody>
          <a:bodyPr wrap="square" rtlCol="0">
            <a:spAutoFit/>
          </a:bodyPr>
          <a:lstStyle/>
          <a:p>
            <a:r>
              <a:rPr lang="uk-UA" b="1" dirty="0"/>
              <a:t> </a:t>
            </a:r>
            <a:r>
              <a:rPr lang="uk-UA" sz="3600" b="1" dirty="0"/>
              <a:t>План:</a:t>
            </a:r>
            <a:endParaRPr lang="en-US" sz="3600" b="1" dirty="0"/>
          </a:p>
        </p:txBody>
      </p:sp>
      <p:sp>
        <p:nvSpPr>
          <p:cNvPr id="3" name="TextBox 2"/>
          <p:cNvSpPr txBox="1"/>
          <p:nvPr/>
        </p:nvSpPr>
        <p:spPr>
          <a:xfrm>
            <a:off x="1770742" y="1611086"/>
            <a:ext cx="9768115" cy="4401205"/>
          </a:xfrm>
          <a:prstGeom prst="rect">
            <a:avLst/>
          </a:prstGeom>
          <a:noFill/>
        </p:spPr>
        <p:txBody>
          <a:bodyPr wrap="square" rtlCol="0">
            <a:spAutoFit/>
          </a:bodyPr>
          <a:lstStyle/>
          <a:p>
            <a:r>
              <a:rPr lang="uk-UA" sz="2800" dirty="0"/>
              <a:t>1.Поняття про сертифікацію;</a:t>
            </a:r>
          </a:p>
          <a:p>
            <a:r>
              <a:rPr lang="uk-UA" sz="2800" dirty="0"/>
              <a:t>2. Система сертифікації України ;</a:t>
            </a:r>
          </a:p>
          <a:p>
            <a:r>
              <a:rPr lang="uk-UA" sz="2800" dirty="0"/>
              <a:t>3. Проведення сертифікації;</a:t>
            </a:r>
          </a:p>
          <a:p>
            <a:r>
              <a:rPr lang="uk-UA" sz="2800" dirty="0"/>
              <a:t>4. Загальні правила проведення сертифікації; </a:t>
            </a:r>
          </a:p>
          <a:p>
            <a:r>
              <a:rPr lang="uk-UA" sz="2800" dirty="0"/>
              <a:t>5. Перелік продукції, що підлягає обов'язковій сертифікації;</a:t>
            </a:r>
          </a:p>
          <a:p>
            <a:r>
              <a:rPr lang="uk-UA" sz="2800" dirty="0"/>
              <a:t>6. Технологічні умови ;</a:t>
            </a:r>
          </a:p>
          <a:p>
            <a:r>
              <a:rPr lang="uk-UA" sz="2800" dirty="0"/>
              <a:t>7. Розробка технічних умов;</a:t>
            </a:r>
          </a:p>
          <a:p>
            <a:r>
              <a:rPr lang="uk-UA" sz="2800" dirty="0"/>
              <a:t>8.Порядок сертифікації ТУ;</a:t>
            </a:r>
          </a:p>
          <a:p>
            <a:r>
              <a:rPr lang="uk-UA" sz="2800" dirty="0"/>
              <a:t>9.Висновок .</a:t>
            </a:r>
          </a:p>
        </p:txBody>
      </p:sp>
    </p:spTree>
    <p:extLst>
      <p:ext uri="{BB962C8B-B14F-4D97-AF65-F5344CB8AC3E}">
        <p14:creationId xmlns:p14="http://schemas.microsoft.com/office/powerpoint/2010/main" val="3315507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88457" y="754743"/>
            <a:ext cx="8534400" cy="523220"/>
          </a:xfrm>
          <a:prstGeom prst="rect">
            <a:avLst/>
          </a:prstGeom>
          <a:noFill/>
        </p:spPr>
        <p:txBody>
          <a:bodyPr wrap="square" rtlCol="0">
            <a:spAutoFit/>
          </a:bodyPr>
          <a:lstStyle/>
          <a:p>
            <a:r>
              <a:rPr lang="uk-UA" sz="2800" b="1" dirty="0"/>
              <a:t>Висновок :</a:t>
            </a:r>
          </a:p>
        </p:txBody>
      </p:sp>
      <p:sp>
        <p:nvSpPr>
          <p:cNvPr id="3" name="TextBox 2"/>
          <p:cNvSpPr txBox="1"/>
          <p:nvPr/>
        </p:nvSpPr>
        <p:spPr>
          <a:xfrm>
            <a:off x="1582057" y="1277963"/>
            <a:ext cx="9347200" cy="5909310"/>
          </a:xfrm>
          <a:prstGeom prst="rect">
            <a:avLst/>
          </a:prstGeom>
          <a:noFill/>
        </p:spPr>
        <p:txBody>
          <a:bodyPr wrap="square" rtlCol="0">
            <a:spAutoFit/>
          </a:bodyPr>
          <a:lstStyle/>
          <a:p>
            <a:r>
              <a:rPr lang="uk-UA" sz="2000" dirty="0"/>
              <a:t>1.Технічні умови України це стандарт підприємства на продукцію, що випускається, в якому встановлюються вимоги до продукції, що забезпечують її якість і безпеку.</a:t>
            </a:r>
          </a:p>
          <a:p>
            <a:endParaRPr lang="uk-UA" sz="2000" dirty="0"/>
          </a:p>
          <a:p>
            <a:r>
              <a:rPr lang="uk-UA" sz="2000" dirty="0"/>
              <a:t>2. В Україні з початку 2019 року у зв’язку зі скасуванням </a:t>
            </a:r>
            <a:r>
              <a:rPr lang="uk-UA" sz="2000" dirty="0" err="1"/>
              <a:t>ГОСТів</a:t>
            </a:r>
            <a:r>
              <a:rPr lang="uk-UA" sz="2000" dirty="0"/>
              <a:t> розробка ТУ отримала ще більшої актуальності, оскільки це єдиний вихід для виробника описати характеристики та вимоги до продукції, що випускається</a:t>
            </a:r>
          </a:p>
          <a:p>
            <a:endParaRPr lang="uk-UA" sz="2000" dirty="0"/>
          </a:p>
          <a:p>
            <a:r>
              <a:rPr lang="uk-UA" sz="2000" dirty="0"/>
              <a:t>3.</a:t>
            </a:r>
            <a:r>
              <a:rPr lang="ru-RU" sz="2000" dirty="0"/>
              <a:t> ТУ </a:t>
            </a:r>
            <a:r>
              <a:rPr lang="ru-RU" sz="2000" dirty="0" err="1"/>
              <a:t>це</a:t>
            </a:r>
            <a:r>
              <a:rPr lang="ru-RU" sz="2000" dirty="0"/>
              <a:t> документ, </a:t>
            </a:r>
            <a:r>
              <a:rPr lang="ru-RU" sz="2000" dirty="0" err="1"/>
              <a:t>що</a:t>
            </a:r>
            <a:r>
              <a:rPr lang="ru-RU" sz="2000" dirty="0"/>
              <a:t> </a:t>
            </a:r>
            <a:r>
              <a:rPr lang="ru-RU" sz="2000" dirty="0" err="1"/>
              <a:t>регламентує</a:t>
            </a:r>
            <a:r>
              <a:rPr lang="ru-RU" sz="2000" dirty="0"/>
              <a:t> </a:t>
            </a:r>
            <a:r>
              <a:rPr lang="ru-RU" sz="2000" dirty="0" err="1"/>
              <a:t>процес</a:t>
            </a:r>
            <a:r>
              <a:rPr lang="ru-RU" sz="2000" dirty="0"/>
              <a:t> </a:t>
            </a:r>
            <a:r>
              <a:rPr lang="ru-RU" sz="2000" dirty="0" err="1"/>
              <a:t>виробництва</a:t>
            </a:r>
            <a:r>
              <a:rPr lang="ru-RU" sz="2000" dirty="0"/>
              <a:t> і </a:t>
            </a:r>
            <a:r>
              <a:rPr lang="ru-RU" sz="2000" dirty="0" err="1"/>
              <a:t>встановлює</a:t>
            </a:r>
            <a:r>
              <a:rPr lang="ru-RU" sz="2000" dirty="0"/>
              <a:t> </a:t>
            </a:r>
            <a:r>
              <a:rPr lang="ru-RU" sz="2000" dirty="0" err="1"/>
              <a:t>стандарти</a:t>
            </a:r>
            <a:r>
              <a:rPr lang="ru-RU" sz="2000" dirty="0"/>
              <a:t> </a:t>
            </a:r>
            <a:r>
              <a:rPr lang="ru-RU" sz="2000" dirty="0" err="1"/>
              <a:t>якості</a:t>
            </a:r>
            <a:r>
              <a:rPr lang="ru-RU" sz="2000" dirty="0"/>
              <a:t>. </a:t>
            </a:r>
            <a:r>
              <a:rPr lang="ru-RU" sz="2000" dirty="0" err="1"/>
              <a:t>Він</a:t>
            </a:r>
            <a:r>
              <a:rPr lang="ru-RU" sz="2000" dirty="0"/>
              <a:t> </a:t>
            </a:r>
            <a:r>
              <a:rPr lang="ru-RU" sz="2000" dirty="0" err="1"/>
              <a:t>обов’язковим</a:t>
            </a:r>
            <a:r>
              <a:rPr lang="ru-RU" sz="2000" dirty="0"/>
              <a:t> для </a:t>
            </a:r>
            <a:r>
              <a:rPr lang="ru-RU" sz="2000" dirty="0" err="1"/>
              <a:t>виконання</a:t>
            </a:r>
            <a:r>
              <a:rPr lang="ru-RU" sz="2000" dirty="0"/>
              <a:t> на конкретному </a:t>
            </a:r>
            <a:r>
              <a:rPr lang="ru-RU" sz="2000" dirty="0" err="1"/>
              <a:t>підприємстві</a:t>
            </a:r>
            <a:r>
              <a:rPr lang="ru-RU" sz="2000" dirty="0"/>
              <a:t>.</a:t>
            </a:r>
          </a:p>
          <a:p>
            <a:endParaRPr lang="ru-RU" sz="2000" dirty="0"/>
          </a:p>
          <a:p>
            <a:r>
              <a:rPr lang="ru-RU" sz="2000" dirty="0"/>
              <a:t>4. </a:t>
            </a:r>
            <a:r>
              <a:rPr lang="ru-RU" sz="2000" dirty="0" err="1"/>
              <a:t>Розробляти</a:t>
            </a:r>
            <a:r>
              <a:rPr lang="ru-RU" sz="2000" dirty="0"/>
              <a:t> </a:t>
            </a:r>
            <a:r>
              <a:rPr lang="ru-RU" sz="2000" dirty="0" err="1"/>
              <a:t>технічні</a:t>
            </a:r>
            <a:r>
              <a:rPr lang="ru-RU" sz="2000" dirty="0"/>
              <a:t> </a:t>
            </a:r>
            <a:r>
              <a:rPr lang="ru-RU" sz="2000" dirty="0" err="1"/>
              <a:t>умови</a:t>
            </a:r>
            <a:r>
              <a:rPr lang="ru-RU" sz="2000" dirty="0"/>
              <a:t> </a:t>
            </a:r>
            <a:r>
              <a:rPr lang="ru-RU" sz="2000" dirty="0" err="1"/>
              <a:t>може</a:t>
            </a:r>
            <a:r>
              <a:rPr lang="ru-RU" sz="2000" dirty="0"/>
              <a:t> як </a:t>
            </a:r>
            <a:r>
              <a:rPr lang="ru-RU" sz="2000" dirty="0" err="1"/>
              <a:t>виробник</a:t>
            </a:r>
            <a:r>
              <a:rPr lang="ru-RU" sz="2000" dirty="0"/>
              <a:t>, так і залучена стороння </a:t>
            </a:r>
            <a:r>
              <a:rPr lang="ru-RU" sz="2000" dirty="0" err="1"/>
              <a:t>організація</a:t>
            </a:r>
            <a:r>
              <a:rPr lang="ru-RU" sz="2000" dirty="0"/>
              <a:t>.</a:t>
            </a:r>
          </a:p>
          <a:p>
            <a:endParaRPr lang="ru-RU" sz="2000" dirty="0"/>
          </a:p>
          <a:p>
            <a:r>
              <a:rPr lang="ru-RU" sz="2000" dirty="0"/>
              <a:t>5.Сертифікація </a:t>
            </a:r>
            <a:r>
              <a:rPr lang="ru-RU" sz="2000" dirty="0" err="1"/>
              <a:t>технічних</a:t>
            </a:r>
            <a:r>
              <a:rPr lang="ru-RU" sz="2000" dirty="0"/>
              <a:t> умов </a:t>
            </a:r>
            <a:r>
              <a:rPr lang="ru-RU" sz="2000" dirty="0" err="1"/>
              <a:t>проходитьза</a:t>
            </a:r>
            <a:r>
              <a:rPr lang="ru-RU" sz="2000" dirty="0"/>
              <a:t> правилами </a:t>
            </a:r>
            <a:r>
              <a:rPr lang="ru-RU" sz="2000" dirty="0" err="1"/>
              <a:t>сертифікації</a:t>
            </a:r>
            <a:r>
              <a:rPr lang="ru-RU" sz="2000" dirty="0"/>
              <a:t> в </a:t>
            </a:r>
            <a:r>
              <a:rPr lang="ru-RU" sz="2000" dirty="0" err="1"/>
              <a:t>Україні</a:t>
            </a:r>
            <a:r>
              <a:rPr lang="ru-RU" sz="2000" dirty="0"/>
              <a:t> </a:t>
            </a:r>
          </a:p>
          <a:p>
            <a:endParaRPr lang="en-US" dirty="0"/>
          </a:p>
        </p:txBody>
      </p:sp>
    </p:spTree>
    <p:extLst>
      <p:ext uri="{BB962C8B-B14F-4D97-AF65-F5344CB8AC3E}">
        <p14:creationId xmlns:p14="http://schemas.microsoft.com/office/powerpoint/2010/main" val="300168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15886" y="1524000"/>
            <a:ext cx="9477828" cy="4524315"/>
          </a:xfrm>
          <a:prstGeom prst="rect">
            <a:avLst/>
          </a:prstGeom>
          <a:noFill/>
        </p:spPr>
        <p:txBody>
          <a:bodyPr wrap="square" rtlCol="0">
            <a:spAutoFit/>
          </a:bodyPr>
          <a:lstStyle/>
          <a:p>
            <a:r>
              <a:rPr lang="uk-UA" sz="2400" b="1" dirty="0">
                <a:latin typeface="Times New Roman" panose="02020603050405020304" pitchFamily="18" charset="0"/>
                <a:cs typeface="Times New Roman" panose="02020603050405020304" pitchFamily="18" charset="0"/>
              </a:rPr>
              <a:t>•</a:t>
            </a:r>
            <a:r>
              <a:rPr lang="uk-UA" sz="2400" dirty="0"/>
              <a:t>Сертифікація безпосередньо зв'язана зі стандартизацією. Коли виробник продукції вперше став затверджувати, що вона відповідає вимогам загальноприйнятому стандарту, уже тоді зародилася найпростіша норма сертифікації.</a:t>
            </a:r>
          </a:p>
          <a:p>
            <a:endParaRPr lang="uk-UA" sz="2400" dirty="0"/>
          </a:p>
          <a:p>
            <a:endParaRPr lang="uk-UA" sz="2400" dirty="0"/>
          </a:p>
          <a:p>
            <a:r>
              <a:rPr lang="uk-UA" sz="2400" dirty="0">
                <a:latin typeface="Times New Roman" panose="02020603050405020304" pitchFamily="18" charset="0"/>
                <a:cs typeface="Times New Roman" panose="02020603050405020304" pitchFamily="18" charset="0"/>
              </a:rPr>
              <a:t>•</a:t>
            </a:r>
            <a:r>
              <a:rPr lang="uk-UA" sz="2400" dirty="0"/>
              <a:t>Сертифікація в перекладі з латині означає "зроблено вірно". Для того щоб переконатися в тім, що продукт "зроблений вірно", треба знати, яким вимогам він повинний відповідати і у який спосіб можливо одержати достовірні докази цієї відповідності. Загальновизнаним способом такого доказу служить сертифікація відповідності</a:t>
            </a:r>
            <a:r>
              <a:rPr lang="uk-UA" sz="2400" b="1" dirty="0"/>
              <a:t>. </a:t>
            </a:r>
            <a:endParaRPr lang="en-US" sz="2400" b="1" dirty="0"/>
          </a:p>
        </p:txBody>
      </p:sp>
      <p:sp>
        <p:nvSpPr>
          <p:cNvPr id="3" name="TextBox 2"/>
          <p:cNvSpPr txBox="1"/>
          <p:nvPr/>
        </p:nvSpPr>
        <p:spPr>
          <a:xfrm>
            <a:off x="2090057" y="435429"/>
            <a:ext cx="9027886" cy="707886"/>
          </a:xfrm>
          <a:prstGeom prst="rect">
            <a:avLst/>
          </a:prstGeom>
          <a:noFill/>
        </p:spPr>
        <p:txBody>
          <a:bodyPr wrap="square" rtlCol="0">
            <a:spAutoFit/>
          </a:bodyPr>
          <a:lstStyle/>
          <a:p>
            <a:r>
              <a:rPr lang="uk-UA" sz="4000" b="1" dirty="0"/>
              <a:t>Поняття про сертифікацію</a:t>
            </a:r>
            <a:endParaRPr lang="en-US" sz="4000" b="1" dirty="0"/>
          </a:p>
        </p:txBody>
      </p:sp>
    </p:spTree>
    <p:extLst>
      <p:ext uri="{BB962C8B-B14F-4D97-AF65-F5344CB8AC3E}">
        <p14:creationId xmlns:p14="http://schemas.microsoft.com/office/powerpoint/2010/main" val="1936527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6229" y="769257"/>
            <a:ext cx="9506857" cy="523220"/>
          </a:xfrm>
          <a:prstGeom prst="rect">
            <a:avLst/>
          </a:prstGeom>
          <a:noFill/>
        </p:spPr>
        <p:txBody>
          <a:bodyPr wrap="square" rtlCol="0">
            <a:spAutoFit/>
          </a:bodyPr>
          <a:lstStyle/>
          <a:p>
            <a:r>
              <a:rPr lang="uk-UA" dirty="0"/>
              <a:t> </a:t>
            </a:r>
            <a:r>
              <a:rPr lang="uk-UA" sz="2800" b="1" dirty="0"/>
              <a:t>Система сертифікації України </a:t>
            </a:r>
            <a:endParaRPr lang="en-US" b="1" dirty="0"/>
          </a:p>
        </p:txBody>
      </p:sp>
      <p:sp>
        <p:nvSpPr>
          <p:cNvPr id="3" name="TextBox 2"/>
          <p:cNvSpPr txBox="1"/>
          <p:nvPr/>
        </p:nvSpPr>
        <p:spPr>
          <a:xfrm>
            <a:off x="1306286" y="1828800"/>
            <a:ext cx="10087428" cy="4401205"/>
          </a:xfrm>
          <a:prstGeom prst="rect">
            <a:avLst/>
          </a:prstGeom>
          <a:noFill/>
        </p:spPr>
        <p:txBody>
          <a:bodyPr wrap="square" rtlCol="0">
            <a:spAutoFit/>
          </a:bodyPr>
          <a:lstStyle/>
          <a:p>
            <a:r>
              <a:rPr lang="uk-UA" sz="2000" dirty="0">
                <a:latin typeface="Times New Roman" panose="02020603050405020304" pitchFamily="18" charset="0"/>
                <a:cs typeface="Times New Roman" panose="02020603050405020304" pitchFamily="18" charset="0"/>
              </a:rPr>
              <a:t>•</a:t>
            </a:r>
            <a:r>
              <a:rPr lang="uk-UA" sz="2000" dirty="0"/>
              <a:t>В Україні робота із сертифікації стала проводитися після виходу постанови Кабінету Міністрів № 95 від 27.02.92 р. і Декрету Кабінету Міністрів "Про стандартизацію і сертифікацію" у травні 1993 р. На їхній основі були розроблені перші нормативні документи системи сертифікації </a:t>
            </a:r>
            <a:r>
              <a:rPr lang="uk-UA" sz="2000" dirty="0" err="1"/>
              <a:t>УкрСЕПРО</a:t>
            </a:r>
            <a:r>
              <a:rPr lang="uk-UA" sz="2000" dirty="0"/>
              <a:t>.</a:t>
            </a:r>
          </a:p>
          <a:p>
            <a:endParaRPr lang="uk-UA" sz="2000" dirty="0"/>
          </a:p>
          <a:p>
            <a:endParaRPr lang="uk-UA" sz="2000" dirty="0"/>
          </a:p>
          <a:p>
            <a:r>
              <a:rPr lang="uk-UA" sz="2000" dirty="0">
                <a:latin typeface="Times New Roman" panose="02020603050405020304" pitchFamily="18" charset="0"/>
                <a:cs typeface="Times New Roman" panose="02020603050405020304" pitchFamily="18" charset="0"/>
              </a:rPr>
              <a:t>•</a:t>
            </a:r>
            <a:r>
              <a:rPr lang="uk-UA" sz="2000" dirty="0"/>
              <a:t>Зараз в Україні діє більш 30 нормативних документів державної системи сертифікації </a:t>
            </a:r>
            <a:r>
              <a:rPr lang="uk-UA" sz="2000" dirty="0" err="1"/>
              <a:t>УкрСЕПРО</a:t>
            </a:r>
            <a:r>
              <a:rPr lang="uk-UA" sz="2000" dirty="0"/>
              <a:t>. </a:t>
            </a:r>
          </a:p>
          <a:p>
            <a:r>
              <a:rPr lang="uk-UA" sz="2000" dirty="0"/>
              <a:t>Національним органом, що керує всією роботою з сертифікації в Україні, є Держспоживстандарт. Під його керівництвом розроблені всі нормативні документи державної системи сертифікації </a:t>
            </a:r>
            <a:r>
              <a:rPr lang="uk-UA" sz="2000" dirty="0" err="1"/>
              <a:t>УкрСЕПРО</a:t>
            </a:r>
            <a:r>
              <a:rPr lang="uk-UA" sz="2000" dirty="0"/>
              <a:t> (надалі Система). Він активно працює з питань сертифікації в міжнародних, європейських організаціях і Міждержавній Раді з питань метрології, стандартизації і сертифікації СНД. </a:t>
            </a:r>
            <a:endParaRPr lang="en-US" sz="2000" dirty="0"/>
          </a:p>
        </p:txBody>
      </p:sp>
    </p:spTree>
    <p:extLst>
      <p:ext uri="{BB962C8B-B14F-4D97-AF65-F5344CB8AC3E}">
        <p14:creationId xmlns:p14="http://schemas.microsoft.com/office/powerpoint/2010/main" val="117611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86858" y="682171"/>
            <a:ext cx="9724572" cy="584775"/>
          </a:xfrm>
          <a:prstGeom prst="rect">
            <a:avLst/>
          </a:prstGeom>
          <a:noFill/>
        </p:spPr>
        <p:txBody>
          <a:bodyPr wrap="square" rtlCol="0">
            <a:spAutoFit/>
          </a:bodyPr>
          <a:lstStyle/>
          <a:p>
            <a:r>
              <a:rPr lang="uk-UA" sz="3200" b="1" dirty="0"/>
              <a:t>Проведення сертифікації</a:t>
            </a:r>
            <a:endParaRPr lang="en-US" sz="3200" b="1"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9657" y="1454492"/>
            <a:ext cx="6691086" cy="5033394"/>
          </a:xfrm>
          <a:prstGeom prst="rect">
            <a:avLst/>
          </a:prstGeom>
        </p:spPr>
      </p:pic>
    </p:spTree>
    <p:extLst>
      <p:ext uri="{BB962C8B-B14F-4D97-AF65-F5344CB8AC3E}">
        <p14:creationId xmlns:p14="http://schemas.microsoft.com/office/powerpoint/2010/main" val="574689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86857" y="740229"/>
            <a:ext cx="9361714" cy="523220"/>
          </a:xfrm>
          <a:prstGeom prst="rect">
            <a:avLst/>
          </a:prstGeom>
          <a:noFill/>
        </p:spPr>
        <p:txBody>
          <a:bodyPr wrap="square" rtlCol="0">
            <a:spAutoFit/>
          </a:bodyPr>
          <a:lstStyle/>
          <a:p>
            <a:r>
              <a:rPr lang="uk-UA" sz="2800" b="1" dirty="0"/>
              <a:t>Загальні правила проведення сертифікації </a:t>
            </a:r>
            <a:endParaRPr lang="en-US" sz="2800" b="1" dirty="0"/>
          </a:p>
        </p:txBody>
      </p:sp>
      <p:sp>
        <p:nvSpPr>
          <p:cNvPr id="3" name="TextBox 2"/>
          <p:cNvSpPr txBox="1"/>
          <p:nvPr/>
        </p:nvSpPr>
        <p:spPr>
          <a:xfrm>
            <a:off x="1190171" y="1785257"/>
            <a:ext cx="10755086" cy="4401205"/>
          </a:xfrm>
          <a:prstGeom prst="rect">
            <a:avLst/>
          </a:prstGeom>
          <a:noFill/>
        </p:spPr>
        <p:txBody>
          <a:bodyPr wrap="square" rtlCol="0">
            <a:spAutoFit/>
          </a:bodyPr>
          <a:lstStyle/>
          <a:p>
            <a:r>
              <a:rPr lang="uk-UA" sz="2000" dirty="0"/>
              <a:t>Згідно ДСТУ 3410-96, </a:t>
            </a:r>
            <a:r>
              <a:rPr lang="uk-UA" sz="2000" b="1" dirty="0"/>
              <a:t>сертифікація </a:t>
            </a:r>
            <a:r>
              <a:rPr lang="uk-UA" sz="2000" dirty="0"/>
              <a:t>– процедура, за допомогою якої третя сторона дає письмову гарантію, що продукція, процес або послуга відповідає заданим вимогам. Сертифікація передбачає підтвердження третьою стороною показників, характеристик і властивостей продукції, процесів і послуг на основі випробувань, атестації виробництва і сертифікації систем якості.</a:t>
            </a:r>
          </a:p>
          <a:p>
            <a:endParaRPr lang="uk-UA" sz="2000" dirty="0"/>
          </a:p>
          <a:p>
            <a:r>
              <a:rPr lang="ru-RU" sz="2000" dirty="0"/>
              <a:t>У </a:t>
            </a:r>
            <a:r>
              <a:rPr lang="ru-RU" sz="2000" dirty="0" err="1"/>
              <a:t>системі</a:t>
            </a:r>
            <a:r>
              <a:rPr lang="ru-RU" sz="2000" dirty="0"/>
              <a:t> </a:t>
            </a:r>
            <a:r>
              <a:rPr lang="ru-RU" sz="2000" dirty="0" err="1"/>
              <a:t>УкрСЕПРО</a:t>
            </a:r>
            <a:r>
              <a:rPr lang="ru-RU" sz="2000" dirty="0"/>
              <a:t> </a:t>
            </a:r>
            <a:r>
              <a:rPr lang="ru-RU" sz="2000" dirty="0" err="1"/>
              <a:t>передбачається</a:t>
            </a:r>
            <a:r>
              <a:rPr lang="ru-RU" sz="2000" dirty="0"/>
              <a:t> </a:t>
            </a:r>
            <a:r>
              <a:rPr lang="ru-RU" sz="2000" dirty="0" err="1"/>
              <a:t>можливість</a:t>
            </a:r>
            <a:r>
              <a:rPr lang="ru-RU" sz="2000" dirty="0"/>
              <a:t> </a:t>
            </a:r>
            <a:r>
              <a:rPr lang="ru-RU" sz="2000" dirty="0" err="1"/>
              <a:t>підтвердження</a:t>
            </a:r>
            <a:r>
              <a:rPr lang="ru-RU" sz="2000" dirty="0"/>
              <a:t> </a:t>
            </a:r>
            <a:r>
              <a:rPr lang="ru-RU" sz="2000" dirty="0" err="1"/>
              <a:t>відповідності</a:t>
            </a:r>
            <a:r>
              <a:rPr lang="ru-RU" sz="2000" dirty="0"/>
              <a:t> </a:t>
            </a:r>
            <a:r>
              <a:rPr lang="ru-RU" sz="2000" dirty="0" err="1"/>
              <a:t>продукції</a:t>
            </a:r>
            <a:r>
              <a:rPr lang="ru-RU" sz="2000" dirty="0"/>
              <a:t> (</a:t>
            </a:r>
            <a:r>
              <a:rPr lang="ru-RU" sz="2000" dirty="0" err="1"/>
              <a:t>процесів</a:t>
            </a:r>
            <a:r>
              <a:rPr lang="ru-RU" sz="2000" dirty="0"/>
              <a:t>, </a:t>
            </a:r>
            <a:r>
              <a:rPr lang="ru-RU" sz="2000" dirty="0" err="1"/>
              <a:t>послуг</a:t>
            </a:r>
            <a:r>
              <a:rPr lang="ru-RU" sz="2000" dirty="0"/>
              <a:t>) </a:t>
            </a:r>
            <a:r>
              <a:rPr lang="ru-RU" sz="2000" dirty="0" err="1"/>
              <a:t>установленим</a:t>
            </a:r>
            <a:r>
              <a:rPr lang="ru-RU" sz="2000" dirty="0"/>
              <a:t> </a:t>
            </a:r>
            <a:r>
              <a:rPr lang="ru-RU" sz="2000" dirty="0" err="1"/>
              <a:t>вимогам</a:t>
            </a:r>
            <a:r>
              <a:rPr lang="ru-RU" sz="2000" dirty="0"/>
              <a:t> такими способами.</a:t>
            </a:r>
          </a:p>
          <a:p>
            <a:endParaRPr lang="ru-RU" sz="2000" dirty="0"/>
          </a:p>
          <a:p>
            <a:r>
              <a:rPr lang="uk-UA" sz="2000" dirty="0"/>
              <a:t>▪ заповнення декларації відповідності; </a:t>
            </a:r>
          </a:p>
          <a:p>
            <a:r>
              <a:rPr lang="uk-UA" sz="2000" dirty="0"/>
              <a:t>▪ заповнення декларації відповідності з наступною реєстрацією в органі сертифікації; </a:t>
            </a:r>
          </a:p>
          <a:p>
            <a:r>
              <a:rPr lang="uk-UA" sz="2000" dirty="0"/>
              <a:t>▪ сертифікації продукції, процесів, послуг;</a:t>
            </a:r>
          </a:p>
          <a:p>
            <a:r>
              <a:rPr lang="uk-UA" sz="2000" dirty="0"/>
              <a:t> ▪ комбінованим способом – шляхом заповнення декларації і сертифікації. </a:t>
            </a:r>
            <a:endParaRPr lang="en-US" sz="2000" dirty="0"/>
          </a:p>
        </p:txBody>
      </p:sp>
    </p:spTree>
    <p:extLst>
      <p:ext uri="{BB962C8B-B14F-4D97-AF65-F5344CB8AC3E}">
        <p14:creationId xmlns:p14="http://schemas.microsoft.com/office/powerpoint/2010/main" val="1428547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59428" y="914400"/>
            <a:ext cx="9739086" cy="5262979"/>
          </a:xfrm>
          <a:prstGeom prst="rect">
            <a:avLst/>
          </a:prstGeom>
          <a:noFill/>
        </p:spPr>
        <p:txBody>
          <a:bodyPr wrap="square" rtlCol="0">
            <a:spAutoFit/>
          </a:bodyPr>
          <a:lstStyle/>
          <a:p>
            <a:r>
              <a:rPr lang="uk-UA" sz="2400" dirty="0"/>
              <a:t>У системі </a:t>
            </a:r>
            <a:r>
              <a:rPr lang="uk-UA" sz="2400" dirty="0" err="1"/>
              <a:t>УкрСЕПРО</a:t>
            </a:r>
            <a:r>
              <a:rPr lang="uk-UA" sz="2400" dirty="0"/>
              <a:t> проводиться </a:t>
            </a:r>
            <a:r>
              <a:rPr lang="uk-UA" sz="2400" b="1" dirty="0"/>
              <a:t>обов'язкова</a:t>
            </a:r>
            <a:r>
              <a:rPr lang="uk-UA" sz="2400" dirty="0"/>
              <a:t> і </a:t>
            </a:r>
            <a:r>
              <a:rPr lang="uk-UA" sz="2400" b="1" dirty="0"/>
              <a:t>добровільна</a:t>
            </a:r>
            <a:r>
              <a:rPr lang="uk-UA" sz="2400" dirty="0"/>
              <a:t> сертифікація продукції (процесів, послуг). </a:t>
            </a:r>
          </a:p>
          <a:p>
            <a:r>
              <a:rPr lang="uk-UA" sz="2400" b="1" dirty="0"/>
              <a:t>Обов'язкова сертифікація </a:t>
            </a:r>
            <a:r>
              <a:rPr lang="uk-UA" sz="2400" dirty="0"/>
              <a:t>здійснюється на підставі законів і законодавчих положень і забезпечує доказ відповідності товару (процесу, послуги) вимогам технічних регламентів, обов'язковим вимогам стандартів. Оскільки обов'язкові вимоги цих нормативних документів відносяться до безпеки, охорони здоров'я людей і навколишнього середовища, то основним аспектом обов'язкової сертифікації є безпека і екологічність. У закордонних країнах діють прямі закони щодо безпеки виробів (наприклад, Директиви ЄС). Тому обов'язкова сертифікація проводиться на відповідність зазначеним у них вимогам (безпосередньо або з посиланням на стандарт). </a:t>
            </a:r>
            <a:endParaRPr lang="en-US" sz="2400" dirty="0"/>
          </a:p>
        </p:txBody>
      </p:sp>
    </p:spTree>
    <p:extLst>
      <p:ext uri="{BB962C8B-B14F-4D97-AF65-F5344CB8AC3E}">
        <p14:creationId xmlns:p14="http://schemas.microsoft.com/office/powerpoint/2010/main" val="101069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71589" y="957943"/>
            <a:ext cx="9376228" cy="5262979"/>
          </a:xfrm>
          <a:prstGeom prst="rect">
            <a:avLst/>
          </a:prstGeom>
          <a:noFill/>
        </p:spPr>
        <p:txBody>
          <a:bodyPr wrap="square" rtlCol="0">
            <a:spAutoFit/>
          </a:bodyPr>
          <a:lstStyle/>
          <a:p>
            <a:r>
              <a:rPr lang="uk-UA" sz="2400" b="1" dirty="0"/>
              <a:t>Добровільна сертифікація </a:t>
            </a:r>
            <a:r>
              <a:rPr lang="uk-UA" sz="2400" dirty="0"/>
              <a:t>проводиться з ініціативи юридичних або фізичних осіб на договірних умовах між заявником і органом з сертифікації в системах добровільної сертифікації. Допускається проведення добровільної сертифікації в системах обов'язкової сертифікації органами з обов'язкової сертифікації. Нормативний документ, на відповідність якому здійснюються випробування при добровільній сертифікації, вибирається, як правило, заявником. Заявником може бути виготовлювач, постачальник, продавець, споживач продукції. Системи добровільної сертифікації найчастіше поєднують виготовлювачів і споживачів продукції, зацікавлених у розвитку торгівлі на основі довгострокових партнерських відносин.</a:t>
            </a:r>
            <a:endParaRPr lang="en-US" sz="2400" dirty="0"/>
          </a:p>
        </p:txBody>
      </p:sp>
    </p:spTree>
    <p:extLst>
      <p:ext uri="{BB962C8B-B14F-4D97-AF65-F5344CB8AC3E}">
        <p14:creationId xmlns:p14="http://schemas.microsoft.com/office/powerpoint/2010/main" val="1465359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30399" y="464458"/>
            <a:ext cx="9985829" cy="6001643"/>
          </a:xfrm>
          <a:prstGeom prst="rect">
            <a:avLst/>
          </a:prstGeom>
          <a:noFill/>
        </p:spPr>
        <p:txBody>
          <a:bodyPr wrap="square" rtlCol="0">
            <a:spAutoFit/>
          </a:bodyPr>
          <a:lstStyle/>
          <a:p>
            <a:r>
              <a:rPr lang="uk-UA" sz="2400" b="1" dirty="0"/>
              <a:t>Перелік продукції, що підлягає обов'язковій сертифікації</a:t>
            </a:r>
            <a:r>
              <a:rPr lang="uk-UA" sz="2400" dirty="0"/>
              <a:t>, визначається Кабінетом Міністрів України. В даний час цей перелік містить кілька сотень найменувань виробів, у тому числі продукції широкого вжитку: * харчова продукція і продовольча сировина (40 найменувань); * готельні послуги і послуги харчування, що надаються суб'єктами туристичної діяльності; * побутова електроапаратура; * засоби обчислювальної техніки; * спеціальні засоби самозахисту; * устаткування технологічне для харчовий, м'ясомолочної промисловості, підприємств торгівлі, громадського харчування і харчоблоків; * медична техніка; * іграшки; * мийні засоби; * засоби зв'язку; * </a:t>
            </a:r>
            <a:r>
              <a:rPr lang="uk-UA" sz="2400" dirty="0" err="1"/>
              <a:t>кінофототехніка</a:t>
            </a:r>
            <a:r>
              <a:rPr lang="uk-UA" sz="2400" dirty="0"/>
              <a:t>; * посуд з чорних і кольорових металів, порцеляни, фаянсу і скла; * товари легкої промисловості; * будівельні матеріали, вироби і конструкції; а також інша продукція, що може бути джерелом небезпеки для людей, їхнього майна і навколишнього середовища. </a:t>
            </a:r>
            <a:endParaRPr lang="en-US" sz="2400" dirty="0"/>
          </a:p>
        </p:txBody>
      </p:sp>
    </p:spTree>
    <p:extLst>
      <p:ext uri="{BB962C8B-B14F-4D97-AF65-F5344CB8AC3E}">
        <p14:creationId xmlns:p14="http://schemas.microsoft.com/office/powerpoint/2010/main" val="292489193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87</TotalTime>
  <Words>1708</Words>
  <Application>Microsoft Office PowerPoint</Application>
  <PresentationFormat>Широкий екран</PresentationFormat>
  <Paragraphs>70</Paragraphs>
  <Slides>20</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20</vt:i4>
      </vt:variant>
    </vt:vector>
  </HeadingPairs>
  <TitlesOfParts>
    <vt:vector size="25" baseType="lpstr">
      <vt:lpstr>Arial</vt:lpstr>
      <vt:lpstr>Century Gothic</vt:lpstr>
      <vt:lpstr>Times New Roman</vt:lpstr>
      <vt:lpstr>Wingdings 3</vt:lpstr>
      <vt:lpstr>Легкий дым</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MSI</cp:lastModifiedBy>
  <cp:revision>14</cp:revision>
  <dcterms:created xsi:type="dcterms:W3CDTF">2020-05-02T11:42:04Z</dcterms:created>
  <dcterms:modified xsi:type="dcterms:W3CDTF">2025-03-21T10:22:37Z</dcterms:modified>
</cp:coreProperties>
</file>