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</p:sldIdLst>
  <p:sldSz cx="12192000" cy="6858000"/>
  <p:notesSz cx="12192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682" y="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300730" y="22352"/>
            <a:ext cx="5590539" cy="3911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9927" y="2256790"/>
            <a:ext cx="9328785" cy="22205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hyperlink" Target="https://zakon.rada.gov.ua/laws/show/2768-14#n910" TargetMode="Externa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zakon.rada.gov.ua/laws/show/858-15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zakon.rada.gov.ua/laws/show/2768-14#n1574" TargetMode="External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zakon2.rada.gov.ua/laws/show/280/97-%D0%B2%D1%80/paran2#n2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land.gov.ua/info/terytorialni-orhany-derzhheokadastru/" TargetMode="External"/><Relationship Id="rId2" Type="http://schemas.openxmlformats.org/officeDocument/2006/relationships/hyperlink" Target="https://zakon.rada.gov.ua/laws/show/858-15#n226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8.jpg"/><Relationship Id="rId4" Type="http://schemas.openxmlformats.org/officeDocument/2006/relationships/image" Target="../media/image17.jp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zakon5.rada.gov.ua/laws/show/2768-14" TargetMode="External"/><Relationship Id="rId2" Type="http://schemas.openxmlformats.org/officeDocument/2006/relationships/hyperlink" Target="https://verdictum.ligazakon.net/document/73156897" TargetMode="External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hyperlink" Target="http://zakon0.rada.gov.ua/laws/show/2768-14?fbclid=IwAR1qargqmU2EC4qGq4YCyc4kDzxpg7H1BBJgS9XsPPR8PJvj6LkFl_OU5O8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2768-14#Text" TargetMode="Externa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g"/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1559-17#Text" TargetMode="External"/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15467" y="2116658"/>
            <a:ext cx="10659745" cy="203771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600" spc="-10" dirty="0"/>
              <a:t>Поняття</a:t>
            </a:r>
            <a:r>
              <a:rPr sz="6600" spc="-75" dirty="0"/>
              <a:t> </a:t>
            </a:r>
            <a:r>
              <a:rPr sz="6600" dirty="0"/>
              <a:t>земельної</a:t>
            </a:r>
            <a:r>
              <a:rPr sz="6600" spc="-60" dirty="0"/>
              <a:t> </a:t>
            </a:r>
            <a:r>
              <a:rPr sz="6600" dirty="0"/>
              <a:t>ділянки.</a:t>
            </a:r>
            <a:endParaRPr sz="6600"/>
          </a:p>
          <a:p>
            <a:pPr marL="221615">
              <a:lnSpc>
                <a:spcPct val="100000"/>
              </a:lnSpc>
              <a:spcBef>
                <a:spcPts val="5"/>
              </a:spcBef>
            </a:pPr>
            <a:r>
              <a:rPr sz="6600" spc="-10" dirty="0"/>
              <a:t>Право</a:t>
            </a:r>
            <a:r>
              <a:rPr sz="6600" dirty="0"/>
              <a:t> </a:t>
            </a:r>
            <a:r>
              <a:rPr sz="6600" spc="-15" dirty="0"/>
              <a:t>власності</a:t>
            </a:r>
            <a:r>
              <a:rPr sz="6600" spc="-45" dirty="0"/>
              <a:t> </a:t>
            </a:r>
            <a:r>
              <a:rPr sz="6600" spc="-5" dirty="0"/>
              <a:t>на</a:t>
            </a:r>
            <a:r>
              <a:rPr sz="6600" spc="-20" dirty="0"/>
              <a:t> </a:t>
            </a:r>
            <a:r>
              <a:rPr sz="6600" dirty="0"/>
              <a:t>землю</a:t>
            </a:r>
            <a:endParaRPr sz="66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39927" y="330453"/>
            <a:ext cx="11299825" cy="57880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700" dirty="0">
                <a:latin typeface="Times New Roman"/>
                <a:cs typeface="Times New Roman"/>
              </a:rPr>
              <a:t>Земельна </a:t>
            </a:r>
            <a:r>
              <a:rPr sz="2700" spc="-10" dirty="0">
                <a:latin typeface="Times New Roman"/>
                <a:cs typeface="Times New Roman"/>
              </a:rPr>
              <a:t>ділянка </a:t>
            </a:r>
            <a:r>
              <a:rPr sz="2700" spc="-30" dirty="0">
                <a:latin typeface="Times New Roman"/>
                <a:cs typeface="Times New Roman"/>
              </a:rPr>
              <a:t>може бути </a:t>
            </a:r>
            <a:r>
              <a:rPr sz="2700" spc="-20" dirty="0">
                <a:latin typeface="Times New Roman"/>
                <a:cs typeface="Times New Roman"/>
              </a:rPr>
              <a:t>об'єктом </a:t>
            </a:r>
            <a:r>
              <a:rPr sz="2700" spc="-5" dirty="0">
                <a:latin typeface="Times New Roman"/>
                <a:cs typeface="Times New Roman"/>
              </a:rPr>
              <a:t>цивільних прав </a:t>
            </a:r>
            <a:r>
              <a:rPr sz="2700" spc="-15" dirty="0">
                <a:latin typeface="Times New Roman"/>
                <a:cs typeface="Times New Roman"/>
              </a:rPr>
              <a:t>виключно </a:t>
            </a:r>
            <a:r>
              <a:rPr sz="2700" dirty="0">
                <a:latin typeface="Times New Roman"/>
                <a:cs typeface="Times New Roman"/>
              </a:rPr>
              <a:t>з </a:t>
            </a:r>
            <a:r>
              <a:rPr sz="2700" spc="-15" dirty="0">
                <a:latin typeface="Times New Roman"/>
                <a:cs typeface="Times New Roman"/>
              </a:rPr>
              <a:t>моменту </a:t>
            </a:r>
            <a:r>
              <a:rPr sz="2700" spc="5" dirty="0">
                <a:latin typeface="Times New Roman"/>
                <a:cs typeface="Times New Roman"/>
              </a:rPr>
              <a:t>її </a:t>
            </a:r>
            <a:r>
              <a:rPr sz="2700" spc="10" dirty="0">
                <a:latin typeface="Times New Roman"/>
                <a:cs typeface="Times New Roman"/>
              </a:rPr>
              <a:t> </a:t>
            </a:r>
            <a:r>
              <a:rPr sz="2700" spc="-10" dirty="0">
                <a:latin typeface="Times New Roman"/>
                <a:cs typeface="Times New Roman"/>
              </a:rPr>
              <a:t>формування</a:t>
            </a:r>
            <a:r>
              <a:rPr sz="2700" spc="-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(крім</a:t>
            </a:r>
            <a:r>
              <a:rPr sz="2700" spc="5" dirty="0">
                <a:latin typeface="Times New Roman"/>
                <a:cs typeface="Times New Roman"/>
              </a:rPr>
              <a:t> </a:t>
            </a:r>
            <a:r>
              <a:rPr sz="2700" spc="-5" dirty="0">
                <a:latin typeface="Times New Roman"/>
                <a:cs typeface="Times New Roman"/>
              </a:rPr>
              <a:t>випадків</a:t>
            </a:r>
            <a:r>
              <a:rPr sz="2700" dirty="0">
                <a:latin typeface="Times New Roman"/>
                <a:cs typeface="Times New Roman"/>
              </a:rPr>
              <a:t> </a:t>
            </a:r>
            <a:r>
              <a:rPr sz="2700" spc="-10" dirty="0">
                <a:latin typeface="Times New Roman"/>
                <a:cs typeface="Times New Roman"/>
              </a:rPr>
              <a:t>суборенди,</a:t>
            </a:r>
            <a:r>
              <a:rPr sz="2700" spc="-5" dirty="0">
                <a:latin typeface="Times New Roman"/>
                <a:cs typeface="Times New Roman"/>
              </a:rPr>
              <a:t> сервітуту</a:t>
            </a:r>
            <a:r>
              <a:rPr sz="2700" dirty="0">
                <a:latin typeface="Times New Roman"/>
                <a:cs typeface="Times New Roman"/>
              </a:rPr>
              <a:t> </a:t>
            </a:r>
            <a:r>
              <a:rPr sz="2700" spc="-20" dirty="0">
                <a:latin typeface="Times New Roman"/>
                <a:cs typeface="Times New Roman"/>
              </a:rPr>
              <a:t>щодо</a:t>
            </a:r>
            <a:r>
              <a:rPr sz="2700" spc="-1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частин </a:t>
            </a:r>
            <a:r>
              <a:rPr sz="2700" spc="-5" dirty="0">
                <a:latin typeface="Times New Roman"/>
                <a:cs typeface="Times New Roman"/>
              </a:rPr>
              <a:t>земельних </a:t>
            </a:r>
            <a:r>
              <a:rPr sz="2700" spc="-660" dirty="0">
                <a:latin typeface="Times New Roman"/>
                <a:cs typeface="Times New Roman"/>
              </a:rPr>
              <a:t> </a:t>
            </a:r>
            <a:r>
              <a:rPr sz="2700" spc="-5" dirty="0">
                <a:latin typeface="Times New Roman"/>
                <a:cs typeface="Times New Roman"/>
              </a:rPr>
              <a:t>ділянок)</a:t>
            </a:r>
            <a:r>
              <a:rPr sz="2700" spc="15" dirty="0">
                <a:latin typeface="Times New Roman"/>
                <a:cs typeface="Times New Roman"/>
              </a:rPr>
              <a:t> та</a:t>
            </a:r>
            <a:r>
              <a:rPr sz="2700" dirty="0">
                <a:latin typeface="Times New Roman"/>
                <a:cs typeface="Times New Roman"/>
              </a:rPr>
              <a:t> </a:t>
            </a:r>
            <a:r>
              <a:rPr sz="2700" spc="-5" dirty="0">
                <a:latin typeface="Times New Roman"/>
                <a:cs typeface="Times New Roman"/>
              </a:rPr>
              <a:t>державної</a:t>
            </a:r>
            <a:r>
              <a:rPr sz="2700" spc="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реєстрації</a:t>
            </a:r>
            <a:r>
              <a:rPr sz="2700" spc="5" dirty="0">
                <a:latin typeface="Times New Roman"/>
                <a:cs typeface="Times New Roman"/>
              </a:rPr>
              <a:t> </a:t>
            </a:r>
            <a:r>
              <a:rPr sz="2700" spc="-15" dirty="0">
                <a:latin typeface="Times New Roman"/>
                <a:cs typeface="Times New Roman"/>
              </a:rPr>
              <a:t>права</a:t>
            </a:r>
            <a:r>
              <a:rPr sz="2700" spc="1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власності </a:t>
            </a:r>
            <a:r>
              <a:rPr sz="2700" spc="-5" dirty="0">
                <a:latin typeface="Times New Roman"/>
                <a:cs typeface="Times New Roman"/>
              </a:rPr>
              <a:t>на</a:t>
            </a:r>
            <a:r>
              <a:rPr sz="2700" spc="10" dirty="0">
                <a:latin typeface="Times New Roman"/>
                <a:cs typeface="Times New Roman"/>
              </a:rPr>
              <a:t> </a:t>
            </a:r>
            <a:r>
              <a:rPr sz="2700" spc="-5" dirty="0">
                <a:latin typeface="Times New Roman"/>
                <a:cs typeface="Times New Roman"/>
              </a:rPr>
              <a:t>неї.</a:t>
            </a:r>
            <a:endParaRPr sz="2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800">
              <a:latin typeface="Times New Roman"/>
              <a:cs typeface="Times New Roman"/>
            </a:endParaRPr>
          </a:p>
          <a:p>
            <a:pPr marL="12700" marR="6350" algn="just">
              <a:lnSpc>
                <a:spcPct val="100000"/>
              </a:lnSpc>
            </a:pPr>
            <a:r>
              <a:rPr sz="2700" dirty="0">
                <a:latin typeface="Times New Roman"/>
                <a:cs typeface="Times New Roman"/>
              </a:rPr>
              <a:t>Державна реєстрація </a:t>
            </a:r>
            <a:r>
              <a:rPr sz="2700" spc="-10" dirty="0">
                <a:latin typeface="Times New Roman"/>
                <a:cs typeface="Times New Roman"/>
              </a:rPr>
              <a:t>речових </a:t>
            </a:r>
            <a:r>
              <a:rPr sz="2700" spc="-5" dirty="0">
                <a:latin typeface="Times New Roman"/>
                <a:cs typeface="Times New Roman"/>
              </a:rPr>
              <a:t>прав на земельні ділянки </a:t>
            </a:r>
            <a:r>
              <a:rPr sz="2700" spc="-10" dirty="0">
                <a:latin typeface="Times New Roman"/>
                <a:cs typeface="Times New Roman"/>
              </a:rPr>
              <a:t>здійснюється </a:t>
            </a:r>
            <a:r>
              <a:rPr sz="2700" spc="-5" dirty="0">
                <a:latin typeface="Times New Roman"/>
                <a:cs typeface="Times New Roman"/>
              </a:rPr>
              <a:t>після </a:t>
            </a:r>
            <a:r>
              <a:rPr sz="2700" dirty="0">
                <a:latin typeface="Times New Roman"/>
                <a:cs typeface="Times New Roman"/>
              </a:rPr>
              <a:t> </a:t>
            </a:r>
            <a:r>
              <a:rPr sz="2700" spc="-5" dirty="0">
                <a:latin typeface="Times New Roman"/>
                <a:cs typeface="Times New Roman"/>
              </a:rPr>
              <a:t>державної</a:t>
            </a:r>
            <a:r>
              <a:rPr sz="2700" spc="2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реєстрації</a:t>
            </a:r>
            <a:r>
              <a:rPr sz="2700" spc="-10" dirty="0">
                <a:latin typeface="Times New Roman"/>
                <a:cs typeface="Times New Roman"/>
              </a:rPr>
              <a:t> </a:t>
            </a:r>
            <a:r>
              <a:rPr sz="2700" spc="-5" dirty="0">
                <a:latin typeface="Times New Roman"/>
                <a:cs typeface="Times New Roman"/>
              </a:rPr>
              <a:t>земельних</a:t>
            </a:r>
            <a:r>
              <a:rPr sz="2700" spc="45" dirty="0">
                <a:latin typeface="Times New Roman"/>
                <a:cs typeface="Times New Roman"/>
              </a:rPr>
              <a:t> </a:t>
            </a:r>
            <a:r>
              <a:rPr sz="2700" spc="-5" dirty="0">
                <a:latin typeface="Times New Roman"/>
                <a:cs typeface="Times New Roman"/>
              </a:rPr>
              <a:t>ділянок</a:t>
            </a:r>
            <a:r>
              <a:rPr sz="2700" spc="1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у</a:t>
            </a:r>
            <a:r>
              <a:rPr sz="2700" spc="10" dirty="0">
                <a:latin typeface="Times New Roman"/>
                <a:cs typeface="Times New Roman"/>
              </a:rPr>
              <a:t> </a:t>
            </a:r>
            <a:r>
              <a:rPr sz="2700" spc="-5" dirty="0">
                <a:latin typeface="Times New Roman"/>
                <a:cs typeface="Times New Roman"/>
              </a:rPr>
              <a:t>Державному</a:t>
            </a:r>
            <a:r>
              <a:rPr sz="2700" spc="5" dirty="0">
                <a:latin typeface="Times New Roman"/>
                <a:cs typeface="Times New Roman"/>
              </a:rPr>
              <a:t> </a:t>
            </a:r>
            <a:r>
              <a:rPr sz="2700" spc="-10" dirty="0">
                <a:latin typeface="Times New Roman"/>
                <a:cs typeface="Times New Roman"/>
              </a:rPr>
              <a:t>земельному</a:t>
            </a:r>
            <a:r>
              <a:rPr sz="2700" spc="35" dirty="0">
                <a:latin typeface="Times New Roman"/>
                <a:cs typeface="Times New Roman"/>
              </a:rPr>
              <a:t> </a:t>
            </a:r>
            <a:r>
              <a:rPr sz="2700" spc="-5" dirty="0">
                <a:latin typeface="Times New Roman"/>
                <a:cs typeface="Times New Roman"/>
              </a:rPr>
              <a:t>кадастрі.</a:t>
            </a:r>
            <a:endParaRPr sz="2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800">
              <a:latin typeface="Times New Roman"/>
              <a:cs typeface="Times New Roman"/>
            </a:endParaRPr>
          </a:p>
          <a:p>
            <a:pPr marL="12700" marR="6985" algn="just">
              <a:lnSpc>
                <a:spcPct val="100000"/>
              </a:lnSpc>
            </a:pPr>
            <a:r>
              <a:rPr sz="2700" dirty="0">
                <a:latin typeface="Times New Roman"/>
                <a:cs typeface="Times New Roman"/>
              </a:rPr>
              <a:t>Державна</a:t>
            </a:r>
            <a:r>
              <a:rPr sz="2700" spc="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реєстрація</a:t>
            </a:r>
            <a:r>
              <a:rPr sz="2700" spc="5" dirty="0">
                <a:latin typeface="Times New Roman"/>
                <a:cs typeface="Times New Roman"/>
              </a:rPr>
              <a:t> </a:t>
            </a:r>
            <a:r>
              <a:rPr sz="2700" spc="-5" dirty="0">
                <a:latin typeface="Times New Roman"/>
                <a:cs typeface="Times New Roman"/>
              </a:rPr>
              <a:t>прав</a:t>
            </a:r>
            <a:r>
              <a:rPr sz="2700" dirty="0">
                <a:latin typeface="Times New Roman"/>
                <a:cs typeface="Times New Roman"/>
              </a:rPr>
              <a:t> </a:t>
            </a:r>
            <a:r>
              <a:rPr sz="2700" spc="-10" dirty="0">
                <a:latin typeface="Times New Roman"/>
                <a:cs typeface="Times New Roman"/>
              </a:rPr>
              <a:t>суборенди,</a:t>
            </a:r>
            <a:r>
              <a:rPr sz="2700" spc="-5" dirty="0">
                <a:latin typeface="Times New Roman"/>
                <a:cs typeface="Times New Roman"/>
              </a:rPr>
              <a:t> </a:t>
            </a:r>
            <a:r>
              <a:rPr sz="2700" spc="-35" dirty="0">
                <a:latin typeface="Times New Roman"/>
                <a:cs typeface="Times New Roman"/>
              </a:rPr>
              <a:t>сервітуту,</a:t>
            </a:r>
            <a:r>
              <a:rPr sz="2700" spc="-30" dirty="0">
                <a:latin typeface="Times New Roman"/>
                <a:cs typeface="Times New Roman"/>
              </a:rPr>
              <a:t> </a:t>
            </a:r>
            <a:r>
              <a:rPr sz="2700" spc="-5" dirty="0">
                <a:latin typeface="Times New Roman"/>
                <a:cs typeface="Times New Roman"/>
              </a:rPr>
              <a:t>які</a:t>
            </a:r>
            <a:r>
              <a:rPr sz="2700" dirty="0">
                <a:latin typeface="Times New Roman"/>
                <a:cs typeface="Times New Roman"/>
              </a:rPr>
              <a:t> </a:t>
            </a:r>
            <a:r>
              <a:rPr sz="2700" spc="-5" dirty="0">
                <a:latin typeface="Times New Roman"/>
                <a:cs typeface="Times New Roman"/>
              </a:rPr>
              <a:t>поширюються</a:t>
            </a:r>
            <a:r>
              <a:rPr sz="2700" spc="665" dirty="0">
                <a:latin typeface="Times New Roman"/>
                <a:cs typeface="Times New Roman"/>
              </a:rPr>
              <a:t> </a:t>
            </a:r>
            <a:r>
              <a:rPr sz="2700" spc="-10" dirty="0">
                <a:latin typeface="Times New Roman"/>
                <a:cs typeface="Times New Roman"/>
              </a:rPr>
              <a:t>на </a:t>
            </a:r>
            <a:r>
              <a:rPr sz="2700" spc="-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частину</a:t>
            </a:r>
            <a:r>
              <a:rPr sz="2700" spc="5" dirty="0">
                <a:latin typeface="Times New Roman"/>
                <a:cs typeface="Times New Roman"/>
              </a:rPr>
              <a:t> </a:t>
            </a:r>
            <a:r>
              <a:rPr sz="2700" spc="-5" dirty="0">
                <a:latin typeface="Times New Roman"/>
                <a:cs typeface="Times New Roman"/>
              </a:rPr>
              <a:t>земельної</a:t>
            </a:r>
            <a:r>
              <a:rPr sz="2700" dirty="0">
                <a:latin typeface="Times New Roman"/>
                <a:cs typeface="Times New Roman"/>
              </a:rPr>
              <a:t> ділянки,</a:t>
            </a:r>
            <a:r>
              <a:rPr sz="2700" spc="5" dirty="0">
                <a:latin typeface="Times New Roman"/>
                <a:cs typeface="Times New Roman"/>
              </a:rPr>
              <a:t> </a:t>
            </a:r>
            <a:r>
              <a:rPr sz="2700" spc="-5" dirty="0">
                <a:latin typeface="Times New Roman"/>
                <a:cs typeface="Times New Roman"/>
              </a:rPr>
              <a:t>здійснюється</a:t>
            </a:r>
            <a:r>
              <a:rPr sz="2700" dirty="0">
                <a:latin typeface="Times New Roman"/>
                <a:cs typeface="Times New Roman"/>
              </a:rPr>
              <a:t> </a:t>
            </a:r>
            <a:r>
              <a:rPr sz="2700" spc="-5" dirty="0">
                <a:latin typeface="Times New Roman"/>
                <a:cs typeface="Times New Roman"/>
              </a:rPr>
              <a:t>після</a:t>
            </a:r>
            <a:r>
              <a:rPr sz="2700" dirty="0">
                <a:latin typeface="Times New Roman"/>
                <a:cs typeface="Times New Roman"/>
              </a:rPr>
              <a:t> </a:t>
            </a:r>
            <a:r>
              <a:rPr sz="2700" spc="10" dirty="0">
                <a:latin typeface="Times New Roman"/>
                <a:cs typeface="Times New Roman"/>
              </a:rPr>
              <a:t>внесення</a:t>
            </a:r>
            <a:r>
              <a:rPr sz="2700" spc="15" dirty="0">
                <a:latin typeface="Times New Roman"/>
                <a:cs typeface="Times New Roman"/>
              </a:rPr>
              <a:t> </a:t>
            </a:r>
            <a:r>
              <a:rPr sz="2700" spc="-5" dirty="0">
                <a:latin typeface="Times New Roman"/>
                <a:cs typeface="Times New Roman"/>
              </a:rPr>
              <a:t>відомостей</a:t>
            </a:r>
            <a:r>
              <a:rPr sz="2700" spc="66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про </a:t>
            </a:r>
            <a:r>
              <a:rPr sz="2700" spc="-660" dirty="0">
                <a:latin typeface="Times New Roman"/>
                <a:cs typeface="Times New Roman"/>
              </a:rPr>
              <a:t> </a:t>
            </a:r>
            <a:r>
              <a:rPr sz="2700" spc="-5" dirty="0">
                <a:latin typeface="Times New Roman"/>
                <a:cs typeface="Times New Roman"/>
              </a:rPr>
              <a:t>таку</a:t>
            </a:r>
            <a:r>
              <a:rPr sz="2700" dirty="0">
                <a:latin typeface="Times New Roman"/>
                <a:cs typeface="Times New Roman"/>
              </a:rPr>
              <a:t> </a:t>
            </a:r>
            <a:r>
              <a:rPr sz="2700" spc="-5" dirty="0">
                <a:latin typeface="Times New Roman"/>
                <a:cs typeface="Times New Roman"/>
              </a:rPr>
              <a:t>частину</a:t>
            </a:r>
            <a:r>
              <a:rPr sz="2700" spc="20" dirty="0">
                <a:latin typeface="Times New Roman"/>
                <a:cs typeface="Times New Roman"/>
              </a:rPr>
              <a:t> </a:t>
            </a:r>
            <a:r>
              <a:rPr sz="2700" spc="-5" dirty="0">
                <a:latin typeface="Times New Roman"/>
                <a:cs typeface="Times New Roman"/>
              </a:rPr>
              <a:t>до</a:t>
            </a:r>
            <a:r>
              <a:rPr sz="2700" dirty="0">
                <a:latin typeface="Times New Roman"/>
                <a:cs typeface="Times New Roman"/>
              </a:rPr>
              <a:t> </a:t>
            </a:r>
            <a:r>
              <a:rPr sz="2700" spc="-5" dirty="0">
                <a:latin typeface="Times New Roman"/>
                <a:cs typeface="Times New Roman"/>
              </a:rPr>
              <a:t>Державного</a:t>
            </a:r>
            <a:r>
              <a:rPr sz="2700" spc="15" dirty="0">
                <a:latin typeface="Times New Roman"/>
                <a:cs typeface="Times New Roman"/>
              </a:rPr>
              <a:t> </a:t>
            </a:r>
            <a:r>
              <a:rPr sz="2700" spc="-15" dirty="0">
                <a:latin typeface="Times New Roman"/>
                <a:cs typeface="Times New Roman"/>
              </a:rPr>
              <a:t>земельного</a:t>
            </a:r>
            <a:r>
              <a:rPr sz="2700" spc="25" dirty="0">
                <a:latin typeface="Times New Roman"/>
                <a:cs typeface="Times New Roman"/>
              </a:rPr>
              <a:t> </a:t>
            </a:r>
            <a:r>
              <a:rPr sz="2700" spc="-40" dirty="0">
                <a:latin typeface="Times New Roman"/>
                <a:cs typeface="Times New Roman"/>
              </a:rPr>
              <a:t>кадастру.</a:t>
            </a:r>
            <a:endParaRPr sz="2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8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</a:pPr>
            <a:r>
              <a:rPr sz="2700" spc="-10" dirty="0">
                <a:latin typeface="Times New Roman"/>
                <a:cs typeface="Times New Roman"/>
              </a:rPr>
              <a:t>Межі суміжних </a:t>
            </a:r>
            <a:r>
              <a:rPr sz="2700" spc="-5" dirty="0">
                <a:latin typeface="Times New Roman"/>
                <a:cs typeface="Times New Roman"/>
              </a:rPr>
              <a:t>земельних </a:t>
            </a:r>
            <a:r>
              <a:rPr sz="2700" dirty="0">
                <a:latin typeface="Times New Roman"/>
                <a:cs typeface="Times New Roman"/>
              </a:rPr>
              <a:t>ділянок </a:t>
            </a:r>
            <a:r>
              <a:rPr sz="2700" spc="-15" dirty="0">
                <a:latin typeface="Times New Roman"/>
                <a:cs typeface="Times New Roman"/>
              </a:rPr>
              <a:t>приватної </a:t>
            </a:r>
            <a:r>
              <a:rPr sz="2700" dirty="0">
                <a:latin typeface="Times New Roman"/>
                <a:cs typeface="Times New Roman"/>
              </a:rPr>
              <a:t>власності </a:t>
            </a:r>
            <a:r>
              <a:rPr sz="2700" spc="-15" dirty="0">
                <a:latin typeface="Times New Roman"/>
                <a:cs typeface="Times New Roman"/>
              </a:rPr>
              <a:t>можуть </a:t>
            </a:r>
            <a:r>
              <a:rPr sz="2700" spc="-30" dirty="0">
                <a:latin typeface="Times New Roman"/>
                <a:cs typeface="Times New Roman"/>
              </a:rPr>
              <a:t>бути </a:t>
            </a:r>
            <a:r>
              <a:rPr sz="2700" spc="-5" dirty="0">
                <a:latin typeface="Times New Roman"/>
                <a:cs typeface="Times New Roman"/>
              </a:rPr>
              <a:t>змінені </a:t>
            </a:r>
            <a:r>
              <a:rPr sz="2700" dirty="0">
                <a:latin typeface="Times New Roman"/>
                <a:cs typeface="Times New Roman"/>
              </a:rPr>
              <a:t> їх</a:t>
            </a:r>
            <a:r>
              <a:rPr sz="2700" spc="5" dirty="0">
                <a:latin typeface="Times New Roman"/>
                <a:cs typeface="Times New Roman"/>
              </a:rPr>
              <a:t> </a:t>
            </a:r>
            <a:r>
              <a:rPr sz="2700" spc="-15" dirty="0">
                <a:latin typeface="Times New Roman"/>
                <a:cs typeface="Times New Roman"/>
              </a:rPr>
              <a:t>власниками</a:t>
            </a:r>
            <a:r>
              <a:rPr sz="2700" spc="-10" dirty="0">
                <a:latin typeface="Times New Roman"/>
                <a:cs typeface="Times New Roman"/>
              </a:rPr>
              <a:t> </a:t>
            </a:r>
            <a:r>
              <a:rPr sz="2700" spc="-5" dirty="0">
                <a:latin typeface="Times New Roman"/>
                <a:cs typeface="Times New Roman"/>
              </a:rPr>
              <a:t>без</a:t>
            </a:r>
            <a:r>
              <a:rPr sz="2700" dirty="0">
                <a:latin typeface="Times New Roman"/>
                <a:cs typeface="Times New Roman"/>
              </a:rPr>
              <a:t> </a:t>
            </a:r>
            <a:r>
              <a:rPr sz="2700" spc="-10" dirty="0">
                <a:latin typeface="Times New Roman"/>
                <a:cs typeface="Times New Roman"/>
              </a:rPr>
              <a:t>формування</a:t>
            </a:r>
            <a:r>
              <a:rPr sz="2700" spc="-5" dirty="0">
                <a:latin typeface="Times New Roman"/>
                <a:cs typeface="Times New Roman"/>
              </a:rPr>
              <a:t> нових</a:t>
            </a:r>
            <a:r>
              <a:rPr sz="2700" dirty="0">
                <a:latin typeface="Times New Roman"/>
                <a:cs typeface="Times New Roman"/>
              </a:rPr>
              <a:t> </a:t>
            </a:r>
            <a:r>
              <a:rPr sz="2700" spc="-5" dirty="0">
                <a:latin typeface="Times New Roman"/>
                <a:cs typeface="Times New Roman"/>
              </a:rPr>
              <a:t>земельних</a:t>
            </a:r>
            <a:r>
              <a:rPr sz="2700" dirty="0">
                <a:latin typeface="Times New Roman"/>
                <a:cs typeface="Times New Roman"/>
              </a:rPr>
              <a:t> ділянок</a:t>
            </a:r>
            <a:r>
              <a:rPr sz="2700" spc="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за</a:t>
            </a:r>
            <a:r>
              <a:rPr sz="2700" spc="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проектами </a:t>
            </a:r>
            <a:r>
              <a:rPr sz="2700" spc="5" dirty="0">
                <a:latin typeface="Times New Roman"/>
                <a:cs typeface="Times New Roman"/>
              </a:rPr>
              <a:t> </a:t>
            </a:r>
            <a:r>
              <a:rPr sz="2700" spc="-10" dirty="0">
                <a:latin typeface="Times New Roman"/>
                <a:cs typeface="Times New Roman"/>
              </a:rPr>
              <a:t>землеустрою </a:t>
            </a:r>
            <a:r>
              <a:rPr sz="2700" dirty="0">
                <a:latin typeface="Times New Roman"/>
                <a:cs typeface="Times New Roman"/>
              </a:rPr>
              <a:t>із</a:t>
            </a:r>
            <a:r>
              <a:rPr sz="2700" spc="-5" dirty="0">
                <a:latin typeface="Times New Roman"/>
                <a:cs typeface="Times New Roman"/>
              </a:rPr>
              <a:t> </a:t>
            </a:r>
            <a:r>
              <a:rPr sz="2700" spc="-10" dirty="0">
                <a:latin typeface="Times New Roman"/>
                <a:cs typeface="Times New Roman"/>
              </a:rPr>
              <a:t>впорядкування</a:t>
            </a:r>
            <a:r>
              <a:rPr sz="2700" spc="10" dirty="0">
                <a:latin typeface="Times New Roman"/>
                <a:cs typeface="Times New Roman"/>
              </a:rPr>
              <a:t> </a:t>
            </a:r>
            <a:r>
              <a:rPr sz="2700" spc="-15" dirty="0">
                <a:latin typeface="Times New Roman"/>
                <a:cs typeface="Times New Roman"/>
              </a:rPr>
              <a:t>існуючих</a:t>
            </a:r>
            <a:r>
              <a:rPr sz="2700" spc="20" dirty="0">
                <a:latin typeface="Times New Roman"/>
                <a:cs typeface="Times New Roman"/>
              </a:rPr>
              <a:t> </a:t>
            </a:r>
            <a:r>
              <a:rPr sz="2700" spc="-15" dirty="0">
                <a:latin typeface="Times New Roman"/>
                <a:cs typeface="Times New Roman"/>
              </a:rPr>
              <a:t>землеволодінь</a:t>
            </a:r>
            <a:endParaRPr sz="27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1477" y="270510"/>
            <a:ext cx="5220335" cy="1305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840990" algn="l"/>
              </a:tabLst>
            </a:pPr>
            <a:r>
              <a:rPr sz="2800" spc="-5" dirty="0"/>
              <a:t>Вилучення	земельних</a:t>
            </a:r>
            <a:endParaRPr sz="2800"/>
          </a:p>
          <a:p>
            <a:pPr marL="12700" marR="5080">
              <a:lnSpc>
                <a:spcPct val="100000"/>
              </a:lnSpc>
              <a:tabLst>
                <a:tab pos="2664460" algn="l"/>
                <a:tab pos="3388360" algn="l"/>
                <a:tab pos="3491865" algn="l"/>
                <a:tab pos="3996054" algn="l"/>
                <a:tab pos="4615180" algn="l"/>
              </a:tabLst>
            </a:pPr>
            <a:r>
              <a:rPr sz="2800" spc="-5" dirty="0"/>
              <a:t>здійс</a:t>
            </a:r>
            <a:r>
              <a:rPr sz="2800" spc="-15" dirty="0"/>
              <a:t>н</a:t>
            </a:r>
            <a:r>
              <a:rPr sz="2800" spc="-10" dirty="0"/>
              <a:t>юєт</a:t>
            </a:r>
            <a:r>
              <a:rPr sz="2800" spc="-15" dirty="0"/>
              <a:t>ь</a:t>
            </a:r>
            <a:r>
              <a:rPr sz="2800" spc="-5" dirty="0"/>
              <a:t>ся</a:t>
            </a:r>
            <a:r>
              <a:rPr sz="2800" dirty="0"/>
              <a:t>	</a:t>
            </a:r>
            <a:r>
              <a:rPr sz="2800" b="0" spc="-10" dirty="0">
                <a:latin typeface="Times New Roman"/>
                <a:cs typeface="Times New Roman"/>
              </a:rPr>
              <a:t>з</a:t>
            </a:r>
            <a:r>
              <a:rPr sz="2800" b="0" spc="-5" dirty="0">
                <a:latin typeface="Times New Roman"/>
                <a:cs typeface="Times New Roman"/>
              </a:rPr>
              <a:t>а</a:t>
            </a:r>
            <a:r>
              <a:rPr sz="2800" b="0" dirty="0">
                <a:latin typeface="Times New Roman"/>
                <a:cs typeface="Times New Roman"/>
              </a:rPr>
              <a:t>		</a:t>
            </a:r>
            <a:r>
              <a:rPr sz="2800" b="0" spc="-10" dirty="0">
                <a:latin typeface="Times New Roman"/>
                <a:cs typeface="Times New Roman"/>
              </a:rPr>
              <a:t>пись</a:t>
            </a:r>
            <a:r>
              <a:rPr sz="2800" b="0" dirty="0">
                <a:latin typeface="Times New Roman"/>
                <a:cs typeface="Times New Roman"/>
              </a:rPr>
              <a:t>м</a:t>
            </a:r>
            <a:r>
              <a:rPr sz="2800" b="0" spc="-5" dirty="0">
                <a:latin typeface="Times New Roman"/>
                <a:cs typeface="Times New Roman"/>
              </a:rPr>
              <a:t>ов</a:t>
            </a:r>
            <a:r>
              <a:rPr sz="2800" b="0" dirty="0">
                <a:latin typeface="Times New Roman"/>
                <a:cs typeface="Times New Roman"/>
              </a:rPr>
              <a:t>о</a:t>
            </a:r>
            <a:r>
              <a:rPr sz="2800" b="0" spc="-5" dirty="0">
                <a:latin typeface="Times New Roman"/>
                <a:cs typeface="Times New Roman"/>
              </a:rPr>
              <a:t>ю  </a:t>
            </a:r>
            <a:r>
              <a:rPr sz="2800" b="0" spc="-10" dirty="0">
                <a:latin typeface="Times New Roman"/>
                <a:cs typeface="Times New Roman"/>
              </a:rPr>
              <a:t>землекористувачів,	</a:t>
            </a:r>
            <a:r>
              <a:rPr sz="2800" b="0" spc="-5" dirty="0">
                <a:latin typeface="Times New Roman"/>
                <a:cs typeface="Times New Roman"/>
              </a:rPr>
              <a:t>а	в	разі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895594" y="270510"/>
            <a:ext cx="1285240" cy="1305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86995" marR="5080" indent="-74930" algn="just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latin typeface="Times New Roman"/>
                <a:cs typeface="Times New Roman"/>
              </a:rPr>
              <a:t>ділян</a:t>
            </a:r>
            <a:r>
              <a:rPr sz="2800" b="1" dirty="0">
                <a:latin typeface="Times New Roman"/>
                <a:cs typeface="Times New Roman"/>
              </a:rPr>
              <a:t>о</a:t>
            </a:r>
            <a:r>
              <a:rPr sz="2800" b="1" spc="-5" dirty="0">
                <a:latin typeface="Times New Roman"/>
                <a:cs typeface="Times New Roman"/>
              </a:rPr>
              <a:t>к  </a:t>
            </a:r>
            <a:r>
              <a:rPr sz="2800" spc="-5" dirty="0">
                <a:latin typeface="Times New Roman"/>
                <a:cs typeface="Times New Roman"/>
              </a:rPr>
              <a:t>згодою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незг</a:t>
            </a:r>
            <a:r>
              <a:rPr sz="2800" dirty="0">
                <a:latin typeface="Times New Roman"/>
                <a:cs typeface="Times New Roman"/>
              </a:rPr>
              <a:t>о</a:t>
            </a:r>
            <a:r>
              <a:rPr sz="2800" spc="-5" dirty="0">
                <a:latin typeface="Times New Roman"/>
                <a:cs typeface="Times New Roman"/>
              </a:rPr>
              <a:t>ди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1477" y="1550923"/>
            <a:ext cx="6838315" cy="2159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latin typeface="Times New Roman"/>
                <a:cs typeface="Times New Roman"/>
              </a:rPr>
              <a:t>землекористувачів</a:t>
            </a:r>
            <a:r>
              <a:rPr sz="2800" spc="-5" dirty="0">
                <a:latin typeface="Times New Roman"/>
                <a:cs typeface="Times New Roman"/>
              </a:rPr>
              <a:t> -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у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судовому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порядку.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Справжність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підпису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на</a:t>
            </a:r>
            <a:r>
              <a:rPr sz="2800" dirty="0">
                <a:latin typeface="Times New Roman"/>
                <a:cs typeface="Times New Roman"/>
              </a:rPr>
              <a:t> документі,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що 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підтверджує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згоду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землекористувача</a:t>
            </a:r>
            <a:r>
              <a:rPr sz="2800" spc="-5" dirty="0">
                <a:latin typeface="Times New Roman"/>
                <a:cs typeface="Times New Roman"/>
              </a:rPr>
              <a:t> на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вилучення земельної ділянки, засвідчується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нотаріально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1477" y="4137405"/>
            <a:ext cx="7824470" cy="422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96695" algn="l"/>
                <a:tab pos="2903855" algn="l"/>
                <a:tab pos="4040504" algn="l"/>
                <a:tab pos="4441190" algn="l"/>
                <a:tab pos="5906135" algn="l"/>
              </a:tabLst>
            </a:pPr>
            <a:r>
              <a:rPr sz="2600" dirty="0">
                <a:latin typeface="Times New Roman"/>
                <a:cs typeface="Times New Roman"/>
              </a:rPr>
              <a:t>Зем</a:t>
            </a:r>
            <a:r>
              <a:rPr sz="2600" spc="-15" dirty="0">
                <a:latin typeface="Times New Roman"/>
                <a:cs typeface="Times New Roman"/>
              </a:rPr>
              <a:t>е</a:t>
            </a:r>
            <a:r>
              <a:rPr sz="2600" spc="-5" dirty="0">
                <a:latin typeface="Times New Roman"/>
                <a:cs typeface="Times New Roman"/>
              </a:rPr>
              <a:t>льн</a:t>
            </a:r>
            <a:r>
              <a:rPr sz="2600" dirty="0">
                <a:latin typeface="Times New Roman"/>
                <a:cs typeface="Times New Roman"/>
              </a:rPr>
              <a:t>і	д</a:t>
            </a:r>
            <a:r>
              <a:rPr sz="2600" spc="-10" dirty="0">
                <a:latin typeface="Times New Roman"/>
                <a:cs typeface="Times New Roman"/>
              </a:rPr>
              <a:t>і</a:t>
            </a:r>
            <a:r>
              <a:rPr sz="2600" spc="-5" dirty="0">
                <a:latin typeface="Times New Roman"/>
                <a:cs typeface="Times New Roman"/>
              </a:rPr>
              <a:t>лян</a:t>
            </a:r>
            <a:r>
              <a:rPr sz="2600" spc="-10" dirty="0">
                <a:latin typeface="Times New Roman"/>
                <a:cs typeface="Times New Roman"/>
              </a:rPr>
              <a:t>к</a:t>
            </a:r>
            <a:r>
              <a:rPr sz="2600" spc="-5" dirty="0">
                <a:latin typeface="Times New Roman"/>
                <a:cs typeface="Times New Roman"/>
              </a:rPr>
              <a:t>и</a:t>
            </a:r>
            <a:r>
              <a:rPr sz="2600" dirty="0">
                <a:latin typeface="Times New Roman"/>
                <a:cs typeface="Times New Roman"/>
              </a:rPr>
              <a:t>,	</a:t>
            </a:r>
            <a:r>
              <a:rPr sz="2600" spc="-5" dirty="0">
                <a:latin typeface="Times New Roman"/>
                <a:cs typeface="Times New Roman"/>
              </a:rPr>
              <a:t>на</a:t>
            </a:r>
            <a:r>
              <a:rPr sz="2600" spc="-15" dirty="0">
                <a:latin typeface="Times New Roman"/>
                <a:cs typeface="Times New Roman"/>
              </a:rPr>
              <a:t>д</a:t>
            </a:r>
            <a:r>
              <a:rPr sz="2600" dirty="0">
                <a:latin typeface="Times New Roman"/>
                <a:cs typeface="Times New Roman"/>
              </a:rPr>
              <a:t>ані	у	</a:t>
            </a:r>
            <a:r>
              <a:rPr sz="2600" spc="-5" dirty="0">
                <a:latin typeface="Times New Roman"/>
                <a:cs typeface="Times New Roman"/>
              </a:rPr>
              <a:t>п</a:t>
            </a:r>
            <a:r>
              <a:rPr sz="2600" spc="65" dirty="0">
                <a:latin typeface="Times New Roman"/>
                <a:cs typeface="Times New Roman"/>
              </a:rPr>
              <a:t>о</a:t>
            </a:r>
            <a:r>
              <a:rPr sz="2600" dirty="0">
                <a:latin typeface="Times New Roman"/>
                <a:cs typeface="Times New Roman"/>
              </a:rPr>
              <a:t>стій</a:t>
            </a:r>
            <a:r>
              <a:rPr sz="2600" spc="-20" dirty="0">
                <a:latin typeface="Times New Roman"/>
                <a:cs typeface="Times New Roman"/>
              </a:rPr>
              <a:t>н</a:t>
            </a:r>
            <a:r>
              <a:rPr sz="2600" dirty="0">
                <a:latin typeface="Times New Roman"/>
                <a:cs typeface="Times New Roman"/>
              </a:rPr>
              <a:t>е	</a:t>
            </a:r>
            <a:r>
              <a:rPr sz="2600" spc="-140" dirty="0">
                <a:latin typeface="Times New Roman"/>
                <a:cs typeface="Times New Roman"/>
              </a:rPr>
              <a:t>к</a:t>
            </a:r>
            <a:r>
              <a:rPr sz="2600" dirty="0">
                <a:latin typeface="Times New Roman"/>
                <a:cs typeface="Times New Roman"/>
              </a:rPr>
              <a:t>орис</a:t>
            </a:r>
            <a:r>
              <a:rPr sz="2600" spc="-55" dirty="0">
                <a:latin typeface="Times New Roman"/>
                <a:cs typeface="Times New Roman"/>
              </a:rPr>
              <a:t>т</a:t>
            </a:r>
            <a:r>
              <a:rPr sz="2600" spc="15" dirty="0">
                <a:latin typeface="Times New Roman"/>
                <a:cs typeface="Times New Roman"/>
              </a:rPr>
              <a:t>у</a:t>
            </a:r>
            <a:r>
              <a:rPr sz="2600" spc="-45" dirty="0">
                <a:latin typeface="Times New Roman"/>
                <a:cs typeface="Times New Roman"/>
              </a:rPr>
              <a:t>в</a:t>
            </a:r>
            <a:r>
              <a:rPr sz="2600" spc="-20" dirty="0">
                <a:latin typeface="Times New Roman"/>
                <a:cs typeface="Times New Roman"/>
              </a:rPr>
              <a:t>а</a:t>
            </a:r>
            <a:r>
              <a:rPr sz="2600" spc="-5" dirty="0">
                <a:latin typeface="Times New Roman"/>
                <a:cs typeface="Times New Roman"/>
              </a:rPr>
              <a:t>ння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373871" y="4137405"/>
            <a:ext cx="3637279" cy="422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67995" algn="l"/>
                <a:tab pos="1647825" algn="l"/>
                <a:tab pos="3325495" algn="l"/>
              </a:tabLst>
            </a:pPr>
            <a:r>
              <a:rPr sz="2600" spc="-5" dirty="0">
                <a:latin typeface="Times New Roman"/>
                <a:cs typeface="Times New Roman"/>
              </a:rPr>
              <a:t>і</a:t>
            </a:r>
            <a:r>
              <a:rPr sz="2600" dirty="0">
                <a:latin typeface="Times New Roman"/>
                <a:cs typeface="Times New Roman"/>
              </a:rPr>
              <a:t>з	</a:t>
            </a:r>
            <a:r>
              <a:rPr sz="2600" spc="-5" dirty="0">
                <a:latin typeface="Times New Roman"/>
                <a:cs typeface="Times New Roman"/>
              </a:rPr>
              <a:t>з</a:t>
            </a:r>
            <a:r>
              <a:rPr sz="2600" spc="-15" dirty="0">
                <a:latin typeface="Times New Roman"/>
                <a:cs typeface="Times New Roman"/>
              </a:rPr>
              <a:t>е</a:t>
            </a:r>
            <a:r>
              <a:rPr sz="2600" dirty="0">
                <a:latin typeface="Times New Roman"/>
                <a:cs typeface="Times New Roman"/>
              </a:rPr>
              <a:t>м</a:t>
            </a:r>
            <a:r>
              <a:rPr sz="2600" spc="-10" dirty="0">
                <a:latin typeface="Times New Roman"/>
                <a:cs typeface="Times New Roman"/>
              </a:rPr>
              <a:t>е</a:t>
            </a:r>
            <a:r>
              <a:rPr sz="2600" spc="-5" dirty="0">
                <a:latin typeface="Times New Roman"/>
                <a:cs typeface="Times New Roman"/>
              </a:rPr>
              <a:t>л</a:t>
            </a:r>
            <a:r>
              <a:rPr sz="2600" dirty="0">
                <a:latin typeface="Times New Roman"/>
                <a:cs typeface="Times New Roman"/>
              </a:rPr>
              <a:t>ь	д</a:t>
            </a:r>
            <a:r>
              <a:rPr sz="2600" spc="-10" dirty="0">
                <a:latin typeface="Times New Roman"/>
                <a:cs typeface="Times New Roman"/>
              </a:rPr>
              <a:t>е</a:t>
            </a:r>
            <a:r>
              <a:rPr sz="2600" dirty="0">
                <a:latin typeface="Times New Roman"/>
                <a:cs typeface="Times New Roman"/>
              </a:rPr>
              <a:t>ржавної	</a:t>
            </a:r>
            <a:r>
              <a:rPr sz="2600" spc="25" dirty="0">
                <a:latin typeface="Times New Roman"/>
                <a:cs typeface="Times New Roman"/>
              </a:rPr>
              <a:t>та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41477" y="4533341"/>
            <a:ext cx="11666855" cy="20085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</a:pPr>
            <a:r>
              <a:rPr sz="2600" spc="-20" dirty="0">
                <a:latin typeface="Times New Roman"/>
                <a:cs typeface="Times New Roman"/>
              </a:rPr>
              <a:t>комунальної</a:t>
            </a:r>
            <a:r>
              <a:rPr sz="2600" spc="-1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власності, </a:t>
            </a:r>
            <a:r>
              <a:rPr sz="2600" spc="-10" dirty="0">
                <a:latin typeface="Times New Roman"/>
                <a:cs typeface="Times New Roman"/>
              </a:rPr>
              <a:t>можуть вилучатися </a:t>
            </a:r>
            <a:r>
              <a:rPr sz="2600" spc="-5" dirty="0">
                <a:latin typeface="Times New Roman"/>
                <a:cs typeface="Times New Roman"/>
              </a:rPr>
              <a:t>для </a:t>
            </a:r>
            <a:r>
              <a:rPr sz="2600" spc="-10" dirty="0">
                <a:latin typeface="Times New Roman"/>
                <a:cs typeface="Times New Roman"/>
              </a:rPr>
              <a:t>суспільних </a:t>
            </a:r>
            <a:r>
              <a:rPr sz="2600" spc="20" dirty="0">
                <a:latin typeface="Times New Roman"/>
                <a:cs typeface="Times New Roman"/>
              </a:rPr>
              <a:t>та </a:t>
            </a:r>
            <a:r>
              <a:rPr sz="2600" dirty="0">
                <a:latin typeface="Times New Roman"/>
                <a:cs typeface="Times New Roman"/>
              </a:rPr>
              <a:t>інших </a:t>
            </a:r>
            <a:r>
              <a:rPr sz="2600" spc="-5" dirty="0">
                <a:latin typeface="Times New Roman"/>
                <a:cs typeface="Times New Roman"/>
              </a:rPr>
              <a:t>потреб </a:t>
            </a:r>
            <a:r>
              <a:rPr sz="2600" dirty="0">
                <a:latin typeface="Times New Roman"/>
                <a:cs typeface="Times New Roman"/>
              </a:rPr>
              <a:t>за </a:t>
            </a:r>
            <a:r>
              <a:rPr sz="2600" spc="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рішенням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Верховної</a:t>
            </a:r>
            <a:r>
              <a:rPr sz="2600" spc="62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Ради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20" dirty="0">
                <a:latin typeface="Times New Roman"/>
                <a:cs typeface="Times New Roman"/>
              </a:rPr>
              <a:t>Автономної</a:t>
            </a:r>
            <a:r>
              <a:rPr sz="2600" spc="-15" dirty="0">
                <a:latin typeface="Times New Roman"/>
                <a:cs typeface="Times New Roman"/>
              </a:rPr>
              <a:t> Республіки</a:t>
            </a:r>
            <a:r>
              <a:rPr sz="2600" spc="62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Крим,</a:t>
            </a:r>
            <a:r>
              <a:rPr sz="2600" spc="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Ради</a:t>
            </a:r>
            <a:r>
              <a:rPr sz="2600" dirty="0">
                <a:latin typeface="Times New Roman"/>
                <a:cs typeface="Times New Roman"/>
              </a:rPr>
              <a:t> міністрів </a:t>
            </a:r>
            <a:r>
              <a:rPr sz="2600" spc="5" dirty="0">
                <a:latin typeface="Times New Roman"/>
                <a:cs typeface="Times New Roman"/>
              </a:rPr>
              <a:t> </a:t>
            </a:r>
            <a:r>
              <a:rPr sz="2600" spc="-20" dirty="0">
                <a:latin typeface="Times New Roman"/>
                <a:cs typeface="Times New Roman"/>
              </a:rPr>
              <a:t>Автономної</a:t>
            </a:r>
            <a:r>
              <a:rPr sz="2600" spc="-1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Республіки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Крим,</a:t>
            </a:r>
            <a:r>
              <a:rPr sz="2600" spc="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органів</a:t>
            </a:r>
            <a:r>
              <a:rPr sz="2600" spc="5" dirty="0">
                <a:latin typeface="Times New Roman"/>
                <a:cs typeface="Times New Roman"/>
              </a:rPr>
              <a:t> </a:t>
            </a:r>
            <a:r>
              <a:rPr sz="2600" spc="-30" dirty="0">
                <a:latin typeface="Times New Roman"/>
                <a:cs typeface="Times New Roman"/>
              </a:rPr>
              <a:t>виконавчої</a:t>
            </a:r>
            <a:r>
              <a:rPr sz="2600" spc="-25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влади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spc="15" dirty="0">
                <a:latin typeface="Times New Roman"/>
                <a:cs typeface="Times New Roman"/>
              </a:rPr>
              <a:t>та</a:t>
            </a:r>
            <a:r>
              <a:rPr sz="2600" spc="2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органів</a:t>
            </a:r>
            <a:r>
              <a:rPr sz="2600" spc="5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місцевого 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самоврядування,</a:t>
            </a:r>
            <a:r>
              <a:rPr sz="2600" dirty="0">
                <a:latin typeface="Times New Roman"/>
                <a:cs typeface="Times New Roman"/>
              </a:rPr>
              <a:t> що</a:t>
            </a:r>
            <a:r>
              <a:rPr sz="2600" spc="5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здійснюють</a:t>
            </a:r>
            <a:r>
              <a:rPr sz="2600" spc="-10" dirty="0">
                <a:latin typeface="Times New Roman"/>
                <a:cs typeface="Times New Roman"/>
              </a:rPr>
              <a:t> розпорядження</a:t>
            </a:r>
            <a:r>
              <a:rPr sz="2600" spc="-5" dirty="0">
                <a:latin typeface="Times New Roman"/>
                <a:cs typeface="Times New Roman"/>
              </a:rPr>
              <a:t> земельними</a:t>
            </a:r>
            <a:r>
              <a:rPr sz="2600" spc="64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ділянками 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відповідно</a:t>
            </a:r>
            <a:r>
              <a:rPr sz="2600" spc="-1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до</a:t>
            </a:r>
            <a:r>
              <a:rPr sz="2600" spc="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повноважень</a:t>
            </a:r>
            <a:endParaRPr sz="2600">
              <a:latin typeface="Times New Roman"/>
              <a:cs typeface="Times New Roman"/>
            </a:endParaRPr>
          </a:p>
        </p:txBody>
      </p: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029956" y="1039367"/>
            <a:ext cx="3723132" cy="2212848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11566017" y="141173"/>
            <a:ext cx="15303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Times New Roman"/>
                <a:cs typeface="Times New Roman"/>
              </a:rPr>
              <a:t>3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3027" y="131775"/>
            <a:ext cx="11637010" cy="148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0"/>
              </a:spcBef>
              <a:buFont typeface="Wingdings"/>
              <a:buChar char=""/>
              <a:tabLst>
                <a:tab pos="355600" algn="l"/>
              </a:tabLst>
            </a:pPr>
            <a:r>
              <a:rPr sz="2400" spc="-5" dirty="0">
                <a:latin typeface="Times New Roman"/>
                <a:cs typeface="Times New Roman"/>
              </a:rPr>
              <a:t>Сільські,</a:t>
            </a:r>
            <a:r>
              <a:rPr sz="2400" spc="5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селищні,</a:t>
            </a:r>
            <a:r>
              <a:rPr sz="2400" spc="57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міські</a:t>
            </a:r>
            <a:r>
              <a:rPr sz="2400" spc="5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ради</a:t>
            </a:r>
            <a:r>
              <a:rPr sz="2400" spc="5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вилучають</a:t>
            </a:r>
            <a:r>
              <a:rPr sz="2400" spc="5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земельні</a:t>
            </a:r>
            <a:r>
              <a:rPr sz="2400" spc="58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ділянки</a:t>
            </a:r>
            <a:r>
              <a:rPr sz="2400" spc="56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комунальної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власності </a:t>
            </a:r>
            <a:r>
              <a:rPr sz="2400" spc="-59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відповідних територіальних </a:t>
            </a:r>
            <a:r>
              <a:rPr sz="2400" spc="-10" dirty="0">
                <a:latin typeface="Times New Roman"/>
                <a:cs typeface="Times New Roman"/>
              </a:rPr>
              <a:t>громад, </a:t>
            </a:r>
            <a:r>
              <a:rPr sz="2400" dirty="0">
                <a:latin typeface="Times New Roman"/>
                <a:cs typeface="Times New Roman"/>
              </a:rPr>
              <a:t>які </a:t>
            </a:r>
            <a:r>
              <a:rPr sz="2400" spc="-20" dirty="0">
                <a:latin typeface="Times New Roman"/>
                <a:cs typeface="Times New Roman"/>
              </a:rPr>
              <a:t>перебувають </a:t>
            </a:r>
            <a:r>
              <a:rPr sz="2400" dirty="0">
                <a:latin typeface="Times New Roman"/>
                <a:cs typeface="Times New Roman"/>
              </a:rPr>
              <a:t>у </a:t>
            </a:r>
            <a:r>
              <a:rPr sz="2400" spc="-5" dirty="0">
                <a:latin typeface="Times New Roman"/>
                <a:cs typeface="Times New Roman"/>
              </a:rPr>
              <a:t>постійному </a:t>
            </a:r>
            <a:r>
              <a:rPr sz="2400" spc="-15" dirty="0">
                <a:latin typeface="Times New Roman"/>
                <a:cs typeface="Times New Roman"/>
              </a:rPr>
              <a:t>користуванні, </a:t>
            </a:r>
            <a:r>
              <a:rPr sz="2400" dirty="0">
                <a:latin typeface="Times New Roman"/>
                <a:cs typeface="Times New Roman"/>
              </a:rPr>
              <a:t>для 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всіх потреб, </a:t>
            </a:r>
            <a:r>
              <a:rPr sz="2400" dirty="0">
                <a:latin typeface="Times New Roman"/>
                <a:cs typeface="Times New Roman"/>
              </a:rPr>
              <a:t>крім </a:t>
            </a:r>
            <a:r>
              <a:rPr sz="2400" spc="-5" dirty="0">
                <a:latin typeface="Times New Roman"/>
                <a:cs typeface="Times New Roman"/>
              </a:rPr>
              <a:t>особливо цінних земель, які </a:t>
            </a:r>
            <a:r>
              <a:rPr sz="2400" spc="-10" dirty="0">
                <a:latin typeface="Times New Roman"/>
                <a:cs typeface="Times New Roman"/>
              </a:rPr>
              <a:t>вилучаються (викупляються) </a:t>
            </a:r>
            <a:r>
              <a:rPr sz="2400" spc="-5" dirty="0">
                <a:latin typeface="Times New Roman"/>
                <a:cs typeface="Times New Roman"/>
              </a:rPr>
              <a:t>ними </a:t>
            </a:r>
            <a:r>
              <a:rPr sz="2400" dirty="0">
                <a:latin typeface="Times New Roman"/>
                <a:cs typeface="Times New Roman"/>
              </a:rPr>
              <a:t>з 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урахуванням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вимог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статті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150 </a:t>
            </a:r>
            <a:r>
              <a:rPr sz="2400" spc="-10" dirty="0">
                <a:latin typeface="Times New Roman"/>
                <a:cs typeface="Times New Roman"/>
              </a:rPr>
              <a:t>Земельного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65" dirty="0">
                <a:latin typeface="Times New Roman"/>
                <a:cs typeface="Times New Roman"/>
              </a:rPr>
              <a:t>Кодексу.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455020" y="1961515"/>
            <a:ext cx="14236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ви</a:t>
            </a:r>
            <a:r>
              <a:rPr sz="2400" spc="5" dirty="0">
                <a:latin typeface="Times New Roman"/>
                <a:cs typeface="Times New Roman"/>
              </a:rPr>
              <a:t>лу</a:t>
            </a:r>
            <a:r>
              <a:rPr sz="2400" dirty="0">
                <a:latin typeface="Times New Roman"/>
                <a:cs typeface="Times New Roman"/>
              </a:rPr>
              <a:t>ча</a:t>
            </a:r>
            <a:r>
              <a:rPr sz="2400" spc="-35" dirty="0">
                <a:latin typeface="Times New Roman"/>
                <a:cs typeface="Times New Roman"/>
              </a:rPr>
              <a:t>ю</a:t>
            </a:r>
            <a:r>
              <a:rPr sz="2400" dirty="0">
                <a:latin typeface="Times New Roman"/>
                <a:cs typeface="Times New Roman"/>
              </a:rPr>
              <a:t>ть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3027" y="1961515"/>
            <a:ext cx="1003744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Font typeface="Wingdings"/>
              <a:buChar char=""/>
              <a:tabLst>
                <a:tab pos="355600" algn="l"/>
                <a:tab pos="1749425" algn="l"/>
                <a:tab pos="1781810" algn="l"/>
                <a:tab pos="2577465" algn="l"/>
                <a:tab pos="3027045" algn="l"/>
                <a:tab pos="4319270" algn="l"/>
                <a:tab pos="4372610" algn="l"/>
                <a:tab pos="5882005" algn="l"/>
                <a:tab pos="5971540" algn="l"/>
                <a:tab pos="6957695" algn="l"/>
                <a:tab pos="7715250" algn="l"/>
                <a:tab pos="8204834" algn="l"/>
                <a:tab pos="9417685" algn="l"/>
              </a:tabLst>
            </a:pPr>
            <a:r>
              <a:rPr sz="2400" dirty="0">
                <a:latin typeface="Times New Roman"/>
                <a:cs typeface="Times New Roman"/>
              </a:rPr>
              <a:t>Вер</a:t>
            </a:r>
            <a:r>
              <a:rPr sz="2400" spc="-100" dirty="0">
                <a:latin typeface="Times New Roman"/>
                <a:cs typeface="Times New Roman"/>
              </a:rPr>
              <a:t>х</a:t>
            </a:r>
            <a:r>
              <a:rPr sz="2400" dirty="0">
                <a:latin typeface="Times New Roman"/>
                <a:cs typeface="Times New Roman"/>
              </a:rPr>
              <a:t>овна		</a:t>
            </a:r>
            <a:r>
              <a:rPr sz="2400" spc="-5" dirty="0">
                <a:latin typeface="Times New Roman"/>
                <a:cs typeface="Times New Roman"/>
              </a:rPr>
              <a:t>Рад</a:t>
            </a:r>
            <a:r>
              <a:rPr sz="2400" dirty="0">
                <a:latin typeface="Times New Roman"/>
                <a:cs typeface="Times New Roman"/>
              </a:rPr>
              <a:t>а	</a:t>
            </a:r>
            <a:r>
              <a:rPr sz="2400" spc="-5" dirty="0">
                <a:latin typeface="Times New Roman"/>
                <a:cs typeface="Times New Roman"/>
              </a:rPr>
              <a:t>А</a:t>
            </a:r>
            <a:r>
              <a:rPr sz="2400" spc="-60" dirty="0">
                <a:latin typeface="Times New Roman"/>
                <a:cs typeface="Times New Roman"/>
              </a:rPr>
              <a:t>в</a:t>
            </a:r>
            <a:r>
              <a:rPr sz="2400" spc="-45" dirty="0">
                <a:latin typeface="Times New Roman"/>
                <a:cs typeface="Times New Roman"/>
              </a:rPr>
              <a:t>т</a:t>
            </a:r>
            <a:r>
              <a:rPr sz="2400" spc="5" dirty="0">
                <a:latin typeface="Times New Roman"/>
                <a:cs typeface="Times New Roman"/>
              </a:rPr>
              <a:t>о</a:t>
            </a:r>
            <a:r>
              <a:rPr sz="2400" spc="-5" dirty="0">
                <a:latin typeface="Times New Roman"/>
                <a:cs typeface="Times New Roman"/>
              </a:rPr>
              <a:t>н</a:t>
            </a:r>
            <a:r>
              <a:rPr sz="2400" spc="-50" dirty="0">
                <a:latin typeface="Times New Roman"/>
                <a:cs typeface="Times New Roman"/>
              </a:rPr>
              <a:t>о</a:t>
            </a:r>
            <a:r>
              <a:rPr sz="2400" dirty="0">
                <a:latin typeface="Times New Roman"/>
                <a:cs typeface="Times New Roman"/>
              </a:rPr>
              <a:t>мної	</a:t>
            </a:r>
            <a:r>
              <a:rPr sz="2400" spc="-40" dirty="0">
                <a:latin typeface="Times New Roman"/>
                <a:cs typeface="Times New Roman"/>
              </a:rPr>
              <a:t>Р</a:t>
            </a:r>
            <a:r>
              <a:rPr sz="2400" spc="60" dirty="0">
                <a:latin typeface="Times New Roman"/>
                <a:cs typeface="Times New Roman"/>
              </a:rPr>
              <a:t>е</a:t>
            </a:r>
            <a:r>
              <a:rPr sz="2400" dirty="0">
                <a:latin typeface="Times New Roman"/>
                <a:cs typeface="Times New Roman"/>
              </a:rPr>
              <a:t>сп</a:t>
            </a:r>
            <a:r>
              <a:rPr sz="2400" spc="-10" dirty="0">
                <a:latin typeface="Times New Roman"/>
                <a:cs typeface="Times New Roman"/>
              </a:rPr>
              <a:t>у</a:t>
            </a:r>
            <a:r>
              <a:rPr sz="2400" spc="-60" dirty="0">
                <a:latin typeface="Times New Roman"/>
                <a:cs typeface="Times New Roman"/>
              </a:rPr>
              <a:t>б</a:t>
            </a:r>
            <a:r>
              <a:rPr sz="2400" spc="-10" dirty="0">
                <a:latin typeface="Times New Roman"/>
                <a:cs typeface="Times New Roman"/>
              </a:rPr>
              <a:t>л</a:t>
            </a:r>
            <a:r>
              <a:rPr sz="2400" dirty="0">
                <a:latin typeface="Times New Roman"/>
                <a:cs typeface="Times New Roman"/>
              </a:rPr>
              <a:t>іки		</a:t>
            </a:r>
            <a:r>
              <a:rPr sz="2400" spc="-20" dirty="0">
                <a:latin typeface="Times New Roman"/>
                <a:cs typeface="Times New Roman"/>
              </a:rPr>
              <a:t>К</a:t>
            </a:r>
            <a:r>
              <a:rPr sz="2400" dirty="0">
                <a:latin typeface="Times New Roman"/>
                <a:cs typeface="Times New Roman"/>
              </a:rPr>
              <a:t>рим,	о</a:t>
            </a:r>
            <a:r>
              <a:rPr sz="2400" spc="-60" dirty="0">
                <a:latin typeface="Times New Roman"/>
                <a:cs typeface="Times New Roman"/>
              </a:rPr>
              <a:t>б</a:t>
            </a:r>
            <a:r>
              <a:rPr sz="2400" spc="-5" dirty="0">
                <a:latin typeface="Times New Roman"/>
                <a:cs typeface="Times New Roman"/>
              </a:rPr>
              <a:t>ласні</a:t>
            </a:r>
            <a:r>
              <a:rPr sz="2400" dirty="0">
                <a:latin typeface="Times New Roman"/>
                <a:cs typeface="Times New Roman"/>
              </a:rPr>
              <a:t>,	районні	ради  </a:t>
            </a:r>
            <a:r>
              <a:rPr sz="2400" spc="-5" dirty="0">
                <a:latin typeface="Times New Roman"/>
                <a:cs typeface="Times New Roman"/>
              </a:rPr>
              <a:t>земельні	</a:t>
            </a:r>
            <a:r>
              <a:rPr sz="2400" dirty="0">
                <a:latin typeface="Times New Roman"/>
                <a:cs typeface="Times New Roman"/>
              </a:rPr>
              <a:t>ділянки	спільної		</a:t>
            </a:r>
            <a:r>
              <a:rPr sz="2400" spc="-5" dirty="0">
                <a:latin typeface="Times New Roman"/>
                <a:cs typeface="Times New Roman"/>
              </a:rPr>
              <a:t>власності	відповідних	територіальних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227944" y="2327275"/>
            <a:ext cx="16529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66825" algn="l"/>
              </a:tabLst>
            </a:pPr>
            <a:r>
              <a:rPr sz="2400" spc="-5" dirty="0">
                <a:latin typeface="Times New Roman"/>
                <a:cs typeface="Times New Roman"/>
              </a:rPr>
              <a:t>гр</a:t>
            </a:r>
            <a:r>
              <a:rPr sz="2400" spc="-50" dirty="0">
                <a:latin typeface="Times New Roman"/>
                <a:cs typeface="Times New Roman"/>
              </a:rPr>
              <a:t>о</a:t>
            </a:r>
            <a:r>
              <a:rPr sz="2400" spc="-10" dirty="0">
                <a:latin typeface="Times New Roman"/>
                <a:cs typeface="Times New Roman"/>
              </a:rPr>
              <a:t>м</a:t>
            </a:r>
            <a:r>
              <a:rPr sz="2400" dirty="0">
                <a:latin typeface="Times New Roman"/>
                <a:cs typeface="Times New Roman"/>
              </a:rPr>
              <a:t>а</a:t>
            </a:r>
            <a:r>
              <a:rPr sz="2400" spc="10" dirty="0">
                <a:latin typeface="Times New Roman"/>
                <a:cs typeface="Times New Roman"/>
              </a:rPr>
              <a:t>д</a:t>
            </a:r>
            <a:r>
              <a:rPr sz="2400" dirty="0">
                <a:latin typeface="Times New Roman"/>
                <a:cs typeface="Times New Roman"/>
              </a:rPr>
              <a:t>,	які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43027" y="2693289"/>
            <a:ext cx="11638280" cy="40500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>
              <a:lnSpc>
                <a:spcPct val="100000"/>
              </a:lnSpc>
              <a:spcBef>
                <a:spcPts val="100"/>
              </a:spcBef>
            </a:pPr>
            <a:r>
              <a:rPr sz="2400" spc="-20" dirty="0">
                <a:latin typeface="Times New Roman"/>
                <a:cs typeface="Times New Roman"/>
              </a:rPr>
              <a:t>перебувають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у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постійному </a:t>
            </a:r>
            <a:r>
              <a:rPr sz="2400" spc="-15" dirty="0">
                <a:latin typeface="Times New Roman"/>
                <a:cs typeface="Times New Roman"/>
              </a:rPr>
              <a:t>користуванні,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для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всіх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потреб.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100000"/>
              </a:lnSpc>
              <a:buFont typeface="Wingdings"/>
              <a:buChar char=""/>
              <a:tabLst>
                <a:tab pos="355600" algn="l"/>
              </a:tabLst>
            </a:pPr>
            <a:r>
              <a:rPr sz="2400" spc="-5" dirty="0">
                <a:latin typeface="Times New Roman"/>
                <a:cs typeface="Times New Roman"/>
              </a:rPr>
              <a:t>Районні державні </a:t>
            </a:r>
            <a:r>
              <a:rPr sz="2400" dirty="0">
                <a:latin typeface="Times New Roman"/>
                <a:cs typeface="Times New Roman"/>
              </a:rPr>
              <a:t>адміністрації </a:t>
            </a:r>
            <a:r>
              <a:rPr sz="2400" spc="-10" dirty="0">
                <a:latin typeface="Times New Roman"/>
                <a:cs typeface="Times New Roman"/>
              </a:rPr>
              <a:t>на </a:t>
            </a:r>
            <a:r>
              <a:rPr sz="2400" spc="-5" dirty="0">
                <a:latin typeface="Times New Roman"/>
                <a:cs typeface="Times New Roman"/>
              </a:rPr>
              <a:t>їх території вилучають земельні ділянки </a:t>
            </a:r>
            <a:r>
              <a:rPr sz="2400" dirty="0">
                <a:latin typeface="Times New Roman"/>
                <a:cs typeface="Times New Roman"/>
              </a:rPr>
              <a:t>державної 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власності,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які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перебувають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у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постійному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користуванні,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в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межах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сіл,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селищ,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міст 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районного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значення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для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всіх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потреб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та</a:t>
            </a:r>
            <a:r>
              <a:rPr sz="2400" dirty="0">
                <a:latin typeface="Times New Roman"/>
                <a:cs typeface="Times New Roman"/>
              </a:rPr>
              <a:t> за межами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населених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пунктів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для: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а)</a:t>
            </a:r>
            <a:r>
              <a:rPr sz="2400" spc="-20" dirty="0">
                <a:latin typeface="Times New Roman"/>
                <a:cs typeface="Times New Roman"/>
              </a:rPr>
              <a:t> сільськогосподарського</a:t>
            </a:r>
            <a:r>
              <a:rPr sz="2400" spc="-10" dirty="0">
                <a:latin typeface="Times New Roman"/>
                <a:cs typeface="Times New Roman"/>
              </a:rPr>
              <a:t> використання;</a:t>
            </a:r>
            <a:endParaRPr sz="24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"/>
              </a:spcBef>
            </a:pPr>
            <a:r>
              <a:rPr sz="2400" dirty="0">
                <a:latin typeface="Times New Roman"/>
                <a:cs typeface="Times New Roman"/>
              </a:rPr>
              <a:t>б)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ведення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водного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господарства;</a:t>
            </a:r>
            <a:endParaRPr sz="2400">
              <a:latin typeface="Times New Roman"/>
              <a:cs typeface="Times New Roman"/>
            </a:endParaRPr>
          </a:p>
          <a:p>
            <a:pPr marL="12700" marR="6985" algn="just">
              <a:lnSpc>
                <a:spcPct val="100000"/>
              </a:lnSpc>
            </a:pPr>
            <a:r>
              <a:rPr sz="2400" spc="-5" dirty="0">
                <a:latin typeface="Times New Roman"/>
                <a:cs typeface="Times New Roman"/>
              </a:rPr>
              <a:t>в) </a:t>
            </a:r>
            <a:r>
              <a:rPr sz="2400" spc="-25" dirty="0">
                <a:latin typeface="Times New Roman"/>
                <a:cs typeface="Times New Roman"/>
              </a:rPr>
              <a:t>будівництва </a:t>
            </a:r>
            <a:r>
              <a:rPr sz="2400" spc="-5" dirty="0">
                <a:latin typeface="Times New Roman"/>
                <a:cs typeface="Times New Roman"/>
              </a:rPr>
              <a:t>об’єктів, пов’язаних </a:t>
            </a:r>
            <a:r>
              <a:rPr sz="2400" dirty="0">
                <a:latin typeface="Times New Roman"/>
                <a:cs typeface="Times New Roman"/>
              </a:rPr>
              <a:t>з </a:t>
            </a:r>
            <a:r>
              <a:rPr sz="2400" spc="-15" dirty="0">
                <a:latin typeface="Times New Roman"/>
                <a:cs typeface="Times New Roman"/>
              </a:rPr>
              <a:t>обслуговуванням </a:t>
            </a:r>
            <a:r>
              <a:rPr sz="2400" spc="-5" dirty="0">
                <a:latin typeface="Times New Roman"/>
                <a:cs typeface="Times New Roman"/>
              </a:rPr>
              <a:t>жителів територіальної </a:t>
            </a:r>
            <a:r>
              <a:rPr sz="2400" spc="-10" dirty="0">
                <a:latin typeface="Times New Roman"/>
                <a:cs typeface="Times New Roman"/>
              </a:rPr>
              <a:t>громади </a:t>
            </a:r>
            <a:r>
              <a:rPr sz="2400" spc="-5" dirty="0">
                <a:latin typeface="Times New Roman"/>
                <a:cs typeface="Times New Roman"/>
              </a:rPr>
              <a:t> району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(шкіл,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лікарень,</a:t>
            </a:r>
            <a:r>
              <a:rPr sz="2400" spc="-5" dirty="0">
                <a:latin typeface="Times New Roman"/>
                <a:cs typeface="Times New Roman"/>
              </a:rPr>
              <a:t> підприємств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торгівлі,</a:t>
            </a:r>
            <a:r>
              <a:rPr sz="2400" spc="-10" dirty="0">
                <a:latin typeface="Times New Roman"/>
                <a:cs typeface="Times New Roman"/>
              </a:rPr>
              <a:t> інфраструктури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оптових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ринків 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сільськогосподарської</a:t>
            </a:r>
            <a:r>
              <a:rPr sz="2400" spc="-10" dirty="0">
                <a:latin typeface="Times New Roman"/>
                <a:cs typeface="Times New Roman"/>
              </a:rPr>
              <a:t> продукції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тощо)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з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урахуванням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вимог</a:t>
            </a:r>
            <a:r>
              <a:rPr sz="2400" spc="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частини </a:t>
            </a:r>
            <a:r>
              <a:rPr sz="2400" spc="5" dirty="0">
                <a:latin typeface="Times New Roman"/>
                <a:cs typeface="Times New Roman"/>
              </a:rPr>
              <a:t>восьмої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цієї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статті.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74091" y="219836"/>
            <a:ext cx="11323955" cy="61226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6985" indent="-343535" algn="just">
              <a:lnSpc>
                <a:spcPct val="100000"/>
              </a:lnSpc>
              <a:spcBef>
                <a:spcPts val="95"/>
              </a:spcBef>
              <a:buFont typeface="Wingdings"/>
              <a:buChar char=""/>
              <a:tabLst>
                <a:tab pos="356235" algn="l"/>
              </a:tabLst>
            </a:pPr>
            <a:r>
              <a:rPr sz="2500" spc="-15" dirty="0">
                <a:latin typeface="Times New Roman"/>
                <a:cs typeface="Times New Roman"/>
              </a:rPr>
              <a:t>Обласні</a:t>
            </a:r>
            <a:r>
              <a:rPr sz="2500" spc="-10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державні</a:t>
            </a:r>
            <a:r>
              <a:rPr sz="2500" dirty="0">
                <a:latin typeface="Times New Roman"/>
                <a:cs typeface="Times New Roman"/>
              </a:rPr>
              <a:t> адміністрації</a:t>
            </a:r>
            <a:r>
              <a:rPr sz="2500" spc="5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на</a:t>
            </a:r>
            <a:r>
              <a:rPr sz="2500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їх</a:t>
            </a:r>
            <a:r>
              <a:rPr sz="2500" dirty="0">
                <a:latin typeface="Times New Roman"/>
                <a:cs typeface="Times New Roman"/>
              </a:rPr>
              <a:t> </a:t>
            </a:r>
            <a:r>
              <a:rPr sz="2500" spc="-10" dirty="0">
                <a:latin typeface="Times New Roman"/>
                <a:cs typeface="Times New Roman"/>
              </a:rPr>
              <a:t>території</a:t>
            </a:r>
            <a:r>
              <a:rPr sz="2500" spc="-5" dirty="0">
                <a:latin typeface="Times New Roman"/>
                <a:cs typeface="Times New Roman"/>
              </a:rPr>
              <a:t> вилучають</a:t>
            </a:r>
            <a:r>
              <a:rPr sz="2500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земельні</a:t>
            </a:r>
            <a:r>
              <a:rPr sz="2500" dirty="0">
                <a:latin typeface="Times New Roman"/>
                <a:cs typeface="Times New Roman"/>
              </a:rPr>
              <a:t> ділянки </a:t>
            </a:r>
            <a:r>
              <a:rPr sz="2500" spc="5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державної </a:t>
            </a:r>
            <a:r>
              <a:rPr sz="2500" dirty="0">
                <a:latin typeface="Times New Roman"/>
                <a:cs typeface="Times New Roman"/>
              </a:rPr>
              <a:t>власності, </a:t>
            </a:r>
            <a:r>
              <a:rPr sz="2500" spc="-5" dirty="0">
                <a:latin typeface="Times New Roman"/>
                <a:cs typeface="Times New Roman"/>
              </a:rPr>
              <a:t>які </a:t>
            </a:r>
            <a:r>
              <a:rPr sz="2500" spc="-20" dirty="0">
                <a:latin typeface="Times New Roman"/>
                <a:cs typeface="Times New Roman"/>
              </a:rPr>
              <a:t>перебувають </a:t>
            </a:r>
            <a:r>
              <a:rPr sz="2500" spc="-5" dirty="0">
                <a:latin typeface="Times New Roman"/>
                <a:cs typeface="Times New Roman"/>
              </a:rPr>
              <a:t>у постійному </a:t>
            </a:r>
            <a:r>
              <a:rPr sz="2500" spc="-20" dirty="0">
                <a:latin typeface="Times New Roman"/>
                <a:cs typeface="Times New Roman"/>
              </a:rPr>
              <a:t>користуванні, </a:t>
            </a:r>
            <a:r>
              <a:rPr sz="2500" spc="-5" dirty="0">
                <a:latin typeface="Times New Roman"/>
                <a:cs typeface="Times New Roman"/>
              </a:rPr>
              <a:t>в межах </a:t>
            </a:r>
            <a:r>
              <a:rPr sz="2500" dirty="0">
                <a:latin typeface="Times New Roman"/>
                <a:cs typeface="Times New Roman"/>
              </a:rPr>
              <a:t>міст </a:t>
            </a:r>
            <a:r>
              <a:rPr sz="2500" spc="5" dirty="0">
                <a:latin typeface="Times New Roman"/>
                <a:cs typeface="Times New Roman"/>
              </a:rPr>
              <a:t> </a:t>
            </a:r>
            <a:r>
              <a:rPr sz="2500" spc="-20" dirty="0">
                <a:latin typeface="Times New Roman"/>
                <a:cs typeface="Times New Roman"/>
              </a:rPr>
              <a:t>обласного</a:t>
            </a:r>
            <a:r>
              <a:rPr sz="2500" spc="30" dirty="0">
                <a:latin typeface="Times New Roman"/>
                <a:cs typeface="Times New Roman"/>
              </a:rPr>
              <a:t> </a:t>
            </a:r>
            <a:r>
              <a:rPr sz="2500" spc="-20" dirty="0">
                <a:latin typeface="Times New Roman"/>
                <a:cs typeface="Times New Roman"/>
              </a:rPr>
              <a:t>значення</a:t>
            </a:r>
            <a:r>
              <a:rPr sz="2500" spc="30" dirty="0">
                <a:latin typeface="Times New Roman"/>
                <a:cs typeface="Times New Roman"/>
              </a:rPr>
              <a:t> </a:t>
            </a:r>
            <a:r>
              <a:rPr sz="2500" spc="15" dirty="0">
                <a:latin typeface="Times New Roman"/>
                <a:cs typeface="Times New Roman"/>
              </a:rPr>
              <a:t>та</a:t>
            </a:r>
            <a:r>
              <a:rPr sz="2500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за</a:t>
            </a:r>
            <a:r>
              <a:rPr sz="2500" spc="5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межами</a:t>
            </a:r>
            <a:r>
              <a:rPr sz="2500" spc="20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населених</a:t>
            </a:r>
            <a:r>
              <a:rPr sz="2500" spc="50" dirty="0">
                <a:latin typeface="Times New Roman"/>
                <a:cs typeface="Times New Roman"/>
              </a:rPr>
              <a:t> </a:t>
            </a:r>
            <a:r>
              <a:rPr sz="2500" spc="-10" dirty="0">
                <a:latin typeface="Times New Roman"/>
                <a:cs typeface="Times New Roman"/>
              </a:rPr>
              <a:t>пунктів </a:t>
            </a:r>
            <a:r>
              <a:rPr sz="2500" spc="-5" dirty="0">
                <a:latin typeface="Times New Roman"/>
                <a:cs typeface="Times New Roman"/>
              </a:rPr>
              <a:t>для</a:t>
            </a:r>
            <a:r>
              <a:rPr sz="2500" spc="5" dirty="0">
                <a:latin typeface="Times New Roman"/>
                <a:cs typeface="Times New Roman"/>
              </a:rPr>
              <a:t> </a:t>
            </a:r>
            <a:r>
              <a:rPr sz="2500" spc="-10" dirty="0">
                <a:latin typeface="Times New Roman"/>
                <a:cs typeface="Times New Roman"/>
              </a:rPr>
              <a:t>всіх</a:t>
            </a:r>
            <a:r>
              <a:rPr sz="2500" spc="10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потреб.</a:t>
            </a:r>
            <a:endParaRPr sz="2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Wingdings"/>
              <a:buChar char=""/>
            </a:pPr>
            <a:endParaRPr sz="2600">
              <a:latin typeface="Times New Roman"/>
              <a:cs typeface="Times New Roman"/>
            </a:endParaRPr>
          </a:p>
          <a:p>
            <a:pPr marL="355600" marR="5080" indent="-343535" algn="just">
              <a:lnSpc>
                <a:spcPct val="100000"/>
              </a:lnSpc>
              <a:spcBef>
                <a:spcPts val="5"/>
              </a:spcBef>
              <a:buFont typeface="Wingdings"/>
              <a:buChar char=""/>
              <a:tabLst>
                <a:tab pos="356235" algn="l"/>
              </a:tabLst>
            </a:pPr>
            <a:r>
              <a:rPr sz="2500" spc="-10" dirty="0">
                <a:latin typeface="Times New Roman"/>
                <a:cs typeface="Times New Roman"/>
              </a:rPr>
              <a:t>Київська,</a:t>
            </a:r>
            <a:r>
              <a:rPr sz="2500" spc="-5" dirty="0">
                <a:latin typeface="Times New Roman"/>
                <a:cs typeface="Times New Roman"/>
              </a:rPr>
              <a:t> </a:t>
            </a:r>
            <a:r>
              <a:rPr sz="2500" spc="-15" dirty="0">
                <a:latin typeface="Times New Roman"/>
                <a:cs typeface="Times New Roman"/>
              </a:rPr>
              <a:t>Севастопольська</a:t>
            </a:r>
            <a:r>
              <a:rPr sz="2500" spc="-1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міські</a:t>
            </a:r>
            <a:r>
              <a:rPr sz="2500" spc="5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державні</a:t>
            </a:r>
            <a:r>
              <a:rPr sz="2500" dirty="0">
                <a:latin typeface="Times New Roman"/>
                <a:cs typeface="Times New Roman"/>
              </a:rPr>
              <a:t> адміністрації</a:t>
            </a:r>
            <a:r>
              <a:rPr sz="2500" spc="5" dirty="0">
                <a:latin typeface="Times New Roman"/>
                <a:cs typeface="Times New Roman"/>
              </a:rPr>
              <a:t> </a:t>
            </a:r>
            <a:r>
              <a:rPr sz="2500" spc="-10" dirty="0">
                <a:latin typeface="Times New Roman"/>
                <a:cs typeface="Times New Roman"/>
              </a:rPr>
              <a:t>вилучають</a:t>
            </a:r>
            <a:r>
              <a:rPr sz="2500" spc="-5" dirty="0">
                <a:latin typeface="Times New Roman"/>
                <a:cs typeface="Times New Roman"/>
              </a:rPr>
              <a:t> земельні </a:t>
            </a:r>
            <a:r>
              <a:rPr sz="2500" spc="-61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ділянки</a:t>
            </a:r>
            <a:r>
              <a:rPr sz="2500" spc="5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державної</a:t>
            </a:r>
            <a:r>
              <a:rPr sz="2500" dirty="0">
                <a:latin typeface="Times New Roman"/>
                <a:cs typeface="Times New Roman"/>
              </a:rPr>
              <a:t> власності,</a:t>
            </a:r>
            <a:r>
              <a:rPr sz="2500" spc="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які</a:t>
            </a:r>
            <a:r>
              <a:rPr sz="2500" spc="5" dirty="0">
                <a:latin typeface="Times New Roman"/>
                <a:cs typeface="Times New Roman"/>
              </a:rPr>
              <a:t> </a:t>
            </a:r>
            <a:r>
              <a:rPr sz="2500" spc="-20" dirty="0">
                <a:latin typeface="Times New Roman"/>
                <a:cs typeface="Times New Roman"/>
              </a:rPr>
              <a:t>перебувають</a:t>
            </a:r>
            <a:r>
              <a:rPr sz="2500" spc="-15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у</a:t>
            </a:r>
            <a:r>
              <a:rPr sz="2500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постійному</a:t>
            </a:r>
            <a:r>
              <a:rPr sz="2500" dirty="0">
                <a:latin typeface="Times New Roman"/>
                <a:cs typeface="Times New Roman"/>
              </a:rPr>
              <a:t> </a:t>
            </a:r>
            <a:r>
              <a:rPr sz="2500" spc="-20" dirty="0">
                <a:latin typeface="Times New Roman"/>
                <a:cs typeface="Times New Roman"/>
              </a:rPr>
              <a:t>користуванні,</a:t>
            </a:r>
            <a:r>
              <a:rPr sz="2500" spc="-15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в </a:t>
            </a:r>
            <a:r>
              <a:rPr sz="2500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межах</a:t>
            </a:r>
            <a:r>
              <a:rPr sz="2500" spc="15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їх </a:t>
            </a:r>
            <a:r>
              <a:rPr sz="2500" spc="-10" dirty="0">
                <a:latin typeface="Times New Roman"/>
                <a:cs typeface="Times New Roman"/>
              </a:rPr>
              <a:t>територій</a:t>
            </a:r>
            <a:r>
              <a:rPr sz="2500" spc="20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для</a:t>
            </a:r>
            <a:r>
              <a:rPr sz="2500" spc="15" dirty="0">
                <a:latin typeface="Times New Roman"/>
                <a:cs typeface="Times New Roman"/>
              </a:rPr>
              <a:t> </a:t>
            </a:r>
            <a:r>
              <a:rPr sz="2500" spc="-10" dirty="0">
                <a:latin typeface="Times New Roman"/>
                <a:cs typeface="Times New Roman"/>
              </a:rPr>
              <a:t>всіх</a:t>
            </a:r>
            <a:r>
              <a:rPr sz="2500" spc="5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потреб.</a:t>
            </a:r>
            <a:endParaRPr sz="2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Wingdings"/>
              <a:buChar char=""/>
            </a:pPr>
            <a:endParaRPr sz="2600">
              <a:latin typeface="Times New Roman"/>
              <a:cs typeface="Times New Roman"/>
            </a:endParaRPr>
          </a:p>
          <a:p>
            <a:pPr marL="355600" marR="5080" indent="-343535" algn="just">
              <a:lnSpc>
                <a:spcPct val="100000"/>
              </a:lnSpc>
              <a:buFont typeface="Wingdings"/>
              <a:buChar char=""/>
              <a:tabLst>
                <a:tab pos="356235" algn="l"/>
              </a:tabLst>
            </a:pPr>
            <a:r>
              <a:rPr sz="2500" spc="-5" dirty="0">
                <a:latin typeface="Times New Roman"/>
                <a:cs typeface="Times New Roman"/>
              </a:rPr>
              <a:t>Рада</a:t>
            </a:r>
            <a:r>
              <a:rPr sz="2500" dirty="0">
                <a:latin typeface="Times New Roman"/>
                <a:cs typeface="Times New Roman"/>
              </a:rPr>
              <a:t> міністрів</a:t>
            </a:r>
            <a:r>
              <a:rPr sz="2500" spc="5" dirty="0">
                <a:latin typeface="Times New Roman"/>
                <a:cs typeface="Times New Roman"/>
              </a:rPr>
              <a:t> </a:t>
            </a:r>
            <a:r>
              <a:rPr sz="2500" spc="-20" dirty="0">
                <a:latin typeface="Times New Roman"/>
                <a:cs typeface="Times New Roman"/>
              </a:rPr>
              <a:t>Автономної</a:t>
            </a:r>
            <a:r>
              <a:rPr sz="2500" spc="-15" dirty="0">
                <a:latin typeface="Times New Roman"/>
                <a:cs typeface="Times New Roman"/>
              </a:rPr>
              <a:t> </a:t>
            </a:r>
            <a:r>
              <a:rPr sz="2500" spc="-10" dirty="0">
                <a:latin typeface="Times New Roman"/>
                <a:cs typeface="Times New Roman"/>
              </a:rPr>
              <a:t>Республіки</a:t>
            </a:r>
            <a:r>
              <a:rPr sz="2500" spc="-5" dirty="0">
                <a:latin typeface="Times New Roman"/>
                <a:cs typeface="Times New Roman"/>
              </a:rPr>
              <a:t> Крим</a:t>
            </a:r>
            <a:r>
              <a:rPr sz="2500" dirty="0">
                <a:latin typeface="Times New Roman"/>
                <a:cs typeface="Times New Roman"/>
              </a:rPr>
              <a:t> на</a:t>
            </a:r>
            <a:r>
              <a:rPr sz="2500" spc="5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території</a:t>
            </a:r>
            <a:r>
              <a:rPr sz="2500" spc="620" dirty="0">
                <a:latin typeface="Times New Roman"/>
                <a:cs typeface="Times New Roman"/>
              </a:rPr>
              <a:t> </a:t>
            </a:r>
            <a:r>
              <a:rPr sz="2500" spc="-20" dirty="0">
                <a:latin typeface="Times New Roman"/>
                <a:cs typeface="Times New Roman"/>
              </a:rPr>
              <a:t>Автономної </a:t>
            </a:r>
            <a:r>
              <a:rPr sz="2500" spc="-15" dirty="0">
                <a:latin typeface="Times New Roman"/>
                <a:cs typeface="Times New Roman"/>
              </a:rPr>
              <a:t> </a:t>
            </a:r>
            <a:r>
              <a:rPr sz="2500" spc="-10" dirty="0">
                <a:latin typeface="Times New Roman"/>
                <a:cs typeface="Times New Roman"/>
              </a:rPr>
              <a:t>Республіки</a:t>
            </a:r>
            <a:r>
              <a:rPr sz="2500" spc="-5" dirty="0">
                <a:latin typeface="Times New Roman"/>
                <a:cs typeface="Times New Roman"/>
              </a:rPr>
              <a:t> Крим</a:t>
            </a:r>
            <a:r>
              <a:rPr sz="2500" dirty="0">
                <a:latin typeface="Times New Roman"/>
                <a:cs typeface="Times New Roman"/>
              </a:rPr>
              <a:t> вилучає</a:t>
            </a:r>
            <a:r>
              <a:rPr sz="2500" spc="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земельні</a:t>
            </a:r>
            <a:r>
              <a:rPr sz="2500" spc="5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ділянки</a:t>
            </a:r>
            <a:r>
              <a:rPr sz="2500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державної</a:t>
            </a:r>
            <a:r>
              <a:rPr sz="2500" dirty="0">
                <a:latin typeface="Times New Roman"/>
                <a:cs typeface="Times New Roman"/>
              </a:rPr>
              <a:t> власності,</a:t>
            </a:r>
            <a:r>
              <a:rPr sz="2500" spc="630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які </a:t>
            </a:r>
            <a:r>
              <a:rPr sz="2500" spc="-610" dirty="0">
                <a:latin typeface="Times New Roman"/>
                <a:cs typeface="Times New Roman"/>
              </a:rPr>
              <a:t> </a:t>
            </a:r>
            <a:r>
              <a:rPr sz="2500" spc="-20" dirty="0">
                <a:latin typeface="Times New Roman"/>
                <a:cs typeface="Times New Roman"/>
              </a:rPr>
              <a:t>перебувають</a:t>
            </a:r>
            <a:r>
              <a:rPr sz="2500" spc="-15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у</a:t>
            </a:r>
            <a:r>
              <a:rPr sz="2500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постійному</a:t>
            </a:r>
            <a:r>
              <a:rPr sz="2500" dirty="0">
                <a:latin typeface="Times New Roman"/>
                <a:cs typeface="Times New Roman"/>
              </a:rPr>
              <a:t> </a:t>
            </a:r>
            <a:r>
              <a:rPr sz="2500" spc="-20" dirty="0">
                <a:latin typeface="Times New Roman"/>
                <a:cs typeface="Times New Roman"/>
              </a:rPr>
              <a:t>користуванні,</a:t>
            </a:r>
            <a:r>
              <a:rPr sz="2500" spc="-15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у</a:t>
            </a:r>
            <a:r>
              <a:rPr sz="2500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межах</a:t>
            </a:r>
            <a:r>
              <a:rPr sz="2500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сіл,</a:t>
            </a:r>
            <a:r>
              <a:rPr sz="2500" dirty="0">
                <a:latin typeface="Times New Roman"/>
                <a:cs typeface="Times New Roman"/>
              </a:rPr>
              <a:t> </a:t>
            </a:r>
            <a:r>
              <a:rPr sz="2500" spc="5" dirty="0">
                <a:latin typeface="Times New Roman"/>
                <a:cs typeface="Times New Roman"/>
              </a:rPr>
              <a:t>селищ,</a:t>
            </a:r>
            <a:r>
              <a:rPr sz="2500" spc="1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міст</a:t>
            </a:r>
            <a:r>
              <a:rPr sz="2500" spc="5" dirty="0">
                <a:latin typeface="Times New Roman"/>
                <a:cs typeface="Times New Roman"/>
              </a:rPr>
              <a:t> </a:t>
            </a:r>
            <a:r>
              <a:rPr sz="2500" spc="15" dirty="0">
                <a:latin typeface="Times New Roman"/>
                <a:cs typeface="Times New Roman"/>
              </a:rPr>
              <a:t>та</a:t>
            </a:r>
            <a:r>
              <a:rPr sz="2500" spc="20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за</a:t>
            </a:r>
            <a:r>
              <a:rPr sz="2500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їх </a:t>
            </a:r>
            <a:r>
              <a:rPr sz="2500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межами </a:t>
            </a:r>
            <a:r>
              <a:rPr sz="2500" dirty="0">
                <a:latin typeface="Times New Roman"/>
                <a:cs typeface="Times New Roman"/>
              </a:rPr>
              <a:t>для </a:t>
            </a:r>
            <a:r>
              <a:rPr sz="2500" spc="-10" dirty="0">
                <a:latin typeface="Times New Roman"/>
                <a:cs typeface="Times New Roman"/>
              </a:rPr>
              <a:t>всіх </a:t>
            </a:r>
            <a:r>
              <a:rPr sz="2500" spc="-5" dirty="0">
                <a:latin typeface="Times New Roman"/>
                <a:cs typeface="Times New Roman"/>
              </a:rPr>
              <a:t>потреб, а </a:t>
            </a:r>
            <a:r>
              <a:rPr sz="2500" spc="-35" dirty="0">
                <a:latin typeface="Times New Roman"/>
                <a:cs typeface="Times New Roman"/>
              </a:rPr>
              <a:t>також </a:t>
            </a:r>
            <a:r>
              <a:rPr sz="2500" spc="-20" dirty="0">
                <a:latin typeface="Times New Roman"/>
                <a:cs typeface="Times New Roman"/>
              </a:rPr>
              <a:t>погоджує </a:t>
            </a:r>
            <a:r>
              <a:rPr sz="2500" spc="-5" dirty="0">
                <a:latin typeface="Times New Roman"/>
                <a:cs typeface="Times New Roman"/>
              </a:rPr>
              <a:t>вилучення </a:t>
            </a:r>
            <a:r>
              <a:rPr sz="2500" dirty="0">
                <a:latin typeface="Times New Roman"/>
                <a:cs typeface="Times New Roman"/>
              </a:rPr>
              <a:t>таких земель </a:t>
            </a:r>
            <a:r>
              <a:rPr sz="2500" spc="-5" dirty="0">
                <a:latin typeface="Times New Roman"/>
                <a:cs typeface="Times New Roman"/>
              </a:rPr>
              <a:t>районними </a:t>
            </a:r>
            <a:r>
              <a:rPr sz="2500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державними</a:t>
            </a:r>
            <a:r>
              <a:rPr sz="2500" dirty="0">
                <a:latin typeface="Times New Roman"/>
                <a:cs typeface="Times New Roman"/>
              </a:rPr>
              <a:t> адміністраціями</a:t>
            </a:r>
            <a:r>
              <a:rPr sz="2500" spc="5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на</a:t>
            </a:r>
            <a:r>
              <a:rPr sz="2500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їх</a:t>
            </a:r>
            <a:r>
              <a:rPr sz="2500" dirty="0">
                <a:latin typeface="Times New Roman"/>
                <a:cs typeface="Times New Roman"/>
              </a:rPr>
              <a:t> </a:t>
            </a:r>
            <a:r>
              <a:rPr sz="2500" spc="-10" dirty="0">
                <a:latin typeface="Times New Roman"/>
                <a:cs typeface="Times New Roman"/>
              </a:rPr>
              <a:t>території</a:t>
            </a:r>
            <a:r>
              <a:rPr sz="2500" spc="-5" dirty="0">
                <a:latin typeface="Times New Roman"/>
                <a:cs typeface="Times New Roman"/>
              </a:rPr>
              <a:t> для</a:t>
            </a:r>
            <a:r>
              <a:rPr sz="2500" dirty="0">
                <a:latin typeface="Times New Roman"/>
                <a:cs typeface="Times New Roman"/>
              </a:rPr>
              <a:t> </a:t>
            </a:r>
            <a:r>
              <a:rPr sz="2500" spc="-30" dirty="0">
                <a:latin typeface="Times New Roman"/>
                <a:cs typeface="Times New Roman"/>
              </a:rPr>
              <a:t>будівництва</a:t>
            </a:r>
            <a:r>
              <a:rPr sz="2500" spc="570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об’єктів, </a:t>
            </a:r>
            <a:r>
              <a:rPr sz="2500" dirty="0">
                <a:latin typeface="Times New Roman"/>
                <a:cs typeface="Times New Roman"/>
              </a:rPr>
              <a:t> </a:t>
            </a:r>
            <a:r>
              <a:rPr sz="2500" spc="-10" dirty="0">
                <a:latin typeface="Times New Roman"/>
                <a:cs typeface="Times New Roman"/>
              </a:rPr>
              <a:t>пов’язаних </a:t>
            </a:r>
            <a:r>
              <a:rPr sz="2500" spc="-5" dirty="0">
                <a:latin typeface="Times New Roman"/>
                <a:cs typeface="Times New Roman"/>
              </a:rPr>
              <a:t>з </a:t>
            </a:r>
            <a:r>
              <a:rPr sz="2500" spc="-15" dirty="0">
                <a:latin typeface="Times New Roman"/>
                <a:cs typeface="Times New Roman"/>
              </a:rPr>
              <a:t>обслуговуванням </a:t>
            </a:r>
            <a:r>
              <a:rPr sz="2500" spc="-5" dirty="0">
                <a:latin typeface="Times New Roman"/>
                <a:cs typeface="Times New Roman"/>
              </a:rPr>
              <a:t>жителів територіальної </a:t>
            </a:r>
            <a:r>
              <a:rPr sz="2500" spc="-10" dirty="0">
                <a:latin typeface="Times New Roman"/>
                <a:cs typeface="Times New Roman"/>
              </a:rPr>
              <a:t>громади </a:t>
            </a:r>
            <a:r>
              <a:rPr sz="2500" spc="-5" dirty="0">
                <a:latin typeface="Times New Roman"/>
                <a:cs typeface="Times New Roman"/>
              </a:rPr>
              <a:t>району (шкіл, </a:t>
            </a:r>
            <a:r>
              <a:rPr sz="2500" dirty="0">
                <a:latin typeface="Times New Roman"/>
                <a:cs typeface="Times New Roman"/>
              </a:rPr>
              <a:t> </a:t>
            </a:r>
            <a:r>
              <a:rPr sz="2500" spc="-10" dirty="0">
                <a:latin typeface="Times New Roman"/>
                <a:cs typeface="Times New Roman"/>
              </a:rPr>
              <a:t>лікарень,</a:t>
            </a:r>
            <a:r>
              <a:rPr sz="2500" spc="-5" dirty="0">
                <a:latin typeface="Times New Roman"/>
                <a:cs typeface="Times New Roman"/>
              </a:rPr>
              <a:t> підприємств</a:t>
            </a:r>
            <a:r>
              <a:rPr sz="2500" dirty="0">
                <a:latin typeface="Times New Roman"/>
                <a:cs typeface="Times New Roman"/>
              </a:rPr>
              <a:t> </a:t>
            </a:r>
            <a:r>
              <a:rPr sz="2500" spc="-10" dirty="0">
                <a:latin typeface="Times New Roman"/>
                <a:cs typeface="Times New Roman"/>
              </a:rPr>
              <a:t>торгівлі,</a:t>
            </a:r>
            <a:r>
              <a:rPr sz="2500" spc="-5" dirty="0">
                <a:latin typeface="Times New Roman"/>
                <a:cs typeface="Times New Roman"/>
              </a:rPr>
              <a:t> </a:t>
            </a:r>
            <a:r>
              <a:rPr sz="2500" spc="-10" dirty="0">
                <a:latin typeface="Times New Roman"/>
                <a:cs typeface="Times New Roman"/>
              </a:rPr>
              <a:t>інфраструктури</a:t>
            </a:r>
            <a:r>
              <a:rPr sz="2500" spc="-5" dirty="0">
                <a:latin typeface="Times New Roman"/>
                <a:cs typeface="Times New Roman"/>
              </a:rPr>
              <a:t> </a:t>
            </a:r>
            <a:r>
              <a:rPr sz="2500" spc="-10" dirty="0">
                <a:latin typeface="Times New Roman"/>
                <a:cs typeface="Times New Roman"/>
              </a:rPr>
              <a:t>оптових</a:t>
            </a:r>
            <a:r>
              <a:rPr sz="2500" spc="-5" dirty="0">
                <a:latin typeface="Times New Roman"/>
                <a:cs typeface="Times New Roman"/>
              </a:rPr>
              <a:t> ринків </a:t>
            </a:r>
            <a:r>
              <a:rPr sz="2500" spc="-610" dirty="0">
                <a:latin typeface="Times New Roman"/>
                <a:cs typeface="Times New Roman"/>
              </a:rPr>
              <a:t> </a:t>
            </a:r>
            <a:r>
              <a:rPr sz="2500" spc="-20" dirty="0">
                <a:latin typeface="Times New Roman"/>
                <a:cs typeface="Times New Roman"/>
              </a:rPr>
              <a:t>сільськогосподарської</a:t>
            </a:r>
            <a:r>
              <a:rPr sz="2500" spc="55" dirty="0">
                <a:latin typeface="Times New Roman"/>
                <a:cs typeface="Times New Roman"/>
              </a:rPr>
              <a:t> </a:t>
            </a:r>
            <a:r>
              <a:rPr sz="2500" spc="-10" dirty="0">
                <a:latin typeface="Times New Roman"/>
                <a:cs typeface="Times New Roman"/>
              </a:rPr>
              <a:t>продукції</a:t>
            </a:r>
            <a:r>
              <a:rPr sz="2500" spc="-15" dirty="0">
                <a:latin typeface="Times New Roman"/>
                <a:cs typeface="Times New Roman"/>
              </a:rPr>
              <a:t> </a:t>
            </a:r>
            <a:r>
              <a:rPr sz="2500" spc="-10" dirty="0">
                <a:latin typeface="Times New Roman"/>
                <a:cs typeface="Times New Roman"/>
              </a:rPr>
              <a:t>тощо).</a:t>
            </a:r>
            <a:endParaRPr sz="25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7047" y="1096721"/>
            <a:ext cx="11398885" cy="19310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95"/>
              </a:spcBef>
              <a:buFont typeface="Wingdings"/>
              <a:buChar char=""/>
              <a:tabLst>
                <a:tab pos="355600" algn="l"/>
              </a:tabLst>
            </a:pPr>
            <a:r>
              <a:rPr sz="2500" spc="-10" dirty="0">
                <a:latin typeface="Times New Roman"/>
                <a:cs typeface="Times New Roman"/>
              </a:rPr>
              <a:t>Кабінет </a:t>
            </a:r>
            <a:r>
              <a:rPr sz="2500" dirty="0">
                <a:latin typeface="Times New Roman"/>
                <a:cs typeface="Times New Roman"/>
              </a:rPr>
              <a:t>Міністрів </a:t>
            </a:r>
            <a:r>
              <a:rPr sz="2500" spc="-35" dirty="0">
                <a:latin typeface="Times New Roman"/>
                <a:cs typeface="Times New Roman"/>
              </a:rPr>
              <a:t>України</a:t>
            </a:r>
            <a:r>
              <a:rPr sz="2500" spc="-30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вилучає земельні </a:t>
            </a:r>
            <a:r>
              <a:rPr sz="2500" dirty="0">
                <a:latin typeface="Times New Roman"/>
                <a:cs typeface="Times New Roman"/>
              </a:rPr>
              <a:t>ділянки </a:t>
            </a:r>
            <a:r>
              <a:rPr sz="2500" spc="-5" dirty="0">
                <a:latin typeface="Times New Roman"/>
                <a:cs typeface="Times New Roman"/>
              </a:rPr>
              <a:t>державної власності, які </a:t>
            </a:r>
            <a:r>
              <a:rPr sz="2500" dirty="0">
                <a:latin typeface="Times New Roman"/>
                <a:cs typeface="Times New Roman"/>
              </a:rPr>
              <a:t> </a:t>
            </a:r>
            <a:r>
              <a:rPr sz="2500" spc="-20" dirty="0">
                <a:latin typeface="Times New Roman"/>
                <a:cs typeface="Times New Roman"/>
              </a:rPr>
              <a:t>перебувають </a:t>
            </a:r>
            <a:r>
              <a:rPr sz="2500" spc="-5" dirty="0">
                <a:latin typeface="Times New Roman"/>
                <a:cs typeface="Times New Roman"/>
              </a:rPr>
              <a:t>у постійному </a:t>
            </a:r>
            <a:r>
              <a:rPr sz="2500" spc="-20" dirty="0">
                <a:latin typeface="Times New Roman"/>
                <a:cs typeface="Times New Roman"/>
              </a:rPr>
              <a:t>користуванні, </a:t>
            </a:r>
            <a:r>
              <a:rPr sz="2500" spc="-5" dirty="0">
                <a:latin typeface="Times New Roman"/>
                <a:cs typeface="Times New Roman"/>
              </a:rPr>
              <a:t>- ріллю, </a:t>
            </a:r>
            <a:r>
              <a:rPr sz="2500" spc="-10" dirty="0">
                <a:latin typeface="Times New Roman"/>
                <a:cs typeface="Times New Roman"/>
              </a:rPr>
              <a:t>багаторічні </a:t>
            </a:r>
            <a:r>
              <a:rPr sz="2500" spc="-5" dirty="0">
                <a:latin typeface="Times New Roman"/>
                <a:cs typeface="Times New Roman"/>
              </a:rPr>
              <a:t>насадження для </a:t>
            </a:r>
            <a:r>
              <a:rPr sz="2500" dirty="0">
                <a:latin typeface="Times New Roman"/>
                <a:cs typeface="Times New Roman"/>
              </a:rPr>
              <a:t> </a:t>
            </a:r>
            <a:r>
              <a:rPr sz="2500" spc="-10" dirty="0">
                <a:latin typeface="Times New Roman"/>
                <a:cs typeface="Times New Roman"/>
              </a:rPr>
              <a:t>несільськогосподарських </a:t>
            </a:r>
            <a:r>
              <a:rPr sz="2500" spc="-5" dirty="0">
                <a:latin typeface="Times New Roman"/>
                <a:cs typeface="Times New Roman"/>
              </a:rPr>
              <a:t>потреб, ліси для нелісогосподарських потреб, а </a:t>
            </a:r>
            <a:r>
              <a:rPr sz="2500" spc="-35" dirty="0">
                <a:latin typeface="Times New Roman"/>
                <a:cs typeface="Times New Roman"/>
              </a:rPr>
              <a:t>також </a:t>
            </a:r>
            <a:r>
              <a:rPr sz="2500" spc="-30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земельні ділянки </a:t>
            </a:r>
            <a:r>
              <a:rPr sz="2500" spc="-20" dirty="0">
                <a:latin typeface="Times New Roman"/>
                <a:cs typeface="Times New Roman"/>
              </a:rPr>
              <a:t>природоохоронного, оздоровчого,</a:t>
            </a:r>
            <a:r>
              <a:rPr sz="2500" spc="585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рекреаційного </a:t>
            </a:r>
            <a:r>
              <a:rPr sz="2500" spc="-15" dirty="0">
                <a:latin typeface="Times New Roman"/>
                <a:cs typeface="Times New Roman"/>
              </a:rPr>
              <a:t>призначення </a:t>
            </a:r>
            <a:r>
              <a:rPr sz="2500" spc="-10" dirty="0">
                <a:latin typeface="Times New Roman"/>
                <a:cs typeface="Times New Roman"/>
              </a:rPr>
              <a:t> </a:t>
            </a:r>
            <a:r>
              <a:rPr sz="2500" spc="15" dirty="0">
                <a:latin typeface="Times New Roman"/>
                <a:cs typeface="Times New Roman"/>
              </a:rPr>
              <a:t>та</a:t>
            </a:r>
            <a:r>
              <a:rPr sz="2500" spc="25" dirty="0">
                <a:latin typeface="Times New Roman"/>
                <a:cs typeface="Times New Roman"/>
              </a:rPr>
              <a:t> </a:t>
            </a:r>
            <a:r>
              <a:rPr sz="2500" spc="-15" dirty="0">
                <a:latin typeface="Times New Roman"/>
                <a:cs typeface="Times New Roman"/>
              </a:rPr>
              <a:t>суб’єктів</a:t>
            </a:r>
            <a:r>
              <a:rPr sz="2500" spc="40" dirty="0">
                <a:latin typeface="Times New Roman"/>
                <a:cs typeface="Times New Roman"/>
              </a:rPr>
              <a:t> </a:t>
            </a:r>
            <a:r>
              <a:rPr sz="2500" spc="-15" dirty="0">
                <a:latin typeface="Times New Roman"/>
                <a:cs typeface="Times New Roman"/>
              </a:rPr>
              <a:t>господарювання</a:t>
            </a:r>
            <a:r>
              <a:rPr sz="2500" spc="40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залізничного</a:t>
            </a:r>
            <a:r>
              <a:rPr sz="2500" spc="30" dirty="0">
                <a:latin typeface="Times New Roman"/>
                <a:cs typeface="Times New Roman"/>
              </a:rPr>
              <a:t> </a:t>
            </a:r>
            <a:r>
              <a:rPr sz="2500" spc="-10" dirty="0">
                <a:latin typeface="Times New Roman"/>
                <a:cs typeface="Times New Roman"/>
              </a:rPr>
              <a:t>транспорту</a:t>
            </a:r>
            <a:r>
              <a:rPr sz="2500" spc="60" dirty="0">
                <a:latin typeface="Times New Roman"/>
                <a:cs typeface="Times New Roman"/>
              </a:rPr>
              <a:t> </a:t>
            </a:r>
            <a:r>
              <a:rPr sz="2500" spc="-10" dirty="0">
                <a:latin typeface="Times New Roman"/>
                <a:cs typeface="Times New Roman"/>
              </a:rPr>
              <a:t>загального</a:t>
            </a:r>
            <a:r>
              <a:rPr sz="2500" spc="45" dirty="0">
                <a:latin typeface="Times New Roman"/>
                <a:cs typeface="Times New Roman"/>
              </a:rPr>
              <a:t> </a:t>
            </a:r>
            <a:r>
              <a:rPr sz="2500" spc="-20" dirty="0">
                <a:latin typeface="Times New Roman"/>
                <a:cs typeface="Times New Roman"/>
              </a:rPr>
              <a:t>користування</a:t>
            </a:r>
            <a:r>
              <a:rPr sz="2500" spc="5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у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99948" y="3002661"/>
            <a:ext cx="11052810" cy="787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tabLst>
                <a:tab pos="1195070" algn="l"/>
                <a:tab pos="1537970" algn="l"/>
                <a:tab pos="2004695" algn="l"/>
                <a:tab pos="4271010" algn="l"/>
                <a:tab pos="5540375" algn="l"/>
                <a:tab pos="6635115" algn="l"/>
                <a:tab pos="7273290" algn="l"/>
                <a:tab pos="7934959" algn="l"/>
                <a:tab pos="9544685" algn="l"/>
              </a:tabLst>
            </a:pPr>
            <a:r>
              <a:rPr sz="2500" spc="-5" dirty="0">
                <a:latin typeface="Times New Roman"/>
                <a:cs typeface="Times New Roman"/>
              </a:rPr>
              <a:t>зв’яз</a:t>
            </a:r>
            <a:r>
              <a:rPr sz="2500" spc="-55" dirty="0">
                <a:latin typeface="Times New Roman"/>
                <a:cs typeface="Times New Roman"/>
              </a:rPr>
              <a:t>к</a:t>
            </a:r>
            <a:r>
              <a:rPr sz="2500" spc="-5" dirty="0">
                <a:latin typeface="Times New Roman"/>
                <a:cs typeface="Times New Roman"/>
              </a:rPr>
              <a:t>у</a:t>
            </a:r>
            <a:r>
              <a:rPr sz="2500" dirty="0">
                <a:latin typeface="Times New Roman"/>
                <a:cs typeface="Times New Roman"/>
              </a:rPr>
              <a:t>	</a:t>
            </a:r>
            <a:r>
              <a:rPr sz="2500" spc="-5" dirty="0">
                <a:latin typeface="Times New Roman"/>
                <a:cs typeface="Times New Roman"/>
              </a:rPr>
              <a:t>з</a:t>
            </a:r>
            <a:r>
              <a:rPr sz="2500" dirty="0">
                <a:latin typeface="Times New Roman"/>
                <a:cs typeface="Times New Roman"/>
              </a:rPr>
              <a:t>	</a:t>
            </a:r>
            <a:r>
              <a:rPr sz="2500" spc="-5" dirty="0">
                <a:latin typeface="Times New Roman"/>
                <a:cs typeface="Times New Roman"/>
              </a:rPr>
              <a:t>їх</a:t>
            </a:r>
            <a:r>
              <a:rPr sz="2500" dirty="0">
                <a:latin typeface="Times New Roman"/>
                <a:cs typeface="Times New Roman"/>
              </a:rPr>
              <a:t>	</a:t>
            </a:r>
            <a:r>
              <a:rPr sz="2500" spc="5" dirty="0">
                <a:latin typeface="Times New Roman"/>
                <a:cs typeface="Times New Roman"/>
              </a:rPr>
              <a:t>р</a:t>
            </a:r>
            <a:r>
              <a:rPr sz="2500" spc="-5" dirty="0">
                <a:latin typeface="Times New Roman"/>
                <a:cs typeface="Times New Roman"/>
              </a:rPr>
              <a:t>еорга</a:t>
            </a:r>
            <a:r>
              <a:rPr sz="2500" dirty="0">
                <a:latin typeface="Times New Roman"/>
                <a:cs typeface="Times New Roman"/>
              </a:rPr>
              <a:t>н</a:t>
            </a:r>
            <a:r>
              <a:rPr sz="2500" spc="-5" dirty="0">
                <a:latin typeface="Times New Roman"/>
                <a:cs typeface="Times New Roman"/>
              </a:rPr>
              <a:t>із</a:t>
            </a:r>
            <a:r>
              <a:rPr sz="2500" dirty="0">
                <a:latin typeface="Times New Roman"/>
                <a:cs typeface="Times New Roman"/>
              </a:rPr>
              <a:t>а</a:t>
            </a:r>
            <a:r>
              <a:rPr sz="2500" spc="-10" dirty="0">
                <a:latin typeface="Times New Roman"/>
                <a:cs typeface="Times New Roman"/>
              </a:rPr>
              <a:t>ц</a:t>
            </a:r>
            <a:r>
              <a:rPr sz="2500" dirty="0">
                <a:latin typeface="Times New Roman"/>
                <a:cs typeface="Times New Roman"/>
              </a:rPr>
              <a:t>і</a:t>
            </a:r>
            <a:r>
              <a:rPr sz="2500" spc="-10" dirty="0">
                <a:latin typeface="Times New Roman"/>
                <a:cs typeface="Times New Roman"/>
              </a:rPr>
              <a:t>є</a:t>
            </a:r>
            <a:r>
              <a:rPr sz="2500" spc="-5" dirty="0">
                <a:latin typeface="Times New Roman"/>
                <a:cs typeface="Times New Roman"/>
              </a:rPr>
              <a:t>ю</a:t>
            </a:r>
            <a:r>
              <a:rPr sz="2500" dirty="0">
                <a:latin typeface="Times New Roman"/>
                <a:cs typeface="Times New Roman"/>
              </a:rPr>
              <a:t>	ш</a:t>
            </a:r>
            <a:r>
              <a:rPr sz="2500" spc="-10" dirty="0">
                <a:latin typeface="Times New Roman"/>
                <a:cs typeface="Times New Roman"/>
              </a:rPr>
              <a:t>ля</a:t>
            </a:r>
            <a:r>
              <a:rPr sz="2500" spc="-95" dirty="0">
                <a:latin typeface="Times New Roman"/>
                <a:cs typeface="Times New Roman"/>
              </a:rPr>
              <a:t>х</a:t>
            </a:r>
            <a:r>
              <a:rPr sz="2500" spc="-55" dirty="0">
                <a:latin typeface="Times New Roman"/>
                <a:cs typeface="Times New Roman"/>
              </a:rPr>
              <a:t>о</a:t>
            </a:r>
            <a:r>
              <a:rPr sz="2500" spc="-5" dirty="0">
                <a:latin typeface="Times New Roman"/>
                <a:cs typeface="Times New Roman"/>
              </a:rPr>
              <a:t>м</a:t>
            </a:r>
            <a:r>
              <a:rPr sz="2500" dirty="0">
                <a:latin typeface="Times New Roman"/>
                <a:cs typeface="Times New Roman"/>
              </a:rPr>
              <a:t>	</a:t>
            </a:r>
            <a:r>
              <a:rPr sz="2500" spc="-5" dirty="0">
                <a:latin typeface="Times New Roman"/>
                <a:cs typeface="Times New Roman"/>
              </a:rPr>
              <a:t>з</a:t>
            </a:r>
            <a:r>
              <a:rPr sz="2500" dirty="0">
                <a:latin typeface="Times New Roman"/>
                <a:cs typeface="Times New Roman"/>
              </a:rPr>
              <a:t>л</a:t>
            </a:r>
            <a:r>
              <a:rPr sz="2500" spc="-5" dirty="0">
                <a:latin typeface="Times New Roman"/>
                <a:cs typeface="Times New Roman"/>
              </a:rPr>
              <a:t>ит</a:t>
            </a:r>
            <a:r>
              <a:rPr sz="2500" spc="-40" dirty="0">
                <a:latin typeface="Times New Roman"/>
                <a:cs typeface="Times New Roman"/>
              </a:rPr>
              <a:t>т</a:t>
            </a:r>
            <a:r>
              <a:rPr sz="2500" spc="-5" dirty="0">
                <a:latin typeface="Times New Roman"/>
                <a:cs typeface="Times New Roman"/>
              </a:rPr>
              <a:t>я</a:t>
            </a:r>
            <a:r>
              <a:rPr sz="2500" dirty="0">
                <a:latin typeface="Times New Roman"/>
                <a:cs typeface="Times New Roman"/>
              </a:rPr>
              <a:t>	</a:t>
            </a:r>
            <a:r>
              <a:rPr sz="2500" spc="-10" dirty="0">
                <a:latin typeface="Times New Roman"/>
                <a:cs typeface="Times New Roman"/>
              </a:rPr>
              <a:t>пі</a:t>
            </a:r>
            <a:r>
              <a:rPr sz="2500" spc="-5" dirty="0">
                <a:latin typeface="Times New Roman"/>
                <a:cs typeface="Times New Roman"/>
              </a:rPr>
              <a:t>д</a:t>
            </a:r>
            <a:r>
              <a:rPr sz="2500" dirty="0">
                <a:latin typeface="Times New Roman"/>
                <a:cs typeface="Times New Roman"/>
              </a:rPr>
              <a:t>	</a:t>
            </a:r>
            <a:r>
              <a:rPr sz="2500" spc="10" dirty="0">
                <a:latin typeface="Times New Roman"/>
                <a:cs typeface="Times New Roman"/>
              </a:rPr>
              <a:t>ч</a:t>
            </a:r>
            <a:r>
              <a:rPr sz="2500" spc="-5" dirty="0">
                <a:latin typeface="Times New Roman"/>
                <a:cs typeface="Times New Roman"/>
              </a:rPr>
              <a:t>ас</a:t>
            </a:r>
            <a:r>
              <a:rPr sz="2500" dirty="0">
                <a:latin typeface="Times New Roman"/>
                <a:cs typeface="Times New Roman"/>
              </a:rPr>
              <a:t>	</a:t>
            </a:r>
            <a:r>
              <a:rPr sz="2500" spc="15" dirty="0">
                <a:latin typeface="Times New Roman"/>
                <a:cs typeface="Times New Roman"/>
              </a:rPr>
              <a:t>у</a:t>
            </a:r>
            <a:r>
              <a:rPr sz="2500" spc="-5" dirty="0">
                <a:latin typeface="Times New Roman"/>
                <a:cs typeface="Times New Roman"/>
              </a:rPr>
              <a:t>т</a:t>
            </a:r>
            <a:r>
              <a:rPr sz="2500" spc="-20" dirty="0">
                <a:latin typeface="Times New Roman"/>
                <a:cs typeface="Times New Roman"/>
              </a:rPr>
              <a:t>в</a:t>
            </a:r>
            <a:r>
              <a:rPr sz="2500" spc="-5" dirty="0">
                <a:latin typeface="Times New Roman"/>
                <a:cs typeface="Times New Roman"/>
              </a:rPr>
              <a:t>оре</a:t>
            </a:r>
            <a:r>
              <a:rPr sz="2500" spc="-15" dirty="0">
                <a:latin typeface="Times New Roman"/>
                <a:cs typeface="Times New Roman"/>
              </a:rPr>
              <a:t>н</a:t>
            </a:r>
            <a:r>
              <a:rPr sz="2500" spc="-10" dirty="0">
                <a:latin typeface="Times New Roman"/>
                <a:cs typeface="Times New Roman"/>
              </a:rPr>
              <a:t>н</a:t>
            </a:r>
            <a:r>
              <a:rPr sz="2500" spc="-5" dirty="0">
                <a:latin typeface="Times New Roman"/>
                <a:cs typeface="Times New Roman"/>
              </a:rPr>
              <a:t>я</a:t>
            </a:r>
            <a:r>
              <a:rPr sz="2500" dirty="0">
                <a:latin typeface="Times New Roman"/>
                <a:cs typeface="Times New Roman"/>
              </a:rPr>
              <a:t>	</a:t>
            </a:r>
            <a:r>
              <a:rPr sz="2500" spc="-10" dirty="0">
                <a:latin typeface="Times New Roman"/>
                <a:cs typeface="Times New Roman"/>
              </a:rPr>
              <a:t>пу</a:t>
            </a:r>
            <a:r>
              <a:rPr sz="2500" spc="-70" dirty="0">
                <a:latin typeface="Times New Roman"/>
                <a:cs typeface="Times New Roman"/>
              </a:rPr>
              <a:t>б</a:t>
            </a:r>
            <a:r>
              <a:rPr sz="2500" spc="-10" dirty="0">
                <a:latin typeface="Times New Roman"/>
                <a:cs typeface="Times New Roman"/>
              </a:rPr>
              <a:t>лічно</a:t>
            </a:r>
            <a:r>
              <a:rPr sz="2500" spc="-75" dirty="0">
                <a:latin typeface="Times New Roman"/>
                <a:cs typeface="Times New Roman"/>
              </a:rPr>
              <a:t>г</a:t>
            </a:r>
            <a:r>
              <a:rPr sz="2500" spc="-5" dirty="0">
                <a:latin typeface="Times New Roman"/>
                <a:cs typeface="Times New Roman"/>
              </a:rPr>
              <a:t>о  </a:t>
            </a:r>
            <a:r>
              <a:rPr sz="2500" spc="-10" dirty="0">
                <a:latin typeface="Times New Roman"/>
                <a:cs typeface="Times New Roman"/>
              </a:rPr>
              <a:t>акціонерного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31694" y="3383356"/>
            <a:ext cx="9022715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725295" algn="l"/>
                <a:tab pos="3716020" algn="l"/>
                <a:tab pos="5485765" algn="l"/>
                <a:tab pos="7179309" algn="l"/>
              </a:tabLst>
            </a:pPr>
            <a:r>
              <a:rPr sz="2500" spc="-40" dirty="0">
                <a:latin typeface="Times New Roman"/>
                <a:cs typeface="Times New Roman"/>
              </a:rPr>
              <a:t>т</a:t>
            </a:r>
            <a:r>
              <a:rPr sz="2500" spc="-5" dirty="0">
                <a:latin typeface="Times New Roman"/>
                <a:cs typeface="Times New Roman"/>
              </a:rPr>
              <a:t>о</a:t>
            </a:r>
            <a:r>
              <a:rPr sz="2500" spc="-45" dirty="0">
                <a:latin typeface="Times New Roman"/>
                <a:cs typeface="Times New Roman"/>
              </a:rPr>
              <a:t>в</a:t>
            </a:r>
            <a:r>
              <a:rPr sz="2500" spc="-5" dirty="0">
                <a:latin typeface="Times New Roman"/>
                <a:cs typeface="Times New Roman"/>
              </a:rPr>
              <a:t>ар</a:t>
            </a:r>
            <a:r>
              <a:rPr sz="2500" spc="5" dirty="0">
                <a:latin typeface="Times New Roman"/>
                <a:cs typeface="Times New Roman"/>
              </a:rPr>
              <a:t>и</a:t>
            </a:r>
            <a:r>
              <a:rPr sz="2500" spc="-5" dirty="0">
                <a:latin typeface="Times New Roman"/>
                <a:cs typeface="Times New Roman"/>
              </a:rPr>
              <a:t>ст</a:t>
            </a:r>
            <a:r>
              <a:rPr sz="2500" spc="-50" dirty="0">
                <a:latin typeface="Times New Roman"/>
                <a:cs typeface="Times New Roman"/>
              </a:rPr>
              <a:t>в</a:t>
            </a:r>
            <a:r>
              <a:rPr sz="2500" spc="-5" dirty="0">
                <a:latin typeface="Times New Roman"/>
                <a:cs typeface="Times New Roman"/>
              </a:rPr>
              <a:t>а</a:t>
            </a:r>
            <a:r>
              <a:rPr sz="2500" dirty="0">
                <a:latin typeface="Times New Roman"/>
                <a:cs typeface="Times New Roman"/>
              </a:rPr>
              <a:t>	</a:t>
            </a:r>
            <a:r>
              <a:rPr sz="2500" spc="-5" dirty="0">
                <a:latin typeface="Times New Roman"/>
                <a:cs typeface="Times New Roman"/>
              </a:rPr>
              <a:t>з</a:t>
            </a:r>
            <a:r>
              <a:rPr sz="2500" spc="5" dirty="0">
                <a:latin typeface="Times New Roman"/>
                <a:cs typeface="Times New Roman"/>
              </a:rPr>
              <a:t>а</a:t>
            </a:r>
            <a:r>
              <a:rPr sz="2500" dirty="0">
                <a:latin typeface="Times New Roman"/>
                <a:cs typeface="Times New Roman"/>
              </a:rPr>
              <a:t>л</a:t>
            </a:r>
            <a:r>
              <a:rPr sz="2500" spc="-5" dirty="0">
                <a:latin typeface="Times New Roman"/>
                <a:cs typeface="Times New Roman"/>
              </a:rPr>
              <a:t>і</a:t>
            </a:r>
            <a:r>
              <a:rPr sz="2500" dirty="0">
                <a:latin typeface="Times New Roman"/>
                <a:cs typeface="Times New Roman"/>
              </a:rPr>
              <a:t>з</a:t>
            </a:r>
            <a:r>
              <a:rPr sz="2500" spc="-10" dirty="0">
                <a:latin typeface="Times New Roman"/>
                <a:cs typeface="Times New Roman"/>
              </a:rPr>
              <a:t>н</a:t>
            </a:r>
            <a:r>
              <a:rPr sz="2500" spc="-20" dirty="0">
                <a:latin typeface="Times New Roman"/>
                <a:cs typeface="Times New Roman"/>
              </a:rPr>
              <a:t>и</a:t>
            </a:r>
            <a:r>
              <a:rPr sz="2500" spc="5" dirty="0">
                <a:latin typeface="Times New Roman"/>
                <a:cs typeface="Times New Roman"/>
              </a:rPr>
              <a:t>ч</a:t>
            </a:r>
            <a:r>
              <a:rPr sz="2500" spc="-10" dirty="0">
                <a:latin typeface="Times New Roman"/>
                <a:cs typeface="Times New Roman"/>
              </a:rPr>
              <a:t>но</a:t>
            </a:r>
            <a:r>
              <a:rPr sz="2500" spc="-80" dirty="0">
                <a:latin typeface="Times New Roman"/>
                <a:cs typeface="Times New Roman"/>
              </a:rPr>
              <a:t>г</a:t>
            </a:r>
            <a:r>
              <a:rPr sz="2500" spc="-5" dirty="0">
                <a:latin typeface="Times New Roman"/>
                <a:cs typeface="Times New Roman"/>
              </a:rPr>
              <a:t>о</a:t>
            </a:r>
            <a:r>
              <a:rPr sz="2500" dirty="0">
                <a:latin typeface="Times New Roman"/>
                <a:cs typeface="Times New Roman"/>
              </a:rPr>
              <a:t>	</a:t>
            </a:r>
            <a:r>
              <a:rPr sz="2500" spc="25" dirty="0">
                <a:latin typeface="Times New Roman"/>
                <a:cs typeface="Times New Roman"/>
              </a:rPr>
              <a:t>т</a:t>
            </a:r>
            <a:r>
              <a:rPr sz="2500" spc="-5" dirty="0">
                <a:latin typeface="Times New Roman"/>
                <a:cs typeface="Times New Roman"/>
              </a:rPr>
              <a:t>ранспо</a:t>
            </a:r>
            <a:r>
              <a:rPr sz="2500" spc="-40" dirty="0">
                <a:latin typeface="Times New Roman"/>
                <a:cs typeface="Times New Roman"/>
              </a:rPr>
              <a:t>р</a:t>
            </a:r>
            <a:r>
              <a:rPr sz="2500" spc="-55" dirty="0">
                <a:latin typeface="Times New Roman"/>
                <a:cs typeface="Times New Roman"/>
              </a:rPr>
              <a:t>т</a:t>
            </a:r>
            <a:r>
              <a:rPr sz="2500" spc="-5" dirty="0">
                <a:latin typeface="Times New Roman"/>
                <a:cs typeface="Times New Roman"/>
              </a:rPr>
              <a:t>у</a:t>
            </a:r>
            <a:r>
              <a:rPr sz="2500" dirty="0">
                <a:latin typeface="Times New Roman"/>
                <a:cs typeface="Times New Roman"/>
              </a:rPr>
              <a:t>	</a:t>
            </a:r>
            <a:r>
              <a:rPr sz="2500" spc="-5" dirty="0">
                <a:latin typeface="Times New Roman"/>
                <a:cs typeface="Times New Roman"/>
              </a:rPr>
              <a:t>з</a:t>
            </a:r>
            <a:r>
              <a:rPr sz="2500" spc="-15" dirty="0">
                <a:latin typeface="Times New Roman"/>
                <a:cs typeface="Times New Roman"/>
              </a:rPr>
              <a:t>а</a:t>
            </a:r>
            <a:r>
              <a:rPr sz="2500" spc="-5" dirty="0">
                <a:latin typeface="Times New Roman"/>
                <a:cs typeface="Times New Roman"/>
              </a:rPr>
              <a:t>г</a:t>
            </a:r>
            <a:r>
              <a:rPr sz="2500" spc="10" dirty="0">
                <a:latin typeface="Times New Roman"/>
                <a:cs typeface="Times New Roman"/>
              </a:rPr>
              <a:t>а</a:t>
            </a:r>
            <a:r>
              <a:rPr sz="2500" spc="-10" dirty="0">
                <a:latin typeface="Times New Roman"/>
                <a:cs typeface="Times New Roman"/>
              </a:rPr>
              <a:t>ль</a:t>
            </a:r>
            <a:r>
              <a:rPr sz="2500" dirty="0">
                <a:latin typeface="Times New Roman"/>
                <a:cs typeface="Times New Roman"/>
              </a:rPr>
              <a:t>н</a:t>
            </a:r>
            <a:r>
              <a:rPr sz="2500" spc="-5" dirty="0">
                <a:latin typeface="Times New Roman"/>
                <a:cs typeface="Times New Roman"/>
              </a:rPr>
              <a:t>о</a:t>
            </a:r>
            <a:r>
              <a:rPr sz="2500" spc="-60" dirty="0">
                <a:latin typeface="Times New Roman"/>
                <a:cs typeface="Times New Roman"/>
              </a:rPr>
              <a:t>г</a:t>
            </a:r>
            <a:r>
              <a:rPr sz="2500" spc="-5" dirty="0">
                <a:latin typeface="Times New Roman"/>
                <a:cs typeface="Times New Roman"/>
              </a:rPr>
              <a:t>о</a:t>
            </a:r>
            <a:r>
              <a:rPr sz="2500" dirty="0">
                <a:latin typeface="Times New Roman"/>
                <a:cs typeface="Times New Roman"/>
              </a:rPr>
              <a:t>	</a:t>
            </a:r>
            <a:r>
              <a:rPr sz="2500" spc="-140" dirty="0">
                <a:latin typeface="Times New Roman"/>
                <a:cs typeface="Times New Roman"/>
              </a:rPr>
              <a:t>к</a:t>
            </a:r>
            <a:r>
              <a:rPr sz="2500" spc="-5" dirty="0">
                <a:latin typeface="Times New Roman"/>
                <a:cs typeface="Times New Roman"/>
              </a:rPr>
              <a:t>орис</a:t>
            </a:r>
            <a:r>
              <a:rPr sz="2500" spc="-55" dirty="0">
                <a:latin typeface="Times New Roman"/>
                <a:cs typeface="Times New Roman"/>
              </a:rPr>
              <a:t>т</a:t>
            </a:r>
            <a:r>
              <a:rPr sz="2500" spc="15" dirty="0">
                <a:latin typeface="Times New Roman"/>
                <a:cs typeface="Times New Roman"/>
              </a:rPr>
              <a:t>у</a:t>
            </a:r>
            <a:r>
              <a:rPr sz="2500" spc="-50" dirty="0">
                <a:latin typeface="Times New Roman"/>
                <a:cs typeface="Times New Roman"/>
              </a:rPr>
              <a:t>в</a:t>
            </a:r>
            <a:r>
              <a:rPr sz="2500" spc="-5" dirty="0">
                <a:latin typeface="Times New Roman"/>
                <a:cs typeface="Times New Roman"/>
              </a:rPr>
              <a:t>ання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99948" y="3765041"/>
            <a:ext cx="11054080" cy="1930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2500" spc="-5" dirty="0">
                <a:latin typeface="Times New Roman"/>
                <a:cs typeface="Times New Roman"/>
              </a:rPr>
              <a:t>відповідно</a:t>
            </a:r>
            <a:r>
              <a:rPr sz="2500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до</a:t>
            </a:r>
            <a:r>
              <a:rPr sz="2500" dirty="0">
                <a:latin typeface="Times New Roman"/>
                <a:cs typeface="Times New Roman"/>
              </a:rPr>
              <a:t> </a:t>
            </a:r>
            <a:r>
              <a:rPr sz="2500" spc="-30" dirty="0">
                <a:latin typeface="Times New Roman"/>
                <a:cs typeface="Times New Roman"/>
              </a:rPr>
              <a:t>Закону</a:t>
            </a:r>
            <a:r>
              <a:rPr sz="2500" spc="-25" dirty="0">
                <a:latin typeface="Times New Roman"/>
                <a:cs typeface="Times New Roman"/>
              </a:rPr>
              <a:t> </a:t>
            </a:r>
            <a:r>
              <a:rPr sz="2500" spc="-35" dirty="0">
                <a:latin typeface="Times New Roman"/>
                <a:cs typeface="Times New Roman"/>
              </a:rPr>
              <a:t>України</a:t>
            </a:r>
            <a:r>
              <a:rPr sz="2500" spc="-30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«Про</a:t>
            </a:r>
            <a:r>
              <a:rPr sz="2500" dirty="0">
                <a:latin typeface="Times New Roman"/>
                <a:cs typeface="Times New Roman"/>
              </a:rPr>
              <a:t> особливості</a:t>
            </a:r>
            <a:r>
              <a:rPr sz="2500" spc="5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утворення</a:t>
            </a:r>
            <a:r>
              <a:rPr sz="2500" dirty="0">
                <a:latin typeface="Times New Roman"/>
                <a:cs typeface="Times New Roman"/>
              </a:rPr>
              <a:t> </a:t>
            </a:r>
            <a:r>
              <a:rPr sz="2500" spc="-20" dirty="0">
                <a:latin typeface="Times New Roman"/>
                <a:cs typeface="Times New Roman"/>
              </a:rPr>
              <a:t>публічного </a:t>
            </a:r>
            <a:r>
              <a:rPr sz="2500" spc="-15" dirty="0">
                <a:latin typeface="Times New Roman"/>
                <a:cs typeface="Times New Roman"/>
              </a:rPr>
              <a:t> </a:t>
            </a:r>
            <a:r>
              <a:rPr sz="2500" spc="-10" dirty="0">
                <a:latin typeface="Times New Roman"/>
                <a:cs typeface="Times New Roman"/>
              </a:rPr>
              <a:t>акціонерного </a:t>
            </a:r>
            <a:r>
              <a:rPr sz="2500" spc="-15" dirty="0">
                <a:latin typeface="Times New Roman"/>
                <a:cs typeface="Times New Roman"/>
              </a:rPr>
              <a:t>товариства </a:t>
            </a:r>
            <a:r>
              <a:rPr sz="2500" spc="-10" dirty="0">
                <a:latin typeface="Times New Roman"/>
                <a:cs typeface="Times New Roman"/>
              </a:rPr>
              <a:t>залізничного транспорту</a:t>
            </a:r>
            <a:r>
              <a:rPr sz="2500" spc="-5" dirty="0">
                <a:latin typeface="Times New Roman"/>
                <a:cs typeface="Times New Roman"/>
              </a:rPr>
              <a:t> </a:t>
            </a:r>
            <a:r>
              <a:rPr sz="2500" spc="-10" dirty="0">
                <a:latin typeface="Times New Roman"/>
                <a:cs typeface="Times New Roman"/>
              </a:rPr>
              <a:t>загального </a:t>
            </a:r>
            <a:r>
              <a:rPr sz="2500" spc="-20" dirty="0">
                <a:latin typeface="Times New Roman"/>
                <a:cs typeface="Times New Roman"/>
              </a:rPr>
              <a:t>користування», </a:t>
            </a:r>
            <a:r>
              <a:rPr sz="2500" spc="-5" dirty="0">
                <a:latin typeface="Times New Roman"/>
                <a:cs typeface="Times New Roman"/>
              </a:rPr>
              <a:t>і </a:t>
            </a:r>
            <a:r>
              <a:rPr sz="2500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земельні ділянки, </a:t>
            </a:r>
            <a:r>
              <a:rPr sz="2500" dirty="0">
                <a:latin typeface="Times New Roman"/>
                <a:cs typeface="Times New Roman"/>
              </a:rPr>
              <a:t>на </a:t>
            </a:r>
            <a:r>
              <a:rPr sz="2500" spc="-5" dirty="0">
                <a:latin typeface="Times New Roman"/>
                <a:cs typeface="Times New Roman"/>
              </a:rPr>
              <a:t>яких розташовані </a:t>
            </a:r>
            <a:r>
              <a:rPr sz="2500" spc="-10" dirty="0">
                <a:latin typeface="Times New Roman"/>
                <a:cs typeface="Times New Roman"/>
              </a:rPr>
              <a:t>об’єкти </a:t>
            </a:r>
            <a:r>
              <a:rPr sz="2500" spc="-5" dirty="0">
                <a:latin typeface="Times New Roman"/>
                <a:cs typeface="Times New Roman"/>
              </a:rPr>
              <a:t>газотранспортної </a:t>
            </a:r>
            <a:r>
              <a:rPr sz="2500" dirty="0">
                <a:latin typeface="Times New Roman"/>
                <a:cs typeface="Times New Roman"/>
              </a:rPr>
              <a:t>системи, </a:t>
            </a:r>
            <a:r>
              <a:rPr sz="2500" spc="-10" dirty="0">
                <a:latin typeface="Times New Roman"/>
                <a:cs typeface="Times New Roman"/>
              </a:rPr>
              <a:t>що </a:t>
            </a:r>
            <a:r>
              <a:rPr sz="2500" spc="-5" dirty="0">
                <a:latin typeface="Times New Roman"/>
                <a:cs typeface="Times New Roman"/>
              </a:rPr>
              <a:t> </a:t>
            </a:r>
            <a:r>
              <a:rPr sz="2500" spc="-10" dirty="0">
                <a:latin typeface="Times New Roman"/>
                <a:cs typeface="Times New Roman"/>
              </a:rPr>
              <a:t>передаються </a:t>
            </a:r>
            <a:r>
              <a:rPr sz="2500" spc="-25" dirty="0">
                <a:latin typeface="Times New Roman"/>
                <a:cs typeface="Times New Roman"/>
              </a:rPr>
              <a:t>суб’єкту </a:t>
            </a:r>
            <a:r>
              <a:rPr sz="2500" spc="-15" dirty="0">
                <a:latin typeface="Times New Roman"/>
                <a:cs typeface="Times New Roman"/>
              </a:rPr>
              <a:t>господарювання </a:t>
            </a:r>
            <a:r>
              <a:rPr sz="2500" spc="-5" dirty="0">
                <a:latin typeface="Times New Roman"/>
                <a:cs typeface="Times New Roman"/>
              </a:rPr>
              <a:t>у </a:t>
            </a:r>
            <a:r>
              <a:rPr sz="2500" spc="-10" dirty="0">
                <a:latin typeface="Times New Roman"/>
                <a:cs typeface="Times New Roman"/>
              </a:rPr>
              <a:t>зв’язку </a:t>
            </a:r>
            <a:r>
              <a:rPr sz="2500" spc="-5" dirty="0">
                <a:latin typeface="Times New Roman"/>
                <a:cs typeface="Times New Roman"/>
              </a:rPr>
              <a:t>з відокремленням </a:t>
            </a:r>
            <a:r>
              <a:rPr sz="2500" spc="5" dirty="0">
                <a:latin typeface="Times New Roman"/>
                <a:cs typeface="Times New Roman"/>
              </a:rPr>
              <a:t>діяльності </a:t>
            </a:r>
            <a:r>
              <a:rPr sz="2500" spc="-5" dirty="0">
                <a:latin typeface="Times New Roman"/>
                <a:cs typeface="Times New Roman"/>
              </a:rPr>
              <a:t>з </a:t>
            </a:r>
            <a:r>
              <a:rPr sz="2500" dirty="0">
                <a:latin typeface="Times New Roman"/>
                <a:cs typeface="Times New Roman"/>
              </a:rPr>
              <a:t> </a:t>
            </a:r>
            <a:r>
              <a:rPr sz="2500" spc="-10" dirty="0">
                <a:latin typeface="Times New Roman"/>
                <a:cs typeface="Times New Roman"/>
              </a:rPr>
              <a:t>транспортування</a:t>
            </a:r>
            <a:r>
              <a:rPr sz="2500" spc="10" dirty="0">
                <a:latin typeface="Times New Roman"/>
                <a:cs typeface="Times New Roman"/>
              </a:rPr>
              <a:t> </a:t>
            </a:r>
            <a:r>
              <a:rPr sz="2500" spc="-20" dirty="0">
                <a:latin typeface="Times New Roman"/>
                <a:cs typeface="Times New Roman"/>
              </a:rPr>
              <a:t>природного</a:t>
            </a:r>
            <a:r>
              <a:rPr sz="2500" spc="30" dirty="0">
                <a:latin typeface="Times New Roman"/>
                <a:cs typeface="Times New Roman"/>
              </a:rPr>
              <a:t> </a:t>
            </a:r>
            <a:r>
              <a:rPr sz="2500" spc="-60" dirty="0">
                <a:latin typeface="Times New Roman"/>
                <a:cs typeface="Times New Roman"/>
              </a:rPr>
              <a:t>газу.</a:t>
            </a:r>
            <a:endParaRPr sz="25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566017" y="141173"/>
            <a:ext cx="15303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Times New Roman"/>
                <a:cs typeface="Times New Roman"/>
              </a:rPr>
              <a:t>4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0660" y="338709"/>
            <a:ext cx="10962640" cy="17322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2800" b="0" spc="-5" dirty="0">
                <a:latin typeface="Times New Roman"/>
                <a:cs typeface="Times New Roman"/>
              </a:rPr>
              <a:t>Встановлення</a:t>
            </a:r>
            <a:r>
              <a:rPr sz="2800" b="0" dirty="0">
                <a:latin typeface="Times New Roman"/>
                <a:cs typeface="Times New Roman"/>
              </a:rPr>
              <a:t> </a:t>
            </a:r>
            <a:r>
              <a:rPr sz="2800" b="0" spc="-10" dirty="0">
                <a:latin typeface="Times New Roman"/>
                <a:cs typeface="Times New Roman"/>
              </a:rPr>
              <a:t>меж</a:t>
            </a:r>
            <a:r>
              <a:rPr sz="2800" b="0" spc="-5" dirty="0">
                <a:latin typeface="Times New Roman"/>
                <a:cs typeface="Times New Roman"/>
              </a:rPr>
              <a:t> земельної</a:t>
            </a:r>
            <a:r>
              <a:rPr sz="2800" b="0" dirty="0">
                <a:latin typeface="Times New Roman"/>
                <a:cs typeface="Times New Roman"/>
              </a:rPr>
              <a:t> </a:t>
            </a:r>
            <a:r>
              <a:rPr sz="2800" b="0" spc="-5" dirty="0">
                <a:latin typeface="Times New Roman"/>
                <a:cs typeface="Times New Roman"/>
              </a:rPr>
              <a:t>ділянки</a:t>
            </a:r>
            <a:r>
              <a:rPr sz="2800" b="0" dirty="0">
                <a:latin typeface="Times New Roman"/>
                <a:cs typeface="Times New Roman"/>
              </a:rPr>
              <a:t> </a:t>
            </a:r>
            <a:r>
              <a:rPr sz="2800" b="0" spc="-5" dirty="0">
                <a:latin typeface="Times New Roman"/>
                <a:cs typeface="Times New Roman"/>
              </a:rPr>
              <a:t>в</a:t>
            </a:r>
            <a:r>
              <a:rPr sz="2800" b="0" dirty="0">
                <a:latin typeface="Times New Roman"/>
                <a:cs typeface="Times New Roman"/>
              </a:rPr>
              <a:t> </a:t>
            </a:r>
            <a:r>
              <a:rPr sz="2800" b="0" spc="-20" dirty="0">
                <a:latin typeface="Times New Roman"/>
                <a:cs typeface="Times New Roman"/>
              </a:rPr>
              <a:t>натурі</a:t>
            </a:r>
            <a:r>
              <a:rPr sz="2800" b="0" spc="-15" dirty="0">
                <a:latin typeface="Times New Roman"/>
                <a:cs typeface="Times New Roman"/>
              </a:rPr>
              <a:t> </a:t>
            </a:r>
            <a:r>
              <a:rPr sz="2800" b="0" spc="-5" dirty="0">
                <a:latin typeface="Times New Roman"/>
                <a:cs typeface="Times New Roman"/>
              </a:rPr>
              <a:t>(на</a:t>
            </a:r>
            <a:r>
              <a:rPr sz="2800" b="0" dirty="0">
                <a:latin typeface="Times New Roman"/>
                <a:cs typeface="Times New Roman"/>
              </a:rPr>
              <a:t> місцевості)</a:t>
            </a:r>
            <a:r>
              <a:rPr sz="2800" b="0" spc="5" dirty="0">
                <a:latin typeface="Times New Roman"/>
                <a:cs typeface="Times New Roman"/>
              </a:rPr>
              <a:t> </a:t>
            </a:r>
            <a:r>
              <a:rPr sz="2800" b="0" spc="-5" dirty="0">
                <a:latin typeface="Times New Roman"/>
                <a:cs typeface="Times New Roman"/>
              </a:rPr>
              <a:t>–</a:t>
            </a:r>
            <a:r>
              <a:rPr sz="2800" b="0" dirty="0">
                <a:latin typeface="Times New Roman"/>
                <a:cs typeface="Times New Roman"/>
              </a:rPr>
              <a:t> </a:t>
            </a:r>
            <a:r>
              <a:rPr sz="2800" b="0" spc="10" dirty="0">
                <a:latin typeface="Times New Roman"/>
                <a:cs typeface="Times New Roman"/>
              </a:rPr>
              <a:t>це </a:t>
            </a:r>
            <a:r>
              <a:rPr sz="2800" b="0" spc="15" dirty="0">
                <a:latin typeface="Times New Roman"/>
                <a:cs typeface="Times New Roman"/>
              </a:rPr>
              <a:t> </a:t>
            </a:r>
            <a:r>
              <a:rPr sz="2800" b="0" spc="-20" dirty="0">
                <a:latin typeface="Times New Roman"/>
                <a:cs typeface="Times New Roman"/>
              </a:rPr>
              <a:t>визначення</a:t>
            </a:r>
            <a:r>
              <a:rPr sz="2800" b="0" spc="-15" dirty="0">
                <a:latin typeface="Times New Roman"/>
                <a:cs typeface="Times New Roman"/>
              </a:rPr>
              <a:t> </a:t>
            </a:r>
            <a:r>
              <a:rPr sz="2800" b="0" spc="-5" dirty="0">
                <a:latin typeface="Times New Roman"/>
                <a:cs typeface="Times New Roman"/>
              </a:rPr>
              <a:t>за</a:t>
            </a:r>
            <a:r>
              <a:rPr sz="2800" b="0" dirty="0">
                <a:latin typeface="Times New Roman"/>
                <a:cs typeface="Times New Roman"/>
              </a:rPr>
              <a:t> </a:t>
            </a:r>
            <a:r>
              <a:rPr sz="2800" b="0" spc="-15" dirty="0">
                <a:latin typeface="Times New Roman"/>
                <a:cs typeface="Times New Roman"/>
              </a:rPr>
              <a:t>допомогою</a:t>
            </a:r>
            <a:r>
              <a:rPr sz="2800" b="0" spc="-10" dirty="0">
                <a:latin typeface="Times New Roman"/>
                <a:cs typeface="Times New Roman"/>
              </a:rPr>
              <a:t> </a:t>
            </a:r>
            <a:r>
              <a:rPr sz="2800" b="0" spc="-15" dirty="0">
                <a:latin typeface="Times New Roman"/>
                <a:cs typeface="Times New Roman"/>
              </a:rPr>
              <a:t>геодезичних</a:t>
            </a:r>
            <a:r>
              <a:rPr sz="2800" b="0" spc="-10" dirty="0">
                <a:latin typeface="Times New Roman"/>
                <a:cs typeface="Times New Roman"/>
              </a:rPr>
              <a:t> </a:t>
            </a:r>
            <a:r>
              <a:rPr sz="2800" b="0" dirty="0">
                <a:latin typeface="Times New Roman"/>
                <a:cs typeface="Times New Roman"/>
              </a:rPr>
              <a:t>пристроїв</a:t>
            </a:r>
            <a:r>
              <a:rPr sz="2800" b="0" spc="5" dirty="0">
                <a:latin typeface="Times New Roman"/>
                <a:cs typeface="Times New Roman"/>
              </a:rPr>
              <a:t> </a:t>
            </a:r>
            <a:r>
              <a:rPr sz="2800" b="0" spc="-5" dirty="0">
                <a:latin typeface="Times New Roman"/>
                <a:cs typeface="Times New Roman"/>
              </a:rPr>
              <a:t>місця</a:t>
            </a:r>
            <a:r>
              <a:rPr sz="2800" b="0" dirty="0">
                <a:latin typeface="Times New Roman"/>
                <a:cs typeface="Times New Roman"/>
              </a:rPr>
              <a:t> </a:t>
            </a:r>
            <a:r>
              <a:rPr sz="2800" b="0" spc="-25" dirty="0">
                <a:latin typeface="Times New Roman"/>
                <a:cs typeface="Times New Roman"/>
              </a:rPr>
              <a:t>знаходження </a:t>
            </a:r>
            <a:r>
              <a:rPr sz="2800" b="0" spc="-685" dirty="0">
                <a:latin typeface="Times New Roman"/>
                <a:cs typeface="Times New Roman"/>
              </a:rPr>
              <a:t> </a:t>
            </a:r>
            <a:r>
              <a:rPr sz="2800" b="0" spc="-10" dirty="0">
                <a:latin typeface="Times New Roman"/>
                <a:cs typeface="Times New Roman"/>
              </a:rPr>
              <a:t>поворотних </a:t>
            </a:r>
            <a:r>
              <a:rPr sz="2800" b="0" spc="-25" dirty="0">
                <a:latin typeface="Times New Roman"/>
                <a:cs typeface="Times New Roman"/>
              </a:rPr>
              <a:t>точок </a:t>
            </a:r>
            <a:r>
              <a:rPr sz="2800" b="0" spc="-10" dirty="0">
                <a:latin typeface="Times New Roman"/>
                <a:cs typeface="Times New Roman"/>
              </a:rPr>
              <a:t>меж </a:t>
            </a:r>
            <a:r>
              <a:rPr sz="2800" b="0" spc="-5" dirty="0">
                <a:latin typeface="Times New Roman"/>
                <a:cs typeface="Times New Roman"/>
              </a:rPr>
              <a:t>земельної ділянки </a:t>
            </a:r>
            <a:r>
              <a:rPr sz="2800" b="0" spc="15" dirty="0">
                <a:latin typeface="Times New Roman"/>
                <a:cs typeface="Times New Roman"/>
              </a:rPr>
              <a:t>та </a:t>
            </a:r>
            <a:r>
              <a:rPr sz="2800" b="0" spc="-5" dirty="0">
                <a:latin typeface="Times New Roman"/>
                <a:cs typeface="Times New Roman"/>
              </a:rPr>
              <a:t>їх </a:t>
            </a:r>
            <a:r>
              <a:rPr sz="2800" b="0" spc="-10" dirty="0">
                <a:latin typeface="Times New Roman"/>
                <a:cs typeface="Times New Roman"/>
              </a:rPr>
              <a:t>закріплення межовими </a:t>
            </a:r>
            <a:r>
              <a:rPr sz="2800" b="0" spc="-5" dirty="0">
                <a:latin typeface="Times New Roman"/>
                <a:cs typeface="Times New Roman"/>
              </a:rPr>
              <a:t> </a:t>
            </a:r>
            <a:r>
              <a:rPr sz="2800" b="0" spc="-15" dirty="0">
                <a:latin typeface="Times New Roman"/>
                <a:cs typeface="Times New Roman"/>
              </a:rPr>
              <a:t>знаками.</a:t>
            </a:r>
            <a:endParaRPr sz="28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304531" y="2618232"/>
            <a:ext cx="4765548" cy="3241548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200660" y="2187067"/>
            <a:ext cx="7221855" cy="42945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9525" algn="just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Times New Roman"/>
                <a:cs typeface="Times New Roman"/>
              </a:rPr>
              <a:t>Відповідно </a:t>
            </a:r>
            <a:r>
              <a:rPr sz="2000" spc="-10" dirty="0">
                <a:latin typeface="Times New Roman"/>
                <a:cs typeface="Times New Roman"/>
              </a:rPr>
              <a:t>до </a:t>
            </a:r>
            <a:r>
              <a:rPr sz="2000" dirty="0">
                <a:latin typeface="Times New Roman"/>
                <a:cs typeface="Times New Roman"/>
              </a:rPr>
              <a:t>статті 107 Земельного кодексу </a:t>
            </a:r>
            <a:r>
              <a:rPr sz="2000" spc="-5" dirty="0">
                <a:latin typeface="Times New Roman"/>
                <a:cs typeface="Times New Roman"/>
              </a:rPr>
              <a:t>України, </a:t>
            </a:r>
            <a:r>
              <a:rPr sz="2000" dirty="0">
                <a:latin typeface="Times New Roman"/>
                <a:cs typeface="Times New Roman"/>
              </a:rPr>
              <a:t>основою 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для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відновлення</a:t>
            </a:r>
            <a:r>
              <a:rPr sz="2000" spc="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меж є дані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земельно-кадастрової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документації.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 marR="6350" algn="just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Згідно </a:t>
            </a:r>
            <a:r>
              <a:rPr sz="2000" spc="-10" dirty="0">
                <a:latin typeface="Times New Roman"/>
                <a:cs typeface="Times New Roman"/>
              </a:rPr>
              <a:t>зі </a:t>
            </a:r>
            <a:r>
              <a:rPr sz="2000" spc="-5" dirty="0">
                <a:latin typeface="Times New Roman"/>
                <a:cs typeface="Times New Roman"/>
              </a:rPr>
              <a:t>статтею </a:t>
            </a:r>
            <a:r>
              <a:rPr sz="2000" dirty="0">
                <a:latin typeface="Times New Roman"/>
                <a:cs typeface="Times New Roman"/>
              </a:rPr>
              <a:t>198 </a:t>
            </a:r>
            <a:r>
              <a:rPr sz="2000" spc="-5" dirty="0">
                <a:latin typeface="Times New Roman"/>
                <a:cs typeface="Times New Roman"/>
              </a:rPr>
              <a:t>Земельного кодексу </a:t>
            </a:r>
            <a:r>
              <a:rPr sz="2000" dirty="0">
                <a:latin typeface="Times New Roman"/>
                <a:cs typeface="Times New Roman"/>
              </a:rPr>
              <a:t>України - кадастрові 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зйомки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це</a:t>
            </a:r>
            <a:r>
              <a:rPr sz="2000" dirty="0">
                <a:latin typeface="Times New Roman"/>
                <a:cs typeface="Times New Roman"/>
              </a:rPr>
              <a:t> комплекс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робіт,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виконуваних</a:t>
            </a:r>
            <a:r>
              <a:rPr sz="2000" dirty="0">
                <a:latin typeface="Times New Roman"/>
                <a:cs typeface="Times New Roman"/>
              </a:rPr>
              <a:t> для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визначення</a:t>
            </a:r>
            <a:r>
              <a:rPr sz="2000" dirty="0">
                <a:latin typeface="Times New Roman"/>
                <a:cs typeface="Times New Roman"/>
              </a:rPr>
              <a:t> та 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відновлення</a:t>
            </a:r>
            <a:r>
              <a:rPr sz="2000" spc="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меж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земельних</a:t>
            </a:r>
            <a:r>
              <a:rPr sz="2000" dirty="0">
                <a:latin typeface="Times New Roman"/>
                <a:cs typeface="Times New Roman"/>
              </a:rPr>
              <a:t> ділянок.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Кадастрова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зйомка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включає: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0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2000" dirty="0">
                <a:latin typeface="Times New Roman"/>
                <a:cs typeface="Times New Roman"/>
              </a:rPr>
              <a:t>геодезичне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вишукування</a:t>
            </a:r>
            <a:r>
              <a:rPr sz="2000" spc="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меж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земельної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ділянки;</a:t>
            </a:r>
            <a:endParaRPr sz="2000">
              <a:latin typeface="Times New Roman"/>
              <a:cs typeface="Times New Roman"/>
            </a:endParaRPr>
          </a:p>
          <a:p>
            <a:pPr marL="354965" marR="8255" indent="-342900">
              <a:lnSpc>
                <a:spcPct val="100000"/>
              </a:lnSpc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2000" spc="-5" dirty="0">
                <a:latin typeface="Times New Roman"/>
                <a:cs typeface="Times New Roman"/>
              </a:rPr>
              <a:t>погодження</a:t>
            </a:r>
            <a:r>
              <a:rPr sz="2000" spc="3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меж</a:t>
            </a:r>
            <a:r>
              <a:rPr sz="2000" spc="29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земельної</a:t>
            </a:r>
            <a:r>
              <a:rPr sz="2000" spc="28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ділянки</a:t>
            </a:r>
            <a:r>
              <a:rPr sz="2000" spc="29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з</a:t>
            </a:r>
            <a:r>
              <a:rPr sz="2000" spc="3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суміжними</a:t>
            </a:r>
            <a:r>
              <a:rPr sz="2000" spc="29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власниками </a:t>
            </a:r>
            <a:r>
              <a:rPr sz="2000" spc="-484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та</a:t>
            </a:r>
            <a:r>
              <a:rPr sz="2000" spc="-5" dirty="0">
                <a:latin typeface="Times New Roman"/>
                <a:cs typeface="Times New Roman"/>
              </a:rPr>
              <a:t> землекористувачами;</a:t>
            </a:r>
            <a:endParaRPr sz="2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2000" spc="-5" dirty="0">
                <a:latin typeface="Times New Roman"/>
                <a:cs typeface="Times New Roman"/>
              </a:rPr>
              <a:t>відновлення</a:t>
            </a:r>
            <a:r>
              <a:rPr sz="2000" spc="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меж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земельної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ділянки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на</a:t>
            </a:r>
            <a:r>
              <a:rPr sz="2000" spc="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місцевості;</a:t>
            </a:r>
            <a:endParaRPr sz="2000">
              <a:latin typeface="Times New Roman"/>
              <a:cs typeface="Times New Roman"/>
            </a:endParaRPr>
          </a:p>
          <a:p>
            <a:pPr marL="354965" marR="5080" indent="-342900">
              <a:lnSpc>
                <a:spcPct val="100000"/>
              </a:lnSpc>
              <a:buFont typeface="Wingdings"/>
              <a:buChar char=""/>
              <a:tabLst>
                <a:tab pos="354965" algn="l"/>
                <a:tab pos="355600" algn="l"/>
                <a:tab pos="2013585" algn="l"/>
                <a:tab pos="2650490" algn="l"/>
                <a:tab pos="3574415" algn="l"/>
                <a:tab pos="4820920" algn="l"/>
                <a:tab pos="5910580" algn="l"/>
                <a:tab pos="6407785" algn="l"/>
              </a:tabLst>
            </a:pPr>
            <a:r>
              <a:rPr sz="2000" spc="-5" dirty="0">
                <a:latin typeface="Times New Roman"/>
                <a:cs typeface="Times New Roman"/>
              </a:rPr>
              <a:t>встановленн</a:t>
            </a:r>
            <a:r>
              <a:rPr sz="2000" dirty="0">
                <a:latin typeface="Times New Roman"/>
                <a:cs typeface="Times New Roman"/>
              </a:rPr>
              <a:t>я	меж	ча</a:t>
            </a:r>
            <a:r>
              <a:rPr sz="2000" spc="-20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тин	з</a:t>
            </a:r>
            <a:r>
              <a:rPr sz="2000" spc="-15" dirty="0">
                <a:latin typeface="Times New Roman"/>
                <a:cs typeface="Times New Roman"/>
              </a:rPr>
              <a:t>е</a:t>
            </a:r>
            <a:r>
              <a:rPr sz="2000" dirty="0">
                <a:latin typeface="Times New Roman"/>
                <a:cs typeface="Times New Roman"/>
              </a:rPr>
              <a:t>мель</a:t>
            </a:r>
            <a:r>
              <a:rPr sz="2000" spc="-10" dirty="0">
                <a:latin typeface="Times New Roman"/>
                <a:cs typeface="Times New Roman"/>
              </a:rPr>
              <a:t>н</a:t>
            </a:r>
            <a:r>
              <a:rPr sz="2000" dirty="0">
                <a:latin typeface="Times New Roman"/>
                <a:cs typeface="Times New Roman"/>
              </a:rPr>
              <a:t>ої	ді</a:t>
            </a:r>
            <a:r>
              <a:rPr sz="2000" spc="-10" dirty="0">
                <a:latin typeface="Times New Roman"/>
                <a:cs typeface="Times New Roman"/>
              </a:rPr>
              <a:t>л</a:t>
            </a:r>
            <a:r>
              <a:rPr sz="2000" dirty="0">
                <a:latin typeface="Times New Roman"/>
                <a:cs typeface="Times New Roman"/>
              </a:rPr>
              <a:t>янк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,	які	містять  обтяження та обмеження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щодо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використання</a:t>
            </a:r>
            <a:r>
              <a:rPr sz="2000" spc="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землі;</a:t>
            </a:r>
            <a:endParaRPr sz="2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2000" spc="-5" dirty="0">
                <a:latin typeface="Times New Roman"/>
                <a:cs typeface="Times New Roman"/>
              </a:rPr>
              <a:t>виготовлення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кадастрового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плану.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8008" y="131775"/>
            <a:ext cx="8706485" cy="66116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Відповідно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до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2"/>
              </a:rPr>
              <a:t>статті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2"/>
              </a:rPr>
              <a:t> 106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2"/>
              </a:rPr>
              <a:t> </a:t>
            </a:r>
            <a:r>
              <a:rPr sz="2400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2"/>
              </a:rPr>
              <a:t>Земельного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2"/>
              </a:rPr>
              <a:t> </a:t>
            </a:r>
            <a:r>
              <a:rPr sz="2400" u="heavy" spc="-4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2"/>
              </a:rPr>
              <a:t>кодексу</a:t>
            </a:r>
            <a:r>
              <a:rPr sz="2400" u="heavy" spc="-4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2"/>
              </a:rPr>
              <a:t> </a:t>
            </a:r>
            <a:r>
              <a:rPr sz="2400" u="heavy" spc="-3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2"/>
              </a:rPr>
              <a:t>України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власник </a:t>
            </a:r>
            <a:r>
              <a:rPr sz="2400" spc="-5" dirty="0">
                <a:latin typeface="Times New Roman"/>
                <a:cs typeface="Times New Roman"/>
              </a:rPr>
              <a:t> земельної</a:t>
            </a:r>
            <a:r>
              <a:rPr sz="2400" dirty="0">
                <a:latin typeface="Times New Roman"/>
                <a:cs typeface="Times New Roman"/>
              </a:rPr>
              <a:t> ділянки,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землекористувач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має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право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вимагати</a:t>
            </a:r>
            <a:r>
              <a:rPr sz="2400" spc="57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від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власника</a:t>
            </a:r>
            <a:r>
              <a:rPr sz="2400" spc="-10" dirty="0">
                <a:latin typeface="Times New Roman"/>
                <a:cs typeface="Times New Roman"/>
              </a:rPr>
              <a:t> суміжної</a:t>
            </a:r>
            <a:r>
              <a:rPr sz="2400" spc="-5" dirty="0">
                <a:latin typeface="Times New Roman"/>
                <a:cs typeface="Times New Roman"/>
              </a:rPr>
              <a:t> земельної</a:t>
            </a:r>
            <a:r>
              <a:rPr sz="2400" dirty="0">
                <a:latin typeface="Times New Roman"/>
                <a:cs typeface="Times New Roman"/>
              </a:rPr>
              <a:t> ділянки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сприяння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у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встановленні </a:t>
            </a:r>
            <a:r>
              <a:rPr sz="2400" dirty="0">
                <a:latin typeface="Times New Roman"/>
                <a:cs typeface="Times New Roman"/>
              </a:rPr>
              <a:t> спільних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меж,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а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35" dirty="0">
                <a:latin typeface="Times New Roman"/>
                <a:cs typeface="Times New Roman"/>
              </a:rPr>
              <a:t>також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встановлення</a:t>
            </a:r>
            <a:r>
              <a:rPr sz="2400" dirty="0">
                <a:latin typeface="Times New Roman"/>
                <a:cs typeface="Times New Roman"/>
              </a:rPr>
              <a:t> або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відновлення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межових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знаків, у </a:t>
            </a:r>
            <a:r>
              <a:rPr sz="2400" spc="-10" dirty="0">
                <a:latin typeface="Times New Roman"/>
                <a:cs typeface="Times New Roman"/>
              </a:rPr>
              <a:t>разі </a:t>
            </a:r>
            <a:r>
              <a:rPr sz="2400" dirty="0">
                <a:latin typeface="Times New Roman"/>
                <a:cs typeface="Times New Roman"/>
              </a:rPr>
              <a:t>якщо </a:t>
            </a:r>
            <a:r>
              <a:rPr sz="2400" spc="-5" dirty="0">
                <a:latin typeface="Times New Roman"/>
                <a:cs typeface="Times New Roman"/>
              </a:rPr>
              <a:t>вони відсутні, </a:t>
            </a:r>
            <a:r>
              <a:rPr sz="2400" dirty="0">
                <a:latin typeface="Times New Roman"/>
                <a:cs typeface="Times New Roman"/>
              </a:rPr>
              <a:t>зникли, </a:t>
            </a:r>
            <a:r>
              <a:rPr sz="2400" spc="-5" dirty="0">
                <a:latin typeface="Times New Roman"/>
                <a:cs typeface="Times New Roman"/>
              </a:rPr>
              <a:t>перемістилися </a:t>
            </a:r>
            <a:r>
              <a:rPr sz="2400" dirty="0">
                <a:latin typeface="Times New Roman"/>
                <a:cs typeface="Times New Roman"/>
              </a:rPr>
              <a:t>або </a:t>
            </a:r>
            <a:r>
              <a:rPr sz="2400" spc="5" dirty="0">
                <a:latin typeface="Times New Roman"/>
                <a:cs typeface="Times New Roman"/>
              </a:rPr>
              <a:t>стали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невиразними.</a:t>
            </a:r>
            <a:r>
              <a:rPr sz="2400" dirty="0">
                <a:latin typeface="Times New Roman"/>
                <a:cs typeface="Times New Roman"/>
              </a:rPr>
              <a:t> У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разі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відсутності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30" dirty="0">
                <a:latin typeface="Times New Roman"/>
                <a:cs typeface="Times New Roman"/>
              </a:rPr>
              <a:t>згоди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власника</a:t>
            </a:r>
            <a:r>
              <a:rPr sz="2400" spc="57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суміжної </a:t>
            </a:r>
            <a:r>
              <a:rPr sz="2400" spc="-5" dirty="0">
                <a:latin typeface="Times New Roman"/>
                <a:cs typeface="Times New Roman"/>
              </a:rPr>
              <a:t> земельної</a:t>
            </a:r>
            <a:r>
              <a:rPr sz="2400" dirty="0">
                <a:latin typeface="Times New Roman"/>
                <a:cs typeface="Times New Roman"/>
              </a:rPr>
              <a:t> ділянки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встановлення</a:t>
            </a:r>
            <a:r>
              <a:rPr sz="2400" spc="-5" dirty="0">
                <a:latin typeface="Times New Roman"/>
                <a:cs typeface="Times New Roman"/>
              </a:rPr>
              <a:t> спільних</a:t>
            </a:r>
            <a:r>
              <a:rPr sz="2400" dirty="0">
                <a:latin typeface="Times New Roman"/>
                <a:cs typeface="Times New Roman"/>
              </a:rPr>
              <a:t> меж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здійснюється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за 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рішенням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80" dirty="0">
                <a:latin typeface="Times New Roman"/>
                <a:cs typeface="Times New Roman"/>
              </a:rPr>
              <a:t>суду.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400">
              <a:latin typeface="Times New Roman"/>
              <a:cs typeface="Times New Roman"/>
            </a:endParaRPr>
          </a:p>
          <a:p>
            <a:pPr marL="12700" marR="5715" algn="just">
              <a:lnSpc>
                <a:spcPct val="100000"/>
              </a:lnSpc>
              <a:spcBef>
                <a:spcPts val="5"/>
              </a:spcBef>
            </a:pPr>
            <a:r>
              <a:rPr sz="2400" dirty="0">
                <a:latin typeface="Times New Roman"/>
                <a:cs typeface="Times New Roman"/>
              </a:rPr>
              <a:t>У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разі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якщо</a:t>
            </a:r>
            <a:r>
              <a:rPr sz="2400" dirty="0">
                <a:latin typeface="Times New Roman"/>
                <a:cs typeface="Times New Roman"/>
              </a:rPr>
              <a:t> межі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земельних</a:t>
            </a:r>
            <a:r>
              <a:rPr sz="2400" dirty="0">
                <a:latin typeface="Times New Roman"/>
                <a:cs typeface="Times New Roman"/>
              </a:rPr>
              <a:t> ділянок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у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натурі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(на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місцевості) 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збігаються</a:t>
            </a:r>
            <a:r>
              <a:rPr sz="2400" dirty="0">
                <a:latin typeface="Times New Roman"/>
                <a:cs typeface="Times New Roman"/>
              </a:rPr>
              <a:t> з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природними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чи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штучними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лінійними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спорудами, </a:t>
            </a:r>
            <a:r>
              <a:rPr sz="2400" spc="-15" dirty="0">
                <a:latin typeface="Times New Roman"/>
                <a:cs typeface="Times New Roman"/>
              </a:rPr>
              <a:t> рубежами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(річками,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струмками,</a:t>
            </a:r>
            <a:r>
              <a:rPr sz="2400" spc="-5" dirty="0">
                <a:latin typeface="Times New Roman"/>
                <a:cs typeface="Times New Roman"/>
              </a:rPr>
              <a:t> каналами,</a:t>
            </a:r>
            <a:r>
              <a:rPr sz="2400" dirty="0">
                <a:latin typeface="Times New Roman"/>
                <a:cs typeface="Times New Roman"/>
              </a:rPr>
              <a:t> лісосмугами, </a:t>
            </a:r>
            <a:r>
              <a:rPr sz="2400" spc="5" dirty="0">
                <a:latin typeface="Times New Roman"/>
                <a:cs typeface="Times New Roman"/>
              </a:rPr>
              <a:t> рослинними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смугами,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шляхами,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стежками,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рівчаками,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стінами, 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шляховими </a:t>
            </a:r>
            <a:r>
              <a:rPr sz="2400" spc="-20" dirty="0">
                <a:latin typeface="Times New Roman"/>
                <a:cs typeface="Times New Roman"/>
              </a:rPr>
              <a:t>спорудами, </a:t>
            </a:r>
            <a:r>
              <a:rPr sz="2400" spc="-10" dirty="0">
                <a:latin typeface="Times New Roman"/>
                <a:cs typeface="Times New Roman"/>
              </a:rPr>
              <a:t>парканами, </a:t>
            </a:r>
            <a:r>
              <a:rPr sz="2400" spc="-20" dirty="0">
                <a:latin typeface="Times New Roman"/>
                <a:cs typeface="Times New Roman"/>
              </a:rPr>
              <a:t>огорожею, </a:t>
            </a:r>
            <a:r>
              <a:rPr sz="2400" dirty="0">
                <a:latin typeface="Times New Roman"/>
                <a:cs typeface="Times New Roman"/>
              </a:rPr>
              <a:t>фасадами </a:t>
            </a:r>
            <a:r>
              <a:rPr sz="2400" spc="-30" dirty="0">
                <a:latin typeface="Times New Roman"/>
                <a:cs typeface="Times New Roman"/>
              </a:rPr>
              <a:t>будівель, 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іншими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лінійними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спорудами,</a:t>
            </a:r>
            <a:r>
              <a:rPr sz="2400" spc="-15" dirty="0">
                <a:latin typeface="Times New Roman"/>
                <a:cs typeface="Times New Roman"/>
              </a:rPr>
              <a:t> рубежами</a:t>
            </a:r>
            <a:r>
              <a:rPr sz="2400" spc="57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тощо)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та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раніше 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встановленими </a:t>
            </a:r>
            <a:r>
              <a:rPr sz="2400" dirty="0">
                <a:latin typeface="Times New Roman"/>
                <a:cs typeface="Times New Roman"/>
              </a:rPr>
              <a:t>межами </a:t>
            </a:r>
            <a:r>
              <a:rPr sz="2400" spc="-5" dirty="0">
                <a:latin typeface="Times New Roman"/>
                <a:cs typeface="Times New Roman"/>
              </a:rPr>
              <a:t>сформованих земельних </a:t>
            </a:r>
            <a:r>
              <a:rPr sz="2400" dirty="0">
                <a:latin typeface="Times New Roman"/>
                <a:cs typeface="Times New Roman"/>
              </a:rPr>
              <a:t>ділянок, </a:t>
            </a:r>
            <a:r>
              <a:rPr sz="2400" spc="-10" dirty="0">
                <a:latin typeface="Times New Roman"/>
                <a:cs typeface="Times New Roman"/>
              </a:rPr>
              <a:t>межові 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знаки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можуть</a:t>
            </a:r>
            <a:r>
              <a:rPr sz="2400" spc="-5" dirty="0">
                <a:latin typeface="Times New Roman"/>
                <a:cs typeface="Times New Roman"/>
              </a:rPr>
              <a:t> не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встановлюватися.</a:t>
            </a:r>
            <a:endParaRPr sz="2400">
              <a:latin typeface="Times New Roman"/>
              <a:cs typeface="Times New Roman"/>
            </a:endParaRPr>
          </a:p>
        </p:txBody>
      </p:sp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227819" y="2534411"/>
            <a:ext cx="2543555" cy="17907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22352"/>
            <a:ext cx="11796395" cy="63823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Види </a:t>
            </a:r>
            <a:r>
              <a:rPr sz="2400" spc="-10" dirty="0">
                <a:latin typeface="Times New Roman"/>
                <a:cs typeface="Times New Roman"/>
              </a:rPr>
              <a:t>межових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знаків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і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порядок </a:t>
            </a:r>
            <a:r>
              <a:rPr sz="2400" spc="-10" dirty="0">
                <a:latin typeface="Times New Roman"/>
                <a:cs typeface="Times New Roman"/>
              </a:rPr>
              <a:t>відновлення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меж </a:t>
            </a:r>
            <a:r>
              <a:rPr sz="2400" spc="-15" dirty="0">
                <a:latin typeface="Times New Roman"/>
                <a:cs typeface="Times New Roman"/>
              </a:rPr>
              <a:t>визначаються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центральним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органом 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виконавчої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влади,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що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забезпечує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формування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державної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політики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у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сфері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земельних </a:t>
            </a:r>
            <a:r>
              <a:rPr sz="2400" dirty="0">
                <a:latin typeface="Times New Roman"/>
                <a:cs typeface="Times New Roman"/>
              </a:rPr>
              <a:t> відносин.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2400" spc="-10" dirty="0">
                <a:latin typeface="Times New Roman"/>
                <a:cs typeface="Times New Roman"/>
              </a:rPr>
              <a:t>Витрати</a:t>
            </a:r>
            <a:r>
              <a:rPr sz="2400" spc="4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на</a:t>
            </a:r>
            <a:r>
              <a:rPr sz="2400" spc="4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встановлення</a:t>
            </a:r>
            <a:r>
              <a:rPr sz="2400" spc="46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суміжних</a:t>
            </a:r>
            <a:r>
              <a:rPr sz="2400" spc="4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меж</a:t>
            </a:r>
            <a:r>
              <a:rPr sz="2400" spc="4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несуть</a:t>
            </a:r>
            <a:r>
              <a:rPr sz="2400" spc="47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власники</a:t>
            </a:r>
            <a:r>
              <a:rPr sz="2400" spc="459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земельних</a:t>
            </a:r>
            <a:r>
              <a:rPr sz="2400" spc="4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ділянок</a:t>
            </a:r>
            <a:r>
              <a:rPr sz="2400" spc="4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у</a:t>
            </a:r>
            <a:r>
              <a:rPr sz="2400" spc="480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рівних</a:t>
            </a:r>
            <a:endParaRPr sz="24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"/>
              </a:spcBef>
            </a:pPr>
            <a:r>
              <a:rPr sz="2400" b="1" spc="-5" dirty="0">
                <a:latin typeface="Times New Roman"/>
                <a:cs typeface="Times New Roman"/>
              </a:rPr>
              <a:t>частинах</a:t>
            </a:r>
            <a:r>
              <a:rPr sz="2400" spc="-5" dirty="0">
                <a:latin typeface="Times New Roman"/>
                <a:cs typeface="Times New Roman"/>
              </a:rPr>
              <a:t>,</a:t>
            </a:r>
            <a:r>
              <a:rPr sz="2400" dirty="0">
                <a:latin typeface="Times New Roman"/>
                <a:cs typeface="Times New Roman"/>
              </a:rPr>
              <a:t> якщо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інше</a:t>
            </a:r>
            <a:r>
              <a:rPr sz="2400" spc="-5" dirty="0">
                <a:latin typeface="Times New Roman"/>
                <a:cs typeface="Times New Roman"/>
              </a:rPr>
              <a:t> не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встановлено</a:t>
            </a:r>
            <a:r>
              <a:rPr sz="2400" spc="3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угодою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між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ними.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2400" spc="-10" dirty="0">
                <a:latin typeface="Times New Roman"/>
                <a:cs typeface="Times New Roman"/>
              </a:rPr>
              <a:t>Межі</a:t>
            </a:r>
            <a:r>
              <a:rPr sz="2400" dirty="0">
                <a:latin typeface="Times New Roman"/>
                <a:cs typeface="Times New Roman"/>
              </a:rPr>
              <a:t> земельної ділянки в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натурі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(на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місцевості)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закріплюються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межовими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знаками.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400">
              <a:latin typeface="Times New Roman"/>
              <a:cs typeface="Times New Roman"/>
            </a:endParaRPr>
          </a:p>
          <a:p>
            <a:pPr marL="373380" marR="5501005" algn="just">
              <a:lnSpc>
                <a:spcPct val="100000"/>
              </a:lnSpc>
            </a:pPr>
            <a:r>
              <a:rPr sz="2400" spc="-10" dirty="0">
                <a:latin typeface="Times New Roman"/>
                <a:cs typeface="Times New Roman"/>
              </a:rPr>
              <a:t>Межа </a:t>
            </a:r>
            <a:r>
              <a:rPr sz="2400" spc="-5" dirty="0">
                <a:latin typeface="Times New Roman"/>
                <a:cs typeface="Times New Roman"/>
              </a:rPr>
              <a:t>земельної </a:t>
            </a:r>
            <a:r>
              <a:rPr sz="2400" dirty="0">
                <a:latin typeface="Times New Roman"/>
                <a:cs typeface="Times New Roman"/>
              </a:rPr>
              <a:t>ділянки - </a:t>
            </a:r>
            <a:r>
              <a:rPr sz="2400" spc="-15" dirty="0">
                <a:latin typeface="Times New Roman"/>
                <a:cs typeface="Times New Roman"/>
              </a:rPr>
              <a:t>сукупність </a:t>
            </a:r>
            <a:r>
              <a:rPr sz="2400" spc="-5" dirty="0">
                <a:latin typeface="Times New Roman"/>
                <a:cs typeface="Times New Roman"/>
              </a:rPr>
              <a:t>ліній, 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що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утворюють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замкнений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контур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і 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розмежовують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земельні </a:t>
            </a:r>
            <a:r>
              <a:rPr sz="2400" dirty="0">
                <a:latin typeface="Times New Roman"/>
                <a:cs typeface="Times New Roman"/>
              </a:rPr>
              <a:t>ділянки.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500">
              <a:latin typeface="Times New Roman"/>
              <a:cs typeface="Times New Roman"/>
            </a:endParaRPr>
          </a:p>
          <a:p>
            <a:pPr marL="373380" marR="5500370" algn="just">
              <a:lnSpc>
                <a:spcPct val="100000"/>
              </a:lnSpc>
            </a:pPr>
            <a:r>
              <a:rPr sz="2400" spc="-15" dirty="0">
                <a:latin typeface="Times New Roman"/>
                <a:cs typeface="Times New Roman"/>
              </a:rPr>
              <a:t>Межовий</a:t>
            </a:r>
            <a:r>
              <a:rPr sz="2400" spc="5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знак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-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спеціальний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знак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встановленого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зразка,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яким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закріплюється </a:t>
            </a:r>
            <a:r>
              <a:rPr sz="2400" dirty="0">
                <a:latin typeface="Times New Roman"/>
                <a:cs typeface="Times New Roman"/>
              </a:rPr>
              <a:t> місце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положення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поворотних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точок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меж 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земельної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ділянки в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натурі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(на місцевості).</a:t>
            </a:r>
            <a:endParaRPr sz="2400">
              <a:latin typeface="Times New Roman"/>
              <a:cs typeface="Times New Roman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071359" y="3214116"/>
            <a:ext cx="4549140" cy="326136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185750"/>
            <a:ext cx="11605895" cy="33185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2400" spc="-20" dirty="0">
                <a:solidFill>
                  <a:srgbClr val="1F2021"/>
                </a:solidFill>
                <a:latin typeface="Times New Roman"/>
                <a:cs typeface="Times New Roman"/>
              </a:rPr>
              <a:t>Межові</a:t>
            </a:r>
            <a:r>
              <a:rPr sz="2400" spc="-5" dirty="0">
                <a:solidFill>
                  <a:srgbClr val="1F202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F2021"/>
                </a:solidFill>
                <a:latin typeface="Times New Roman"/>
                <a:cs typeface="Times New Roman"/>
              </a:rPr>
              <a:t>знаки</a:t>
            </a:r>
            <a:r>
              <a:rPr sz="2400" spc="-10" dirty="0">
                <a:solidFill>
                  <a:srgbClr val="1F2021"/>
                </a:solidFill>
                <a:latin typeface="Times New Roman"/>
                <a:cs typeface="Times New Roman"/>
              </a:rPr>
              <a:t> </a:t>
            </a:r>
            <a:r>
              <a:rPr sz="2400" spc="-25" dirty="0">
                <a:solidFill>
                  <a:srgbClr val="1F2021"/>
                </a:solidFill>
                <a:latin typeface="Times New Roman"/>
                <a:cs typeface="Times New Roman"/>
              </a:rPr>
              <a:t>бувають</a:t>
            </a:r>
            <a:r>
              <a:rPr sz="2400" spc="-15" dirty="0">
                <a:solidFill>
                  <a:srgbClr val="1F2021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1F2021"/>
                </a:solidFill>
                <a:latin typeface="Times New Roman"/>
                <a:cs typeface="Times New Roman"/>
              </a:rPr>
              <a:t>трьох</a:t>
            </a:r>
            <a:r>
              <a:rPr sz="2400" spc="15" dirty="0">
                <a:solidFill>
                  <a:srgbClr val="1F2021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1F2021"/>
                </a:solidFill>
                <a:latin typeface="Times New Roman"/>
                <a:cs typeface="Times New Roman"/>
              </a:rPr>
              <a:t>видів:</a:t>
            </a:r>
            <a:endParaRPr sz="2400">
              <a:latin typeface="Times New Roman"/>
              <a:cs typeface="Times New Roman"/>
            </a:endParaRPr>
          </a:p>
          <a:p>
            <a:pPr marL="12700" marR="6985" algn="just">
              <a:lnSpc>
                <a:spcPct val="100000"/>
              </a:lnSpc>
              <a:spcBef>
                <a:spcPts val="5"/>
              </a:spcBef>
            </a:pPr>
            <a:r>
              <a:rPr sz="2400" b="1" spc="-5" dirty="0">
                <a:solidFill>
                  <a:srgbClr val="1F2021"/>
                </a:solidFill>
                <a:latin typeface="Times New Roman"/>
                <a:cs typeface="Times New Roman"/>
              </a:rPr>
              <a:t>Вид </a:t>
            </a:r>
            <a:r>
              <a:rPr sz="2400" b="1" dirty="0">
                <a:solidFill>
                  <a:srgbClr val="1F2021"/>
                </a:solidFill>
                <a:latin typeface="Times New Roman"/>
                <a:cs typeface="Times New Roman"/>
              </a:rPr>
              <a:t>1 </a:t>
            </a:r>
            <a:r>
              <a:rPr sz="2400" dirty="0">
                <a:solidFill>
                  <a:srgbClr val="1F2021"/>
                </a:solidFill>
                <a:latin typeface="Times New Roman"/>
                <a:cs typeface="Times New Roman"/>
              </a:rPr>
              <a:t>– знак </a:t>
            </a:r>
            <a:r>
              <a:rPr sz="2400" spc="-5" dirty="0">
                <a:solidFill>
                  <a:srgbClr val="1F2021"/>
                </a:solidFill>
                <a:latin typeface="Times New Roman"/>
                <a:cs typeface="Times New Roman"/>
              </a:rPr>
              <a:t>спеціальної </a:t>
            </a:r>
            <a:r>
              <a:rPr sz="2400" spc="-15" dirty="0">
                <a:solidFill>
                  <a:srgbClr val="1F2021"/>
                </a:solidFill>
                <a:latin typeface="Times New Roman"/>
                <a:cs typeface="Times New Roman"/>
              </a:rPr>
              <a:t>конструкції, </a:t>
            </a:r>
            <a:r>
              <a:rPr sz="2400" dirty="0">
                <a:solidFill>
                  <a:srgbClr val="1F2021"/>
                </a:solidFill>
                <a:latin typeface="Times New Roman"/>
                <a:cs typeface="Times New Roman"/>
              </a:rPr>
              <a:t>який </a:t>
            </a:r>
            <a:r>
              <a:rPr sz="2400" spc="-5" dirty="0">
                <a:solidFill>
                  <a:srgbClr val="1F2021"/>
                </a:solidFill>
                <a:latin typeface="Times New Roman"/>
                <a:cs typeface="Times New Roman"/>
              </a:rPr>
              <a:t>складається </a:t>
            </a:r>
            <a:r>
              <a:rPr sz="2400" dirty="0">
                <a:solidFill>
                  <a:srgbClr val="1F2021"/>
                </a:solidFill>
                <a:latin typeface="Times New Roman"/>
                <a:cs typeface="Times New Roman"/>
              </a:rPr>
              <a:t>із 4 </a:t>
            </a:r>
            <a:r>
              <a:rPr sz="2400" spc="-5" dirty="0">
                <a:solidFill>
                  <a:srgbClr val="1F2021"/>
                </a:solidFill>
                <a:latin typeface="Times New Roman"/>
                <a:cs typeface="Times New Roman"/>
              </a:rPr>
              <a:t>елементів </a:t>
            </a:r>
            <a:r>
              <a:rPr sz="2400" dirty="0">
                <a:solidFill>
                  <a:srgbClr val="1F2021"/>
                </a:solidFill>
                <a:latin typeface="Times New Roman"/>
                <a:cs typeface="Times New Roman"/>
              </a:rPr>
              <a:t>- </a:t>
            </a:r>
            <a:r>
              <a:rPr sz="2400" spc="-5" dirty="0">
                <a:solidFill>
                  <a:srgbClr val="1F2021"/>
                </a:solidFill>
                <a:latin typeface="Times New Roman"/>
                <a:cs typeface="Times New Roman"/>
              </a:rPr>
              <a:t>металева </a:t>
            </a:r>
            <a:r>
              <a:rPr sz="2400" spc="-15" dirty="0">
                <a:solidFill>
                  <a:srgbClr val="1F2021"/>
                </a:solidFill>
                <a:latin typeface="Times New Roman"/>
                <a:cs typeface="Times New Roman"/>
              </a:rPr>
              <a:t>марка </a:t>
            </a:r>
            <a:r>
              <a:rPr sz="2400" dirty="0">
                <a:solidFill>
                  <a:srgbClr val="1F2021"/>
                </a:solidFill>
                <a:latin typeface="Times New Roman"/>
                <a:cs typeface="Times New Roman"/>
              </a:rPr>
              <a:t>у </a:t>
            </a:r>
            <a:r>
              <a:rPr sz="2400" spc="5" dirty="0">
                <a:solidFill>
                  <a:srgbClr val="1F2021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1F2021"/>
                </a:solidFill>
                <a:latin typeface="Times New Roman"/>
                <a:cs typeface="Times New Roman"/>
              </a:rPr>
              <a:t>формі</a:t>
            </a:r>
            <a:r>
              <a:rPr sz="2400" spc="-15" dirty="0">
                <a:solidFill>
                  <a:srgbClr val="1F2021"/>
                </a:solidFill>
                <a:latin typeface="Times New Roman"/>
                <a:cs typeface="Times New Roman"/>
              </a:rPr>
              <a:t> </a:t>
            </a:r>
            <a:r>
              <a:rPr sz="2400" spc="-45" dirty="0">
                <a:solidFill>
                  <a:srgbClr val="1F2021"/>
                </a:solidFill>
                <a:latin typeface="Times New Roman"/>
                <a:cs typeface="Times New Roman"/>
              </a:rPr>
              <a:t>кола</a:t>
            </a:r>
            <a:r>
              <a:rPr sz="2400" spc="5" dirty="0">
                <a:solidFill>
                  <a:srgbClr val="1F2021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1F2021"/>
                </a:solidFill>
                <a:latin typeface="Times New Roman"/>
                <a:cs typeface="Times New Roman"/>
              </a:rPr>
              <a:t>діаметром</a:t>
            </a:r>
            <a:r>
              <a:rPr sz="2400" spc="10" dirty="0">
                <a:solidFill>
                  <a:srgbClr val="1F202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F2021"/>
                </a:solidFill>
                <a:latin typeface="Times New Roman"/>
                <a:cs typeface="Times New Roman"/>
              </a:rPr>
              <a:t>50 мм</a:t>
            </a:r>
            <a:r>
              <a:rPr sz="2400" spc="5" dirty="0">
                <a:solidFill>
                  <a:srgbClr val="1F2021"/>
                </a:solidFill>
                <a:latin typeface="Times New Roman"/>
                <a:cs typeface="Times New Roman"/>
              </a:rPr>
              <a:t> та</a:t>
            </a:r>
            <a:r>
              <a:rPr sz="2400" dirty="0">
                <a:solidFill>
                  <a:srgbClr val="1F2021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1F2021"/>
                </a:solidFill>
                <a:latin typeface="Times New Roman"/>
                <a:cs typeface="Times New Roman"/>
              </a:rPr>
              <a:t>товщиною</a:t>
            </a:r>
            <a:r>
              <a:rPr sz="2400" spc="25" dirty="0">
                <a:solidFill>
                  <a:srgbClr val="1F202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F2021"/>
                </a:solidFill>
                <a:latin typeface="Times New Roman"/>
                <a:cs typeface="Times New Roman"/>
              </a:rPr>
              <a:t>1 мм;</a:t>
            </a:r>
            <a:endParaRPr sz="24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2400" b="1" spc="-5" dirty="0">
                <a:solidFill>
                  <a:srgbClr val="1F2021"/>
                </a:solidFill>
                <a:latin typeface="Times New Roman"/>
                <a:cs typeface="Times New Roman"/>
              </a:rPr>
              <a:t>Вид</a:t>
            </a:r>
            <a:r>
              <a:rPr sz="2400" b="1" spc="254" dirty="0">
                <a:solidFill>
                  <a:srgbClr val="1F2021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1F2021"/>
                </a:solidFill>
                <a:latin typeface="Times New Roman"/>
                <a:cs typeface="Times New Roman"/>
              </a:rPr>
              <a:t>2</a:t>
            </a:r>
            <a:r>
              <a:rPr sz="2400" b="1" spc="265" dirty="0">
                <a:solidFill>
                  <a:srgbClr val="1F2021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1F2021"/>
                </a:solidFill>
                <a:latin typeface="Times New Roman"/>
                <a:cs typeface="Times New Roman"/>
              </a:rPr>
              <a:t>–</a:t>
            </a:r>
            <a:r>
              <a:rPr sz="2400" b="1" spc="275" dirty="0">
                <a:solidFill>
                  <a:srgbClr val="1F2021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1F2021"/>
                </a:solidFill>
                <a:latin typeface="Times New Roman"/>
                <a:cs typeface="Times New Roman"/>
              </a:rPr>
              <a:t>металева</a:t>
            </a:r>
            <a:r>
              <a:rPr sz="2400" spc="285" dirty="0">
                <a:solidFill>
                  <a:srgbClr val="1F2021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1F2021"/>
                </a:solidFill>
                <a:latin typeface="Times New Roman"/>
                <a:cs typeface="Times New Roman"/>
              </a:rPr>
              <a:t>труба</a:t>
            </a:r>
            <a:r>
              <a:rPr sz="2400" spc="265" dirty="0">
                <a:solidFill>
                  <a:srgbClr val="1F2021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1F2021"/>
                </a:solidFill>
                <a:latin typeface="Times New Roman"/>
                <a:cs typeface="Times New Roman"/>
              </a:rPr>
              <a:t>діаметром</a:t>
            </a:r>
            <a:r>
              <a:rPr sz="2400" spc="275" dirty="0">
                <a:solidFill>
                  <a:srgbClr val="1F2021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1F2021"/>
                </a:solidFill>
                <a:latin typeface="Times New Roman"/>
                <a:cs typeface="Times New Roman"/>
              </a:rPr>
              <a:t>3-7</a:t>
            </a:r>
            <a:r>
              <a:rPr sz="2400" spc="260" dirty="0">
                <a:solidFill>
                  <a:srgbClr val="1F202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F2021"/>
                </a:solidFill>
                <a:latin typeface="Times New Roman"/>
                <a:cs typeface="Times New Roman"/>
              </a:rPr>
              <a:t>см.</a:t>
            </a:r>
            <a:r>
              <a:rPr sz="2400" spc="265" dirty="0">
                <a:solidFill>
                  <a:srgbClr val="1F2021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1F2021"/>
                </a:solidFill>
                <a:latin typeface="Times New Roman"/>
                <a:cs typeface="Times New Roman"/>
              </a:rPr>
              <a:t>висотою</a:t>
            </a:r>
            <a:r>
              <a:rPr sz="2400" spc="260" dirty="0">
                <a:solidFill>
                  <a:srgbClr val="1F2021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1F2021"/>
                </a:solidFill>
                <a:latin typeface="Times New Roman"/>
                <a:cs typeface="Times New Roman"/>
              </a:rPr>
              <a:t>80</a:t>
            </a:r>
            <a:r>
              <a:rPr sz="2400" spc="285" dirty="0">
                <a:solidFill>
                  <a:srgbClr val="1F202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F2021"/>
                </a:solidFill>
                <a:latin typeface="Times New Roman"/>
                <a:cs typeface="Times New Roman"/>
              </a:rPr>
              <a:t>–</a:t>
            </a:r>
            <a:r>
              <a:rPr sz="2400" spc="265" dirty="0">
                <a:solidFill>
                  <a:srgbClr val="1F2021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1F2021"/>
                </a:solidFill>
                <a:latin typeface="Times New Roman"/>
                <a:cs typeface="Times New Roman"/>
              </a:rPr>
              <a:t>100</a:t>
            </a:r>
            <a:r>
              <a:rPr sz="2400" spc="260" dirty="0">
                <a:solidFill>
                  <a:srgbClr val="1F202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F2021"/>
                </a:solidFill>
                <a:latin typeface="Times New Roman"/>
                <a:cs typeface="Times New Roman"/>
              </a:rPr>
              <a:t>см.</a:t>
            </a:r>
            <a:r>
              <a:rPr sz="2400" spc="270" dirty="0">
                <a:solidFill>
                  <a:srgbClr val="1F202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F2021"/>
                </a:solidFill>
                <a:latin typeface="Times New Roman"/>
                <a:cs typeface="Times New Roman"/>
              </a:rPr>
              <a:t>із</a:t>
            </a:r>
            <a:r>
              <a:rPr sz="2400" spc="260" dirty="0">
                <a:solidFill>
                  <a:srgbClr val="1F2021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1F2021"/>
                </a:solidFill>
                <a:latin typeface="Times New Roman"/>
                <a:cs typeface="Times New Roman"/>
              </a:rPr>
              <a:t>привареною</a:t>
            </a:r>
            <a:r>
              <a:rPr sz="2400" spc="260" dirty="0">
                <a:solidFill>
                  <a:srgbClr val="1F2021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1F2021"/>
                </a:solidFill>
                <a:latin typeface="Times New Roman"/>
                <a:cs typeface="Times New Roman"/>
              </a:rPr>
              <a:t>зверху</a:t>
            </a:r>
            <a:endParaRPr sz="24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2400" dirty="0">
                <a:solidFill>
                  <a:srgbClr val="1F2021"/>
                </a:solidFill>
                <a:latin typeface="Times New Roman"/>
                <a:cs typeface="Times New Roman"/>
              </a:rPr>
              <a:t>металевою</a:t>
            </a:r>
            <a:r>
              <a:rPr sz="2400" spc="-5" dirty="0">
                <a:solidFill>
                  <a:srgbClr val="1F2021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1F2021"/>
                </a:solidFill>
                <a:latin typeface="Times New Roman"/>
                <a:cs typeface="Times New Roman"/>
              </a:rPr>
              <a:t>табличкою</a:t>
            </a:r>
            <a:r>
              <a:rPr sz="2400" spc="-5" dirty="0">
                <a:solidFill>
                  <a:srgbClr val="1F2021"/>
                </a:solidFill>
                <a:latin typeface="Times New Roman"/>
                <a:cs typeface="Times New Roman"/>
              </a:rPr>
              <a:t> (пластиною)</a:t>
            </a:r>
            <a:r>
              <a:rPr sz="2400" spc="5" dirty="0">
                <a:solidFill>
                  <a:srgbClr val="1F202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F2021"/>
                </a:solidFill>
                <a:latin typeface="Times New Roman"/>
                <a:cs typeface="Times New Roman"/>
              </a:rPr>
              <a:t>для</a:t>
            </a:r>
            <a:r>
              <a:rPr sz="2400" spc="-5" dirty="0">
                <a:solidFill>
                  <a:srgbClr val="1F2021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1F2021"/>
                </a:solidFill>
                <a:latin typeface="Times New Roman"/>
                <a:cs typeface="Times New Roman"/>
              </a:rPr>
              <a:t>написів;</a:t>
            </a:r>
            <a:endParaRPr sz="24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</a:pPr>
            <a:r>
              <a:rPr sz="2400" b="1" spc="-5" dirty="0">
                <a:solidFill>
                  <a:srgbClr val="1F2021"/>
                </a:solidFill>
                <a:latin typeface="Times New Roman"/>
                <a:cs typeface="Times New Roman"/>
              </a:rPr>
              <a:t>Вид </a:t>
            </a:r>
            <a:r>
              <a:rPr sz="2400" b="1" dirty="0">
                <a:solidFill>
                  <a:srgbClr val="1F2021"/>
                </a:solidFill>
                <a:latin typeface="Times New Roman"/>
                <a:cs typeface="Times New Roman"/>
              </a:rPr>
              <a:t>3 – </a:t>
            </a:r>
            <a:r>
              <a:rPr sz="2400" dirty="0">
                <a:solidFill>
                  <a:srgbClr val="1F2021"/>
                </a:solidFill>
                <a:latin typeface="Times New Roman"/>
                <a:cs typeface="Times New Roman"/>
              </a:rPr>
              <a:t>дерев’яний </a:t>
            </a:r>
            <a:r>
              <a:rPr sz="2400" spc="-5" dirty="0">
                <a:solidFill>
                  <a:srgbClr val="1F2021"/>
                </a:solidFill>
                <a:latin typeface="Times New Roman"/>
                <a:cs typeface="Times New Roman"/>
              </a:rPr>
              <a:t>стовп, </a:t>
            </a:r>
            <a:r>
              <a:rPr sz="2400" dirty="0">
                <a:solidFill>
                  <a:srgbClr val="1F2021"/>
                </a:solidFill>
                <a:latin typeface="Times New Roman"/>
                <a:cs typeface="Times New Roman"/>
              </a:rPr>
              <a:t>який </a:t>
            </a:r>
            <a:r>
              <a:rPr sz="2400" spc="-5" dirty="0">
                <a:solidFill>
                  <a:srgbClr val="1F2021"/>
                </a:solidFill>
                <a:latin typeface="Times New Roman"/>
                <a:cs typeface="Times New Roman"/>
              </a:rPr>
              <a:t>має </a:t>
            </a:r>
            <a:r>
              <a:rPr sz="2400" spc="-20" dirty="0">
                <a:solidFill>
                  <a:srgbClr val="1F2021"/>
                </a:solidFill>
                <a:latin typeface="Times New Roman"/>
                <a:cs typeface="Times New Roman"/>
              </a:rPr>
              <a:t>мати </a:t>
            </a:r>
            <a:r>
              <a:rPr sz="2400" dirty="0">
                <a:solidFill>
                  <a:srgbClr val="1F2021"/>
                </a:solidFill>
                <a:latin typeface="Times New Roman"/>
                <a:cs typeface="Times New Roman"/>
              </a:rPr>
              <a:t>такі </a:t>
            </a:r>
            <a:r>
              <a:rPr sz="2400" spc="-5" dirty="0">
                <a:solidFill>
                  <a:srgbClr val="1F2021"/>
                </a:solidFill>
                <a:latin typeface="Times New Roman"/>
                <a:cs typeface="Times New Roman"/>
              </a:rPr>
              <a:t>параметри: </a:t>
            </a:r>
            <a:r>
              <a:rPr sz="2400" dirty="0">
                <a:solidFill>
                  <a:srgbClr val="1F2021"/>
                </a:solidFill>
                <a:latin typeface="Times New Roman"/>
                <a:cs typeface="Times New Roman"/>
              </a:rPr>
              <a:t>діаметр – </a:t>
            </a:r>
            <a:r>
              <a:rPr sz="2400" spc="-5" dirty="0">
                <a:solidFill>
                  <a:srgbClr val="1F2021"/>
                </a:solidFill>
                <a:latin typeface="Times New Roman"/>
                <a:cs typeface="Times New Roman"/>
              </a:rPr>
              <a:t>не менше </a:t>
            </a:r>
            <a:r>
              <a:rPr sz="2400" dirty="0">
                <a:solidFill>
                  <a:srgbClr val="1F2021"/>
                </a:solidFill>
                <a:latin typeface="Times New Roman"/>
                <a:cs typeface="Times New Roman"/>
              </a:rPr>
              <a:t>10 см. </a:t>
            </a:r>
            <a:r>
              <a:rPr sz="2400" spc="5" dirty="0">
                <a:solidFill>
                  <a:srgbClr val="1F2021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1F2021"/>
                </a:solidFill>
                <a:latin typeface="Times New Roman"/>
                <a:cs typeface="Times New Roman"/>
              </a:rPr>
              <a:t>висота </a:t>
            </a:r>
            <a:r>
              <a:rPr sz="2400" dirty="0">
                <a:solidFill>
                  <a:srgbClr val="1F2021"/>
                </a:solidFill>
                <a:latin typeface="Times New Roman"/>
                <a:cs typeface="Times New Roman"/>
              </a:rPr>
              <a:t>не </a:t>
            </a:r>
            <a:r>
              <a:rPr sz="2400" spc="-5" dirty="0">
                <a:solidFill>
                  <a:srgbClr val="1F2021"/>
                </a:solidFill>
                <a:latin typeface="Times New Roman"/>
                <a:cs typeface="Times New Roman"/>
              </a:rPr>
              <a:t>менше </a:t>
            </a:r>
            <a:r>
              <a:rPr sz="2400" dirty="0">
                <a:solidFill>
                  <a:srgbClr val="1F2021"/>
                </a:solidFill>
                <a:latin typeface="Times New Roman"/>
                <a:cs typeface="Times New Roman"/>
              </a:rPr>
              <a:t>100 </a:t>
            </a:r>
            <a:r>
              <a:rPr sz="2400" spc="-5" dirty="0">
                <a:solidFill>
                  <a:srgbClr val="1F2021"/>
                </a:solidFill>
                <a:latin typeface="Times New Roman"/>
                <a:cs typeface="Times New Roman"/>
              </a:rPr>
              <a:t>см. </a:t>
            </a:r>
            <a:r>
              <a:rPr sz="2400" dirty="0">
                <a:solidFill>
                  <a:srgbClr val="1F2021"/>
                </a:solidFill>
                <a:latin typeface="Times New Roman"/>
                <a:cs typeface="Times New Roman"/>
              </a:rPr>
              <a:t>із хрестовиною у </a:t>
            </a:r>
            <a:r>
              <a:rPr sz="2400" spc="-5" dirty="0">
                <a:solidFill>
                  <a:srgbClr val="1F2021"/>
                </a:solidFill>
                <a:latin typeface="Times New Roman"/>
                <a:cs typeface="Times New Roman"/>
              </a:rPr>
              <a:t>нижній </a:t>
            </a:r>
            <a:r>
              <a:rPr sz="2400" dirty="0">
                <a:solidFill>
                  <a:srgbClr val="1F2021"/>
                </a:solidFill>
                <a:latin typeface="Times New Roman"/>
                <a:cs typeface="Times New Roman"/>
              </a:rPr>
              <a:t>частині </a:t>
            </a:r>
            <a:r>
              <a:rPr sz="2400" spc="5" dirty="0">
                <a:solidFill>
                  <a:srgbClr val="1F2021"/>
                </a:solidFill>
                <a:latin typeface="Times New Roman"/>
                <a:cs typeface="Times New Roman"/>
              </a:rPr>
              <a:t>та </a:t>
            </a:r>
            <a:r>
              <a:rPr sz="2400" spc="-5" dirty="0">
                <a:solidFill>
                  <a:srgbClr val="1F2021"/>
                </a:solidFill>
                <a:latin typeface="Times New Roman"/>
                <a:cs typeface="Times New Roman"/>
              </a:rPr>
              <a:t>верхньою </a:t>
            </a:r>
            <a:r>
              <a:rPr sz="2400" spc="5" dirty="0">
                <a:solidFill>
                  <a:srgbClr val="1F2021"/>
                </a:solidFill>
                <a:latin typeface="Times New Roman"/>
                <a:cs typeface="Times New Roman"/>
              </a:rPr>
              <a:t>основою </a:t>
            </a:r>
            <a:r>
              <a:rPr sz="2400" spc="-5" dirty="0">
                <a:solidFill>
                  <a:srgbClr val="1F2021"/>
                </a:solidFill>
                <a:latin typeface="Times New Roman"/>
                <a:cs typeface="Times New Roman"/>
              </a:rPr>
              <a:t>15×15 </a:t>
            </a:r>
            <a:r>
              <a:rPr sz="2400" dirty="0">
                <a:solidFill>
                  <a:srgbClr val="1F2021"/>
                </a:solidFill>
                <a:latin typeface="Times New Roman"/>
                <a:cs typeface="Times New Roman"/>
              </a:rPr>
              <a:t>і </a:t>
            </a:r>
            <a:r>
              <a:rPr sz="2400" spc="5" dirty="0">
                <a:solidFill>
                  <a:srgbClr val="1F2021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1F2021"/>
                </a:solidFill>
                <a:latin typeface="Times New Roman"/>
                <a:cs typeface="Times New Roman"/>
              </a:rPr>
              <a:t>висотою</a:t>
            </a:r>
            <a:r>
              <a:rPr sz="2400" spc="15" dirty="0">
                <a:solidFill>
                  <a:srgbClr val="1F202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F2021"/>
                </a:solidFill>
                <a:latin typeface="Times New Roman"/>
                <a:cs typeface="Times New Roman"/>
              </a:rPr>
              <a:t>20см,</a:t>
            </a:r>
            <a:r>
              <a:rPr sz="2400" spc="-10" dirty="0">
                <a:solidFill>
                  <a:srgbClr val="1F2021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1F2021"/>
                </a:solidFill>
                <a:latin typeface="Times New Roman"/>
                <a:cs typeface="Times New Roman"/>
              </a:rPr>
              <a:t>зверху</a:t>
            </a:r>
            <a:r>
              <a:rPr sz="2400" spc="10" dirty="0">
                <a:solidFill>
                  <a:srgbClr val="1F2021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1F2021"/>
                </a:solidFill>
                <a:latin typeface="Times New Roman"/>
                <a:cs typeface="Times New Roman"/>
              </a:rPr>
              <a:t>стовпа</a:t>
            </a:r>
            <a:r>
              <a:rPr sz="2400" spc="10" dirty="0">
                <a:solidFill>
                  <a:srgbClr val="1F202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F2021"/>
                </a:solidFill>
                <a:latin typeface="Times New Roman"/>
                <a:cs typeface="Times New Roman"/>
              </a:rPr>
              <a:t>робиться</a:t>
            </a:r>
            <a:r>
              <a:rPr sz="2400" spc="10" dirty="0">
                <a:solidFill>
                  <a:srgbClr val="1F2021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1F2021"/>
                </a:solidFill>
                <a:latin typeface="Times New Roman"/>
                <a:cs typeface="Times New Roman"/>
              </a:rPr>
              <a:t>виріз</a:t>
            </a:r>
            <a:r>
              <a:rPr sz="2400" dirty="0">
                <a:solidFill>
                  <a:srgbClr val="1F2021"/>
                </a:solidFill>
                <a:latin typeface="Times New Roman"/>
                <a:cs typeface="Times New Roman"/>
              </a:rPr>
              <a:t> для</a:t>
            </a:r>
            <a:r>
              <a:rPr sz="2400" spc="-5" dirty="0">
                <a:solidFill>
                  <a:srgbClr val="1F2021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1F2021"/>
                </a:solidFill>
                <a:latin typeface="Times New Roman"/>
                <a:cs typeface="Times New Roman"/>
              </a:rPr>
              <a:t>написів.</a:t>
            </a:r>
            <a:endParaRPr sz="24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"/>
              </a:spcBef>
            </a:pPr>
            <a:r>
              <a:rPr sz="2400" spc="-45" dirty="0">
                <a:solidFill>
                  <a:srgbClr val="1F2021"/>
                </a:solidFill>
                <a:latin typeface="Times New Roman"/>
                <a:cs typeface="Times New Roman"/>
              </a:rPr>
              <a:t>Кожен</a:t>
            </a:r>
            <a:r>
              <a:rPr sz="2400" spc="10" dirty="0">
                <a:solidFill>
                  <a:srgbClr val="1F2021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1F2021"/>
                </a:solidFill>
                <a:latin typeface="Times New Roman"/>
                <a:cs typeface="Times New Roman"/>
              </a:rPr>
              <a:t>межовий</a:t>
            </a:r>
            <a:r>
              <a:rPr sz="2400" spc="20" dirty="0">
                <a:solidFill>
                  <a:srgbClr val="1F202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F2021"/>
                </a:solidFill>
                <a:latin typeface="Times New Roman"/>
                <a:cs typeface="Times New Roman"/>
              </a:rPr>
              <a:t>знак </a:t>
            </a:r>
            <a:r>
              <a:rPr sz="2400" spc="-5" dirty="0">
                <a:solidFill>
                  <a:srgbClr val="1F2021"/>
                </a:solidFill>
                <a:latin typeface="Times New Roman"/>
                <a:cs typeface="Times New Roman"/>
              </a:rPr>
              <a:t>має</a:t>
            </a:r>
            <a:r>
              <a:rPr sz="2400" spc="-20" dirty="0">
                <a:solidFill>
                  <a:srgbClr val="1F202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F2021"/>
                </a:solidFill>
                <a:latin typeface="Times New Roman"/>
                <a:cs typeface="Times New Roman"/>
              </a:rPr>
              <a:t>свій </a:t>
            </a:r>
            <a:r>
              <a:rPr sz="2400" spc="-10" dirty="0">
                <a:solidFill>
                  <a:srgbClr val="1F2021"/>
                </a:solidFill>
                <a:latin typeface="Times New Roman"/>
                <a:cs typeface="Times New Roman"/>
              </a:rPr>
              <a:t>номер,</a:t>
            </a:r>
            <a:r>
              <a:rPr sz="2400" dirty="0">
                <a:solidFill>
                  <a:srgbClr val="1F2021"/>
                </a:solidFill>
                <a:latin typeface="Times New Roman"/>
                <a:cs typeface="Times New Roman"/>
              </a:rPr>
              <a:t> який</a:t>
            </a:r>
            <a:r>
              <a:rPr sz="2400" spc="-5" dirty="0">
                <a:solidFill>
                  <a:srgbClr val="1F2021"/>
                </a:solidFill>
                <a:latin typeface="Times New Roman"/>
                <a:cs typeface="Times New Roman"/>
              </a:rPr>
              <a:t> складається</a:t>
            </a:r>
            <a:r>
              <a:rPr sz="2400" spc="-10" dirty="0">
                <a:solidFill>
                  <a:srgbClr val="1F202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F2021"/>
                </a:solidFill>
                <a:latin typeface="Times New Roman"/>
                <a:cs typeface="Times New Roman"/>
              </a:rPr>
              <a:t>із</a:t>
            </a:r>
            <a:r>
              <a:rPr sz="2400" spc="-15" dirty="0">
                <a:solidFill>
                  <a:srgbClr val="1F202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F2021"/>
                </a:solidFill>
                <a:latin typeface="Times New Roman"/>
                <a:cs typeface="Times New Roman"/>
              </a:rPr>
              <a:t>14 </a:t>
            </a:r>
            <a:r>
              <a:rPr sz="2400" spc="-10" dirty="0">
                <a:solidFill>
                  <a:srgbClr val="1F2021"/>
                </a:solidFill>
                <a:latin typeface="Times New Roman"/>
                <a:cs typeface="Times New Roman"/>
              </a:rPr>
              <a:t>символів.</a:t>
            </a:r>
            <a:endParaRPr sz="2400">
              <a:latin typeface="Times New Roman"/>
              <a:cs typeface="Times New Roman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31519" y="3573779"/>
            <a:ext cx="10928604" cy="2967227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88589" y="20523"/>
            <a:ext cx="702945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0" spc="-5" dirty="0">
                <a:latin typeface="Times New Roman"/>
                <a:cs typeface="Times New Roman"/>
              </a:rPr>
              <a:t>Порядок</a:t>
            </a:r>
            <a:r>
              <a:rPr sz="2800" b="0" spc="10" dirty="0">
                <a:latin typeface="Times New Roman"/>
                <a:cs typeface="Times New Roman"/>
              </a:rPr>
              <a:t> </a:t>
            </a:r>
            <a:r>
              <a:rPr sz="2800" b="0" spc="-10" dirty="0">
                <a:latin typeface="Times New Roman"/>
                <a:cs typeface="Times New Roman"/>
              </a:rPr>
              <a:t>встановлення</a:t>
            </a:r>
            <a:r>
              <a:rPr sz="2800" b="0" spc="20" dirty="0">
                <a:latin typeface="Times New Roman"/>
                <a:cs typeface="Times New Roman"/>
              </a:rPr>
              <a:t> </a:t>
            </a:r>
            <a:r>
              <a:rPr sz="2800" b="0" spc="-10" dirty="0">
                <a:latin typeface="Times New Roman"/>
                <a:cs typeface="Times New Roman"/>
              </a:rPr>
              <a:t>меж</a:t>
            </a:r>
            <a:r>
              <a:rPr sz="2800" b="0" spc="25" dirty="0">
                <a:latin typeface="Times New Roman"/>
                <a:cs typeface="Times New Roman"/>
              </a:rPr>
              <a:t> </a:t>
            </a:r>
            <a:r>
              <a:rPr sz="2800" b="0" spc="-10" dirty="0">
                <a:latin typeface="Times New Roman"/>
                <a:cs typeface="Times New Roman"/>
              </a:rPr>
              <a:t>земельної</a:t>
            </a:r>
            <a:r>
              <a:rPr sz="2800" b="0" spc="20" dirty="0">
                <a:latin typeface="Times New Roman"/>
                <a:cs typeface="Times New Roman"/>
              </a:rPr>
              <a:t> </a:t>
            </a:r>
            <a:r>
              <a:rPr sz="2800" b="0" spc="-5" dirty="0">
                <a:latin typeface="Times New Roman"/>
                <a:cs typeface="Times New Roman"/>
              </a:rPr>
              <a:t>ділянки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97560" y="545414"/>
            <a:ext cx="11412855" cy="62452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  <a:hlinkClick r:id="rId2"/>
              </a:rPr>
              <a:t>Встановлення</a:t>
            </a:r>
            <a:r>
              <a:rPr sz="2400" spc="735" dirty="0">
                <a:latin typeface="Times New Roman"/>
                <a:cs typeface="Times New Roman"/>
                <a:hlinkClick r:id="rId2"/>
              </a:rPr>
              <a:t> </a:t>
            </a:r>
            <a:r>
              <a:rPr sz="2400" dirty="0">
                <a:latin typeface="Times New Roman"/>
                <a:cs typeface="Times New Roman"/>
                <a:hlinkClick r:id="rId2"/>
              </a:rPr>
              <a:t>меж</a:t>
            </a:r>
            <a:r>
              <a:rPr sz="2400" spc="735" dirty="0">
                <a:latin typeface="Times New Roman"/>
                <a:cs typeface="Times New Roman"/>
                <a:hlinkClick r:id="rId2"/>
              </a:rPr>
              <a:t> </a:t>
            </a:r>
            <a:r>
              <a:rPr sz="2400" dirty="0">
                <a:latin typeface="Times New Roman"/>
                <a:cs typeface="Times New Roman"/>
                <a:hlinkClick r:id="rId2"/>
              </a:rPr>
              <a:t>земельної</a:t>
            </a:r>
            <a:r>
              <a:rPr sz="2400" spc="740" dirty="0">
                <a:latin typeface="Times New Roman"/>
                <a:cs typeface="Times New Roman"/>
                <a:hlinkClick r:id="rId2"/>
              </a:rPr>
              <a:t> </a:t>
            </a:r>
            <a:r>
              <a:rPr sz="2400" spc="-5" dirty="0">
                <a:latin typeface="Times New Roman"/>
                <a:cs typeface="Times New Roman"/>
                <a:hlinkClick r:id="rId2"/>
              </a:rPr>
              <a:t>ділянки</a:t>
            </a:r>
            <a:r>
              <a:rPr sz="2400" spc="725" dirty="0">
                <a:latin typeface="Times New Roman"/>
                <a:cs typeface="Times New Roman"/>
                <a:hlinkClick r:id="rId2"/>
              </a:rPr>
              <a:t> </a:t>
            </a:r>
            <a:r>
              <a:rPr sz="2400" spc="-5" dirty="0">
                <a:latin typeface="Times New Roman"/>
                <a:cs typeface="Times New Roman"/>
                <a:hlinkClick r:id="rId2"/>
              </a:rPr>
              <a:t>здійснюється</a:t>
            </a:r>
            <a:r>
              <a:rPr sz="2400" spc="730" dirty="0">
                <a:latin typeface="Times New Roman"/>
                <a:cs typeface="Times New Roman"/>
                <a:hlinkClick r:id="rId2"/>
              </a:rPr>
              <a:t> </a:t>
            </a:r>
            <a:r>
              <a:rPr sz="2400" spc="-5" dirty="0">
                <a:latin typeface="Times New Roman"/>
                <a:cs typeface="Times New Roman"/>
                <a:hlinkClick r:id="rId2"/>
              </a:rPr>
              <a:t>відповідно</a:t>
            </a:r>
            <a:r>
              <a:rPr sz="2400" spc="745" dirty="0">
                <a:latin typeface="Times New Roman"/>
                <a:cs typeface="Times New Roman"/>
                <a:hlinkClick r:id="rId2"/>
              </a:rPr>
              <a:t> </a:t>
            </a:r>
            <a:r>
              <a:rPr sz="2400" dirty="0">
                <a:latin typeface="Times New Roman"/>
                <a:cs typeface="Times New Roman"/>
                <a:hlinkClick r:id="rId2"/>
              </a:rPr>
              <a:t>до</a:t>
            </a:r>
            <a:r>
              <a:rPr sz="2400" spc="730" dirty="0">
                <a:latin typeface="Times New Roman"/>
                <a:cs typeface="Times New Roman"/>
                <a:hlinkClick r:id="rId2"/>
              </a:rPr>
              <a:t>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2"/>
              </a:rPr>
              <a:t>Закону</a:t>
            </a:r>
            <a:r>
              <a:rPr sz="2400" u="heavy" spc="74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2"/>
              </a:rPr>
              <a:t>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2"/>
              </a:rPr>
              <a:t>України</a:t>
            </a:r>
            <a:endParaRPr sz="2400">
              <a:latin typeface="Times New Roman"/>
              <a:cs typeface="Times New Roman"/>
            </a:endParaRPr>
          </a:p>
          <a:p>
            <a:pPr marL="12700" marR="7620" algn="just">
              <a:lnSpc>
                <a:spcPct val="100000"/>
              </a:lnSpc>
              <a:spcBef>
                <a:spcPts val="5"/>
              </a:spcBef>
            </a:pPr>
            <a:r>
              <a:rPr sz="24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2"/>
              </a:rPr>
              <a:t>«Про</a:t>
            </a:r>
            <a:r>
              <a:rPr sz="2400" u="heavy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2"/>
              </a:rPr>
              <a:t>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2"/>
              </a:rPr>
              <a:t>землеустрій»</a:t>
            </a:r>
            <a:r>
              <a:rPr sz="2400" dirty="0">
                <a:latin typeface="Times New Roman"/>
                <a:cs typeface="Times New Roman"/>
                <a:hlinkClick r:id="rId2"/>
              </a:rPr>
              <a:t>.</a:t>
            </a:r>
            <a:r>
              <a:rPr sz="2400" spc="5" dirty="0">
                <a:latin typeface="Times New Roman"/>
                <a:cs typeface="Times New Roman"/>
                <a:hlinkClick r:id="rId2"/>
              </a:rPr>
              <a:t> </a:t>
            </a:r>
            <a:r>
              <a:rPr sz="2400" dirty="0">
                <a:latin typeface="Times New Roman"/>
                <a:cs typeface="Times New Roman"/>
                <a:hlinkClick r:id="rId2"/>
              </a:rPr>
              <a:t>Встановлення</a:t>
            </a:r>
            <a:r>
              <a:rPr sz="2400" spc="5" dirty="0">
                <a:latin typeface="Times New Roman"/>
                <a:cs typeface="Times New Roman"/>
                <a:hlinkClick r:id="rId2"/>
              </a:rPr>
              <a:t> </a:t>
            </a:r>
            <a:r>
              <a:rPr sz="2400" dirty="0">
                <a:latin typeface="Times New Roman"/>
                <a:cs typeface="Times New Roman"/>
                <a:hlinkClick r:id="rId2"/>
              </a:rPr>
              <a:t>меж</a:t>
            </a:r>
            <a:r>
              <a:rPr sz="2400" spc="5" dirty="0">
                <a:latin typeface="Times New Roman"/>
                <a:cs typeface="Times New Roman"/>
                <a:hlinkClick r:id="rId2"/>
              </a:rPr>
              <a:t> </a:t>
            </a:r>
            <a:r>
              <a:rPr sz="2400" dirty="0">
                <a:latin typeface="Times New Roman"/>
                <a:cs typeface="Times New Roman"/>
                <a:hlinkClick r:id="rId2"/>
              </a:rPr>
              <a:t>земельної</a:t>
            </a:r>
            <a:r>
              <a:rPr sz="2400" spc="5" dirty="0">
                <a:latin typeface="Times New Roman"/>
                <a:cs typeface="Times New Roman"/>
                <a:hlinkClick r:id="rId2"/>
              </a:rPr>
              <a:t> </a:t>
            </a:r>
            <a:r>
              <a:rPr sz="2400" spc="-5" dirty="0">
                <a:latin typeface="Times New Roman"/>
                <a:cs typeface="Times New Roman"/>
                <a:hlinkClick r:id="rId2"/>
              </a:rPr>
              <a:t>ділянки</a:t>
            </a:r>
            <a:r>
              <a:rPr sz="2400" dirty="0">
                <a:latin typeface="Times New Roman"/>
                <a:cs typeface="Times New Roman"/>
                <a:hlinkClick r:id="rId2"/>
              </a:rPr>
              <a:t> в</a:t>
            </a:r>
            <a:r>
              <a:rPr sz="2400" spc="5" dirty="0">
                <a:latin typeface="Times New Roman"/>
                <a:cs typeface="Times New Roman"/>
                <a:hlinkClick r:id="rId2"/>
              </a:rPr>
              <a:t> </a:t>
            </a:r>
            <a:r>
              <a:rPr sz="2400" spc="-5" dirty="0">
                <a:latin typeface="Times New Roman"/>
                <a:cs typeface="Times New Roman"/>
                <a:hlinkClick r:id="rId2"/>
              </a:rPr>
              <a:t>натурі</a:t>
            </a:r>
            <a:r>
              <a:rPr sz="2400" dirty="0">
                <a:latin typeface="Times New Roman"/>
                <a:cs typeface="Times New Roman"/>
                <a:hlinkClick r:id="rId2"/>
              </a:rPr>
              <a:t> </a:t>
            </a:r>
            <a:r>
              <a:rPr sz="2400" spc="-5" dirty="0">
                <a:latin typeface="Times New Roman"/>
                <a:cs typeface="Times New Roman"/>
                <a:hlinkClick r:id="rId2"/>
              </a:rPr>
              <a:t>(на</a:t>
            </a:r>
            <a:r>
              <a:rPr sz="2400" dirty="0">
                <a:latin typeface="Times New Roman"/>
                <a:cs typeface="Times New Roman"/>
                <a:hlinkClick r:id="rId2"/>
              </a:rPr>
              <a:t> </a:t>
            </a:r>
            <a:r>
              <a:rPr sz="2400" spc="-5" dirty="0">
                <a:latin typeface="Times New Roman"/>
                <a:cs typeface="Times New Roman"/>
                <a:hlinkClick r:id="rId2"/>
              </a:rPr>
              <a:t>місцевості) 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здійснюється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на</a:t>
            </a:r>
            <a:r>
              <a:rPr sz="2400" dirty="0">
                <a:latin typeface="Times New Roman"/>
                <a:cs typeface="Times New Roman"/>
              </a:rPr>
              <a:t> основі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технічної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документації</a:t>
            </a:r>
            <a:r>
              <a:rPr sz="2400" dirty="0">
                <a:latin typeface="Times New Roman"/>
                <a:cs typeface="Times New Roman"/>
              </a:rPr>
              <a:t> із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землеустрою,</a:t>
            </a:r>
            <a:r>
              <a:rPr sz="2400" dirty="0">
                <a:latin typeface="Times New Roman"/>
                <a:cs typeface="Times New Roman"/>
              </a:rPr>
              <a:t> якою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визначається </a:t>
            </a:r>
            <a:r>
              <a:rPr sz="2400" dirty="0">
                <a:latin typeface="Times New Roman"/>
                <a:cs typeface="Times New Roman"/>
              </a:rPr>
              <a:t> місце</a:t>
            </a:r>
            <a:r>
              <a:rPr sz="2400" spc="-5" dirty="0">
                <a:latin typeface="Times New Roman"/>
                <a:cs typeface="Times New Roman"/>
              </a:rPr>
              <a:t> розташування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поворотних</a:t>
            </a:r>
            <a:r>
              <a:rPr sz="2400" spc="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точок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меж </a:t>
            </a:r>
            <a:r>
              <a:rPr sz="2400" spc="-5" dirty="0">
                <a:latin typeface="Times New Roman"/>
                <a:cs typeface="Times New Roman"/>
              </a:rPr>
              <a:t>земельної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ділянки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в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натурі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(на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місцевості).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2400" b="1" i="1" dirty="0">
                <a:latin typeface="Times New Roman"/>
                <a:cs typeface="Times New Roman"/>
              </a:rPr>
              <a:t>Встановлення</a:t>
            </a:r>
            <a:r>
              <a:rPr sz="2400" b="1" i="1" spc="10" dirty="0">
                <a:latin typeface="Times New Roman"/>
                <a:cs typeface="Times New Roman"/>
              </a:rPr>
              <a:t> </a:t>
            </a:r>
            <a:r>
              <a:rPr sz="2400" b="1" i="1" spc="-5" dirty="0">
                <a:latin typeface="Times New Roman"/>
                <a:cs typeface="Times New Roman"/>
              </a:rPr>
              <a:t>меж</a:t>
            </a:r>
            <a:r>
              <a:rPr sz="2400" b="1" i="1" spc="5" dirty="0">
                <a:latin typeface="Times New Roman"/>
                <a:cs typeface="Times New Roman"/>
              </a:rPr>
              <a:t> </a:t>
            </a:r>
            <a:r>
              <a:rPr sz="2400" b="1" i="1" spc="-5" dirty="0">
                <a:latin typeface="Times New Roman"/>
                <a:cs typeface="Times New Roman"/>
              </a:rPr>
              <a:t>земельної ділянки складається </a:t>
            </a:r>
            <a:r>
              <a:rPr sz="2400" b="1" i="1" dirty="0">
                <a:latin typeface="Times New Roman"/>
                <a:cs typeface="Times New Roman"/>
              </a:rPr>
              <a:t>із</a:t>
            </a:r>
            <a:r>
              <a:rPr sz="2400" b="1" i="1" spc="-20" dirty="0">
                <a:latin typeface="Times New Roman"/>
                <a:cs typeface="Times New Roman"/>
              </a:rPr>
              <a:t> </a:t>
            </a:r>
            <a:r>
              <a:rPr sz="2400" b="1" i="1" dirty="0">
                <a:latin typeface="Times New Roman"/>
                <a:cs typeface="Times New Roman"/>
              </a:rPr>
              <a:t>таких</a:t>
            </a:r>
            <a:r>
              <a:rPr sz="2400" b="1" i="1" spc="-5" dirty="0">
                <a:latin typeface="Times New Roman"/>
                <a:cs typeface="Times New Roman"/>
              </a:rPr>
              <a:t> </a:t>
            </a:r>
            <a:r>
              <a:rPr sz="2400" b="1" i="1" dirty="0">
                <a:latin typeface="Times New Roman"/>
                <a:cs typeface="Times New Roman"/>
              </a:rPr>
              <a:t>етапів:</a:t>
            </a:r>
            <a:endParaRPr sz="2400">
              <a:latin typeface="Times New Roman"/>
              <a:cs typeface="Times New Roman"/>
            </a:endParaRPr>
          </a:p>
          <a:p>
            <a:pPr marL="12700" marR="6350" algn="just">
              <a:lnSpc>
                <a:spcPct val="100000"/>
              </a:lnSpc>
              <a:buSzPct val="95833"/>
              <a:buAutoNum type="arabicPeriod"/>
              <a:tabLst>
                <a:tab pos="241935" algn="l"/>
              </a:tabLst>
            </a:pPr>
            <a:r>
              <a:rPr sz="2400" spc="-5" dirty="0">
                <a:latin typeface="Times New Roman"/>
                <a:cs typeface="Times New Roman"/>
              </a:rPr>
              <a:t>укладення</a:t>
            </a:r>
            <a:r>
              <a:rPr sz="2400" dirty="0">
                <a:latin typeface="Times New Roman"/>
                <a:cs typeface="Times New Roman"/>
              </a:rPr>
              <a:t> договору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із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землевпорядною</a:t>
            </a:r>
            <a:r>
              <a:rPr sz="2400" dirty="0">
                <a:latin typeface="Times New Roman"/>
                <a:cs typeface="Times New Roman"/>
              </a:rPr>
              <a:t> організацією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на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складання</a:t>
            </a:r>
            <a:r>
              <a:rPr sz="2400" dirty="0">
                <a:latin typeface="Times New Roman"/>
                <a:cs typeface="Times New Roman"/>
              </a:rPr>
              <a:t> технічної 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документації</a:t>
            </a:r>
            <a:r>
              <a:rPr sz="2400" dirty="0">
                <a:latin typeface="Times New Roman"/>
                <a:cs typeface="Times New Roman"/>
              </a:rPr>
              <a:t> для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встановлення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(відновлення)</a:t>
            </a:r>
            <a:r>
              <a:rPr sz="2400" dirty="0">
                <a:latin typeface="Times New Roman"/>
                <a:cs typeface="Times New Roman"/>
              </a:rPr>
              <a:t> меж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земельної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ділянки</a:t>
            </a:r>
            <a:r>
              <a:rPr sz="2400" dirty="0">
                <a:latin typeface="Times New Roman"/>
                <a:cs typeface="Times New Roman"/>
              </a:rPr>
              <a:t> в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натурі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(на </a:t>
            </a:r>
            <a:r>
              <a:rPr sz="2400" dirty="0">
                <a:latin typeface="Times New Roman"/>
                <a:cs typeface="Times New Roman"/>
              </a:rPr>
              <a:t> місцевості);</a:t>
            </a:r>
            <a:endParaRPr sz="2400">
              <a:latin typeface="Times New Roman"/>
              <a:cs typeface="Times New Roman"/>
            </a:endParaRPr>
          </a:p>
          <a:p>
            <a:pPr marL="12700" marR="8255" algn="just">
              <a:lnSpc>
                <a:spcPct val="100000"/>
              </a:lnSpc>
              <a:spcBef>
                <a:spcPts val="5"/>
              </a:spcBef>
              <a:buSzPct val="95833"/>
              <a:buAutoNum type="arabicPeriod"/>
              <a:tabLst>
                <a:tab pos="241935" algn="l"/>
              </a:tabLst>
            </a:pPr>
            <a:r>
              <a:rPr sz="2400" spc="-5" dirty="0">
                <a:latin typeface="Times New Roman"/>
                <a:cs typeface="Times New Roman"/>
              </a:rPr>
              <a:t>підготовчі</a:t>
            </a:r>
            <a:r>
              <a:rPr sz="2400" dirty="0">
                <a:latin typeface="Times New Roman"/>
                <a:cs typeface="Times New Roman"/>
              </a:rPr>
              <a:t> роботи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–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аналіз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вихідних</a:t>
            </a:r>
            <a:r>
              <a:rPr sz="2400" dirty="0">
                <a:latin typeface="Times New Roman"/>
                <a:cs typeface="Times New Roman"/>
              </a:rPr>
              <a:t> матеріалів,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даних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Державного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земельного </a:t>
            </a:r>
            <a:r>
              <a:rPr sz="2400" dirty="0">
                <a:latin typeface="Times New Roman"/>
                <a:cs typeface="Times New Roman"/>
              </a:rPr>
              <a:t> кадастру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та</a:t>
            </a:r>
            <a:r>
              <a:rPr sz="2400" dirty="0">
                <a:latin typeface="Times New Roman"/>
                <a:cs typeface="Times New Roman"/>
              </a:rPr>
              <a:t> ін.;</a:t>
            </a:r>
            <a:endParaRPr sz="2400">
              <a:latin typeface="Times New Roman"/>
              <a:cs typeface="Times New Roman"/>
            </a:endParaRPr>
          </a:p>
          <a:p>
            <a:pPr marL="12700" marR="5715" algn="just">
              <a:lnSpc>
                <a:spcPct val="100000"/>
              </a:lnSpc>
              <a:buSzPct val="95833"/>
              <a:buAutoNum type="arabicPeriod"/>
              <a:tabLst>
                <a:tab pos="241935" algn="l"/>
              </a:tabLst>
            </a:pPr>
            <a:r>
              <a:rPr sz="2400" spc="-5" dirty="0">
                <a:latin typeface="Times New Roman"/>
                <a:cs typeface="Times New Roman"/>
              </a:rPr>
              <a:t>топографо-геодезичні</a:t>
            </a:r>
            <a:r>
              <a:rPr sz="2400" dirty="0">
                <a:latin typeface="Times New Roman"/>
                <a:cs typeface="Times New Roman"/>
              </a:rPr>
              <a:t> роботи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–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виконання</a:t>
            </a:r>
            <a:r>
              <a:rPr sz="2400" dirty="0">
                <a:latin typeface="Times New Roman"/>
                <a:cs typeface="Times New Roman"/>
              </a:rPr>
              <a:t> геодезичних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зйомок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на</a:t>
            </a:r>
            <a:r>
              <a:rPr sz="2400" dirty="0">
                <a:latin typeface="Times New Roman"/>
                <a:cs typeface="Times New Roman"/>
              </a:rPr>
              <a:t> місцевості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для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визначення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поворотних</a:t>
            </a:r>
            <a:r>
              <a:rPr sz="2400" dirty="0">
                <a:latin typeface="Times New Roman"/>
                <a:cs typeface="Times New Roman"/>
              </a:rPr>
              <a:t> точок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меж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земельних</a:t>
            </a:r>
            <a:r>
              <a:rPr sz="2400" dirty="0">
                <a:latin typeface="Times New Roman"/>
                <a:cs typeface="Times New Roman"/>
              </a:rPr>
              <a:t> ділянок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та</a:t>
            </a:r>
            <a:r>
              <a:rPr sz="2400" spc="59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встановлення</a:t>
            </a:r>
            <a:r>
              <a:rPr sz="2400" spc="5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межових 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знаків;</a:t>
            </a:r>
            <a:endParaRPr sz="2400">
              <a:latin typeface="Times New Roman"/>
              <a:cs typeface="Times New Roman"/>
            </a:endParaRPr>
          </a:p>
          <a:p>
            <a:pPr marL="12700" marR="5715" algn="just">
              <a:lnSpc>
                <a:spcPct val="100000"/>
              </a:lnSpc>
              <a:buSzPct val="95833"/>
              <a:buAutoNum type="arabicPeriod"/>
              <a:tabLst>
                <a:tab pos="242570" algn="l"/>
              </a:tabLst>
            </a:pPr>
            <a:r>
              <a:rPr sz="2400" dirty="0">
                <a:latin typeface="Times New Roman"/>
                <a:cs typeface="Times New Roman"/>
              </a:rPr>
              <a:t>камеральні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роботи</a:t>
            </a:r>
            <a:r>
              <a:rPr sz="2400" dirty="0">
                <a:latin typeface="Times New Roman"/>
                <a:cs typeface="Times New Roman"/>
              </a:rPr>
              <a:t> –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складання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та</a:t>
            </a:r>
            <a:r>
              <a:rPr sz="2400" dirty="0">
                <a:latin typeface="Times New Roman"/>
                <a:cs typeface="Times New Roman"/>
              </a:rPr>
              <a:t> оформлення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технічної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документації</a:t>
            </a:r>
            <a:r>
              <a:rPr sz="2400" dirty="0">
                <a:latin typeface="Times New Roman"/>
                <a:cs typeface="Times New Roman"/>
              </a:rPr>
              <a:t> із 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землеустрою,</a:t>
            </a:r>
            <a:r>
              <a:rPr sz="2400" dirty="0">
                <a:latin typeface="Times New Roman"/>
                <a:cs typeface="Times New Roman"/>
              </a:rPr>
              <a:t> щодо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встановлення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відновлення</a:t>
            </a:r>
            <a:r>
              <a:rPr sz="2400" dirty="0">
                <a:latin typeface="Times New Roman"/>
                <a:cs typeface="Times New Roman"/>
              </a:rPr>
              <a:t> меж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земельної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ділянки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в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натурі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(на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місцевості)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та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закріплення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їх межовими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знаками.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53634" y="328421"/>
            <a:ext cx="100965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dirty="0"/>
              <a:t>Пл</a:t>
            </a:r>
            <a:r>
              <a:rPr sz="3200" spc="10" dirty="0"/>
              <a:t>а</a:t>
            </a:r>
            <a:r>
              <a:rPr sz="3200" dirty="0"/>
              <a:t>н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282041" y="1303477"/>
            <a:ext cx="11355070" cy="44170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27685" indent="-515620">
              <a:lnSpc>
                <a:spcPct val="100000"/>
              </a:lnSpc>
              <a:spcBef>
                <a:spcPts val="10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3200" spc="-15" dirty="0">
                <a:latin typeface="Times New Roman"/>
                <a:cs typeface="Times New Roman"/>
              </a:rPr>
              <a:t>Визначення </a:t>
            </a:r>
            <a:r>
              <a:rPr sz="3200" spc="-5" dirty="0">
                <a:latin typeface="Times New Roman"/>
                <a:cs typeface="Times New Roman"/>
              </a:rPr>
              <a:t>земельної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ділянки.</a:t>
            </a:r>
            <a:endParaRPr sz="3200">
              <a:latin typeface="Times New Roman"/>
              <a:cs typeface="Times New Roman"/>
            </a:endParaRPr>
          </a:p>
          <a:p>
            <a:pPr marL="527685" indent="-515620">
              <a:lnSpc>
                <a:spcPct val="100000"/>
              </a:lnSpc>
              <a:buAutoNum type="arabicPeriod"/>
              <a:tabLst>
                <a:tab pos="527685" algn="l"/>
                <a:tab pos="528320" algn="l"/>
              </a:tabLst>
            </a:pPr>
            <a:r>
              <a:rPr sz="3200" spc="-10" dirty="0">
                <a:latin typeface="Times New Roman"/>
                <a:cs typeface="Times New Roman"/>
              </a:rPr>
              <a:t>Формування</a:t>
            </a:r>
            <a:r>
              <a:rPr sz="3200" spc="-5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земельних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ділянок.</a:t>
            </a:r>
            <a:endParaRPr sz="3200">
              <a:latin typeface="Times New Roman"/>
              <a:cs typeface="Times New Roman"/>
            </a:endParaRPr>
          </a:p>
          <a:p>
            <a:pPr marL="527685" indent="-515620">
              <a:lnSpc>
                <a:spcPct val="100000"/>
              </a:lnSpc>
              <a:buAutoNum type="arabicPeriod"/>
              <a:tabLst>
                <a:tab pos="527685" algn="l"/>
                <a:tab pos="528320" algn="l"/>
              </a:tabLst>
            </a:pPr>
            <a:r>
              <a:rPr sz="3200" dirty="0">
                <a:latin typeface="Times New Roman"/>
                <a:cs typeface="Times New Roman"/>
              </a:rPr>
              <a:t>Вилучення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і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надання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земельних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ділянок.</a:t>
            </a:r>
            <a:endParaRPr sz="3200">
              <a:latin typeface="Times New Roman"/>
              <a:cs typeface="Times New Roman"/>
            </a:endParaRPr>
          </a:p>
          <a:p>
            <a:pPr marL="527685" indent="-51562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3200" dirty="0">
                <a:latin typeface="Times New Roman"/>
                <a:cs typeface="Times New Roman"/>
              </a:rPr>
              <a:t>Встановлення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на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місцевості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меж </a:t>
            </a:r>
            <a:r>
              <a:rPr sz="3200" spc="-5" dirty="0">
                <a:latin typeface="Times New Roman"/>
                <a:cs typeface="Times New Roman"/>
              </a:rPr>
              <a:t>земельних </a:t>
            </a:r>
            <a:r>
              <a:rPr sz="3200" dirty="0">
                <a:latin typeface="Times New Roman"/>
                <a:cs typeface="Times New Roman"/>
              </a:rPr>
              <a:t>ділянок.</a:t>
            </a:r>
            <a:endParaRPr sz="3200">
              <a:latin typeface="Times New Roman"/>
              <a:cs typeface="Times New Roman"/>
            </a:endParaRPr>
          </a:p>
          <a:p>
            <a:pPr marL="527685" indent="-515620">
              <a:lnSpc>
                <a:spcPct val="100000"/>
              </a:lnSpc>
              <a:buAutoNum type="arabicPeriod"/>
              <a:tabLst>
                <a:tab pos="527685" algn="l"/>
                <a:tab pos="528320" algn="l"/>
              </a:tabLst>
            </a:pPr>
            <a:r>
              <a:rPr sz="3200" dirty="0">
                <a:latin typeface="Times New Roman"/>
                <a:cs typeface="Times New Roman"/>
              </a:rPr>
              <a:t>Земельна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ділянка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як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об’єкт</a:t>
            </a:r>
            <a:r>
              <a:rPr sz="3200" spc="-55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права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власності.</a:t>
            </a:r>
            <a:endParaRPr sz="3200">
              <a:latin typeface="Times New Roman"/>
              <a:cs typeface="Times New Roman"/>
            </a:endParaRPr>
          </a:p>
          <a:p>
            <a:pPr marL="527685" marR="5080" indent="-515620">
              <a:lnSpc>
                <a:spcPct val="100000"/>
              </a:lnSpc>
              <a:buAutoNum type="arabicPeriod"/>
              <a:tabLst>
                <a:tab pos="527685" algn="l"/>
                <a:tab pos="528320" algn="l"/>
                <a:tab pos="2353310" algn="l"/>
                <a:tab pos="3586479" algn="l"/>
                <a:tab pos="5607685" algn="l"/>
                <a:tab pos="6941184" algn="l"/>
                <a:tab pos="9462135" algn="l"/>
              </a:tabLst>
            </a:pPr>
            <a:r>
              <a:rPr sz="3200" spc="-90" dirty="0">
                <a:latin typeface="Times New Roman"/>
                <a:cs typeface="Times New Roman"/>
              </a:rPr>
              <a:t>С</a:t>
            </a:r>
            <a:r>
              <a:rPr sz="3200" spc="-35" dirty="0">
                <a:latin typeface="Times New Roman"/>
                <a:cs typeface="Times New Roman"/>
              </a:rPr>
              <a:t>у</a:t>
            </a:r>
            <a:r>
              <a:rPr sz="3200" spc="-15" dirty="0">
                <a:latin typeface="Times New Roman"/>
                <a:cs typeface="Times New Roman"/>
              </a:rPr>
              <a:t>б</a:t>
            </a:r>
            <a:r>
              <a:rPr sz="3200" dirty="0">
                <a:latin typeface="Times New Roman"/>
                <a:cs typeface="Times New Roman"/>
              </a:rPr>
              <a:t>’є</a:t>
            </a:r>
            <a:r>
              <a:rPr sz="3200" spc="-55" dirty="0">
                <a:latin typeface="Times New Roman"/>
                <a:cs typeface="Times New Roman"/>
              </a:rPr>
              <a:t>к</a:t>
            </a:r>
            <a:r>
              <a:rPr sz="3200" dirty="0">
                <a:latin typeface="Times New Roman"/>
                <a:cs typeface="Times New Roman"/>
              </a:rPr>
              <a:t>ти	</a:t>
            </a:r>
            <a:r>
              <a:rPr sz="3200" spc="-5" dirty="0">
                <a:latin typeface="Times New Roman"/>
                <a:cs typeface="Times New Roman"/>
              </a:rPr>
              <a:t>пра</a:t>
            </a:r>
            <a:r>
              <a:rPr sz="3200" spc="-40" dirty="0">
                <a:latin typeface="Times New Roman"/>
                <a:cs typeface="Times New Roman"/>
              </a:rPr>
              <a:t>в</a:t>
            </a:r>
            <a:r>
              <a:rPr sz="3200" dirty="0">
                <a:latin typeface="Times New Roman"/>
                <a:cs typeface="Times New Roman"/>
              </a:rPr>
              <a:t>а	</a:t>
            </a:r>
            <a:r>
              <a:rPr sz="3200" spc="-40" dirty="0">
                <a:latin typeface="Times New Roman"/>
                <a:cs typeface="Times New Roman"/>
              </a:rPr>
              <a:t>в</a:t>
            </a:r>
            <a:r>
              <a:rPr sz="3200" spc="-5" dirty="0">
                <a:latin typeface="Times New Roman"/>
                <a:cs typeface="Times New Roman"/>
              </a:rPr>
              <a:t>ласн</a:t>
            </a:r>
            <a:r>
              <a:rPr sz="3200" spc="65" dirty="0">
                <a:latin typeface="Times New Roman"/>
                <a:cs typeface="Times New Roman"/>
              </a:rPr>
              <a:t>о</a:t>
            </a:r>
            <a:r>
              <a:rPr sz="3200" dirty="0">
                <a:latin typeface="Times New Roman"/>
                <a:cs typeface="Times New Roman"/>
              </a:rPr>
              <a:t>ст</a:t>
            </a:r>
            <a:r>
              <a:rPr sz="3200" spc="10" dirty="0">
                <a:latin typeface="Times New Roman"/>
                <a:cs typeface="Times New Roman"/>
              </a:rPr>
              <a:t>і</a:t>
            </a:r>
            <a:r>
              <a:rPr sz="3200" dirty="0">
                <a:latin typeface="Times New Roman"/>
                <a:cs typeface="Times New Roman"/>
              </a:rPr>
              <a:t>.	</a:t>
            </a:r>
            <a:r>
              <a:rPr sz="3200" spc="-15" dirty="0">
                <a:latin typeface="Times New Roman"/>
                <a:cs typeface="Times New Roman"/>
              </a:rPr>
              <a:t>П</a:t>
            </a:r>
            <a:r>
              <a:rPr sz="3200" dirty="0">
                <a:latin typeface="Times New Roman"/>
                <a:cs typeface="Times New Roman"/>
              </a:rPr>
              <a:t>ра</a:t>
            </a:r>
            <a:r>
              <a:rPr sz="3200" spc="-30" dirty="0">
                <a:latin typeface="Times New Roman"/>
                <a:cs typeface="Times New Roman"/>
              </a:rPr>
              <a:t>в</a:t>
            </a:r>
            <a:r>
              <a:rPr sz="3200" dirty="0">
                <a:latin typeface="Times New Roman"/>
                <a:cs typeface="Times New Roman"/>
              </a:rPr>
              <a:t>о	</a:t>
            </a:r>
            <a:r>
              <a:rPr sz="3200" spc="-180" dirty="0">
                <a:latin typeface="Times New Roman"/>
                <a:cs typeface="Times New Roman"/>
              </a:rPr>
              <a:t>к</a:t>
            </a:r>
            <a:r>
              <a:rPr sz="3200" spc="-55" dirty="0">
                <a:latin typeface="Times New Roman"/>
                <a:cs typeface="Times New Roman"/>
              </a:rPr>
              <a:t>о</a:t>
            </a:r>
            <a:r>
              <a:rPr sz="3200" spc="-15" dirty="0">
                <a:latin typeface="Times New Roman"/>
                <a:cs typeface="Times New Roman"/>
              </a:rPr>
              <a:t>м</a:t>
            </a:r>
            <a:r>
              <a:rPr sz="3200" dirty="0">
                <a:latin typeface="Times New Roman"/>
                <a:cs typeface="Times New Roman"/>
              </a:rPr>
              <a:t>ун</a:t>
            </a:r>
            <a:r>
              <a:rPr sz="3200" spc="15" dirty="0">
                <a:latin typeface="Times New Roman"/>
                <a:cs typeface="Times New Roman"/>
              </a:rPr>
              <a:t>а</a:t>
            </a:r>
            <a:r>
              <a:rPr sz="3200" spc="-5" dirty="0">
                <a:latin typeface="Times New Roman"/>
                <a:cs typeface="Times New Roman"/>
              </a:rPr>
              <a:t>льної</a:t>
            </a:r>
            <a:r>
              <a:rPr sz="3200" dirty="0">
                <a:latin typeface="Times New Roman"/>
                <a:cs typeface="Times New Roman"/>
              </a:rPr>
              <a:t>,	дер</a:t>
            </a:r>
            <a:r>
              <a:rPr sz="3200" spc="-10" dirty="0">
                <a:latin typeface="Times New Roman"/>
                <a:cs typeface="Times New Roman"/>
              </a:rPr>
              <a:t>ж</a:t>
            </a:r>
            <a:r>
              <a:rPr sz="3200" dirty="0">
                <a:latin typeface="Times New Roman"/>
                <a:cs typeface="Times New Roman"/>
              </a:rPr>
              <a:t>авно</a:t>
            </a:r>
            <a:r>
              <a:rPr sz="3200" spc="-20" dirty="0">
                <a:latin typeface="Times New Roman"/>
                <a:cs typeface="Times New Roman"/>
              </a:rPr>
              <a:t>ї</a:t>
            </a:r>
            <a:r>
              <a:rPr sz="3200" dirty="0">
                <a:latin typeface="Times New Roman"/>
                <a:cs typeface="Times New Roman"/>
              </a:rPr>
              <a:t>,  </a:t>
            </a:r>
            <a:r>
              <a:rPr sz="3200" spc="-15" dirty="0">
                <a:latin typeface="Times New Roman"/>
                <a:cs typeface="Times New Roman"/>
              </a:rPr>
              <a:t>приватної</a:t>
            </a:r>
            <a:r>
              <a:rPr sz="3200" spc="-45" dirty="0">
                <a:latin typeface="Times New Roman"/>
                <a:cs typeface="Times New Roman"/>
              </a:rPr>
              <a:t> </a:t>
            </a:r>
            <a:r>
              <a:rPr sz="3200" spc="15" dirty="0">
                <a:latin typeface="Times New Roman"/>
                <a:cs typeface="Times New Roman"/>
              </a:rPr>
              <a:t>та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спільної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власності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на</a:t>
            </a:r>
            <a:r>
              <a:rPr sz="3200" spc="-5" dirty="0">
                <a:latin typeface="Times New Roman"/>
                <a:cs typeface="Times New Roman"/>
              </a:rPr>
              <a:t> землю.</a:t>
            </a:r>
            <a:endParaRPr sz="3200">
              <a:latin typeface="Times New Roman"/>
              <a:cs typeface="Times New Roman"/>
            </a:endParaRPr>
          </a:p>
          <a:p>
            <a:pPr marL="527685" marR="5080" indent="-515620">
              <a:lnSpc>
                <a:spcPct val="100000"/>
              </a:lnSpc>
              <a:buAutoNum type="arabicPeriod"/>
              <a:tabLst>
                <a:tab pos="527685" algn="l"/>
                <a:tab pos="528320" algn="l"/>
                <a:tab pos="2225675" algn="l"/>
                <a:tab pos="3484245" algn="l"/>
                <a:tab pos="4174490" algn="l"/>
                <a:tab pos="5671820" algn="l"/>
                <a:tab pos="7006590" algn="l"/>
                <a:tab pos="7660640" algn="l"/>
                <a:tab pos="9652635" algn="l"/>
              </a:tabLst>
            </a:pPr>
            <a:r>
              <a:rPr sz="3200" spc="-5" dirty="0">
                <a:latin typeface="Times New Roman"/>
                <a:cs typeface="Times New Roman"/>
              </a:rPr>
              <a:t>На</a:t>
            </a:r>
            <a:r>
              <a:rPr sz="3200" spc="-125" dirty="0">
                <a:latin typeface="Times New Roman"/>
                <a:cs typeface="Times New Roman"/>
              </a:rPr>
              <a:t>б</a:t>
            </a:r>
            <a:r>
              <a:rPr sz="3200" dirty="0">
                <a:latin typeface="Times New Roman"/>
                <a:cs typeface="Times New Roman"/>
              </a:rPr>
              <a:t>ут</a:t>
            </a:r>
            <a:r>
              <a:rPr sz="3200" spc="-40" dirty="0">
                <a:latin typeface="Times New Roman"/>
                <a:cs typeface="Times New Roman"/>
              </a:rPr>
              <a:t>т</a:t>
            </a:r>
            <a:r>
              <a:rPr sz="3200" dirty="0">
                <a:latin typeface="Times New Roman"/>
                <a:cs typeface="Times New Roman"/>
              </a:rPr>
              <a:t>я	</a:t>
            </a:r>
            <a:r>
              <a:rPr sz="3200" spc="-5" dirty="0">
                <a:latin typeface="Times New Roman"/>
                <a:cs typeface="Times New Roman"/>
              </a:rPr>
              <a:t>пра</a:t>
            </a:r>
            <a:r>
              <a:rPr sz="3200" spc="-40" dirty="0">
                <a:latin typeface="Times New Roman"/>
                <a:cs typeface="Times New Roman"/>
              </a:rPr>
              <a:t>в</a:t>
            </a:r>
            <a:r>
              <a:rPr sz="3200" dirty="0">
                <a:latin typeface="Times New Roman"/>
                <a:cs typeface="Times New Roman"/>
              </a:rPr>
              <a:t>а	на	</a:t>
            </a:r>
            <a:r>
              <a:rPr sz="3200" spc="-5" dirty="0">
                <a:latin typeface="Times New Roman"/>
                <a:cs typeface="Times New Roman"/>
              </a:rPr>
              <a:t>земл</a:t>
            </a:r>
            <a:r>
              <a:rPr sz="3200" spc="-20" dirty="0">
                <a:latin typeface="Times New Roman"/>
                <a:cs typeface="Times New Roman"/>
              </a:rPr>
              <a:t>ю</a:t>
            </a:r>
            <a:r>
              <a:rPr sz="3200" dirty="0">
                <a:latin typeface="Times New Roman"/>
                <a:cs typeface="Times New Roman"/>
              </a:rPr>
              <a:t>.	</a:t>
            </a:r>
            <a:r>
              <a:rPr sz="3200" spc="-5" dirty="0">
                <a:latin typeface="Times New Roman"/>
                <a:cs typeface="Times New Roman"/>
              </a:rPr>
              <a:t>Пр</a:t>
            </a:r>
            <a:r>
              <a:rPr sz="3200" spc="-15" dirty="0">
                <a:latin typeface="Times New Roman"/>
                <a:cs typeface="Times New Roman"/>
              </a:rPr>
              <a:t>а</a:t>
            </a:r>
            <a:r>
              <a:rPr sz="3200" spc="-50" dirty="0">
                <a:latin typeface="Times New Roman"/>
                <a:cs typeface="Times New Roman"/>
              </a:rPr>
              <a:t>в</a:t>
            </a:r>
            <a:r>
              <a:rPr sz="3200" dirty="0">
                <a:latin typeface="Times New Roman"/>
                <a:cs typeface="Times New Roman"/>
              </a:rPr>
              <a:t>а	</a:t>
            </a:r>
            <a:r>
              <a:rPr sz="3200" spc="35" dirty="0">
                <a:latin typeface="Times New Roman"/>
                <a:cs typeface="Times New Roman"/>
              </a:rPr>
              <a:t>т</a:t>
            </a:r>
            <a:r>
              <a:rPr sz="3200" dirty="0">
                <a:latin typeface="Times New Roman"/>
                <a:cs typeface="Times New Roman"/>
              </a:rPr>
              <a:t>а	о</a:t>
            </a:r>
            <a:r>
              <a:rPr sz="3200" spc="-20" dirty="0">
                <a:latin typeface="Times New Roman"/>
                <a:cs typeface="Times New Roman"/>
              </a:rPr>
              <a:t>б</a:t>
            </a:r>
            <a:r>
              <a:rPr sz="3200" dirty="0">
                <a:latin typeface="Times New Roman"/>
                <a:cs typeface="Times New Roman"/>
              </a:rPr>
              <a:t>ов‘язки	</a:t>
            </a:r>
            <a:r>
              <a:rPr sz="3200" spc="-40" dirty="0">
                <a:latin typeface="Times New Roman"/>
                <a:cs typeface="Times New Roman"/>
              </a:rPr>
              <a:t>в</a:t>
            </a:r>
            <a:r>
              <a:rPr sz="3200" spc="-5" dirty="0">
                <a:latin typeface="Times New Roman"/>
                <a:cs typeface="Times New Roman"/>
              </a:rPr>
              <a:t>ласн</a:t>
            </a:r>
            <a:r>
              <a:rPr sz="3200" spc="-15" dirty="0">
                <a:latin typeface="Times New Roman"/>
                <a:cs typeface="Times New Roman"/>
              </a:rPr>
              <a:t>и</a:t>
            </a:r>
            <a:r>
              <a:rPr sz="3200" dirty="0">
                <a:latin typeface="Times New Roman"/>
                <a:cs typeface="Times New Roman"/>
              </a:rPr>
              <a:t>ків  </a:t>
            </a:r>
            <a:r>
              <a:rPr sz="3200" spc="-5" dirty="0">
                <a:latin typeface="Times New Roman"/>
                <a:cs typeface="Times New Roman"/>
              </a:rPr>
              <a:t>земельних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ділянок.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99110" y="185674"/>
            <a:ext cx="8037195" cy="64287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000" spc="-10" dirty="0">
                <a:latin typeface="Times New Roman"/>
                <a:cs typeface="Times New Roman"/>
              </a:rPr>
              <a:t>Повідомлення </a:t>
            </a:r>
            <a:r>
              <a:rPr sz="2000" spc="-5" dirty="0">
                <a:latin typeface="Times New Roman"/>
                <a:cs typeface="Times New Roman"/>
              </a:rPr>
              <a:t>власників </a:t>
            </a:r>
            <a:r>
              <a:rPr sz="2000" spc="-20" dirty="0">
                <a:latin typeface="Times New Roman"/>
                <a:cs typeface="Times New Roman"/>
              </a:rPr>
              <a:t>(користувачів) </a:t>
            </a:r>
            <a:r>
              <a:rPr sz="2000" spc="-15" dirty="0">
                <a:latin typeface="Times New Roman"/>
                <a:cs typeface="Times New Roman"/>
              </a:rPr>
              <a:t>суміжних </a:t>
            </a:r>
            <a:r>
              <a:rPr sz="2000" spc="-5" dirty="0">
                <a:latin typeface="Times New Roman"/>
                <a:cs typeface="Times New Roman"/>
              </a:rPr>
              <a:t>земельних </a:t>
            </a:r>
            <a:r>
              <a:rPr sz="2000" dirty="0">
                <a:latin typeface="Times New Roman"/>
                <a:cs typeface="Times New Roman"/>
              </a:rPr>
              <a:t>ділянок </a:t>
            </a:r>
            <a:r>
              <a:rPr sz="2000" spc="-5" dirty="0">
                <a:latin typeface="Times New Roman"/>
                <a:cs typeface="Times New Roman"/>
              </a:rPr>
              <a:t>про 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дату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і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час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проведення</a:t>
            </a:r>
            <a:r>
              <a:rPr sz="2000" dirty="0">
                <a:latin typeface="Times New Roman"/>
                <a:cs typeface="Times New Roman"/>
              </a:rPr>
              <a:t> робіт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із</a:t>
            </a:r>
            <a:r>
              <a:rPr sz="2000" spc="-5" dirty="0">
                <a:latin typeface="Times New Roman"/>
                <a:cs typeface="Times New Roman"/>
              </a:rPr>
              <a:t> закріплення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межовими</a:t>
            </a:r>
            <a:r>
              <a:rPr sz="2000" spc="-5" dirty="0">
                <a:latin typeface="Times New Roman"/>
                <a:cs typeface="Times New Roman"/>
              </a:rPr>
              <a:t> знаками</a:t>
            </a:r>
            <a:r>
              <a:rPr sz="2000" dirty="0">
                <a:latin typeface="Times New Roman"/>
                <a:cs typeface="Times New Roman"/>
              </a:rPr>
              <a:t> меж 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земельної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ділянки</a:t>
            </a:r>
            <a:r>
              <a:rPr sz="2000" dirty="0">
                <a:latin typeface="Times New Roman"/>
                <a:cs typeface="Times New Roman"/>
              </a:rPr>
              <a:t> в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натурі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(на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місцевості)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здійснюється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виконавцем 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завчасно, </a:t>
            </a:r>
            <a:r>
              <a:rPr sz="2000" b="1" spc="-5" dirty="0">
                <a:latin typeface="Times New Roman"/>
                <a:cs typeface="Times New Roman"/>
              </a:rPr>
              <a:t>не пізніше ніж за </a:t>
            </a:r>
            <a:r>
              <a:rPr sz="2000" b="1" spc="-10" dirty="0">
                <a:latin typeface="Times New Roman"/>
                <a:cs typeface="Times New Roman"/>
              </a:rPr>
              <a:t>п'ять </a:t>
            </a:r>
            <a:r>
              <a:rPr sz="2000" b="1" spc="-15" dirty="0">
                <a:latin typeface="Times New Roman"/>
                <a:cs typeface="Times New Roman"/>
              </a:rPr>
              <a:t>робочих </a:t>
            </a:r>
            <a:r>
              <a:rPr sz="2000" b="1" spc="-5" dirty="0">
                <a:latin typeface="Times New Roman"/>
                <a:cs typeface="Times New Roman"/>
              </a:rPr>
              <a:t>днів до </a:t>
            </a:r>
            <a:r>
              <a:rPr sz="2000" b="1" spc="-25" dirty="0">
                <a:latin typeface="Times New Roman"/>
                <a:cs typeface="Times New Roman"/>
              </a:rPr>
              <a:t>початку</a:t>
            </a:r>
            <a:r>
              <a:rPr sz="2000" b="1" spc="-20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робіт </a:t>
            </a:r>
            <a:r>
              <a:rPr sz="2000" spc="-5" dirty="0">
                <a:latin typeface="Times New Roman"/>
                <a:cs typeface="Times New Roman"/>
              </a:rPr>
              <a:t>із 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закріплення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межовими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знаками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меж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земельної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ділянки</a:t>
            </a:r>
            <a:r>
              <a:rPr sz="2000" dirty="0">
                <a:latin typeface="Times New Roman"/>
                <a:cs typeface="Times New Roman"/>
              </a:rPr>
              <a:t> в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натурі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(на 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місцевості).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Повідомлення</a:t>
            </a:r>
            <a:r>
              <a:rPr sz="2000" spc="-5" dirty="0">
                <a:latin typeface="Times New Roman"/>
                <a:cs typeface="Times New Roman"/>
              </a:rPr>
              <a:t> надсилається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рекомендованим</a:t>
            </a:r>
            <a:r>
              <a:rPr sz="2000" spc="-10" dirty="0">
                <a:latin typeface="Times New Roman"/>
                <a:cs typeface="Times New Roman"/>
              </a:rPr>
              <a:t> листом, 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кур'єрською </a:t>
            </a:r>
            <a:r>
              <a:rPr sz="2000" spc="-5" dirty="0">
                <a:latin typeface="Times New Roman"/>
                <a:cs typeface="Times New Roman"/>
              </a:rPr>
              <a:t>поштою, телеграмою </a:t>
            </a:r>
            <a:r>
              <a:rPr sz="2000" dirty="0">
                <a:latin typeface="Times New Roman"/>
                <a:cs typeface="Times New Roman"/>
              </a:rPr>
              <a:t>чи за </a:t>
            </a:r>
            <a:r>
              <a:rPr sz="2000" spc="-15" dirty="0">
                <a:latin typeface="Times New Roman"/>
                <a:cs typeface="Times New Roman"/>
              </a:rPr>
              <a:t>допомогою </a:t>
            </a:r>
            <a:r>
              <a:rPr sz="2000" dirty="0">
                <a:latin typeface="Times New Roman"/>
                <a:cs typeface="Times New Roman"/>
              </a:rPr>
              <a:t>інших </a:t>
            </a:r>
            <a:r>
              <a:rPr sz="2000" spc="-5" dirty="0">
                <a:latin typeface="Times New Roman"/>
                <a:cs typeface="Times New Roman"/>
              </a:rPr>
              <a:t>засобів </a:t>
            </a:r>
            <a:r>
              <a:rPr sz="2000" spc="-35" dirty="0">
                <a:latin typeface="Times New Roman"/>
                <a:cs typeface="Times New Roman"/>
              </a:rPr>
              <a:t>зв'язку, 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які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забезпечують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фіксацію</a:t>
            </a:r>
            <a:r>
              <a:rPr sz="2000" b="1" spc="-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повідомлення.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Власники </a:t>
            </a:r>
            <a:r>
              <a:rPr sz="2000" spc="-20" dirty="0">
                <a:latin typeface="Times New Roman"/>
                <a:cs typeface="Times New Roman"/>
              </a:rPr>
              <a:t>(користувачі) </a:t>
            </a:r>
            <a:r>
              <a:rPr sz="2000" spc="-15" dirty="0">
                <a:latin typeface="Times New Roman"/>
                <a:cs typeface="Times New Roman"/>
              </a:rPr>
              <a:t>суміжних </a:t>
            </a:r>
            <a:r>
              <a:rPr sz="2000" spc="-5" dirty="0">
                <a:latin typeface="Times New Roman"/>
                <a:cs typeface="Times New Roman"/>
              </a:rPr>
              <a:t>земельних </a:t>
            </a:r>
            <a:r>
              <a:rPr sz="2000" dirty="0">
                <a:latin typeface="Times New Roman"/>
                <a:cs typeface="Times New Roman"/>
              </a:rPr>
              <a:t>ділянок, </a:t>
            </a:r>
            <a:r>
              <a:rPr sz="2000" spc="-5" dirty="0">
                <a:latin typeface="Times New Roman"/>
                <a:cs typeface="Times New Roman"/>
              </a:rPr>
              <a:t>місце </a:t>
            </a:r>
            <a:r>
              <a:rPr sz="2000" spc="-10" dirty="0">
                <a:latin typeface="Times New Roman"/>
                <a:cs typeface="Times New Roman"/>
              </a:rPr>
              <a:t>проживання 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або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місце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знаходження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яких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невідоме,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повідомляються</a:t>
            </a:r>
            <a:r>
              <a:rPr sz="2000" spc="-5" dirty="0">
                <a:latin typeface="Times New Roman"/>
                <a:cs typeface="Times New Roman"/>
              </a:rPr>
              <a:t> про</a:t>
            </a:r>
            <a:r>
              <a:rPr sz="2000" dirty="0">
                <a:latin typeface="Times New Roman"/>
                <a:cs typeface="Times New Roman"/>
              </a:rPr>
              <a:t> час 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проведення робіт із закріплення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межовими знаками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поворотних </a:t>
            </a:r>
            <a:r>
              <a:rPr sz="2000" spc="-20" dirty="0">
                <a:latin typeface="Times New Roman"/>
                <a:cs typeface="Times New Roman"/>
              </a:rPr>
              <a:t>точок 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меж </a:t>
            </a:r>
            <a:r>
              <a:rPr sz="2000" spc="-5" dirty="0">
                <a:latin typeface="Times New Roman"/>
                <a:cs typeface="Times New Roman"/>
              </a:rPr>
              <a:t>земельної </a:t>
            </a:r>
            <a:r>
              <a:rPr sz="2000" dirty="0">
                <a:latin typeface="Times New Roman"/>
                <a:cs typeface="Times New Roman"/>
              </a:rPr>
              <a:t>ділянки в </a:t>
            </a:r>
            <a:r>
              <a:rPr sz="2000" spc="-15" dirty="0">
                <a:latin typeface="Times New Roman"/>
                <a:cs typeface="Times New Roman"/>
              </a:rPr>
              <a:t>натурі </a:t>
            </a:r>
            <a:r>
              <a:rPr sz="2000" dirty="0">
                <a:latin typeface="Times New Roman"/>
                <a:cs typeface="Times New Roman"/>
              </a:rPr>
              <a:t>(на місцевості) через </a:t>
            </a:r>
            <a:r>
              <a:rPr sz="2000" spc="-10" dirty="0">
                <a:latin typeface="Times New Roman"/>
                <a:cs typeface="Times New Roman"/>
              </a:rPr>
              <a:t>оголошення </a:t>
            </a:r>
            <a:r>
              <a:rPr sz="2000" dirty="0">
                <a:latin typeface="Times New Roman"/>
                <a:cs typeface="Times New Roman"/>
              </a:rPr>
              <a:t>у </a:t>
            </a:r>
            <a:r>
              <a:rPr sz="2000" spc="5" dirty="0">
                <a:latin typeface="Times New Roman"/>
                <a:cs typeface="Times New Roman"/>
              </a:rPr>
              <a:t>пресі 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за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місце</a:t>
            </a:r>
            <a:r>
              <a:rPr sz="2000" spc="-15" dirty="0">
                <a:latin typeface="Times New Roman"/>
                <a:cs typeface="Times New Roman"/>
              </a:rPr>
              <a:t> знаходженням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земельної</a:t>
            </a:r>
            <a:r>
              <a:rPr sz="2000" spc="-5" dirty="0">
                <a:latin typeface="Times New Roman"/>
                <a:cs typeface="Times New Roman"/>
              </a:rPr>
              <a:t> ділянки.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  <a:spcBef>
                <a:spcPts val="5"/>
              </a:spcBef>
            </a:pPr>
            <a:r>
              <a:rPr sz="2000" spc="-5" dirty="0">
                <a:latin typeface="Times New Roman"/>
                <a:cs typeface="Times New Roman"/>
              </a:rPr>
              <a:t>Закріплення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межовими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знаками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меж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земельної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ділянки</a:t>
            </a:r>
            <a:r>
              <a:rPr sz="2000" dirty="0">
                <a:latin typeface="Times New Roman"/>
                <a:cs typeface="Times New Roman"/>
              </a:rPr>
              <a:t> в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натурі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(на 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місцевості) </a:t>
            </a:r>
            <a:r>
              <a:rPr sz="2000" spc="-20" dirty="0">
                <a:latin typeface="Times New Roman"/>
                <a:cs typeface="Times New Roman"/>
              </a:rPr>
              <a:t>може </a:t>
            </a:r>
            <a:r>
              <a:rPr sz="2000" spc="-10" dirty="0">
                <a:latin typeface="Times New Roman"/>
                <a:cs typeface="Times New Roman"/>
              </a:rPr>
              <a:t>здійснюватися </a:t>
            </a:r>
            <a:r>
              <a:rPr sz="2000" dirty="0">
                <a:latin typeface="Times New Roman"/>
                <a:cs typeface="Times New Roman"/>
              </a:rPr>
              <a:t>за </a:t>
            </a:r>
            <a:r>
              <a:rPr sz="2000" spc="-5" dirty="0">
                <a:latin typeface="Times New Roman"/>
                <a:cs typeface="Times New Roman"/>
              </a:rPr>
              <a:t>відсутності власників </a:t>
            </a:r>
            <a:r>
              <a:rPr sz="2000" spc="-20" dirty="0">
                <a:latin typeface="Times New Roman"/>
                <a:cs typeface="Times New Roman"/>
              </a:rPr>
              <a:t>(користувачів) 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суміжних </a:t>
            </a:r>
            <a:r>
              <a:rPr sz="2000" spc="-5" dirty="0">
                <a:latin typeface="Times New Roman"/>
                <a:cs typeface="Times New Roman"/>
              </a:rPr>
              <a:t>земельних </a:t>
            </a:r>
            <a:r>
              <a:rPr sz="2000" dirty="0">
                <a:latin typeface="Times New Roman"/>
                <a:cs typeface="Times New Roman"/>
              </a:rPr>
              <a:t>ділянок у </a:t>
            </a:r>
            <a:r>
              <a:rPr sz="2000" spc="-10" dirty="0">
                <a:latin typeface="Times New Roman"/>
                <a:cs typeface="Times New Roman"/>
              </a:rPr>
              <a:t>випадку </a:t>
            </a:r>
            <a:r>
              <a:rPr sz="2000" spc="-5" dirty="0">
                <a:latin typeface="Times New Roman"/>
                <a:cs typeface="Times New Roman"/>
              </a:rPr>
              <a:t>їх </a:t>
            </a:r>
            <a:r>
              <a:rPr sz="2000" dirty="0">
                <a:latin typeface="Times New Roman"/>
                <a:cs typeface="Times New Roman"/>
              </a:rPr>
              <a:t>нез'явлення якщо </a:t>
            </a:r>
            <a:r>
              <a:rPr sz="2000" spc="-5" dirty="0">
                <a:latin typeface="Times New Roman"/>
                <a:cs typeface="Times New Roman"/>
              </a:rPr>
              <a:t>вони </a:t>
            </a:r>
            <a:r>
              <a:rPr sz="2000" spc="-45" dirty="0">
                <a:latin typeface="Times New Roman"/>
                <a:cs typeface="Times New Roman"/>
              </a:rPr>
              <a:t>були 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належним </a:t>
            </a:r>
            <a:r>
              <a:rPr sz="2000" spc="-10" dirty="0">
                <a:latin typeface="Times New Roman"/>
                <a:cs typeface="Times New Roman"/>
              </a:rPr>
              <a:t>чином повідомлені </a:t>
            </a:r>
            <a:r>
              <a:rPr sz="2000" spc="-5" dirty="0">
                <a:latin typeface="Times New Roman"/>
                <a:cs typeface="Times New Roman"/>
              </a:rPr>
              <a:t>про час проведення вищезазначених </a:t>
            </a:r>
            <a:r>
              <a:rPr sz="2000" spc="-30" dirty="0">
                <a:latin typeface="Times New Roman"/>
                <a:cs typeface="Times New Roman"/>
              </a:rPr>
              <a:t>робіт, 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про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що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зазначається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в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акті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прийомки-передачі</a:t>
            </a:r>
            <a:r>
              <a:rPr sz="2000" spc="-10" dirty="0">
                <a:latin typeface="Times New Roman"/>
                <a:cs typeface="Times New Roman"/>
              </a:rPr>
              <a:t> межових</a:t>
            </a:r>
            <a:r>
              <a:rPr sz="2000" spc="-5" dirty="0">
                <a:latin typeface="Times New Roman"/>
                <a:cs typeface="Times New Roman"/>
              </a:rPr>
              <a:t> знаків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на </a:t>
            </a:r>
            <a:r>
              <a:rPr sz="2000" spc="-5" dirty="0">
                <a:latin typeface="Times New Roman"/>
                <a:cs typeface="Times New Roman"/>
              </a:rPr>
              <a:t> зберігання.</a:t>
            </a:r>
            <a:endParaRPr sz="2000">
              <a:latin typeface="Times New Roman"/>
              <a:cs typeface="Times New Roman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997695" y="717804"/>
            <a:ext cx="2467355" cy="1848612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845295" y="4034028"/>
            <a:ext cx="2619755" cy="1743456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398764" y="1815083"/>
            <a:ext cx="3793235" cy="2558796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346049" y="527126"/>
            <a:ext cx="7974965" cy="21596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Times New Roman"/>
                <a:cs typeface="Times New Roman"/>
                <a:hlinkClick r:id="rId3"/>
              </a:rPr>
              <a:t>Відповідно</a:t>
            </a:r>
            <a:r>
              <a:rPr sz="2800" dirty="0">
                <a:latin typeface="Times New Roman"/>
                <a:cs typeface="Times New Roman"/>
                <a:hlinkClick r:id="rId3"/>
              </a:rPr>
              <a:t> </a:t>
            </a:r>
            <a:r>
              <a:rPr sz="2800" spc="-5" dirty="0">
                <a:latin typeface="Times New Roman"/>
                <a:cs typeface="Times New Roman"/>
                <a:hlinkClick r:id="rId3"/>
              </a:rPr>
              <a:t>до</a:t>
            </a:r>
            <a:r>
              <a:rPr sz="2800" dirty="0">
                <a:latin typeface="Times New Roman"/>
                <a:cs typeface="Times New Roman"/>
                <a:hlinkClick r:id="rId3"/>
              </a:rPr>
              <a:t> 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3"/>
              </a:rPr>
              <a:t>ч.</a:t>
            </a:r>
            <a:r>
              <a:rPr sz="28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3"/>
              </a:rPr>
              <a:t> 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3"/>
              </a:rPr>
              <a:t>3</a:t>
            </a:r>
            <a:r>
              <a:rPr sz="28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3"/>
              </a:rPr>
              <a:t> 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3"/>
              </a:rPr>
              <a:t>ст.</a:t>
            </a:r>
            <a:r>
              <a:rPr sz="28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3"/>
              </a:rPr>
              <a:t> 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3"/>
              </a:rPr>
              <a:t>158</a:t>
            </a:r>
            <a:r>
              <a:rPr sz="28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3"/>
              </a:rPr>
              <a:t> 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3"/>
              </a:rPr>
              <a:t>Земельного</a:t>
            </a:r>
            <a:r>
              <a:rPr sz="28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3"/>
              </a:rPr>
              <a:t> </a:t>
            </a:r>
            <a:r>
              <a:rPr sz="2800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3"/>
              </a:rPr>
              <a:t>кодексу </a:t>
            </a:r>
            <a:r>
              <a:rPr sz="2800" spc="-5" dirty="0">
                <a:latin typeface="Times New Roman"/>
                <a:cs typeface="Times New Roman"/>
                <a:hlinkClick r:id="rId3"/>
              </a:rPr>
              <a:t> 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3"/>
              </a:rPr>
              <a:t>України</a:t>
            </a:r>
            <a:r>
              <a:rPr sz="2800" spc="-5" dirty="0">
                <a:latin typeface="Times New Roman"/>
                <a:cs typeface="Times New Roman"/>
                <a:hlinkClick r:id="rId3"/>
              </a:rPr>
              <a:t>,</a:t>
            </a:r>
            <a:r>
              <a:rPr sz="2800" dirty="0">
                <a:latin typeface="Times New Roman"/>
                <a:cs typeface="Times New Roman"/>
                <a:hlinkClick r:id="rId3"/>
              </a:rPr>
              <a:t> </a:t>
            </a:r>
            <a:r>
              <a:rPr sz="2800" spc="-5" dirty="0">
                <a:latin typeface="Times New Roman"/>
                <a:cs typeface="Times New Roman"/>
                <a:hlinkClick r:id="rId3"/>
              </a:rPr>
              <a:t>органи</a:t>
            </a:r>
            <a:r>
              <a:rPr sz="2800" dirty="0">
                <a:latin typeface="Times New Roman"/>
                <a:cs typeface="Times New Roman"/>
                <a:hlinkClick r:id="rId3"/>
              </a:rPr>
              <a:t> </a:t>
            </a:r>
            <a:r>
              <a:rPr sz="2800" spc="-5" dirty="0">
                <a:latin typeface="Times New Roman"/>
                <a:cs typeface="Times New Roman"/>
                <a:hlinkClick r:id="rId3"/>
              </a:rPr>
              <a:t>місцевого</a:t>
            </a:r>
            <a:r>
              <a:rPr sz="2800" dirty="0">
                <a:latin typeface="Times New Roman"/>
                <a:cs typeface="Times New Roman"/>
                <a:hlinkClick r:id="rId3"/>
              </a:rPr>
              <a:t> </a:t>
            </a:r>
            <a:r>
              <a:rPr sz="2800" spc="-5" dirty="0">
                <a:latin typeface="Times New Roman"/>
                <a:cs typeface="Times New Roman"/>
                <a:hlinkClick r:id="rId3"/>
              </a:rPr>
              <a:t>самоврядування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вирішують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земельні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суперечки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в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межах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території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територіальних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громад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щодо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меж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земельних </a:t>
            </a:r>
            <a:r>
              <a:rPr sz="2800" spc="-5" dirty="0">
                <a:latin typeface="Times New Roman"/>
                <a:cs typeface="Times New Roman"/>
              </a:rPr>
              <a:t> ділянок,</a:t>
            </a:r>
            <a:r>
              <a:rPr sz="2800" spc="5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що</a:t>
            </a:r>
            <a:r>
              <a:rPr sz="2800" spc="4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перебувають</a:t>
            </a:r>
            <a:r>
              <a:rPr sz="2800" spc="4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у</a:t>
            </a:r>
            <a:r>
              <a:rPr sz="2800" spc="7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власності</a:t>
            </a:r>
            <a:r>
              <a:rPr sz="2800" spc="7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і</a:t>
            </a:r>
            <a:r>
              <a:rPr sz="2800" spc="4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користуванні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680707" y="2661666"/>
            <a:ext cx="164020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310640" algn="l"/>
              </a:tabLst>
            </a:pPr>
            <a:r>
              <a:rPr sz="2800" spc="-10" dirty="0">
                <a:latin typeface="Times New Roman"/>
                <a:cs typeface="Times New Roman"/>
              </a:rPr>
              <a:t>зе</a:t>
            </a:r>
            <a:r>
              <a:rPr sz="2800" spc="-20" dirty="0">
                <a:latin typeface="Times New Roman"/>
                <a:cs typeface="Times New Roman"/>
              </a:rPr>
              <a:t>м</a:t>
            </a:r>
            <a:r>
              <a:rPr sz="2800" spc="-5" dirty="0">
                <a:latin typeface="Times New Roman"/>
                <a:cs typeface="Times New Roman"/>
              </a:rPr>
              <a:t>ель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5" dirty="0">
                <a:latin typeface="Times New Roman"/>
                <a:cs typeface="Times New Roman"/>
              </a:rPr>
              <a:t>та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6049" y="2661666"/>
            <a:ext cx="6077585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tabLst>
                <a:tab pos="1801495" algn="l"/>
                <a:tab pos="1908175" algn="l"/>
                <a:tab pos="3578860" algn="l"/>
                <a:tab pos="3829050" algn="l"/>
                <a:tab pos="4037965" algn="l"/>
              </a:tabLst>
            </a:pPr>
            <a:r>
              <a:rPr sz="2800" spc="-10" dirty="0">
                <a:latin typeface="Times New Roman"/>
                <a:cs typeface="Times New Roman"/>
              </a:rPr>
              <a:t>г</a:t>
            </a:r>
            <a:r>
              <a:rPr sz="2800" dirty="0">
                <a:latin typeface="Times New Roman"/>
                <a:cs typeface="Times New Roman"/>
              </a:rPr>
              <a:t>р</a:t>
            </a:r>
            <a:r>
              <a:rPr sz="2800" spc="-5" dirty="0">
                <a:latin typeface="Times New Roman"/>
                <a:cs typeface="Times New Roman"/>
              </a:rPr>
              <a:t>омадян,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о</a:t>
            </a:r>
            <a:r>
              <a:rPr sz="2800" dirty="0">
                <a:latin typeface="Times New Roman"/>
                <a:cs typeface="Times New Roman"/>
              </a:rPr>
              <a:t>б</a:t>
            </a:r>
            <a:r>
              <a:rPr sz="2800" spc="-5" dirty="0">
                <a:latin typeface="Times New Roman"/>
                <a:cs typeface="Times New Roman"/>
              </a:rPr>
              <a:t>м</a:t>
            </a:r>
            <a:r>
              <a:rPr sz="2800" spc="-20" dirty="0">
                <a:latin typeface="Times New Roman"/>
                <a:cs typeface="Times New Roman"/>
              </a:rPr>
              <a:t>е</a:t>
            </a:r>
            <a:r>
              <a:rPr sz="2800" spc="-5" dirty="0">
                <a:latin typeface="Times New Roman"/>
                <a:cs typeface="Times New Roman"/>
              </a:rPr>
              <a:t>же</a:t>
            </a:r>
            <a:r>
              <a:rPr sz="2800" dirty="0">
                <a:latin typeface="Times New Roman"/>
                <a:cs typeface="Times New Roman"/>
              </a:rPr>
              <a:t>н</a:t>
            </a:r>
            <a:r>
              <a:rPr sz="2800" spc="-5" dirty="0">
                <a:latin typeface="Times New Roman"/>
                <a:cs typeface="Times New Roman"/>
              </a:rPr>
              <a:t>ь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у</a:t>
            </a:r>
            <a:r>
              <a:rPr sz="2800" dirty="0">
                <a:latin typeface="Times New Roman"/>
                <a:cs typeface="Times New Roman"/>
              </a:rPr>
              <a:t>		</a:t>
            </a:r>
            <a:r>
              <a:rPr sz="2800" spc="-10" dirty="0">
                <a:latin typeface="Times New Roman"/>
                <a:cs typeface="Times New Roman"/>
              </a:rPr>
              <a:t>в</a:t>
            </a:r>
            <a:r>
              <a:rPr sz="2800" spc="5" dirty="0">
                <a:latin typeface="Times New Roman"/>
                <a:cs typeface="Times New Roman"/>
              </a:rPr>
              <a:t>и</a:t>
            </a:r>
            <a:r>
              <a:rPr sz="2800" spc="-5" dirty="0">
                <a:latin typeface="Times New Roman"/>
                <a:cs typeface="Times New Roman"/>
              </a:rPr>
              <a:t>ко</a:t>
            </a:r>
            <a:r>
              <a:rPr sz="2800" dirty="0">
                <a:latin typeface="Times New Roman"/>
                <a:cs typeface="Times New Roman"/>
              </a:rPr>
              <a:t>р</a:t>
            </a:r>
            <a:r>
              <a:rPr sz="2800" spc="-10" dirty="0">
                <a:latin typeface="Times New Roman"/>
                <a:cs typeface="Times New Roman"/>
              </a:rPr>
              <a:t>истанні  </a:t>
            </a:r>
            <a:r>
              <a:rPr sz="2800" spc="-5" dirty="0">
                <a:latin typeface="Times New Roman"/>
                <a:cs typeface="Times New Roman"/>
              </a:rPr>
              <a:t>земельних		сервітутів,		додержання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302502" y="3088081"/>
            <a:ext cx="201803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Times New Roman"/>
                <a:cs typeface="Times New Roman"/>
              </a:rPr>
              <a:t>громадянами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483856" y="3515359"/>
            <a:ext cx="83502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latin typeface="Times New Roman"/>
                <a:cs typeface="Times New Roman"/>
              </a:rPr>
              <a:t>щодо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46049" y="3515359"/>
            <a:ext cx="681990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tabLst>
                <a:tab pos="1419225" algn="l"/>
                <a:tab pos="2502535" algn="l"/>
                <a:tab pos="3450590" algn="l"/>
                <a:tab pos="4156710" algn="l"/>
                <a:tab pos="4658360" algn="l"/>
                <a:tab pos="4930775" algn="l"/>
                <a:tab pos="5427980" algn="l"/>
                <a:tab pos="5912485" algn="l"/>
              </a:tabLst>
            </a:pPr>
            <a:r>
              <a:rPr sz="2800" spc="-10" dirty="0">
                <a:latin typeface="Times New Roman"/>
                <a:cs typeface="Times New Roman"/>
              </a:rPr>
              <a:t>п</a:t>
            </a:r>
            <a:r>
              <a:rPr sz="2800" dirty="0">
                <a:latin typeface="Times New Roman"/>
                <a:cs typeface="Times New Roman"/>
              </a:rPr>
              <a:t>р</a:t>
            </a:r>
            <a:r>
              <a:rPr sz="2800" spc="-5" dirty="0">
                <a:latin typeface="Times New Roman"/>
                <a:cs typeface="Times New Roman"/>
              </a:rPr>
              <a:t>авил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д</a:t>
            </a:r>
            <a:r>
              <a:rPr sz="2800" dirty="0">
                <a:latin typeface="Times New Roman"/>
                <a:cs typeface="Times New Roman"/>
              </a:rPr>
              <a:t>о</a:t>
            </a:r>
            <a:r>
              <a:rPr sz="2800" spc="-5" dirty="0">
                <a:latin typeface="Times New Roman"/>
                <a:cs typeface="Times New Roman"/>
              </a:rPr>
              <a:t>бросус</a:t>
            </a:r>
            <a:r>
              <a:rPr sz="2800" spc="-15" dirty="0">
                <a:latin typeface="Times New Roman"/>
                <a:cs typeface="Times New Roman"/>
              </a:rPr>
              <a:t>і</a:t>
            </a:r>
            <a:r>
              <a:rPr sz="2800" spc="-5" dirty="0">
                <a:latin typeface="Times New Roman"/>
                <a:cs typeface="Times New Roman"/>
              </a:rPr>
              <a:t>дства,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а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т</a:t>
            </a:r>
            <a:r>
              <a:rPr sz="2800" dirty="0">
                <a:latin typeface="Times New Roman"/>
                <a:cs typeface="Times New Roman"/>
              </a:rPr>
              <a:t>а</a:t>
            </a:r>
            <a:r>
              <a:rPr sz="2800" spc="-5" dirty="0">
                <a:latin typeface="Times New Roman"/>
                <a:cs typeface="Times New Roman"/>
              </a:rPr>
              <a:t>кож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сп</a:t>
            </a:r>
            <a:r>
              <a:rPr sz="2800" dirty="0">
                <a:latin typeface="Times New Roman"/>
                <a:cs typeface="Times New Roman"/>
              </a:rPr>
              <a:t>ор</a:t>
            </a:r>
            <a:r>
              <a:rPr sz="2800" spc="-5" dirty="0">
                <a:latin typeface="Times New Roman"/>
                <a:cs typeface="Times New Roman"/>
              </a:rPr>
              <a:t>и  розмежування	</a:t>
            </a:r>
            <a:r>
              <a:rPr sz="2800" dirty="0">
                <a:latin typeface="Times New Roman"/>
                <a:cs typeface="Times New Roman"/>
              </a:rPr>
              <a:t>меж	</a:t>
            </a:r>
            <a:r>
              <a:rPr sz="2800" spc="-5" dirty="0">
                <a:latin typeface="Times New Roman"/>
                <a:cs typeface="Times New Roman"/>
              </a:rPr>
              <a:t>районів		у	містах.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140956" y="3942079"/>
            <a:ext cx="117856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Times New Roman"/>
                <a:cs typeface="Times New Roman"/>
              </a:rPr>
              <a:t>Та</a:t>
            </a:r>
            <a:r>
              <a:rPr sz="2800" dirty="0">
                <a:latin typeface="Times New Roman"/>
                <a:cs typeface="Times New Roman"/>
              </a:rPr>
              <a:t>к</a:t>
            </a:r>
            <a:r>
              <a:rPr sz="2800" spc="-10" dirty="0">
                <a:latin typeface="Times New Roman"/>
                <a:cs typeface="Times New Roman"/>
              </a:rPr>
              <a:t>ими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46049" y="4368495"/>
            <a:ext cx="7974330" cy="21596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Times New Roman"/>
                <a:cs typeface="Times New Roman"/>
              </a:rPr>
              <a:t>органами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місцевого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самоврядування,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до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повноважень яких належить вирішення </a:t>
            </a:r>
            <a:r>
              <a:rPr sz="2800" spc="-10" dirty="0">
                <a:latin typeface="Times New Roman"/>
                <a:cs typeface="Times New Roman"/>
              </a:rPr>
              <a:t>земельних </a:t>
            </a:r>
            <a:r>
              <a:rPr sz="2800" spc="-5" dirty="0">
                <a:latin typeface="Times New Roman"/>
                <a:cs typeface="Times New Roman"/>
              </a:rPr>
              <a:t> суперечок,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визначені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виконавчі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органи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сільських,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  <a:hlinkClick r:id="rId4"/>
              </a:rPr>
              <a:t>селищних,</a:t>
            </a:r>
            <a:r>
              <a:rPr sz="2800" dirty="0">
                <a:latin typeface="Times New Roman"/>
                <a:cs typeface="Times New Roman"/>
                <a:hlinkClick r:id="rId4"/>
              </a:rPr>
              <a:t> </a:t>
            </a:r>
            <a:r>
              <a:rPr sz="2800" spc="-5" dirty="0">
                <a:latin typeface="Times New Roman"/>
                <a:cs typeface="Times New Roman"/>
                <a:hlinkClick r:id="rId4"/>
              </a:rPr>
              <a:t>міських</a:t>
            </a:r>
            <a:r>
              <a:rPr sz="2800" dirty="0">
                <a:latin typeface="Times New Roman"/>
                <a:cs typeface="Times New Roman"/>
                <a:hlinkClick r:id="rId4"/>
              </a:rPr>
              <a:t> </a:t>
            </a:r>
            <a:r>
              <a:rPr sz="2800" spc="-5" dirty="0">
                <a:latin typeface="Times New Roman"/>
                <a:cs typeface="Times New Roman"/>
                <a:hlinkClick r:id="rId4"/>
              </a:rPr>
              <a:t>рад</a:t>
            </a:r>
            <a:r>
              <a:rPr sz="2800" dirty="0">
                <a:latin typeface="Times New Roman"/>
                <a:cs typeface="Times New Roman"/>
                <a:hlinkClick r:id="rId4"/>
              </a:rPr>
              <a:t> </a:t>
            </a:r>
            <a:r>
              <a:rPr sz="2800" spc="-5" dirty="0">
                <a:latin typeface="Times New Roman"/>
                <a:cs typeface="Times New Roman"/>
                <a:hlinkClick r:id="rId4"/>
              </a:rPr>
              <a:t>(п.5</a:t>
            </a:r>
            <a:r>
              <a:rPr sz="2800" dirty="0">
                <a:latin typeface="Times New Roman"/>
                <a:cs typeface="Times New Roman"/>
                <a:hlinkClick r:id="rId4"/>
              </a:rPr>
              <a:t> </a:t>
            </a:r>
            <a:r>
              <a:rPr sz="2800" spc="-5" dirty="0">
                <a:latin typeface="Times New Roman"/>
                <a:cs typeface="Times New Roman"/>
                <a:hlinkClick r:id="rId4"/>
              </a:rPr>
              <a:t>ч.</a:t>
            </a:r>
            <a:r>
              <a:rPr sz="2800" dirty="0">
                <a:latin typeface="Times New Roman"/>
                <a:cs typeface="Times New Roman"/>
                <a:hlinkClick r:id="rId4"/>
              </a:rPr>
              <a:t> </a:t>
            </a:r>
            <a:r>
              <a:rPr sz="2800" spc="-5" dirty="0">
                <a:latin typeface="Times New Roman"/>
                <a:cs typeface="Times New Roman"/>
                <a:hlinkClick r:id="rId4"/>
              </a:rPr>
              <a:t>1</a:t>
            </a:r>
            <a:r>
              <a:rPr sz="2800" dirty="0">
                <a:latin typeface="Times New Roman"/>
                <a:cs typeface="Times New Roman"/>
                <a:hlinkClick r:id="rId4"/>
              </a:rPr>
              <a:t> </a:t>
            </a:r>
            <a:r>
              <a:rPr sz="2800" spc="-5" dirty="0">
                <a:latin typeface="Times New Roman"/>
                <a:cs typeface="Times New Roman"/>
                <a:hlinkClick r:id="rId4"/>
              </a:rPr>
              <a:t>ст.</a:t>
            </a:r>
            <a:r>
              <a:rPr sz="2800" dirty="0">
                <a:latin typeface="Times New Roman"/>
                <a:cs typeface="Times New Roman"/>
                <a:hlinkClick r:id="rId4"/>
              </a:rPr>
              <a:t> </a:t>
            </a:r>
            <a:r>
              <a:rPr sz="2800" spc="-5" dirty="0">
                <a:latin typeface="Times New Roman"/>
                <a:cs typeface="Times New Roman"/>
                <a:hlinkClick r:id="rId4"/>
              </a:rPr>
              <a:t>33</a:t>
            </a:r>
            <a:r>
              <a:rPr sz="2800" dirty="0">
                <a:latin typeface="Times New Roman"/>
                <a:cs typeface="Times New Roman"/>
                <a:hlinkClick r:id="rId4"/>
              </a:rPr>
              <a:t> 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4"/>
              </a:rPr>
              <a:t>Закону </a:t>
            </a:r>
            <a:r>
              <a:rPr sz="2800" dirty="0">
                <a:latin typeface="Times New Roman"/>
                <a:cs typeface="Times New Roman"/>
                <a:hlinkClick r:id="rId4"/>
              </a:rPr>
              <a:t> 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4"/>
              </a:rPr>
              <a:t>України</a:t>
            </a:r>
            <a:r>
              <a:rPr sz="2800" u="heavy" spc="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4"/>
              </a:rPr>
              <a:t> 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4"/>
              </a:rPr>
              <a:t>«Про</a:t>
            </a:r>
            <a:r>
              <a:rPr sz="2800" u="heavy" spc="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4"/>
              </a:rPr>
              <a:t> </a:t>
            </a:r>
            <a:r>
              <a:rPr sz="2800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4"/>
              </a:rPr>
              <a:t>місцеве</a:t>
            </a:r>
            <a:r>
              <a:rPr sz="2800" u="heavy" spc="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4"/>
              </a:rPr>
              <a:t> 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4"/>
              </a:rPr>
              <a:t>самоврядування в</a:t>
            </a:r>
            <a:r>
              <a:rPr sz="2800" u="heavy" spc="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4"/>
              </a:rPr>
              <a:t> 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4"/>
              </a:rPr>
              <a:t>Україні»</a:t>
            </a:r>
            <a:r>
              <a:rPr sz="2800" spc="-5" dirty="0">
                <a:latin typeface="Times New Roman"/>
                <a:cs typeface="Times New Roman"/>
                <a:hlinkClick r:id="rId4"/>
              </a:rPr>
              <a:t>).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5640" y="22352"/>
            <a:ext cx="11647170" cy="29527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Times New Roman"/>
                <a:cs typeface="Times New Roman"/>
              </a:rPr>
              <a:t>Згідно </a:t>
            </a:r>
            <a:r>
              <a:rPr sz="2400" b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2"/>
              </a:rPr>
              <a:t>статті </a:t>
            </a:r>
            <a:r>
              <a:rPr sz="24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2"/>
              </a:rPr>
              <a:t>26 </a:t>
            </a:r>
            <a:r>
              <a:rPr sz="2400" b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2"/>
              </a:rPr>
              <a:t>Закону </a:t>
            </a:r>
            <a:r>
              <a:rPr sz="2400" b="1" u="heavy" spc="-3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2"/>
              </a:rPr>
              <a:t>України </a:t>
            </a:r>
            <a:r>
              <a:rPr sz="24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2"/>
              </a:rPr>
              <a:t>«Про </a:t>
            </a:r>
            <a:r>
              <a:rPr sz="2400" b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2"/>
              </a:rPr>
              <a:t>землеустрій»</a:t>
            </a:r>
            <a:r>
              <a:rPr sz="2400" b="1" spc="-10" dirty="0">
                <a:latin typeface="Times New Roman"/>
                <a:cs typeface="Times New Roman"/>
              </a:rPr>
              <a:t>, </a:t>
            </a:r>
            <a:r>
              <a:rPr sz="2400" b="1" spc="-5" dirty="0">
                <a:latin typeface="Times New Roman"/>
                <a:cs typeface="Times New Roman"/>
              </a:rPr>
              <a:t>розробниками документації </a:t>
            </a:r>
            <a:r>
              <a:rPr sz="2400" b="1" spc="5" dirty="0">
                <a:latin typeface="Times New Roman"/>
                <a:cs typeface="Times New Roman"/>
              </a:rPr>
              <a:t>із </a:t>
            </a:r>
            <a:r>
              <a:rPr sz="2400" b="1" spc="10" dirty="0">
                <a:latin typeface="Times New Roman"/>
                <a:cs typeface="Times New Roman"/>
              </a:rPr>
              <a:t> </a:t>
            </a:r>
            <a:r>
              <a:rPr sz="2400" b="1" spc="-15" dirty="0">
                <a:latin typeface="Times New Roman"/>
                <a:cs typeface="Times New Roman"/>
              </a:rPr>
              <a:t>землеустрою</a:t>
            </a:r>
            <a:r>
              <a:rPr sz="2400" b="1" spc="10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є:</a:t>
            </a:r>
            <a:endParaRPr sz="24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  <a:buSzPct val="95833"/>
              <a:buFont typeface="Arial MT"/>
              <a:buChar char="•"/>
              <a:tabLst>
                <a:tab pos="120650" algn="l"/>
              </a:tabLst>
            </a:pPr>
            <a:r>
              <a:rPr sz="2400" spc="-5" dirty="0">
                <a:latin typeface="Times New Roman"/>
                <a:cs typeface="Times New Roman"/>
              </a:rPr>
              <a:t>юридичні </a:t>
            </a:r>
            <a:r>
              <a:rPr sz="2400" spc="5" dirty="0">
                <a:latin typeface="Times New Roman"/>
                <a:cs typeface="Times New Roman"/>
              </a:rPr>
              <a:t>особи, </a:t>
            </a:r>
            <a:r>
              <a:rPr sz="2400" dirty="0">
                <a:latin typeface="Times New Roman"/>
                <a:cs typeface="Times New Roman"/>
              </a:rPr>
              <a:t>що </a:t>
            </a:r>
            <a:r>
              <a:rPr sz="2400" spc="-20" dirty="0">
                <a:latin typeface="Times New Roman"/>
                <a:cs typeface="Times New Roman"/>
              </a:rPr>
              <a:t>володіють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необхідним</a:t>
            </a:r>
            <a:r>
              <a:rPr sz="2400" spc="58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технічним </a:t>
            </a:r>
            <a:r>
              <a:rPr sz="2400" dirty="0">
                <a:latin typeface="Times New Roman"/>
                <a:cs typeface="Times New Roman"/>
              </a:rPr>
              <a:t>і </a:t>
            </a:r>
            <a:r>
              <a:rPr sz="2400" spc="-10" dirty="0">
                <a:latin typeface="Times New Roman"/>
                <a:cs typeface="Times New Roman"/>
              </a:rPr>
              <a:t>технологічним</a:t>
            </a:r>
            <a:r>
              <a:rPr sz="2400" spc="58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забезпеченням 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та </a:t>
            </a:r>
            <a:r>
              <a:rPr sz="2400" dirty="0">
                <a:latin typeface="Times New Roman"/>
                <a:cs typeface="Times New Roman"/>
              </a:rPr>
              <a:t>у </a:t>
            </a:r>
            <a:r>
              <a:rPr sz="2400" spc="-5" dirty="0">
                <a:latin typeface="Times New Roman"/>
                <a:cs typeface="Times New Roman"/>
              </a:rPr>
              <a:t>складі </a:t>
            </a:r>
            <a:r>
              <a:rPr sz="2400" dirty="0">
                <a:latin typeface="Times New Roman"/>
                <a:cs typeface="Times New Roman"/>
              </a:rPr>
              <a:t>яких </a:t>
            </a:r>
            <a:r>
              <a:rPr sz="2400" spc="-5" dirty="0">
                <a:latin typeface="Times New Roman"/>
                <a:cs typeface="Times New Roman"/>
              </a:rPr>
              <a:t>працює </a:t>
            </a:r>
            <a:r>
              <a:rPr sz="2400" dirty="0">
                <a:latin typeface="Times New Roman"/>
                <a:cs typeface="Times New Roman"/>
              </a:rPr>
              <a:t>за </a:t>
            </a:r>
            <a:r>
              <a:rPr sz="2400" spc="5" dirty="0">
                <a:latin typeface="Times New Roman"/>
                <a:cs typeface="Times New Roman"/>
              </a:rPr>
              <a:t>основним </a:t>
            </a:r>
            <a:r>
              <a:rPr sz="2400" dirty="0">
                <a:latin typeface="Times New Roman"/>
                <a:cs typeface="Times New Roman"/>
              </a:rPr>
              <a:t>місцем </a:t>
            </a:r>
            <a:r>
              <a:rPr sz="2400" spc="-5" dirty="0">
                <a:latin typeface="Times New Roman"/>
                <a:cs typeface="Times New Roman"/>
              </a:rPr>
              <a:t>роботи </a:t>
            </a:r>
            <a:r>
              <a:rPr sz="2400" spc="5" dirty="0">
                <a:latin typeface="Times New Roman"/>
                <a:cs typeface="Times New Roman"/>
              </a:rPr>
              <a:t>не </a:t>
            </a:r>
            <a:r>
              <a:rPr sz="2400" spc="-5" dirty="0">
                <a:latin typeface="Times New Roman"/>
                <a:cs typeface="Times New Roman"/>
              </a:rPr>
              <a:t>менше </a:t>
            </a:r>
            <a:r>
              <a:rPr sz="2400" spc="-20" dirty="0">
                <a:latin typeface="Times New Roman"/>
                <a:cs typeface="Times New Roman"/>
              </a:rPr>
              <a:t>двох </a:t>
            </a:r>
            <a:r>
              <a:rPr sz="2400" spc="-15" dirty="0">
                <a:latin typeface="Times New Roman"/>
                <a:cs typeface="Times New Roman"/>
              </a:rPr>
              <a:t>сертифікованих 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інженерів-землевпорядників,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які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є</a:t>
            </a:r>
            <a:r>
              <a:rPr sz="2400" spc="-5" dirty="0">
                <a:latin typeface="Times New Roman"/>
                <a:cs typeface="Times New Roman"/>
              </a:rPr>
              <a:t> відповідальними</a:t>
            </a:r>
            <a:r>
              <a:rPr sz="2400" spc="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за </a:t>
            </a:r>
            <a:r>
              <a:rPr sz="2400" dirty="0">
                <a:latin typeface="Times New Roman"/>
                <a:cs typeface="Times New Roman"/>
              </a:rPr>
              <a:t>якість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робіт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із</a:t>
            </a:r>
            <a:r>
              <a:rPr sz="2400" spc="-5" dirty="0">
                <a:latin typeface="Times New Roman"/>
                <a:cs typeface="Times New Roman"/>
              </a:rPr>
              <a:t> землеустрою;</a:t>
            </a:r>
            <a:endParaRPr sz="2400">
              <a:latin typeface="Times New Roman"/>
              <a:cs typeface="Times New Roman"/>
            </a:endParaRPr>
          </a:p>
          <a:p>
            <a:pPr marL="12700" marR="8890" algn="just">
              <a:lnSpc>
                <a:spcPct val="100000"/>
              </a:lnSpc>
              <a:spcBef>
                <a:spcPts val="5"/>
              </a:spcBef>
              <a:buSzPct val="95833"/>
              <a:buFont typeface="Arial MT"/>
              <a:buChar char="•"/>
              <a:tabLst>
                <a:tab pos="120650" algn="l"/>
              </a:tabLst>
            </a:pPr>
            <a:r>
              <a:rPr sz="2400" dirty="0">
                <a:latin typeface="Times New Roman"/>
                <a:cs typeface="Times New Roman"/>
              </a:rPr>
              <a:t>фізичні</a:t>
            </a:r>
            <a:r>
              <a:rPr sz="2400" spc="5" dirty="0">
                <a:latin typeface="Times New Roman"/>
                <a:cs typeface="Times New Roman"/>
              </a:rPr>
              <a:t> особи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–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підприємці,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які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володіють</a:t>
            </a:r>
            <a:r>
              <a:rPr sz="2400" spc="-15" dirty="0">
                <a:latin typeface="Times New Roman"/>
                <a:cs typeface="Times New Roman"/>
              </a:rPr>
              <a:t> необхідним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технічним</a:t>
            </a:r>
            <a:r>
              <a:rPr sz="2400" dirty="0">
                <a:latin typeface="Times New Roman"/>
                <a:cs typeface="Times New Roman"/>
              </a:rPr>
              <a:t> і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технологічним 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забезпеченням </a:t>
            </a:r>
            <a:r>
              <a:rPr sz="2400" spc="5" dirty="0">
                <a:latin typeface="Times New Roman"/>
                <a:cs typeface="Times New Roman"/>
              </a:rPr>
              <a:t>та </a:t>
            </a:r>
            <a:r>
              <a:rPr sz="2400" dirty="0">
                <a:latin typeface="Times New Roman"/>
                <a:cs typeface="Times New Roman"/>
              </a:rPr>
              <a:t>є </a:t>
            </a:r>
            <a:r>
              <a:rPr sz="2400" spc="-15" dirty="0">
                <a:latin typeface="Times New Roman"/>
                <a:cs typeface="Times New Roman"/>
              </a:rPr>
              <a:t>сертифікованими </a:t>
            </a:r>
            <a:r>
              <a:rPr sz="2400" spc="-5" dirty="0">
                <a:latin typeface="Times New Roman"/>
                <a:cs typeface="Times New Roman"/>
              </a:rPr>
              <a:t>інженерами-землевпорядниками, відповідальними 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за </a:t>
            </a:r>
            <a:r>
              <a:rPr sz="2400" dirty="0">
                <a:latin typeface="Times New Roman"/>
                <a:cs typeface="Times New Roman"/>
              </a:rPr>
              <a:t>якість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робіт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із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землеустрою.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75640" y="4046982"/>
            <a:ext cx="11646535" cy="2586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715" algn="just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Юридична</a:t>
            </a:r>
            <a:r>
              <a:rPr sz="2400" spc="95" dirty="0">
                <a:latin typeface="Times New Roman"/>
                <a:cs typeface="Times New Roman"/>
              </a:rPr>
              <a:t> </a:t>
            </a:r>
            <a:r>
              <a:rPr sz="2400" spc="10" dirty="0">
                <a:latin typeface="Times New Roman"/>
                <a:cs typeface="Times New Roman"/>
              </a:rPr>
              <a:t>особа</a:t>
            </a:r>
            <a:r>
              <a:rPr sz="2400" spc="9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набуває</a:t>
            </a:r>
            <a:r>
              <a:rPr sz="2400" spc="9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права</a:t>
            </a:r>
            <a:r>
              <a:rPr sz="2400" spc="10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виконувати</a:t>
            </a:r>
            <a:r>
              <a:rPr sz="2400" spc="1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роботи</a:t>
            </a:r>
            <a:r>
              <a:rPr sz="2400" spc="9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із</a:t>
            </a:r>
            <a:r>
              <a:rPr sz="2400" spc="8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землеустрою,</a:t>
            </a:r>
            <a:r>
              <a:rPr sz="2400" spc="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якщо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у</a:t>
            </a:r>
            <a:r>
              <a:rPr sz="2400" spc="1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її</a:t>
            </a:r>
            <a:r>
              <a:rPr sz="2400" spc="9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штаті</a:t>
            </a:r>
            <a:r>
              <a:rPr sz="2400" spc="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є</a:t>
            </a:r>
            <a:r>
              <a:rPr sz="2400" spc="9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два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і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більше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сертифікованих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інженера-землевпорядника</a:t>
            </a:r>
            <a:r>
              <a:rPr sz="2400" dirty="0">
                <a:latin typeface="Times New Roman"/>
                <a:cs typeface="Times New Roman"/>
              </a:rPr>
              <a:t> за</a:t>
            </a:r>
            <a:r>
              <a:rPr sz="2400" spc="5" dirty="0">
                <a:latin typeface="Times New Roman"/>
                <a:cs typeface="Times New Roman"/>
              </a:rPr>
              <a:t> основним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місцем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роботи,</a:t>
            </a:r>
            <a:r>
              <a:rPr sz="2400" dirty="0">
                <a:latin typeface="Times New Roman"/>
                <a:cs typeface="Times New Roman"/>
              </a:rPr>
              <a:t> а 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фізична </a:t>
            </a:r>
            <a:r>
              <a:rPr sz="2400" spc="5" dirty="0">
                <a:latin typeface="Times New Roman"/>
                <a:cs typeface="Times New Roman"/>
              </a:rPr>
              <a:t>особа </a:t>
            </a:r>
            <a:r>
              <a:rPr sz="2400" dirty="0">
                <a:latin typeface="Times New Roman"/>
                <a:cs typeface="Times New Roman"/>
              </a:rPr>
              <a:t>– </a:t>
            </a:r>
            <a:r>
              <a:rPr sz="2400" spc="-5" dirty="0">
                <a:latin typeface="Times New Roman"/>
                <a:cs typeface="Times New Roman"/>
              </a:rPr>
              <a:t>підприємець </a:t>
            </a:r>
            <a:r>
              <a:rPr sz="2400" dirty="0">
                <a:latin typeface="Times New Roman"/>
                <a:cs typeface="Times New Roman"/>
              </a:rPr>
              <a:t>– у </a:t>
            </a:r>
            <a:r>
              <a:rPr sz="2400" spc="-5" dirty="0">
                <a:latin typeface="Times New Roman"/>
                <a:cs typeface="Times New Roman"/>
              </a:rPr>
              <a:t>разі, якщо вона </a:t>
            </a:r>
            <a:r>
              <a:rPr sz="2400" spc="5" dirty="0">
                <a:latin typeface="Times New Roman"/>
                <a:cs typeface="Times New Roman"/>
              </a:rPr>
              <a:t>сама </a:t>
            </a:r>
            <a:r>
              <a:rPr sz="2400" dirty="0">
                <a:latin typeface="Times New Roman"/>
                <a:cs typeface="Times New Roman"/>
              </a:rPr>
              <a:t>є </a:t>
            </a:r>
            <a:r>
              <a:rPr sz="2400" spc="-15" dirty="0">
                <a:latin typeface="Times New Roman"/>
                <a:cs typeface="Times New Roman"/>
              </a:rPr>
              <a:t>сертифікованим </a:t>
            </a:r>
            <a:r>
              <a:rPr sz="2400" spc="-10" dirty="0">
                <a:latin typeface="Times New Roman"/>
                <a:cs typeface="Times New Roman"/>
              </a:rPr>
              <a:t>інженером- 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землевпорядником.</a:t>
            </a:r>
            <a:endParaRPr sz="24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</a:pPr>
            <a:r>
              <a:rPr sz="2400" spc="-5" dirty="0">
                <a:latin typeface="Times New Roman"/>
                <a:cs typeface="Times New Roman"/>
              </a:rPr>
              <a:t>Перелік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суб'єктів</a:t>
            </a:r>
            <a:r>
              <a:rPr sz="2400" spc="57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господарювання,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що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надають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відповідні</a:t>
            </a:r>
            <a:r>
              <a:rPr sz="2400" spc="5" dirty="0">
                <a:latin typeface="Times New Roman"/>
                <a:cs typeface="Times New Roman"/>
              </a:rPr>
              <a:t> послуги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у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Вашому </a:t>
            </a:r>
            <a:r>
              <a:rPr sz="2400" spc="-5" dirty="0">
                <a:latin typeface="Times New Roman"/>
                <a:cs typeface="Times New Roman"/>
              </a:rPr>
              <a:t> районі/місті </a:t>
            </a:r>
            <a:r>
              <a:rPr sz="2400" spc="-15" dirty="0">
                <a:latin typeface="Times New Roman"/>
                <a:cs typeface="Times New Roman"/>
              </a:rPr>
              <a:t>можна </a:t>
            </a:r>
            <a:r>
              <a:rPr sz="2400" spc="-10" dirty="0">
                <a:latin typeface="Times New Roman"/>
                <a:cs typeface="Times New Roman"/>
              </a:rPr>
              <a:t>дізнатись </a:t>
            </a:r>
            <a:r>
              <a:rPr sz="2400" dirty="0">
                <a:latin typeface="Times New Roman"/>
                <a:cs typeface="Times New Roman"/>
              </a:rPr>
              <a:t>у </a:t>
            </a:r>
            <a:r>
              <a:rPr sz="2400" spc="-10" dirty="0">
                <a:latin typeface="Times New Roman"/>
                <a:cs typeface="Times New Roman"/>
              </a:rPr>
              <a:t>управліннях </a:t>
            </a:r>
            <a:r>
              <a:rPr sz="2400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3"/>
              </a:rPr>
              <a:t>Держгеокадастру</a:t>
            </a:r>
            <a:r>
              <a:rPr sz="2400" spc="-10" dirty="0">
                <a:latin typeface="Times New Roman"/>
                <a:cs typeface="Times New Roman"/>
                <a:hlinkClick r:id="rId3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у </a:t>
            </a:r>
            <a:r>
              <a:rPr sz="2400" spc="-10" dirty="0">
                <a:latin typeface="Times New Roman"/>
                <a:cs typeface="Times New Roman"/>
              </a:rPr>
              <a:t>відповідному </a:t>
            </a:r>
            <a:r>
              <a:rPr sz="2400" dirty="0">
                <a:latin typeface="Times New Roman"/>
                <a:cs typeface="Times New Roman"/>
              </a:rPr>
              <a:t>районі або 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за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допомогою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мережі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інтернет.</a:t>
            </a:r>
            <a:endParaRPr sz="24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180576" y="2621279"/>
            <a:ext cx="2247900" cy="1496568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303520" y="2668523"/>
            <a:ext cx="1997964" cy="1432559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22351"/>
            <a:ext cx="12037060" cy="6687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4555" algn="just">
              <a:lnSpc>
                <a:spcPct val="100000"/>
              </a:lnSpc>
              <a:spcBef>
                <a:spcPts val="100"/>
              </a:spcBef>
            </a:pPr>
            <a:r>
              <a:rPr sz="2300" spc="-10" dirty="0">
                <a:latin typeface="Times New Roman"/>
                <a:cs typeface="Times New Roman"/>
              </a:rPr>
              <a:t>Необхідні</a:t>
            </a:r>
            <a:r>
              <a:rPr sz="2300" spc="-65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Times New Roman"/>
                <a:cs typeface="Times New Roman"/>
              </a:rPr>
              <a:t>документи</a:t>
            </a:r>
            <a:endParaRPr sz="23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"/>
              </a:spcBef>
            </a:pPr>
            <a:r>
              <a:rPr sz="2300" b="1" dirty="0">
                <a:latin typeface="Times New Roman"/>
                <a:cs typeface="Times New Roman"/>
              </a:rPr>
              <a:t>Вихідні</a:t>
            </a:r>
            <a:r>
              <a:rPr sz="2300" b="1" spc="-15" dirty="0">
                <a:latin typeface="Times New Roman"/>
                <a:cs typeface="Times New Roman"/>
              </a:rPr>
              <a:t> </a:t>
            </a:r>
            <a:r>
              <a:rPr sz="2300" b="1" spc="-10" dirty="0">
                <a:latin typeface="Times New Roman"/>
                <a:cs typeface="Times New Roman"/>
              </a:rPr>
              <a:t>документи</a:t>
            </a:r>
            <a:r>
              <a:rPr sz="2300" b="1" spc="-35" dirty="0">
                <a:latin typeface="Times New Roman"/>
                <a:cs typeface="Times New Roman"/>
              </a:rPr>
              <a:t> </a:t>
            </a:r>
            <a:r>
              <a:rPr sz="2300" b="1" dirty="0">
                <a:latin typeface="Times New Roman"/>
                <a:cs typeface="Times New Roman"/>
              </a:rPr>
              <a:t>для</a:t>
            </a:r>
            <a:r>
              <a:rPr sz="2300" b="1" spc="-5" dirty="0">
                <a:latin typeface="Times New Roman"/>
                <a:cs typeface="Times New Roman"/>
              </a:rPr>
              <a:t> укладання</a:t>
            </a:r>
            <a:r>
              <a:rPr sz="2300" b="1" spc="-25" dirty="0">
                <a:latin typeface="Times New Roman"/>
                <a:cs typeface="Times New Roman"/>
              </a:rPr>
              <a:t> </a:t>
            </a:r>
            <a:r>
              <a:rPr sz="2300" b="1" spc="-20" dirty="0">
                <a:latin typeface="Times New Roman"/>
                <a:cs typeface="Times New Roman"/>
              </a:rPr>
              <a:t>договору:</a:t>
            </a:r>
            <a:endParaRPr sz="23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  <a:buSzPct val="95652"/>
              <a:buAutoNum type="arabicPeriod"/>
              <a:tabLst>
                <a:tab pos="233045" algn="l"/>
              </a:tabLst>
            </a:pPr>
            <a:r>
              <a:rPr sz="2300" spc="-25" dirty="0">
                <a:latin typeface="Times New Roman"/>
                <a:cs typeface="Times New Roman"/>
              </a:rPr>
              <a:t>копія </a:t>
            </a:r>
            <a:r>
              <a:rPr sz="2300" spc="-10" dirty="0">
                <a:latin typeface="Times New Roman"/>
                <a:cs typeface="Times New Roman"/>
              </a:rPr>
              <a:t>документа, </a:t>
            </a:r>
            <a:r>
              <a:rPr sz="2300" dirty="0">
                <a:latin typeface="Times New Roman"/>
                <a:cs typeface="Times New Roman"/>
              </a:rPr>
              <a:t>що </a:t>
            </a:r>
            <a:r>
              <a:rPr sz="2300" spc="5" dirty="0">
                <a:latin typeface="Times New Roman"/>
                <a:cs typeface="Times New Roman"/>
              </a:rPr>
              <a:t>посвідчує </a:t>
            </a:r>
            <a:r>
              <a:rPr sz="2300" spc="-5" dirty="0">
                <a:latin typeface="Times New Roman"/>
                <a:cs typeface="Times New Roman"/>
              </a:rPr>
              <a:t>право власності </a:t>
            </a:r>
            <a:r>
              <a:rPr sz="2300" spc="-20" dirty="0">
                <a:latin typeface="Times New Roman"/>
                <a:cs typeface="Times New Roman"/>
              </a:rPr>
              <a:t>(користування) </a:t>
            </a:r>
            <a:r>
              <a:rPr sz="2300" dirty="0">
                <a:latin typeface="Times New Roman"/>
                <a:cs typeface="Times New Roman"/>
              </a:rPr>
              <a:t>на земельну </a:t>
            </a:r>
            <a:r>
              <a:rPr sz="2300" spc="-10" dirty="0">
                <a:latin typeface="Times New Roman"/>
                <a:cs typeface="Times New Roman"/>
              </a:rPr>
              <a:t>ділянку </a:t>
            </a:r>
            <a:r>
              <a:rPr sz="2300" dirty="0">
                <a:latin typeface="Times New Roman"/>
                <a:cs typeface="Times New Roman"/>
              </a:rPr>
              <a:t>(в разі </a:t>
            </a:r>
            <a:r>
              <a:rPr sz="2300" spc="5" dirty="0">
                <a:latin typeface="Times New Roman"/>
                <a:cs typeface="Times New Roman"/>
              </a:rPr>
              <a:t> </a:t>
            </a:r>
            <a:r>
              <a:rPr sz="2300" spc="-15" dirty="0">
                <a:latin typeface="Times New Roman"/>
                <a:cs typeface="Times New Roman"/>
              </a:rPr>
              <a:t>його</a:t>
            </a:r>
            <a:r>
              <a:rPr sz="2300" spc="-30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Times New Roman"/>
                <a:cs typeface="Times New Roman"/>
              </a:rPr>
              <a:t>наявності).</a:t>
            </a:r>
            <a:endParaRPr sz="2300">
              <a:latin typeface="Times New Roman"/>
              <a:cs typeface="Times New Roman"/>
            </a:endParaRPr>
          </a:p>
          <a:p>
            <a:pPr marL="12700" marR="5715" algn="just">
              <a:lnSpc>
                <a:spcPct val="100000"/>
              </a:lnSpc>
              <a:buSzPct val="95652"/>
              <a:buAutoNum type="arabicPeriod"/>
              <a:tabLst>
                <a:tab pos="233045" algn="l"/>
              </a:tabLst>
            </a:pPr>
            <a:r>
              <a:rPr sz="2300" spc="-5" dirty="0">
                <a:latin typeface="Times New Roman"/>
                <a:cs typeface="Times New Roman"/>
              </a:rPr>
              <a:t>рішення </a:t>
            </a:r>
            <a:r>
              <a:rPr sz="2300" spc="-10" dirty="0">
                <a:latin typeface="Times New Roman"/>
                <a:cs typeface="Times New Roman"/>
              </a:rPr>
              <a:t>відповідного </a:t>
            </a:r>
            <a:r>
              <a:rPr sz="2300" spc="-5" dirty="0">
                <a:latin typeface="Times New Roman"/>
                <a:cs typeface="Times New Roman"/>
              </a:rPr>
              <a:t>органу </a:t>
            </a:r>
            <a:r>
              <a:rPr sz="2300" spc="-10" dirty="0">
                <a:latin typeface="Times New Roman"/>
                <a:cs typeface="Times New Roman"/>
              </a:rPr>
              <a:t>місцевого </a:t>
            </a:r>
            <a:r>
              <a:rPr sz="2300" spc="-5" dirty="0">
                <a:latin typeface="Times New Roman"/>
                <a:cs typeface="Times New Roman"/>
              </a:rPr>
              <a:t>самоврядування </a:t>
            </a:r>
            <a:r>
              <a:rPr sz="2300" dirty="0">
                <a:latin typeface="Times New Roman"/>
                <a:cs typeface="Times New Roman"/>
              </a:rPr>
              <a:t>або </a:t>
            </a:r>
            <a:r>
              <a:rPr sz="2300" spc="-25" dirty="0">
                <a:latin typeface="Times New Roman"/>
                <a:cs typeface="Times New Roman"/>
              </a:rPr>
              <a:t>виконавчої </a:t>
            </a:r>
            <a:r>
              <a:rPr sz="2300" spc="-10" dirty="0">
                <a:latin typeface="Times New Roman"/>
                <a:cs typeface="Times New Roman"/>
              </a:rPr>
              <a:t>влади </a:t>
            </a:r>
            <a:r>
              <a:rPr sz="2300" spc="-5" dirty="0">
                <a:latin typeface="Times New Roman"/>
                <a:cs typeface="Times New Roman"/>
              </a:rPr>
              <a:t>про надання </a:t>
            </a:r>
            <a:r>
              <a:rPr sz="2300" dirty="0">
                <a:latin typeface="Times New Roman"/>
                <a:cs typeface="Times New Roman"/>
              </a:rPr>
              <a:t> </a:t>
            </a:r>
            <a:r>
              <a:rPr sz="2300" spc="-10" dirty="0">
                <a:latin typeface="Times New Roman"/>
                <a:cs typeface="Times New Roman"/>
              </a:rPr>
              <a:t>дозволу </a:t>
            </a:r>
            <a:r>
              <a:rPr sz="2300" dirty="0">
                <a:latin typeface="Times New Roman"/>
                <a:cs typeface="Times New Roman"/>
              </a:rPr>
              <a:t>на </a:t>
            </a:r>
            <a:r>
              <a:rPr sz="2300" spc="-5" dirty="0">
                <a:latin typeface="Times New Roman"/>
                <a:cs typeface="Times New Roman"/>
              </a:rPr>
              <a:t>відведення </a:t>
            </a:r>
            <a:r>
              <a:rPr sz="2300" dirty="0">
                <a:latin typeface="Times New Roman"/>
                <a:cs typeface="Times New Roman"/>
              </a:rPr>
              <a:t>земельної </a:t>
            </a:r>
            <a:r>
              <a:rPr sz="2300" spc="-5" dirty="0">
                <a:latin typeface="Times New Roman"/>
                <a:cs typeface="Times New Roman"/>
              </a:rPr>
              <a:t>ділянки </a:t>
            </a:r>
            <a:r>
              <a:rPr sz="2300" dirty="0">
                <a:latin typeface="Times New Roman"/>
                <a:cs typeface="Times New Roman"/>
              </a:rPr>
              <a:t>у </a:t>
            </a:r>
            <a:r>
              <a:rPr sz="2300" spc="-10" dirty="0">
                <a:latin typeface="Times New Roman"/>
                <a:cs typeface="Times New Roman"/>
              </a:rPr>
              <a:t>власність </a:t>
            </a:r>
            <a:r>
              <a:rPr sz="2300" spc="-20" dirty="0">
                <a:latin typeface="Times New Roman"/>
                <a:cs typeface="Times New Roman"/>
              </a:rPr>
              <a:t>(користування) </a:t>
            </a:r>
            <a:r>
              <a:rPr sz="2300" dirty="0">
                <a:latin typeface="Times New Roman"/>
                <a:cs typeface="Times New Roman"/>
              </a:rPr>
              <a:t>з </a:t>
            </a:r>
            <a:r>
              <a:rPr sz="2300" spc="-20" dirty="0">
                <a:latin typeface="Times New Roman"/>
                <a:cs typeface="Times New Roman"/>
              </a:rPr>
              <a:t>викопіюванням </a:t>
            </a:r>
            <a:r>
              <a:rPr sz="2300" dirty="0">
                <a:latin typeface="Times New Roman"/>
                <a:cs typeface="Times New Roman"/>
              </a:rPr>
              <a:t>на </a:t>
            </a:r>
            <a:r>
              <a:rPr sz="2300" spc="-35" dirty="0">
                <a:latin typeface="Times New Roman"/>
                <a:cs typeface="Times New Roman"/>
              </a:rPr>
              <a:t>якому </a:t>
            </a:r>
            <a:r>
              <a:rPr sz="2300" spc="-30" dirty="0">
                <a:latin typeface="Times New Roman"/>
                <a:cs typeface="Times New Roman"/>
              </a:rPr>
              <a:t> </a:t>
            </a:r>
            <a:r>
              <a:rPr sz="2300" spc="-10" dirty="0">
                <a:latin typeface="Times New Roman"/>
                <a:cs typeface="Times New Roman"/>
              </a:rPr>
              <a:t>зазначене</a:t>
            </a:r>
            <a:r>
              <a:rPr sz="2300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Times New Roman"/>
                <a:cs typeface="Times New Roman"/>
              </a:rPr>
              <a:t>її </a:t>
            </a:r>
            <a:r>
              <a:rPr sz="2300" dirty="0">
                <a:latin typeface="Times New Roman"/>
                <a:cs typeface="Times New Roman"/>
              </a:rPr>
              <a:t>місце</a:t>
            </a:r>
            <a:r>
              <a:rPr sz="2300" spc="-15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Times New Roman"/>
                <a:cs typeface="Times New Roman"/>
              </a:rPr>
              <a:t>розташування.</a:t>
            </a:r>
            <a:endParaRPr sz="2300">
              <a:latin typeface="Times New Roman"/>
              <a:cs typeface="Times New Roman"/>
            </a:endParaRPr>
          </a:p>
          <a:p>
            <a:pPr marL="12700" marR="6350" algn="just">
              <a:lnSpc>
                <a:spcPct val="100000"/>
              </a:lnSpc>
              <a:buSzPct val="95652"/>
              <a:buAutoNum type="arabicPeriod"/>
              <a:tabLst>
                <a:tab pos="233045" algn="l"/>
              </a:tabLst>
            </a:pPr>
            <a:r>
              <a:rPr sz="2300" spc="-25" dirty="0">
                <a:latin typeface="Times New Roman"/>
                <a:cs typeface="Times New Roman"/>
              </a:rPr>
              <a:t>копія</a:t>
            </a:r>
            <a:r>
              <a:rPr sz="2300" spc="-20" dirty="0">
                <a:latin typeface="Times New Roman"/>
                <a:cs typeface="Times New Roman"/>
              </a:rPr>
              <a:t> </a:t>
            </a:r>
            <a:r>
              <a:rPr sz="2300" spc="-10" dirty="0">
                <a:latin typeface="Times New Roman"/>
                <a:cs typeface="Times New Roman"/>
              </a:rPr>
              <a:t>документа,</a:t>
            </a:r>
            <a:r>
              <a:rPr sz="2300" spc="-5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Times New Roman"/>
                <a:cs typeface="Times New Roman"/>
              </a:rPr>
              <a:t>що </a:t>
            </a:r>
            <a:r>
              <a:rPr sz="2300" spc="-5" dirty="0">
                <a:latin typeface="Times New Roman"/>
                <a:cs typeface="Times New Roman"/>
              </a:rPr>
              <a:t>підтверджує право </a:t>
            </a:r>
            <a:r>
              <a:rPr sz="2300" dirty="0">
                <a:latin typeface="Times New Roman"/>
                <a:cs typeface="Times New Roman"/>
              </a:rPr>
              <a:t>власності на </a:t>
            </a:r>
            <a:r>
              <a:rPr sz="2300" spc="-25" dirty="0">
                <a:latin typeface="Times New Roman"/>
                <a:cs typeface="Times New Roman"/>
              </a:rPr>
              <a:t>нерухоме</a:t>
            </a:r>
            <a:r>
              <a:rPr sz="2300" spc="-20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Times New Roman"/>
                <a:cs typeface="Times New Roman"/>
              </a:rPr>
              <a:t>майно, </a:t>
            </a:r>
            <a:r>
              <a:rPr sz="2300" spc="-25" dirty="0">
                <a:latin typeface="Times New Roman"/>
                <a:cs typeface="Times New Roman"/>
              </a:rPr>
              <a:t>яке</a:t>
            </a:r>
            <a:r>
              <a:rPr sz="2300" spc="525" dirty="0">
                <a:latin typeface="Times New Roman"/>
                <a:cs typeface="Times New Roman"/>
              </a:rPr>
              <a:t> </a:t>
            </a:r>
            <a:r>
              <a:rPr sz="2300" spc="-15" dirty="0">
                <a:latin typeface="Times New Roman"/>
                <a:cs typeface="Times New Roman"/>
              </a:rPr>
              <a:t>знаходиться </a:t>
            </a:r>
            <a:r>
              <a:rPr sz="2300" dirty="0">
                <a:latin typeface="Times New Roman"/>
                <a:cs typeface="Times New Roman"/>
              </a:rPr>
              <a:t>на </a:t>
            </a:r>
            <a:r>
              <a:rPr sz="2300" spc="5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Times New Roman"/>
                <a:cs typeface="Times New Roman"/>
              </a:rPr>
              <a:t>даній</a:t>
            </a:r>
            <a:r>
              <a:rPr sz="2300" spc="-15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Times New Roman"/>
                <a:cs typeface="Times New Roman"/>
              </a:rPr>
              <a:t>земельній</a:t>
            </a:r>
            <a:r>
              <a:rPr sz="2300" spc="-30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Times New Roman"/>
                <a:cs typeface="Times New Roman"/>
              </a:rPr>
              <a:t>ділянці</a:t>
            </a:r>
            <a:r>
              <a:rPr sz="2300" spc="-30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Times New Roman"/>
                <a:cs typeface="Times New Roman"/>
              </a:rPr>
              <a:t>(в</a:t>
            </a:r>
            <a:r>
              <a:rPr sz="2300" spc="5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Times New Roman"/>
                <a:cs typeface="Times New Roman"/>
              </a:rPr>
              <a:t>разі</a:t>
            </a:r>
            <a:r>
              <a:rPr sz="2300" spc="-5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Times New Roman"/>
                <a:cs typeface="Times New Roman"/>
              </a:rPr>
              <a:t>наявності).</a:t>
            </a:r>
            <a:endParaRPr sz="23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  <a:spcBef>
                <a:spcPts val="5"/>
              </a:spcBef>
              <a:buSzPct val="95652"/>
              <a:buAutoNum type="arabicPeriod"/>
              <a:tabLst>
                <a:tab pos="233045" algn="l"/>
              </a:tabLst>
            </a:pPr>
            <a:r>
              <a:rPr sz="2300" spc="-25" dirty="0">
                <a:latin typeface="Times New Roman"/>
                <a:cs typeface="Times New Roman"/>
              </a:rPr>
              <a:t>копію </a:t>
            </a:r>
            <a:r>
              <a:rPr sz="2300" spc="-10" dirty="0">
                <a:latin typeface="Times New Roman"/>
                <a:cs typeface="Times New Roman"/>
              </a:rPr>
              <a:t>документа, </a:t>
            </a:r>
            <a:r>
              <a:rPr sz="2300" dirty="0">
                <a:latin typeface="Times New Roman"/>
                <a:cs typeface="Times New Roman"/>
              </a:rPr>
              <a:t>що </a:t>
            </a:r>
            <a:r>
              <a:rPr sz="2300" spc="5" dirty="0">
                <a:latin typeface="Times New Roman"/>
                <a:cs typeface="Times New Roman"/>
              </a:rPr>
              <a:t>посвідчує </a:t>
            </a:r>
            <a:r>
              <a:rPr sz="2300" spc="-5" dirty="0">
                <a:latin typeface="Times New Roman"/>
                <a:cs typeface="Times New Roman"/>
              </a:rPr>
              <a:t>фізичну </a:t>
            </a:r>
            <a:r>
              <a:rPr sz="2300" spc="-10" dirty="0">
                <a:latin typeface="Times New Roman"/>
                <a:cs typeface="Times New Roman"/>
              </a:rPr>
              <a:t>особу </a:t>
            </a:r>
            <a:r>
              <a:rPr sz="2300" spc="-25" dirty="0">
                <a:latin typeface="Times New Roman"/>
                <a:cs typeface="Times New Roman"/>
              </a:rPr>
              <a:t>(копія </a:t>
            </a:r>
            <a:r>
              <a:rPr sz="2300" spc="-5" dirty="0">
                <a:latin typeface="Times New Roman"/>
                <a:cs typeface="Times New Roman"/>
              </a:rPr>
              <a:t>паспорта </a:t>
            </a:r>
            <a:r>
              <a:rPr sz="2300" spc="10" dirty="0">
                <a:latin typeface="Times New Roman"/>
                <a:cs typeface="Times New Roman"/>
              </a:rPr>
              <a:t>та </a:t>
            </a:r>
            <a:r>
              <a:rPr sz="2300" spc="-10" dirty="0">
                <a:latin typeface="Times New Roman"/>
                <a:cs typeface="Times New Roman"/>
              </a:rPr>
              <a:t>ідентифікаційного </a:t>
            </a:r>
            <a:r>
              <a:rPr sz="2300" spc="-35" dirty="0">
                <a:latin typeface="Times New Roman"/>
                <a:cs typeface="Times New Roman"/>
              </a:rPr>
              <a:t>коду), </a:t>
            </a:r>
            <a:r>
              <a:rPr sz="2300" dirty="0">
                <a:latin typeface="Times New Roman"/>
                <a:cs typeface="Times New Roman"/>
              </a:rPr>
              <a:t>або </a:t>
            </a:r>
            <a:r>
              <a:rPr sz="2300" spc="-560" dirty="0">
                <a:latin typeface="Times New Roman"/>
                <a:cs typeface="Times New Roman"/>
              </a:rPr>
              <a:t> </a:t>
            </a:r>
            <a:r>
              <a:rPr sz="2300" spc="-25" dirty="0">
                <a:latin typeface="Times New Roman"/>
                <a:cs typeface="Times New Roman"/>
              </a:rPr>
              <a:t>копію</a:t>
            </a:r>
            <a:r>
              <a:rPr sz="2300" spc="-20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Times New Roman"/>
                <a:cs typeface="Times New Roman"/>
              </a:rPr>
              <a:t>свідоцтва</a:t>
            </a:r>
            <a:r>
              <a:rPr sz="2300" spc="-30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Times New Roman"/>
                <a:cs typeface="Times New Roman"/>
              </a:rPr>
              <a:t>про</a:t>
            </a:r>
            <a:r>
              <a:rPr sz="2300" spc="-10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Times New Roman"/>
                <a:cs typeface="Times New Roman"/>
              </a:rPr>
              <a:t>державну</a:t>
            </a:r>
            <a:r>
              <a:rPr sz="2300" spc="-25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Times New Roman"/>
                <a:cs typeface="Times New Roman"/>
              </a:rPr>
              <a:t>реєстрацію</a:t>
            </a:r>
            <a:r>
              <a:rPr sz="2300" spc="-10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Times New Roman"/>
                <a:cs typeface="Times New Roman"/>
              </a:rPr>
              <a:t>юридичної</a:t>
            </a:r>
            <a:r>
              <a:rPr sz="2300" spc="-30" dirty="0">
                <a:latin typeface="Times New Roman"/>
                <a:cs typeface="Times New Roman"/>
              </a:rPr>
              <a:t> </a:t>
            </a:r>
            <a:r>
              <a:rPr sz="2300" spc="10" dirty="0">
                <a:latin typeface="Times New Roman"/>
                <a:cs typeface="Times New Roman"/>
              </a:rPr>
              <a:t>особи.</a:t>
            </a:r>
            <a:endParaRPr sz="23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2300" b="1" spc="-10" dirty="0">
                <a:latin typeface="Times New Roman"/>
                <a:cs typeface="Times New Roman"/>
              </a:rPr>
              <a:t>Встановлення</a:t>
            </a:r>
            <a:r>
              <a:rPr sz="2300" b="1" spc="450" dirty="0">
                <a:latin typeface="Times New Roman"/>
                <a:cs typeface="Times New Roman"/>
              </a:rPr>
              <a:t> </a:t>
            </a:r>
            <a:r>
              <a:rPr sz="2300" b="1" spc="-5" dirty="0">
                <a:latin typeface="Times New Roman"/>
                <a:cs typeface="Times New Roman"/>
              </a:rPr>
              <a:t>меж</a:t>
            </a:r>
            <a:r>
              <a:rPr sz="2300" b="1" spc="440" dirty="0">
                <a:latin typeface="Times New Roman"/>
                <a:cs typeface="Times New Roman"/>
              </a:rPr>
              <a:t> </a:t>
            </a:r>
            <a:r>
              <a:rPr sz="2300" b="1" spc="-5" dirty="0">
                <a:latin typeface="Times New Roman"/>
                <a:cs typeface="Times New Roman"/>
              </a:rPr>
              <a:t>земельної</a:t>
            </a:r>
            <a:r>
              <a:rPr sz="2300" b="1" spc="440" dirty="0">
                <a:latin typeface="Times New Roman"/>
                <a:cs typeface="Times New Roman"/>
              </a:rPr>
              <a:t> </a:t>
            </a:r>
            <a:r>
              <a:rPr sz="2300" b="1" spc="-5" dirty="0">
                <a:latin typeface="Times New Roman"/>
                <a:cs typeface="Times New Roman"/>
              </a:rPr>
              <a:t>ділянки</a:t>
            </a:r>
            <a:r>
              <a:rPr sz="2300" b="1" spc="434" dirty="0">
                <a:latin typeface="Times New Roman"/>
                <a:cs typeface="Times New Roman"/>
              </a:rPr>
              <a:t> </a:t>
            </a:r>
            <a:r>
              <a:rPr sz="2300" b="1" dirty="0">
                <a:latin typeface="Times New Roman"/>
                <a:cs typeface="Times New Roman"/>
              </a:rPr>
              <a:t>в</a:t>
            </a:r>
            <a:r>
              <a:rPr sz="2300" b="1" spc="434" dirty="0">
                <a:latin typeface="Times New Roman"/>
                <a:cs typeface="Times New Roman"/>
              </a:rPr>
              <a:t> </a:t>
            </a:r>
            <a:r>
              <a:rPr sz="2300" b="1" spc="-20" dirty="0">
                <a:latin typeface="Times New Roman"/>
                <a:cs typeface="Times New Roman"/>
              </a:rPr>
              <a:t>натурі</a:t>
            </a:r>
            <a:r>
              <a:rPr sz="2300" b="1" spc="440" dirty="0">
                <a:latin typeface="Times New Roman"/>
                <a:cs typeface="Times New Roman"/>
              </a:rPr>
              <a:t> </a:t>
            </a:r>
            <a:r>
              <a:rPr sz="2300" b="1" spc="-5" dirty="0">
                <a:latin typeface="Times New Roman"/>
                <a:cs typeface="Times New Roman"/>
              </a:rPr>
              <a:t>(на</a:t>
            </a:r>
            <a:r>
              <a:rPr sz="2300" b="1" spc="434" dirty="0">
                <a:latin typeface="Times New Roman"/>
                <a:cs typeface="Times New Roman"/>
              </a:rPr>
              <a:t> </a:t>
            </a:r>
            <a:r>
              <a:rPr sz="2300" b="1" spc="-5" dirty="0">
                <a:latin typeface="Times New Roman"/>
                <a:cs typeface="Times New Roman"/>
              </a:rPr>
              <a:t>місцевості)</a:t>
            </a:r>
            <a:r>
              <a:rPr sz="2300" b="1" spc="430" dirty="0">
                <a:latin typeface="Times New Roman"/>
                <a:cs typeface="Times New Roman"/>
              </a:rPr>
              <a:t> </a:t>
            </a:r>
            <a:r>
              <a:rPr sz="2300" b="1" spc="-10" dirty="0">
                <a:latin typeface="Times New Roman"/>
                <a:cs typeface="Times New Roman"/>
              </a:rPr>
              <a:t>здійснюється</a:t>
            </a:r>
            <a:r>
              <a:rPr sz="2300" b="1" spc="440" dirty="0">
                <a:latin typeface="Times New Roman"/>
                <a:cs typeface="Times New Roman"/>
              </a:rPr>
              <a:t> </a:t>
            </a:r>
            <a:r>
              <a:rPr sz="2300" b="1" dirty="0">
                <a:latin typeface="Times New Roman"/>
                <a:cs typeface="Times New Roman"/>
              </a:rPr>
              <a:t>на</a:t>
            </a:r>
            <a:r>
              <a:rPr sz="2300" b="1" spc="430" dirty="0">
                <a:latin typeface="Times New Roman"/>
                <a:cs typeface="Times New Roman"/>
              </a:rPr>
              <a:t> </a:t>
            </a:r>
            <a:r>
              <a:rPr sz="2300" b="1" spc="-5" dirty="0">
                <a:latin typeface="Times New Roman"/>
                <a:cs typeface="Times New Roman"/>
              </a:rPr>
              <a:t>підставі</a:t>
            </a:r>
            <a:endParaRPr sz="23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"/>
              </a:spcBef>
            </a:pPr>
            <a:r>
              <a:rPr sz="2300" b="1" spc="-10" dirty="0">
                <a:latin typeface="Times New Roman"/>
                <a:cs typeface="Times New Roman"/>
              </a:rPr>
              <a:t>розробленої</a:t>
            </a:r>
            <a:r>
              <a:rPr sz="2300" b="1" spc="-40" dirty="0">
                <a:latin typeface="Times New Roman"/>
                <a:cs typeface="Times New Roman"/>
              </a:rPr>
              <a:t> </a:t>
            </a:r>
            <a:r>
              <a:rPr sz="2300" b="1" spc="10" dirty="0">
                <a:latin typeface="Times New Roman"/>
                <a:cs typeface="Times New Roman"/>
              </a:rPr>
              <a:t>та</a:t>
            </a:r>
            <a:r>
              <a:rPr sz="2300" b="1" spc="-5" dirty="0">
                <a:latin typeface="Times New Roman"/>
                <a:cs typeface="Times New Roman"/>
              </a:rPr>
              <a:t> </a:t>
            </a:r>
            <a:r>
              <a:rPr sz="2300" b="1" spc="-15" dirty="0">
                <a:latin typeface="Times New Roman"/>
                <a:cs typeface="Times New Roman"/>
              </a:rPr>
              <a:t>затвердженої:</a:t>
            </a:r>
            <a:endParaRPr sz="2300">
              <a:latin typeface="Times New Roman"/>
              <a:cs typeface="Times New Roman"/>
            </a:endParaRPr>
          </a:p>
          <a:p>
            <a:pPr marL="12700" marR="6985">
              <a:lnSpc>
                <a:spcPct val="100000"/>
              </a:lnSpc>
              <a:buSzPct val="95652"/>
              <a:buFont typeface="Arial MT"/>
              <a:buChar char="•"/>
              <a:tabLst>
                <a:tab pos="116205" algn="l"/>
                <a:tab pos="1469390" algn="l"/>
                <a:tab pos="3278504" algn="l"/>
                <a:tab pos="3662679" algn="l"/>
                <a:tab pos="5468620" algn="l"/>
                <a:tab pos="6313170" algn="l"/>
                <a:tab pos="8186420" algn="l"/>
                <a:tab pos="10094595" algn="l"/>
                <a:tab pos="10797540" algn="l"/>
              </a:tabLst>
            </a:pPr>
            <a:r>
              <a:rPr sz="2300" dirty="0">
                <a:latin typeface="Times New Roman"/>
                <a:cs typeface="Times New Roman"/>
              </a:rPr>
              <a:t>т</a:t>
            </a:r>
            <a:r>
              <a:rPr sz="2300" spc="-40" dirty="0">
                <a:latin typeface="Times New Roman"/>
                <a:cs typeface="Times New Roman"/>
              </a:rPr>
              <a:t>е</a:t>
            </a:r>
            <a:r>
              <a:rPr sz="2300" dirty="0">
                <a:latin typeface="Times New Roman"/>
                <a:cs typeface="Times New Roman"/>
              </a:rPr>
              <a:t>хні</a:t>
            </a:r>
            <a:r>
              <a:rPr sz="2300" spc="-10" dirty="0">
                <a:latin typeface="Times New Roman"/>
                <a:cs typeface="Times New Roman"/>
              </a:rPr>
              <a:t>ч</a:t>
            </a:r>
            <a:r>
              <a:rPr sz="2300" spc="-5" dirty="0">
                <a:latin typeface="Times New Roman"/>
                <a:cs typeface="Times New Roman"/>
              </a:rPr>
              <a:t>но</a:t>
            </a:r>
            <a:r>
              <a:rPr sz="2300" dirty="0">
                <a:latin typeface="Times New Roman"/>
                <a:cs typeface="Times New Roman"/>
              </a:rPr>
              <a:t>ї	</a:t>
            </a:r>
            <a:r>
              <a:rPr sz="2300" spc="-10" dirty="0">
                <a:latin typeface="Times New Roman"/>
                <a:cs typeface="Times New Roman"/>
              </a:rPr>
              <a:t>д</a:t>
            </a:r>
            <a:r>
              <a:rPr sz="2300" dirty="0">
                <a:latin typeface="Times New Roman"/>
                <a:cs typeface="Times New Roman"/>
              </a:rPr>
              <a:t>о</a:t>
            </a:r>
            <a:r>
              <a:rPr sz="2300" spc="-40" dirty="0">
                <a:latin typeface="Times New Roman"/>
                <a:cs typeface="Times New Roman"/>
              </a:rPr>
              <a:t>ку</a:t>
            </a:r>
            <a:r>
              <a:rPr sz="2300" dirty="0">
                <a:latin typeface="Times New Roman"/>
                <a:cs typeface="Times New Roman"/>
              </a:rPr>
              <a:t>м</a:t>
            </a:r>
            <a:r>
              <a:rPr sz="2300" spc="-10" dirty="0">
                <a:latin typeface="Times New Roman"/>
                <a:cs typeface="Times New Roman"/>
              </a:rPr>
              <a:t>е</a:t>
            </a:r>
            <a:r>
              <a:rPr sz="2300" spc="-5" dirty="0">
                <a:latin typeface="Times New Roman"/>
                <a:cs typeface="Times New Roman"/>
              </a:rPr>
              <a:t>н</a:t>
            </a:r>
            <a:r>
              <a:rPr sz="2300" spc="25" dirty="0">
                <a:latin typeface="Times New Roman"/>
                <a:cs typeface="Times New Roman"/>
              </a:rPr>
              <a:t>т</a:t>
            </a:r>
            <a:r>
              <a:rPr sz="2300" dirty="0">
                <a:latin typeface="Times New Roman"/>
                <a:cs typeface="Times New Roman"/>
              </a:rPr>
              <a:t>ації	</a:t>
            </a:r>
            <a:r>
              <a:rPr sz="2300" spc="-5" dirty="0">
                <a:latin typeface="Times New Roman"/>
                <a:cs typeface="Times New Roman"/>
              </a:rPr>
              <a:t>і</a:t>
            </a:r>
            <a:r>
              <a:rPr sz="2300" dirty="0">
                <a:latin typeface="Times New Roman"/>
                <a:cs typeface="Times New Roman"/>
              </a:rPr>
              <a:t>з	земл</a:t>
            </a:r>
            <a:r>
              <a:rPr sz="2300" spc="-60" dirty="0">
                <a:latin typeface="Times New Roman"/>
                <a:cs typeface="Times New Roman"/>
              </a:rPr>
              <a:t>е</a:t>
            </a:r>
            <a:r>
              <a:rPr sz="2300" spc="5" dirty="0">
                <a:latin typeface="Times New Roman"/>
                <a:cs typeface="Times New Roman"/>
              </a:rPr>
              <a:t>у</a:t>
            </a:r>
            <a:r>
              <a:rPr sz="2300" dirty="0">
                <a:latin typeface="Times New Roman"/>
                <a:cs typeface="Times New Roman"/>
              </a:rPr>
              <a:t>с</a:t>
            </a:r>
            <a:r>
              <a:rPr sz="2300" spc="20" dirty="0">
                <a:latin typeface="Times New Roman"/>
                <a:cs typeface="Times New Roman"/>
              </a:rPr>
              <a:t>т</a:t>
            </a:r>
            <a:r>
              <a:rPr sz="2300" dirty="0">
                <a:latin typeface="Times New Roman"/>
                <a:cs typeface="Times New Roman"/>
              </a:rPr>
              <a:t>рою	щ</a:t>
            </a:r>
            <a:r>
              <a:rPr sz="2300" spc="-70" dirty="0">
                <a:latin typeface="Times New Roman"/>
                <a:cs typeface="Times New Roman"/>
              </a:rPr>
              <a:t>о</a:t>
            </a:r>
            <a:r>
              <a:rPr sz="2300" dirty="0">
                <a:latin typeface="Times New Roman"/>
                <a:cs typeface="Times New Roman"/>
              </a:rPr>
              <a:t>до	</a:t>
            </a:r>
            <a:r>
              <a:rPr sz="2300" spc="-10" dirty="0">
                <a:latin typeface="Times New Roman"/>
                <a:cs typeface="Times New Roman"/>
              </a:rPr>
              <a:t>в</a:t>
            </a:r>
            <a:r>
              <a:rPr sz="2300" dirty="0">
                <a:latin typeface="Times New Roman"/>
                <a:cs typeface="Times New Roman"/>
              </a:rPr>
              <a:t>с</a:t>
            </a:r>
            <a:r>
              <a:rPr sz="2300" spc="20" dirty="0">
                <a:latin typeface="Times New Roman"/>
                <a:cs typeface="Times New Roman"/>
              </a:rPr>
              <a:t>т</a:t>
            </a:r>
            <a:r>
              <a:rPr sz="2300" dirty="0">
                <a:latin typeface="Times New Roman"/>
                <a:cs typeface="Times New Roman"/>
              </a:rPr>
              <a:t>ано</a:t>
            </a:r>
            <a:r>
              <a:rPr sz="2300" spc="-35" dirty="0">
                <a:latin typeface="Times New Roman"/>
                <a:cs typeface="Times New Roman"/>
              </a:rPr>
              <a:t>в</a:t>
            </a:r>
            <a:r>
              <a:rPr sz="2300" spc="-5" dirty="0">
                <a:latin typeface="Times New Roman"/>
                <a:cs typeface="Times New Roman"/>
              </a:rPr>
              <a:t>л</a:t>
            </a:r>
            <a:r>
              <a:rPr sz="2300" spc="-15" dirty="0">
                <a:latin typeface="Times New Roman"/>
                <a:cs typeface="Times New Roman"/>
              </a:rPr>
              <a:t>е</a:t>
            </a:r>
            <a:r>
              <a:rPr sz="2300" spc="-10" dirty="0">
                <a:latin typeface="Times New Roman"/>
                <a:cs typeface="Times New Roman"/>
              </a:rPr>
              <a:t>н</a:t>
            </a:r>
            <a:r>
              <a:rPr sz="2300" spc="-5" dirty="0">
                <a:latin typeface="Times New Roman"/>
                <a:cs typeface="Times New Roman"/>
              </a:rPr>
              <a:t>н</a:t>
            </a:r>
            <a:r>
              <a:rPr sz="2300" dirty="0">
                <a:latin typeface="Times New Roman"/>
                <a:cs typeface="Times New Roman"/>
              </a:rPr>
              <a:t>я	(ві</a:t>
            </a:r>
            <a:r>
              <a:rPr sz="2300" spc="-10" dirty="0">
                <a:latin typeface="Times New Roman"/>
                <a:cs typeface="Times New Roman"/>
              </a:rPr>
              <a:t>д</a:t>
            </a:r>
            <a:r>
              <a:rPr sz="2300" spc="-5" dirty="0">
                <a:latin typeface="Times New Roman"/>
                <a:cs typeface="Times New Roman"/>
              </a:rPr>
              <a:t>но</a:t>
            </a:r>
            <a:r>
              <a:rPr sz="2300" spc="-40" dirty="0">
                <a:latin typeface="Times New Roman"/>
                <a:cs typeface="Times New Roman"/>
              </a:rPr>
              <a:t>в</a:t>
            </a:r>
            <a:r>
              <a:rPr sz="2300" spc="-5" dirty="0">
                <a:latin typeface="Times New Roman"/>
                <a:cs typeface="Times New Roman"/>
              </a:rPr>
              <a:t>ле</a:t>
            </a:r>
            <a:r>
              <a:rPr sz="2300" spc="-10" dirty="0">
                <a:latin typeface="Times New Roman"/>
                <a:cs typeface="Times New Roman"/>
              </a:rPr>
              <a:t>н</a:t>
            </a:r>
            <a:r>
              <a:rPr sz="2300" spc="-5" dirty="0">
                <a:latin typeface="Times New Roman"/>
                <a:cs typeface="Times New Roman"/>
              </a:rPr>
              <a:t>ня</a:t>
            </a:r>
            <a:r>
              <a:rPr sz="2300" dirty="0">
                <a:latin typeface="Times New Roman"/>
                <a:cs typeface="Times New Roman"/>
              </a:rPr>
              <a:t>)	м</a:t>
            </a:r>
            <a:r>
              <a:rPr sz="2300" spc="-10" dirty="0">
                <a:latin typeface="Times New Roman"/>
                <a:cs typeface="Times New Roman"/>
              </a:rPr>
              <a:t>е</a:t>
            </a:r>
            <a:r>
              <a:rPr sz="2300" dirty="0">
                <a:latin typeface="Times New Roman"/>
                <a:cs typeface="Times New Roman"/>
              </a:rPr>
              <a:t>ж	земельної  ділянки</a:t>
            </a:r>
            <a:r>
              <a:rPr sz="2300" spc="-35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Times New Roman"/>
                <a:cs typeface="Times New Roman"/>
              </a:rPr>
              <a:t>в</a:t>
            </a:r>
            <a:r>
              <a:rPr sz="2300" spc="5" dirty="0">
                <a:latin typeface="Times New Roman"/>
                <a:cs typeface="Times New Roman"/>
              </a:rPr>
              <a:t> </a:t>
            </a:r>
            <a:r>
              <a:rPr sz="2300" spc="-15" dirty="0">
                <a:latin typeface="Times New Roman"/>
                <a:cs typeface="Times New Roman"/>
              </a:rPr>
              <a:t>натурі</a:t>
            </a:r>
            <a:r>
              <a:rPr sz="2300" spc="-25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Times New Roman"/>
                <a:cs typeface="Times New Roman"/>
              </a:rPr>
              <a:t>(на</a:t>
            </a:r>
            <a:r>
              <a:rPr sz="2300" spc="-10" dirty="0">
                <a:latin typeface="Times New Roman"/>
                <a:cs typeface="Times New Roman"/>
              </a:rPr>
              <a:t> </a:t>
            </a:r>
            <a:r>
              <a:rPr sz="2300" spc="5" dirty="0">
                <a:latin typeface="Times New Roman"/>
                <a:cs typeface="Times New Roman"/>
              </a:rPr>
              <a:t>місцевості);</a:t>
            </a:r>
            <a:endParaRPr sz="2300">
              <a:latin typeface="Times New Roman"/>
              <a:cs typeface="Times New Roman"/>
            </a:endParaRPr>
          </a:p>
          <a:p>
            <a:pPr marL="115570" indent="-103505">
              <a:lnSpc>
                <a:spcPct val="100000"/>
              </a:lnSpc>
              <a:buSzPct val="95652"/>
              <a:buFont typeface="Arial MT"/>
              <a:buChar char="•"/>
              <a:tabLst>
                <a:tab pos="116205" algn="l"/>
              </a:tabLst>
            </a:pPr>
            <a:r>
              <a:rPr sz="2300" spc="-5" dirty="0">
                <a:latin typeface="Times New Roman"/>
                <a:cs typeface="Times New Roman"/>
              </a:rPr>
              <a:t>технічної</a:t>
            </a:r>
            <a:r>
              <a:rPr sz="2300" spc="-20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Times New Roman"/>
                <a:cs typeface="Times New Roman"/>
              </a:rPr>
              <a:t>документації</a:t>
            </a:r>
            <a:r>
              <a:rPr sz="2300" spc="-35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Times New Roman"/>
                <a:cs typeface="Times New Roman"/>
              </a:rPr>
              <a:t>із</a:t>
            </a:r>
            <a:r>
              <a:rPr sz="2300" spc="10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Times New Roman"/>
                <a:cs typeface="Times New Roman"/>
              </a:rPr>
              <a:t>землеустрою</a:t>
            </a:r>
            <a:r>
              <a:rPr sz="2300" spc="-15" dirty="0">
                <a:latin typeface="Times New Roman"/>
                <a:cs typeface="Times New Roman"/>
              </a:rPr>
              <a:t> </a:t>
            </a:r>
            <a:r>
              <a:rPr sz="2300" spc="-20" dirty="0">
                <a:latin typeface="Times New Roman"/>
                <a:cs typeface="Times New Roman"/>
              </a:rPr>
              <a:t>щодо</a:t>
            </a:r>
            <a:r>
              <a:rPr sz="2300" spc="10" dirty="0">
                <a:latin typeface="Times New Roman"/>
                <a:cs typeface="Times New Roman"/>
              </a:rPr>
              <a:t> </a:t>
            </a:r>
            <a:r>
              <a:rPr sz="2300" spc="-15" dirty="0">
                <a:latin typeface="Times New Roman"/>
                <a:cs typeface="Times New Roman"/>
              </a:rPr>
              <a:t>поділу</a:t>
            </a:r>
            <a:r>
              <a:rPr sz="2300" dirty="0">
                <a:latin typeface="Times New Roman"/>
                <a:cs typeface="Times New Roman"/>
              </a:rPr>
              <a:t> </a:t>
            </a:r>
            <a:r>
              <a:rPr sz="2300" spc="10" dirty="0">
                <a:latin typeface="Times New Roman"/>
                <a:cs typeface="Times New Roman"/>
              </a:rPr>
              <a:t>та</a:t>
            </a:r>
            <a:r>
              <a:rPr sz="2300" spc="5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Times New Roman"/>
                <a:cs typeface="Times New Roman"/>
              </a:rPr>
              <a:t>об'єднання</a:t>
            </a:r>
            <a:r>
              <a:rPr sz="2300" dirty="0">
                <a:latin typeface="Times New Roman"/>
                <a:cs typeface="Times New Roman"/>
              </a:rPr>
              <a:t> земельних</a:t>
            </a:r>
            <a:r>
              <a:rPr sz="2300" spc="-15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Times New Roman"/>
                <a:cs typeface="Times New Roman"/>
              </a:rPr>
              <a:t>ділянок;</a:t>
            </a:r>
            <a:endParaRPr sz="2300">
              <a:latin typeface="Times New Roman"/>
              <a:cs typeface="Times New Roman"/>
            </a:endParaRPr>
          </a:p>
          <a:p>
            <a:pPr marL="115570" indent="-103505">
              <a:lnSpc>
                <a:spcPct val="100000"/>
              </a:lnSpc>
              <a:buSzPct val="95652"/>
              <a:buFont typeface="Arial MT"/>
              <a:buChar char="•"/>
              <a:tabLst>
                <a:tab pos="116205" algn="l"/>
              </a:tabLst>
            </a:pPr>
            <a:r>
              <a:rPr sz="2300" spc="-10" dirty="0">
                <a:latin typeface="Times New Roman"/>
                <a:cs typeface="Times New Roman"/>
              </a:rPr>
              <a:t>проекту</a:t>
            </a:r>
            <a:r>
              <a:rPr sz="2300" spc="-5" dirty="0">
                <a:latin typeface="Times New Roman"/>
                <a:cs typeface="Times New Roman"/>
              </a:rPr>
              <a:t> землеустрою</a:t>
            </a:r>
            <a:r>
              <a:rPr sz="2300" spc="-15" dirty="0">
                <a:latin typeface="Times New Roman"/>
                <a:cs typeface="Times New Roman"/>
              </a:rPr>
              <a:t> </a:t>
            </a:r>
            <a:r>
              <a:rPr sz="2300" spc="-20" dirty="0">
                <a:latin typeface="Times New Roman"/>
                <a:cs typeface="Times New Roman"/>
              </a:rPr>
              <a:t>щодо</a:t>
            </a:r>
            <a:r>
              <a:rPr sz="2300" spc="5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Times New Roman"/>
                <a:cs typeface="Times New Roman"/>
              </a:rPr>
              <a:t>відведення</a:t>
            </a:r>
            <a:r>
              <a:rPr sz="2300" dirty="0">
                <a:latin typeface="Times New Roman"/>
                <a:cs typeface="Times New Roman"/>
              </a:rPr>
              <a:t> земельної</a:t>
            </a:r>
            <a:r>
              <a:rPr sz="2300" spc="-10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Times New Roman"/>
                <a:cs typeface="Times New Roman"/>
              </a:rPr>
              <a:t>ділянки</a:t>
            </a:r>
            <a:r>
              <a:rPr sz="2300" spc="-25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Times New Roman"/>
                <a:cs typeface="Times New Roman"/>
              </a:rPr>
              <a:t>у</a:t>
            </a:r>
            <a:r>
              <a:rPr sz="2300" spc="10" dirty="0">
                <a:latin typeface="Times New Roman"/>
                <a:cs typeface="Times New Roman"/>
              </a:rPr>
              <a:t> </a:t>
            </a:r>
            <a:r>
              <a:rPr sz="2300" spc="-10" dirty="0">
                <a:latin typeface="Times New Roman"/>
                <a:cs typeface="Times New Roman"/>
              </a:rPr>
              <a:t>власність</a:t>
            </a:r>
            <a:r>
              <a:rPr sz="2300" spc="5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Times New Roman"/>
                <a:cs typeface="Times New Roman"/>
              </a:rPr>
              <a:t>(оренду).</a:t>
            </a:r>
            <a:endParaRPr sz="2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727075" algn="l"/>
                <a:tab pos="2458720" algn="l"/>
                <a:tab pos="3871595" algn="l"/>
                <a:tab pos="5781040" algn="l"/>
                <a:tab pos="6089015" algn="l"/>
                <a:tab pos="8498840" algn="l"/>
                <a:tab pos="10389235" algn="l"/>
              </a:tabLst>
            </a:pPr>
            <a:r>
              <a:rPr sz="2300" b="1" dirty="0">
                <a:latin typeface="Times New Roman"/>
                <a:cs typeface="Times New Roman"/>
              </a:rPr>
              <a:t>Для	</a:t>
            </a:r>
            <a:r>
              <a:rPr sz="2300" b="1" spc="-15" dirty="0">
                <a:latin typeface="Times New Roman"/>
                <a:cs typeface="Times New Roman"/>
              </a:rPr>
              <a:t>замовлення	</a:t>
            </a:r>
            <a:r>
              <a:rPr sz="2300" b="1" spc="-10" dirty="0">
                <a:latin typeface="Times New Roman"/>
                <a:cs typeface="Times New Roman"/>
              </a:rPr>
              <a:t>технічної	</a:t>
            </a:r>
            <a:r>
              <a:rPr sz="2300" b="1" spc="-5" dirty="0">
                <a:latin typeface="Times New Roman"/>
                <a:cs typeface="Times New Roman"/>
              </a:rPr>
              <a:t>документації	</a:t>
            </a:r>
            <a:r>
              <a:rPr sz="2300" b="1" dirty="0">
                <a:latin typeface="Times New Roman"/>
                <a:cs typeface="Times New Roman"/>
              </a:rPr>
              <a:t>з	землевпорядною	організацією	</a:t>
            </a:r>
            <a:r>
              <a:rPr sz="2300" b="1" spc="-5" dirty="0">
                <a:latin typeface="Times New Roman"/>
                <a:cs typeface="Times New Roman"/>
              </a:rPr>
              <a:t>укладається</a:t>
            </a:r>
            <a:endParaRPr sz="2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300" b="1" spc="-20" dirty="0">
                <a:latin typeface="Times New Roman"/>
                <a:cs typeface="Times New Roman"/>
              </a:rPr>
              <a:t>договір.</a:t>
            </a:r>
            <a:endParaRPr sz="23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8701" y="22352"/>
            <a:ext cx="11695430" cy="40500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Мета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встановлення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межових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знаків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b="1" spc="-10" dirty="0">
                <a:latin typeface="Times New Roman"/>
                <a:cs typeface="Times New Roman"/>
              </a:rPr>
              <a:t>Встановлення</a:t>
            </a:r>
            <a:r>
              <a:rPr sz="2400" b="1" spc="2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меж </a:t>
            </a:r>
            <a:r>
              <a:rPr sz="2400" b="1" dirty="0">
                <a:latin typeface="Times New Roman"/>
                <a:cs typeface="Times New Roman"/>
              </a:rPr>
              <a:t>земельних</a:t>
            </a:r>
            <a:r>
              <a:rPr sz="2400" b="1" spc="1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ділянок</a:t>
            </a:r>
            <a:r>
              <a:rPr sz="2400" b="1" spc="-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в</a:t>
            </a:r>
            <a:r>
              <a:rPr sz="2400" b="1" spc="-10" dirty="0">
                <a:latin typeface="Times New Roman"/>
                <a:cs typeface="Times New Roman"/>
              </a:rPr>
              <a:t> </a:t>
            </a:r>
            <a:r>
              <a:rPr sz="2400" b="1" spc="-20" dirty="0">
                <a:latin typeface="Times New Roman"/>
                <a:cs typeface="Times New Roman"/>
              </a:rPr>
              <a:t>натурі</a:t>
            </a:r>
            <a:r>
              <a:rPr sz="2400" b="1" spc="10" dirty="0">
                <a:latin typeface="Times New Roman"/>
                <a:cs typeface="Times New Roman"/>
              </a:rPr>
              <a:t> </a:t>
            </a:r>
            <a:r>
              <a:rPr sz="2400" b="1" spc="-20" dirty="0">
                <a:latin typeface="Times New Roman"/>
                <a:cs typeface="Times New Roman"/>
              </a:rPr>
              <a:t>також</a:t>
            </a:r>
            <a:r>
              <a:rPr sz="2400" b="1" spc="5" dirty="0">
                <a:latin typeface="Times New Roman"/>
                <a:cs typeface="Times New Roman"/>
              </a:rPr>
              <a:t> </a:t>
            </a:r>
            <a:r>
              <a:rPr sz="2400" b="1" spc="-10" dirty="0">
                <a:latin typeface="Times New Roman"/>
                <a:cs typeface="Times New Roman"/>
              </a:rPr>
              <a:t>відбувається,</a:t>
            </a:r>
            <a:r>
              <a:rPr sz="2400" b="1" spc="10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якщо:</a:t>
            </a:r>
            <a:endParaRPr sz="24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buSzPct val="95833"/>
              <a:buFont typeface="Arial MT"/>
              <a:buChar char="•"/>
              <a:tabLst>
                <a:tab pos="120650" algn="l"/>
                <a:tab pos="1198245" algn="l"/>
                <a:tab pos="2170430" algn="l"/>
                <a:tab pos="2724150" algn="l"/>
                <a:tab pos="3489325" algn="l"/>
                <a:tab pos="5197475" algn="l"/>
                <a:tab pos="6343650" algn="l"/>
                <a:tab pos="6808470" algn="l"/>
                <a:tab pos="7755255" algn="l"/>
                <a:tab pos="8886190" algn="l"/>
                <a:tab pos="10117455" algn="l"/>
                <a:tab pos="10404475" algn="l"/>
              </a:tabLst>
            </a:pPr>
            <a:r>
              <a:rPr sz="2400" dirty="0">
                <a:latin typeface="Times New Roman"/>
                <a:cs typeface="Times New Roman"/>
              </a:rPr>
              <a:t>м</a:t>
            </a:r>
            <a:r>
              <a:rPr sz="2400" spc="5" dirty="0">
                <a:latin typeface="Times New Roman"/>
                <a:cs typeface="Times New Roman"/>
              </a:rPr>
              <a:t>е</a:t>
            </a:r>
            <a:r>
              <a:rPr sz="2400" spc="-60" dirty="0">
                <a:latin typeface="Times New Roman"/>
                <a:cs typeface="Times New Roman"/>
              </a:rPr>
              <a:t>ж</a:t>
            </a:r>
            <a:r>
              <a:rPr sz="2400" dirty="0">
                <a:latin typeface="Times New Roman"/>
                <a:cs typeface="Times New Roman"/>
              </a:rPr>
              <a:t>ові	знаки,	що	</a:t>
            </a:r>
            <a:r>
              <a:rPr sz="2400" spc="-95" dirty="0">
                <a:latin typeface="Times New Roman"/>
                <a:cs typeface="Times New Roman"/>
              </a:rPr>
              <a:t>б</a:t>
            </a:r>
            <a:r>
              <a:rPr sz="2400" spc="-85" dirty="0">
                <a:latin typeface="Times New Roman"/>
                <a:cs typeface="Times New Roman"/>
              </a:rPr>
              <a:t>у</a:t>
            </a:r>
            <a:r>
              <a:rPr sz="2400" spc="-10" dirty="0">
                <a:latin typeface="Times New Roman"/>
                <a:cs typeface="Times New Roman"/>
              </a:rPr>
              <a:t>л</a:t>
            </a:r>
            <a:r>
              <a:rPr sz="2400" dirty="0">
                <a:latin typeface="Times New Roman"/>
                <a:cs typeface="Times New Roman"/>
              </a:rPr>
              <a:t>и	</a:t>
            </a:r>
            <a:r>
              <a:rPr sz="2400" spc="-20" dirty="0">
                <a:latin typeface="Times New Roman"/>
                <a:cs typeface="Times New Roman"/>
              </a:rPr>
              <a:t>в</a:t>
            </a:r>
            <a:r>
              <a:rPr sz="2400" dirty="0">
                <a:latin typeface="Times New Roman"/>
                <a:cs typeface="Times New Roman"/>
              </a:rPr>
              <a:t>с</a:t>
            </a:r>
            <a:r>
              <a:rPr sz="2400" spc="15" dirty="0">
                <a:latin typeface="Times New Roman"/>
                <a:cs typeface="Times New Roman"/>
              </a:rPr>
              <a:t>т</a:t>
            </a:r>
            <a:r>
              <a:rPr sz="2400" dirty="0">
                <a:latin typeface="Times New Roman"/>
                <a:cs typeface="Times New Roman"/>
              </a:rPr>
              <a:t>ан</a:t>
            </a:r>
            <a:r>
              <a:rPr sz="2400" spc="10" dirty="0">
                <a:latin typeface="Times New Roman"/>
                <a:cs typeface="Times New Roman"/>
              </a:rPr>
              <a:t>о</a:t>
            </a:r>
            <a:r>
              <a:rPr sz="2400" spc="-45" dirty="0">
                <a:latin typeface="Times New Roman"/>
                <a:cs typeface="Times New Roman"/>
              </a:rPr>
              <a:t>в</a:t>
            </a:r>
            <a:r>
              <a:rPr sz="2400" spc="10" dirty="0">
                <a:latin typeface="Times New Roman"/>
                <a:cs typeface="Times New Roman"/>
              </a:rPr>
              <a:t>л</a:t>
            </a:r>
            <a:r>
              <a:rPr sz="2400" dirty="0">
                <a:latin typeface="Times New Roman"/>
                <a:cs typeface="Times New Roman"/>
              </a:rPr>
              <a:t>ені	</a:t>
            </a:r>
            <a:r>
              <a:rPr sz="2400" spc="-15" dirty="0">
                <a:latin typeface="Times New Roman"/>
                <a:cs typeface="Times New Roman"/>
              </a:rPr>
              <a:t>р</a:t>
            </a:r>
            <a:r>
              <a:rPr sz="2400" dirty="0">
                <a:latin typeface="Times New Roman"/>
                <a:cs typeface="Times New Roman"/>
              </a:rPr>
              <a:t>ан</a:t>
            </a:r>
            <a:r>
              <a:rPr sz="2400" spc="5" dirty="0">
                <a:latin typeface="Times New Roman"/>
                <a:cs typeface="Times New Roman"/>
              </a:rPr>
              <a:t>і</a:t>
            </a:r>
            <a:r>
              <a:rPr sz="2400" dirty="0">
                <a:latin typeface="Times New Roman"/>
                <a:cs typeface="Times New Roman"/>
              </a:rPr>
              <a:t>ше,	</a:t>
            </a:r>
            <a:r>
              <a:rPr sz="2400" spc="-5" dirty="0">
                <a:latin typeface="Times New Roman"/>
                <a:cs typeface="Times New Roman"/>
              </a:rPr>
              <a:t>н</a:t>
            </a:r>
            <a:r>
              <a:rPr sz="2400" dirty="0">
                <a:latin typeface="Times New Roman"/>
                <a:cs typeface="Times New Roman"/>
              </a:rPr>
              <a:t>а	даний	м</a:t>
            </a:r>
            <a:r>
              <a:rPr sz="2400" spc="-45" dirty="0">
                <a:latin typeface="Times New Roman"/>
                <a:cs typeface="Times New Roman"/>
              </a:rPr>
              <a:t>о</a:t>
            </a:r>
            <a:r>
              <a:rPr sz="2400" dirty="0">
                <a:latin typeface="Times New Roman"/>
                <a:cs typeface="Times New Roman"/>
              </a:rPr>
              <a:t>м</a:t>
            </a:r>
            <a:r>
              <a:rPr sz="2400" spc="5" dirty="0">
                <a:latin typeface="Times New Roman"/>
                <a:cs typeface="Times New Roman"/>
              </a:rPr>
              <a:t>е</a:t>
            </a:r>
            <a:r>
              <a:rPr sz="2400" spc="-5" dirty="0">
                <a:latin typeface="Times New Roman"/>
                <a:cs typeface="Times New Roman"/>
              </a:rPr>
              <a:t>н</a:t>
            </a:r>
            <a:r>
              <a:rPr sz="2400" dirty="0">
                <a:latin typeface="Times New Roman"/>
                <a:cs typeface="Times New Roman"/>
              </a:rPr>
              <a:t>т	знищені	з	</a:t>
            </a:r>
            <a:r>
              <a:rPr sz="2400" spc="-95" dirty="0">
                <a:latin typeface="Times New Roman"/>
                <a:cs typeface="Times New Roman"/>
              </a:rPr>
              <a:t>б</a:t>
            </a:r>
            <a:r>
              <a:rPr sz="2400" spc="-145" dirty="0">
                <a:latin typeface="Times New Roman"/>
                <a:cs typeface="Times New Roman"/>
              </a:rPr>
              <a:t>у</a:t>
            </a:r>
            <a:r>
              <a:rPr sz="2400" dirty="0">
                <a:latin typeface="Times New Roman"/>
                <a:cs typeface="Times New Roman"/>
              </a:rPr>
              <a:t>д</a:t>
            </a:r>
            <a:r>
              <a:rPr sz="2400" spc="-5" dirty="0">
                <a:latin typeface="Times New Roman"/>
                <a:cs typeface="Times New Roman"/>
              </a:rPr>
              <a:t>ь</a:t>
            </a:r>
            <a:r>
              <a:rPr sz="2400" dirty="0">
                <a:latin typeface="Times New Roman"/>
                <a:cs typeface="Times New Roman"/>
              </a:rPr>
              <a:t>-яких  </a:t>
            </a:r>
            <a:r>
              <a:rPr sz="2400" spc="-5" dirty="0">
                <a:latin typeface="Times New Roman"/>
                <a:cs typeface="Times New Roman"/>
              </a:rPr>
              <a:t>причин;</a:t>
            </a:r>
            <a:endParaRPr sz="2400">
              <a:latin typeface="Times New Roman"/>
              <a:cs typeface="Times New Roman"/>
            </a:endParaRPr>
          </a:p>
          <a:p>
            <a:pPr marL="12700" marR="5715">
              <a:lnSpc>
                <a:spcPct val="100000"/>
              </a:lnSpc>
              <a:spcBef>
                <a:spcPts val="5"/>
              </a:spcBef>
              <a:buSzPct val="95833"/>
              <a:buFont typeface="Arial MT"/>
              <a:buChar char="•"/>
              <a:tabLst>
                <a:tab pos="120650" algn="l"/>
              </a:tabLst>
            </a:pPr>
            <a:r>
              <a:rPr sz="2400" spc="-25" dirty="0">
                <a:latin typeface="Times New Roman"/>
                <a:cs typeface="Times New Roman"/>
              </a:rPr>
              <a:t>забудовник</a:t>
            </a:r>
            <a:r>
              <a:rPr sz="2400" spc="18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має</a:t>
            </a:r>
            <a:r>
              <a:rPr sz="2400" spc="19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впевнитись,</a:t>
            </a:r>
            <a:r>
              <a:rPr sz="2400" spc="1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що</a:t>
            </a:r>
            <a:r>
              <a:rPr sz="2400" spc="195" dirty="0">
                <a:latin typeface="Times New Roman"/>
                <a:cs typeface="Times New Roman"/>
              </a:rPr>
              <a:t> </a:t>
            </a:r>
            <a:r>
              <a:rPr sz="2400" spc="-35" dirty="0">
                <a:latin typeface="Times New Roman"/>
                <a:cs typeface="Times New Roman"/>
              </a:rPr>
              <a:t>будівля,</a:t>
            </a:r>
            <a:r>
              <a:rPr sz="2400" spc="19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яку</a:t>
            </a:r>
            <a:r>
              <a:rPr sz="2400" spc="19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планується</a:t>
            </a:r>
            <a:r>
              <a:rPr sz="2400" spc="180" dirty="0">
                <a:latin typeface="Times New Roman"/>
                <a:cs typeface="Times New Roman"/>
              </a:rPr>
              <a:t> </a:t>
            </a:r>
            <a:r>
              <a:rPr sz="2400" spc="-35" dirty="0">
                <a:latin typeface="Times New Roman"/>
                <a:cs typeface="Times New Roman"/>
              </a:rPr>
              <a:t>побудувати</a:t>
            </a:r>
            <a:r>
              <a:rPr sz="2400" spc="19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на</a:t>
            </a:r>
            <a:r>
              <a:rPr sz="2400" spc="19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цій</a:t>
            </a:r>
            <a:r>
              <a:rPr sz="2400" spc="2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ділянці</a:t>
            </a:r>
            <a:r>
              <a:rPr sz="2400" spc="190" dirty="0">
                <a:latin typeface="Times New Roman"/>
                <a:cs typeface="Times New Roman"/>
              </a:rPr>
              <a:t> </a:t>
            </a:r>
            <a:r>
              <a:rPr sz="2400" spc="-65" dirty="0">
                <a:latin typeface="Times New Roman"/>
                <a:cs typeface="Times New Roman"/>
              </a:rPr>
              <a:t>буде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знаходитись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на</a:t>
            </a:r>
            <a:r>
              <a:rPr sz="2400" dirty="0">
                <a:latin typeface="Times New Roman"/>
                <a:cs typeface="Times New Roman"/>
              </a:rPr>
              <a:t> достатній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відстані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від</a:t>
            </a:r>
            <a:r>
              <a:rPr sz="2400" dirty="0">
                <a:latin typeface="Times New Roman"/>
                <a:cs typeface="Times New Roman"/>
              </a:rPr>
              <a:t> меж ділянки;</a:t>
            </a:r>
            <a:endParaRPr sz="2400">
              <a:latin typeface="Times New Roman"/>
              <a:cs typeface="Times New Roman"/>
            </a:endParaRPr>
          </a:p>
          <a:p>
            <a:pPr marL="120014" indent="-107950">
              <a:lnSpc>
                <a:spcPct val="100000"/>
              </a:lnSpc>
              <a:buSzPct val="95833"/>
              <a:buFont typeface="Arial MT"/>
              <a:buChar char="•"/>
              <a:tabLst>
                <a:tab pos="120650" algn="l"/>
              </a:tabLst>
            </a:pPr>
            <a:r>
              <a:rPr sz="2400" dirty="0">
                <a:latin typeface="Times New Roman"/>
                <a:cs typeface="Times New Roman"/>
              </a:rPr>
              <a:t>у</a:t>
            </a:r>
            <a:r>
              <a:rPr sz="2400" spc="21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потенційного</a:t>
            </a:r>
            <a:r>
              <a:rPr sz="2400" spc="2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покупця</a:t>
            </a:r>
            <a:r>
              <a:rPr sz="2400" spc="20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чи</a:t>
            </a:r>
            <a:r>
              <a:rPr sz="2400" spc="2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орендатора</a:t>
            </a:r>
            <a:r>
              <a:rPr sz="2400" spc="20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даної</a:t>
            </a:r>
            <a:r>
              <a:rPr sz="2400" spc="20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земельної</a:t>
            </a:r>
            <a:r>
              <a:rPr sz="2400" spc="2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ділянки</a:t>
            </a:r>
            <a:r>
              <a:rPr sz="2400" spc="2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виникли</a:t>
            </a:r>
            <a:r>
              <a:rPr sz="2400" spc="21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сумніви</a:t>
            </a:r>
            <a:r>
              <a:rPr sz="2400" spc="21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щодо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spc="-15" dirty="0">
                <a:latin typeface="Times New Roman"/>
                <a:cs typeface="Times New Roman"/>
              </a:rPr>
              <a:t>коректності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меж, що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0" dirty="0">
                <a:latin typeface="Times New Roman"/>
                <a:cs typeface="Times New Roman"/>
              </a:rPr>
              <a:t>були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встановлені</a:t>
            </a:r>
            <a:r>
              <a:rPr sz="2400" spc="2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власником;</a:t>
            </a:r>
            <a:endParaRPr sz="2400">
              <a:latin typeface="Times New Roman"/>
              <a:cs typeface="Times New Roman"/>
            </a:endParaRPr>
          </a:p>
          <a:p>
            <a:pPr marL="12700" marR="5715">
              <a:lnSpc>
                <a:spcPct val="100000"/>
              </a:lnSpc>
              <a:buSzPct val="95833"/>
              <a:buFont typeface="Arial MT"/>
              <a:buChar char="•"/>
              <a:tabLst>
                <a:tab pos="120650" algn="l"/>
              </a:tabLst>
            </a:pPr>
            <a:r>
              <a:rPr sz="2400" dirty="0">
                <a:latin typeface="Times New Roman"/>
                <a:cs typeface="Times New Roman"/>
              </a:rPr>
              <a:t>раніше</a:t>
            </a:r>
            <a:r>
              <a:rPr sz="2400" spc="31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подібні</a:t>
            </a:r>
            <a:r>
              <a:rPr sz="2400" spc="32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роботи</a:t>
            </a:r>
            <a:r>
              <a:rPr sz="2400" spc="3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не</a:t>
            </a:r>
            <a:r>
              <a:rPr sz="2400" spc="31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проводились,</a:t>
            </a:r>
            <a:r>
              <a:rPr sz="2400" spc="33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тому</a:t>
            </a:r>
            <a:r>
              <a:rPr sz="2400" spc="33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власник</a:t>
            </a:r>
            <a:r>
              <a:rPr sz="2400" spc="320" dirty="0">
                <a:latin typeface="Times New Roman"/>
                <a:cs typeface="Times New Roman"/>
              </a:rPr>
              <a:t> </a:t>
            </a:r>
            <a:r>
              <a:rPr sz="2400" spc="-40" dirty="0">
                <a:latin typeface="Times New Roman"/>
                <a:cs typeface="Times New Roman"/>
              </a:rPr>
              <a:t>хоче</a:t>
            </a:r>
            <a:r>
              <a:rPr sz="2400" spc="32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чітко</a:t>
            </a:r>
            <a:r>
              <a:rPr sz="2400" spc="30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визначити</a:t>
            </a:r>
            <a:r>
              <a:rPr sz="2400" spc="3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межі</a:t>
            </a:r>
            <a:r>
              <a:rPr sz="2400" spc="3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своєї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ділянки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і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отримати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відповідні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документи.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8701" y="4778502"/>
            <a:ext cx="31896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827530" algn="l"/>
              </a:tabLst>
            </a:pPr>
            <a:r>
              <a:rPr sz="2400" spc="-5" dirty="0">
                <a:latin typeface="Times New Roman"/>
                <a:cs typeface="Times New Roman"/>
              </a:rPr>
              <a:t>Закріплення	</a:t>
            </a:r>
            <a:r>
              <a:rPr sz="2400" spc="-10" dirty="0">
                <a:latin typeface="Times New Roman"/>
                <a:cs typeface="Times New Roman"/>
              </a:rPr>
              <a:t>межовими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8701" y="5143957"/>
            <a:ext cx="1019238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969135" algn="l"/>
                <a:tab pos="2360930" algn="l"/>
                <a:tab pos="4168775" algn="l"/>
                <a:tab pos="5572760" algn="l"/>
                <a:tab pos="7581265" algn="l"/>
                <a:tab pos="9095105" algn="l"/>
              </a:tabLst>
            </a:pPr>
            <a:r>
              <a:rPr sz="2400" spc="-50" dirty="0">
                <a:latin typeface="Times New Roman"/>
                <a:cs typeface="Times New Roman"/>
              </a:rPr>
              <a:t>з</a:t>
            </a:r>
            <a:r>
              <a:rPr sz="2400" dirty="0">
                <a:latin typeface="Times New Roman"/>
                <a:cs typeface="Times New Roman"/>
              </a:rPr>
              <a:t>дійснюєт</a:t>
            </a:r>
            <a:r>
              <a:rPr sz="2400" spc="-10" dirty="0">
                <a:latin typeface="Times New Roman"/>
                <a:cs typeface="Times New Roman"/>
              </a:rPr>
              <a:t>ь</a:t>
            </a:r>
            <a:r>
              <a:rPr sz="2400" dirty="0">
                <a:latin typeface="Times New Roman"/>
                <a:cs typeface="Times New Roman"/>
              </a:rPr>
              <a:t>ся	у	</a:t>
            </a:r>
            <a:r>
              <a:rPr sz="2400" spc="-5" dirty="0">
                <a:latin typeface="Times New Roman"/>
                <a:cs typeface="Times New Roman"/>
              </a:rPr>
              <a:t>при</a:t>
            </a:r>
            <a:r>
              <a:rPr sz="2400" spc="-55" dirty="0">
                <a:latin typeface="Times New Roman"/>
                <a:cs typeface="Times New Roman"/>
              </a:rPr>
              <a:t>с</a:t>
            </a:r>
            <a:r>
              <a:rPr sz="2400" spc="5" dirty="0">
                <a:latin typeface="Times New Roman"/>
                <a:cs typeface="Times New Roman"/>
              </a:rPr>
              <a:t>у</a:t>
            </a:r>
            <a:r>
              <a:rPr sz="2400" dirty="0">
                <a:latin typeface="Times New Roman"/>
                <a:cs typeface="Times New Roman"/>
              </a:rPr>
              <a:t>тн</a:t>
            </a:r>
            <a:r>
              <a:rPr sz="2400" spc="50" dirty="0">
                <a:latin typeface="Times New Roman"/>
                <a:cs typeface="Times New Roman"/>
              </a:rPr>
              <a:t>о</a:t>
            </a:r>
            <a:r>
              <a:rPr sz="2400" dirty="0">
                <a:latin typeface="Times New Roman"/>
                <a:cs typeface="Times New Roman"/>
              </a:rPr>
              <a:t>сті	</a:t>
            </a:r>
            <a:r>
              <a:rPr sz="2400" spc="-45" dirty="0">
                <a:latin typeface="Times New Roman"/>
                <a:cs typeface="Times New Roman"/>
              </a:rPr>
              <a:t>в</a:t>
            </a:r>
            <a:r>
              <a:rPr sz="2400" spc="-5" dirty="0">
                <a:latin typeface="Times New Roman"/>
                <a:cs typeface="Times New Roman"/>
              </a:rPr>
              <a:t>ласни</a:t>
            </a:r>
            <a:r>
              <a:rPr sz="2400" spc="-40" dirty="0">
                <a:latin typeface="Times New Roman"/>
                <a:cs typeface="Times New Roman"/>
              </a:rPr>
              <a:t>к</a:t>
            </a:r>
            <a:r>
              <a:rPr sz="2400" dirty="0">
                <a:latin typeface="Times New Roman"/>
                <a:cs typeface="Times New Roman"/>
              </a:rPr>
              <a:t>а	(</a:t>
            </a:r>
            <a:r>
              <a:rPr sz="2400" spc="-125" dirty="0">
                <a:latin typeface="Times New Roman"/>
                <a:cs typeface="Times New Roman"/>
              </a:rPr>
              <a:t>к</a:t>
            </a:r>
            <a:r>
              <a:rPr sz="2400" spc="-15" dirty="0">
                <a:latin typeface="Times New Roman"/>
                <a:cs typeface="Times New Roman"/>
              </a:rPr>
              <a:t>о</a:t>
            </a:r>
            <a:r>
              <a:rPr sz="2400" dirty="0">
                <a:latin typeface="Times New Roman"/>
                <a:cs typeface="Times New Roman"/>
              </a:rPr>
              <a:t>рис</a:t>
            </a:r>
            <a:r>
              <a:rPr sz="2400" spc="-45" dirty="0">
                <a:latin typeface="Times New Roman"/>
                <a:cs typeface="Times New Roman"/>
              </a:rPr>
              <a:t>т</a:t>
            </a:r>
            <a:r>
              <a:rPr sz="2400" spc="15" dirty="0">
                <a:latin typeface="Times New Roman"/>
                <a:cs typeface="Times New Roman"/>
              </a:rPr>
              <a:t>у</a:t>
            </a:r>
            <a:r>
              <a:rPr sz="2400" spc="-45" dirty="0">
                <a:latin typeface="Times New Roman"/>
                <a:cs typeface="Times New Roman"/>
              </a:rPr>
              <a:t>в</a:t>
            </a:r>
            <a:r>
              <a:rPr sz="2400" spc="-95" dirty="0">
                <a:latin typeface="Times New Roman"/>
                <a:cs typeface="Times New Roman"/>
              </a:rPr>
              <a:t>а</a:t>
            </a:r>
            <a:r>
              <a:rPr sz="2400" dirty="0">
                <a:latin typeface="Times New Roman"/>
                <a:cs typeface="Times New Roman"/>
              </a:rPr>
              <a:t>ча)	земе</a:t>
            </a:r>
            <a:r>
              <a:rPr sz="2400" spc="-5" dirty="0">
                <a:latin typeface="Times New Roman"/>
                <a:cs typeface="Times New Roman"/>
              </a:rPr>
              <a:t>льно</a:t>
            </a:r>
            <a:r>
              <a:rPr sz="2400" dirty="0">
                <a:latin typeface="Times New Roman"/>
                <a:cs typeface="Times New Roman"/>
              </a:rPr>
              <a:t>ї	ділянки,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618738" y="4778502"/>
            <a:ext cx="830580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00"/>
              </a:spcBef>
              <a:tabLst>
                <a:tab pos="1279525" algn="l"/>
                <a:tab pos="2045335" algn="l"/>
                <a:tab pos="3547745" algn="l"/>
                <a:tab pos="4779645" algn="l"/>
                <a:tab pos="5147945" algn="l"/>
                <a:tab pos="6186170" algn="l"/>
                <a:tab pos="6811009" algn="l"/>
              </a:tabLst>
            </a:pPr>
            <a:r>
              <a:rPr sz="2400" spc="-5" dirty="0">
                <a:latin typeface="Times New Roman"/>
                <a:cs typeface="Times New Roman"/>
              </a:rPr>
              <a:t>знаками	</a:t>
            </a:r>
            <a:r>
              <a:rPr sz="2400" dirty="0">
                <a:latin typeface="Times New Roman"/>
                <a:cs typeface="Times New Roman"/>
              </a:rPr>
              <a:t>меж	</a:t>
            </a:r>
            <a:r>
              <a:rPr sz="2400" spc="-5" dirty="0">
                <a:latin typeface="Times New Roman"/>
                <a:cs typeface="Times New Roman"/>
              </a:rPr>
              <a:t>земельної	</a:t>
            </a:r>
            <a:r>
              <a:rPr sz="2400" dirty="0">
                <a:latin typeface="Times New Roman"/>
                <a:cs typeface="Times New Roman"/>
              </a:rPr>
              <a:t>ділянки	в	</a:t>
            </a:r>
            <a:r>
              <a:rPr sz="2400" spc="-20" dirty="0">
                <a:latin typeface="Times New Roman"/>
                <a:cs typeface="Times New Roman"/>
              </a:rPr>
              <a:t>натурі	</a:t>
            </a:r>
            <a:r>
              <a:rPr sz="2400" dirty="0">
                <a:latin typeface="Times New Roman"/>
                <a:cs typeface="Times New Roman"/>
              </a:rPr>
              <a:t>(на	місцевості)</a:t>
            </a:r>
            <a:endParaRPr sz="2400">
              <a:latin typeface="Times New Roman"/>
              <a:cs typeface="Times New Roman"/>
            </a:endParaRPr>
          </a:p>
          <a:p>
            <a:pPr marR="6350" algn="r">
              <a:lnSpc>
                <a:spcPct val="100000"/>
              </a:lnSpc>
            </a:pPr>
            <a:r>
              <a:rPr sz="2400" spc="-10" dirty="0">
                <a:latin typeface="Times New Roman"/>
                <a:cs typeface="Times New Roman"/>
              </a:rPr>
              <a:t>власників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8701" y="5510276"/>
            <a:ext cx="1169479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400" spc="-25" dirty="0">
                <a:latin typeface="Times New Roman"/>
                <a:cs typeface="Times New Roman"/>
              </a:rPr>
              <a:t>(користувачів)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суміжних</a:t>
            </a:r>
            <a:r>
              <a:rPr sz="2400" spc="-5" dirty="0">
                <a:latin typeface="Times New Roman"/>
                <a:cs typeface="Times New Roman"/>
              </a:rPr>
              <a:t> земельних</a:t>
            </a:r>
            <a:r>
              <a:rPr sz="2400" dirty="0">
                <a:latin typeface="Times New Roman"/>
                <a:cs typeface="Times New Roman"/>
              </a:rPr>
              <a:t> ділянок.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Передача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межових</a:t>
            </a:r>
            <a:r>
              <a:rPr sz="2400" spc="-5" dirty="0">
                <a:latin typeface="Times New Roman"/>
                <a:cs typeface="Times New Roman"/>
              </a:rPr>
              <a:t> знаків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на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зберігання 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власнику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(користувачу)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земельної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ділянки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здійснюється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за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актом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прийомки-передачі </a:t>
            </a:r>
            <a:r>
              <a:rPr sz="2400" spc="-10" dirty="0">
                <a:latin typeface="Times New Roman"/>
                <a:cs typeface="Times New Roman"/>
              </a:rPr>
              <a:t> межових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знаків </a:t>
            </a:r>
            <a:r>
              <a:rPr sz="2400" spc="-5" dirty="0">
                <a:latin typeface="Times New Roman"/>
                <a:cs typeface="Times New Roman"/>
              </a:rPr>
              <a:t>на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зберігання.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7047" y="215646"/>
            <a:ext cx="11680825" cy="58788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30" dirty="0">
                <a:latin typeface="Times New Roman"/>
                <a:cs typeface="Times New Roman"/>
              </a:rPr>
              <a:t>Межові</a:t>
            </a:r>
            <a:r>
              <a:rPr sz="2400" b="1" spc="-20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знаки</a:t>
            </a:r>
            <a:r>
              <a:rPr sz="2400" b="1" spc="1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не</a:t>
            </a:r>
            <a:r>
              <a:rPr sz="2400" b="1" spc="-10" dirty="0">
                <a:latin typeface="Times New Roman"/>
                <a:cs typeface="Times New Roman"/>
              </a:rPr>
              <a:t> встановлюються: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 marR="5715" algn="just">
              <a:lnSpc>
                <a:spcPct val="100000"/>
              </a:lnSpc>
              <a:buSzPct val="95833"/>
              <a:buFont typeface="Arial MT"/>
              <a:buChar char="•"/>
              <a:tabLst>
                <a:tab pos="120650" algn="l"/>
              </a:tabLst>
            </a:pPr>
            <a:r>
              <a:rPr sz="2400" dirty="0">
                <a:latin typeface="Times New Roman"/>
                <a:cs typeface="Times New Roman"/>
              </a:rPr>
              <a:t>у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спільних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поворотних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точках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меж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суміжних</a:t>
            </a:r>
            <a:r>
              <a:rPr sz="2400" spc="-5" dirty="0">
                <a:latin typeface="Times New Roman"/>
                <a:cs typeface="Times New Roman"/>
              </a:rPr>
              <a:t> земельних</a:t>
            </a:r>
            <a:r>
              <a:rPr sz="2400" dirty="0">
                <a:latin typeface="Times New Roman"/>
                <a:cs typeface="Times New Roman"/>
              </a:rPr>
              <a:t> ділянок,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на</a:t>
            </a:r>
            <a:r>
              <a:rPr sz="2400" dirty="0">
                <a:latin typeface="Times New Roman"/>
                <a:cs typeface="Times New Roman"/>
              </a:rPr>
              <a:t> яких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раніше 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встановлено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межові</a:t>
            </a:r>
            <a:r>
              <a:rPr sz="2400" dirty="0">
                <a:latin typeface="Times New Roman"/>
                <a:cs typeface="Times New Roman"/>
              </a:rPr>
              <a:t> знаки;</a:t>
            </a:r>
            <a:endParaRPr sz="2400">
              <a:latin typeface="Times New Roman"/>
              <a:cs typeface="Times New Roman"/>
            </a:endParaRPr>
          </a:p>
          <a:p>
            <a:pPr marL="12700" marR="8255" algn="just">
              <a:lnSpc>
                <a:spcPct val="100000"/>
              </a:lnSpc>
              <a:buSzPct val="95833"/>
              <a:buFont typeface="Arial MT"/>
              <a:buChar char="•"/>
              <a:tabLst>
                <a:tab pos="120650" algn="l"/>
              </a:tabLst>
            </a:pPr>
            <a:r>
              <a:rPr sz="2400" dirty="0">
                <a:latin typeface="Times New Roman"/>
                <a:cs typeface="Times New Roman"/>
              </a:rPr>
              <a:t>у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місцях,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де</a:t>
            </a:r>
            <a:r>
              <a:rPr sz="2400" dirty="0">
                <a:latin typeface="Times New Roman"/>
                <a:cs typeface="Times New Roman"/>
              </a:rPr>
              <a:t> їх </a:t>
            </a:r>
            <a:r>
              <a:rPr sz="2400" spc="-5" dirty="0">
                <a:latin typeface="Times New Roman"/>
                <a:cs typeface="Times New Roman"/>
              </a:rPr>
              <a:t>установка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неможлива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(на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водних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об'єктах,</a:t>
            </a:r>
            <a:r>
              <a:rPr sz="2400" dirty="0">
                <a:latin typeface="Times New Roman"/>
                <a:cs typeface="Times New Roman"/>
              </a:rPr>
              <a:t> при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забороні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проведення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земляних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робіт).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У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30" dirty="0">
                <a:latin typeface="Times New Roman"/>
                <a:cs typeface="Times New Roman"/>
              </a:rPr>
              <a:t>такому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випадку</a:t>
            </a:r>
            <a:r>
              <a:rPr sz="2400" spc="-10" dirty="0">
                <a:latin typeface="Times New Roman"/>
                <a:cs typeface="Times New Roman"/>
              </a:rPr>
              <a:t> поворотні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точки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меж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земельної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ділянки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можуть 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позначатися</a:t>
            </a:r>
            <a:r>
              <a:rPr sz="2400" spc="-10" dirty="0">
                <a:latin typeface="Times New Roman"/>
                <a:cs typeface="Times New Roman"/>
              </a:rPr>
              <a:t> маркуванням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фарбою;</a:t>
            </a:r>
            <a:endParaRPr sz="24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  <a:spcBef>
                <a:spcPts val="5"/>
              </a:spcBef>
              <a:buSzPct val="95833"/>
              <a:buFont typeface="Arial MT"/>
              <a:buChar char="•"/>
              <a:tabLst>
                <a:tab pos="120650" algn="l"/>
              </a:tabLst>
            </a:pPr>
            <a:r>
              <a:rPr sz="2400" dirty="0">
                <a:latin typeface="Times New Roman"/>
                <a:cs typeface="Times New Roman"/>
              </a:rPr>
              <a:t>у </a:t>
            </a:r>
            <a:r>
              <a:rPr sz="2400" spc="-10" dirty="0">
                <a:latin typeface="Times New Roman"/>
                <a:cs typeface="Times New Roman"/>
              </a:rPr>
              <a:t>поворотних </a:t>
            </a:r>
            <a:r>
              <a:rPr sz="2400" spc="-25" dirty="0">
                <a:latin typeface="Times New Roman"/>
                <a:cs typeface="Times New Roman"/>
              </a:rPr>
              <a:t>точках </a:t>
            </a:r>
            <a:r>
              <a:rPr sz="2400" dirty="0">
                <a:latin typeface="Times New Roman"/>
                <a:cs typeface="Times New Roman"/>
              </a:rPr>
              <a:t>меж </a:t>
            </a:r>
            <a:r>
              <a:rPr sz="2400" spc="-5" dirty="0">
                <a:latin typeface="Times New Roman"/>
                <a:cs typeface="Times New Roman"/>
              </a:rPr>
              <a:t>земельних </a:t>
            </a:r>
            <a:r>
              <a:rPr sz="2400" dirty="0">
                <a:latin typeface="Times New Roman"/>
                <a:cs typeface="Times New Roman"/>
              </a:rPr>
              <a:t>ділянок, які у </a:t>
            </a:r>
            <a:r>
              <a:rPr sz="2400" spc="-20" dirty="0">
                <a:latin typeface="Times New Roman"/>
                <a:cs typeface="Times New Roman"/>
              </a:rPr>
              <a:t>визначеному </a:t>
            </a:r>
            <a:r>
              <a:rPr sz="2400" spc="-25" dirty="0">
                <a:latin typeface="Times New Roman"/>
                <a:cs typeface="Times New Roman"/>
              </a:rPr>
              <a:t>законодавством </a:t>
            </a:r>
            <a:r>
              <a:rPr sz="2400" spc="-10" dirty="0">
                <a:latin typeface="Times New Roman"/>
                <a:cs typeface="Times New Roman"/>
              </a:rPr>
              <a:t>порядку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надані (передані) </a:t>
            </a:r>
            <a:r>
              <a:rPr sz="2400" dirty="0">
                <a:latin typeface="Times New Roman"/>
                <a:cs typeface="Times New Roman"/>
              </a:rPr>
              <a:t>для </a:t>
            </a:r>
            <a:r>
              <a:rPr sz="2400" spc="-5" dirty="0">
                <a:latin typeface="Times New Roman"/>
                <a:cs typeface="Times New Roman"/>
              </a:rPr>
              <a:t>розміщення, </a:t>
            </a:r>
            <a:r>
              <a:rPr sz="2400" spc="-25" dirty="0">
                <a:latin typeface="Times New Roman"/>
                <a:cs typeface="Times New Roman"/>
              </a:rPr>
              <a:t>будівництва, </a:t>
            </a:r>
            <a:r>
              <a:rPr sz="2400" spc="-15" dirty="0">
                <a:latin typeface="Times New Roman"/>
                <a:cs typeface="Times New Roman"/>
              </a:rPr>
              <a:t>експлуатації </a:t>
            </a:r>
            <a:r>
              <a:rPr sz="2400" spc="5" dirty="0">
                <a:latin typeface="Times New Roman"/>
                <a:cs typeface="Times New Roman"/>
              </a:rPr>
              <a:t>та </a:t>
            </a:r>
            <a:r>
              <a:rPr sz="2400" spc="-15" dirty="0">
                <a:latin typeface="Times New Roman"/>
                <a:cs typeface="Times New Roman"/>
              </a:rPr>
              <a:t>обслуговування </a:t>
            </a:r>
            <a:r>
              <a:rPr sz="2400" spc="-5" dirty="0">
                <a:latin typeface="Times New Roman"/>
                <a:cs typeface="Times New Roman"/>
              </a:rPr>
              <a:t>лінійних 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об'єктів: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30" dirty="0">
                <a:latin typeface="Times New Roman"/>
                <a:cs typeface="Times New Roman"/>
              </a:rPr>
              <a:t>споруд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опорних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конструкцій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(опори,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стояки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опор)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повітряних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ліній 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електропередачі,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радіорелейних</a:t>
            </a:r>
            <a:r>
              <a:rPr sz="2400" spc="-5" dirty="0">
                <a:latin typeface="Times New Roman"/>
                <a:cs typeface="Times New Roman"/>
              </a:rPr>
              <a:t> ліній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та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ліній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зв'язку;</a:t>
            </a:r>
            <a:endParaRPr sz="24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  <a:buSzPct val="95833"/>
              <a:buFont typeface="Arial MT"/>
              <a:buChar char="•"/>
              <a:tabLst>
                <a:tab pos="120650" algn="l"/>
              </a:tabLst>
            </a:pPr>
            <a:r>
              <a:rPr sz="2400" spc="-5" dirty="0">
                <a:latin typeface="Times New Roman"/>
                <a:cs typeface="Times New Roman"/>
              </a:rPr>
              <a:t>на </a:t>
            </a:r>
            <a:r>
              <a:rPr sz="2400" dirty="0">
                <a:latin typeface="Times New Roman"/>
                <a:cs typeface="Times New Roman"/>
              </a:rPr>
              <a:t>бажання </a:t>
            </a:r>
            <a:r>
              <a:rPr sz="2400" spc="-15" dirty="0">
                <a:latin typeface="Times New Roman"/>
                <a:cs typeface="Times New Roman"/>
              </a:rPr>
              <a:t>власника </a:t>
            </a:r>
            <a:r>
              <a:rPr sz="2400" spc="-25" dirty="0">
                <a:latin typeface="Times New Roman"/>
                <a:cs typeface="Times New Roman"/>
              </a:rPr>
              <a:t>(користувача) </a:t>
            </a:r>
            <a:r>
              <a:rPr sz="2400" dirty="0">
                <a:latin typeface="Times New Roman"/>
                <a:cs typeface="Times New Roman"/>
              </a:rPr>
              <a:t>- у </a:t>
            </a:r>
            <a:r>
              <a:rPr sz="2400" spc="-5" dirty="0">
                <a:latin typeface="Times New Roman"/>
                <a:cs typeface="Times New Roman"/>
              </a:rPr>
              <a:t>разі </a:t>
            </a:r>
            <a:r>
              <a:rPr sz="2400" dirty="0">
                <a:latin typeface="Times New Roman"/>
                <a:cs typeface="Times New Roman"/>
              </a:rPr>
              <a:t>якщо межі </a:t>
            </a:r>
            <a:r>
              <a:rPr sz="2400" spc="-5" dirty="0">
                <a:latin typeface="Times New Roman"/>
                <a:cs typeface="Times New Roman"/>
              </a:rPr>
              <a:t>земельних </a:t>
            </a:r>
            <a:r>
              <a:rPr sz="2400" dirty="0">
                <a:latin typeface="Times New Roman"/>
                <a:cs typeface="Times New Roman"/>
              </a:rPr>
              <a:t>ділянок в </a:t>
            </a:r>
            <a:r>
              <a:rPr sz="2400" spc="-20" dirty="0">
                <a:latin typeface="Times New Roman"/>
                <a:cs typeface="Times New Roman"/>
              </a:rPr>
              <a:t>натурі </a:t>
            </a:r>
            <a:r>
              <a:rPr sz="2400" dirty="0">
                <a:latin typeface="Times New Roman"/>
                <a:cs typeface="Times New Roman"/>
              </a:rPr>
              <a:t>(на 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місцевості)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збігаються</a:t>
            </a:r>
            <a:r>
              <a:rPr sz="2400" dirty="0">
                <a:latin typeface="Times New Roman"/>
                <a:cs typeface="Times New Roman"/>
              </a:rPr>
              <a:t> з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природними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та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штучними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лінійними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спорудами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і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рубежами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(річками,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струмками,</a:t>
            </a:r>
            <a:r>
              <a:rPr sz="2400" spc="-5" dirty="0">
                <a:latin typeface="Times New Roman"/>
                <a:cs typeface="Times New Roman"/>
              </a:rPr>
              <a:t> каналами,</a:t>
            </a:r>
            <a:r>
              <a:rPr sz="2400" dirty="0">
                <a:latin typeface="Times New Roman"/>
                <a:cs typeface="Times New Roman"/>
              </a:rPr>
              <a:t> лісосмугами,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шляхами,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шляховими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спорудами, 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парканами, </a:t>
            </a:r>
            <a:r>
              <a:rPr sz="2400" spc="-15" dirty="0">
                <a:latin typeface="Times New Roman"/>
                <a:cs typeface="Times New Roman"/>
              </a:rPr>
              <a:t>огорожами, </a:t>
            </a:r>
            <a:r>
              <a:rPr sz="2400" dirty="0">
                <a:latin typeface="Times New Roman"/>
                <a:cs typeface="Times New Roman"/>
              </a:rPr>
              <a:t>фасадами </a:t>
            </a:r>
            <a:r>
              <a:rPr sz="2400" spc="-35" dirty="0">
                <a:latin typeface="Times New Roman"/>
                <a:cs typeface="Times New Roman"/>
              </a:rPr>
              <a:t>будівель </a:t>
            </a:r>
            <a:r>
              <a:rPr sz="2400" spc="5" dirty="0">
                <a:latin typeface="Times New Roman"/>
                <a:cs typeface="Times New Roman"/>
              </a:rPr>
              <a:t>та </a:t>
            </a:r>
            <a:r>
              <a:rPr sz="2400" dirty="0">
                <a:latin typeface="Times New Roman"/>
                <a:cs typeface="Times New Roman"/>
              </a:rPr>
              <a:t>іншими </a:t>
            </a:r>
            <a:r>
              <a:rPr sz="2400" spc="-5" dirty="0">
                <a:latin typeface="Times New Roman"/>
                <a:cs typeface="Times New Roman"/>
              </a:rPr>
              <a:t>лінійними </a:t>
            </a:r>
            <a:r>
              <a:rPr sz="2400" spc="-20" dirty="0">
                <a:latin typeface="Times New Roman"/>
                <a:cs typeface="Times New Roman"/>
              </a:rPr>
              <a:t>спорудами </a:t>
            </a:r>
            <a:r>
              <a:rPr sz="2400" dirty="0">
                <a:latin typeface="Times New Roman"/>
                <a:cs typeface="Times New Roman"/>
              </a:rPr>
              <a:t>і </a:t>
            </a:r>
            <a:r>
              <a:rPr sz="2400" spc="-15" dirty="0">
                <a:latin typeface="Times New Roman"/>
                <a:cs typeface="Times New Roman"/>
              </a:rPr>
              <a:t>рубежами </a:t>
            </a:r>
            <a:r>
              <a:rPr sz="2400" spc="-10" dirty="0">
                <a:latin typeface="Times New Roman"/>
                <a:cs typeface="Times New Roman"/>
              </a:rPr>
              <a:t> тощо).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7047" y="215646"/>
            <a:ext cx="11679555" cy="3317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400" spc="-15" dirty="0">
                <a:latin typeface="Times New Roman"/>
                <a:cs typeface="Times New Roman"/>
              </a:rPr>
              <a:t>Статтею </a:t>
            </a:r>
            <a:r>
              <a:rPr sz="2400" dirty="0">
                <a:latin typeface="Times New Roman"/>
                <a:cs typeface="Times New Roman"/>
              </a:rPr>
              <a:t>108 </a:t>
            </a:r>
            <a:r>
              <a:rPr sz="2400" spc="-10" dirty="0">
                <a:latin typeface="Times New Roman"/>
                <a:cs typeface="Times New Roman"/>
              </a:rPr>
              <a:t>Земельного </a:t>
            </a:r>
            <a:r>
              <a:rPr sz="2400" spc="-45" dirty="0">
                <a:latin typeface="Times New Roman"/>
                <a:cs typeface="Times New Roman"/>
              </a:rPr>
              <a:t>кодексу </a:t>
            </a:r>
            <a:r>
              <a:rPr sz="2400" spc="-30" dirty="0">
                <a:latin typeface="Times New Roman"/>
                <a:cs typeface="Times New Roman"/>
              </a:rPr>
              <a:t>України </a:t>
            </a:r>
            <a:r>
              <a:rPr sz="2400" spc="-15" dirty="0">
                <a:latin typeface="Times New Roman"/>
                <a:cs typeface="Times New Roman"/>
              </a:rPr>
              <a:t>передбачено </a:t>
            </a:r>
            <a:r>
              <a:rPr sz="2400" dirty="0">
                <a:latin typeface="Times New Roman"/>
                <a:cs typeface="Times New Roman"/>
              </a:rPr>
              <a:t>у </a:t>
            </a:r>
            <a:r>
              <a:rPr sz="2400" spc="-10" dirty="0">
                <a:latin typeface="Times New Roman"/>
                <a:cs typeface="Times New Roman"/>
              </a:rPr>
              <a:t>випадках, </a:t>
            </a:r>
            <a:r>
              <a:rPr sz="2400" spc="-45" dirty="0">
                <a:latin typeface="Times New Roman"/>
                <a:cs typeface="Times New Roman"/>
              </a:rPr>
              <a:t>коли </a:t>
            </a:r>
            <a:r>
              <a:rPr sz="2400" spc="-10" dirty="0">
                <a:latin typeface="Times New Roman"/>
                <a:cs typeface="Times New Roman"/>
              </a:rPr>
              <a:t>сусідні </a:t>
            </a:r>
            <a:r>
              <a:rPr sz="2400" spc="-5" dirty="0">
                <a:latin typeface="Times New Roman"/>
                <a:cs typeface="Times New Roman"/>
              </a:rPr>
              <a:t>земельні </a:t>
            </a:r>
            <a:r>
              <a:rPr sz="2400" dirty="0">
                <a:latin typeface="Times New Roman"/>
                <a:cs typeface="Times New Roman"/>
              </a:rPr>
              <a:t> ділянки </a:t>
            </a:r>
            <a:r>
              <a:rPr sz="2400" spc="-5" dirty="0">
                <a:latin typeface="Times New Roman"/>
                <a:cs typeface="Times New Roman"/>
              </a:rPr>
              <a:t>відокремлені </a:t>
            </a:r>
            <a:r>
              <a:rPr sz="2400" dirty="0">
                <a:latin typeface="Times New Roman"/>
                <a:cs typeface="Times New Roman"/>
              </a:rPr>
              <a:t>рослинною </a:t>
            </a:r>
            <a:r>
              <a:rPr sz="2400" spc="-10" dirty="0">
                <a:latin typeface="Times New Roman"/>
                <a:cs typeface="Times New Roman"/>
              </a:rPr>
              <a:t>смугою, </a:t>
            </a:r>
            <a:r>
              <a:rPr sz="2400" spc="-20" dirty="0">
                <a:latin typeface="Times New Roman"/>
                <a:cs typeface="Times New Roman"/>
              </a:rPr>
              <a:t>стежкою, </a:t>
            </a:r>
            <a:r>
              <a:rPr sz="2400" spc="-30" dirty="0">
                <a:latin typeface="Times New Roman"/>
                <a:cs typeface="Times New Roman"/>
              </a:rPr>
              <a:t>рівчаком, </a:t>
            </a:r>
            <a:r>
              <a:rPr sz="2400" spc="-10" dirty="0">
                <a:latin typeface="Times New Roman"/>
                <a:cs typeface="Times New Roman"/>
              </a:rPr>
              <a:t>каналом, </a:t>
            </a:r>
            <a:r>
              <a:rPr sz="2400" spc="-5" dirty="0">
                <a:latin typeface="Times New Roman"/>
                <a:cs typeface="Times New Roman"/>
              </a:rPr>
              <a:t>стіною, </a:t>
            </a:r>
            <a:r>
              <a:rPr sz="2400" spc="-15" dirty="0">
                <a:latin typeface="Times New Roman"/>
                <a:cs typeface="Times New Roman"/>
              </a:rPr>
              <a:t>парканом 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або іншою </a:t>
            </a:r>
            <a:r>
              <a:rPr sz="2400" spc="-20" dirty="0">
                <a:latin typeface="Times New Roman"/>
                <a:cs typeface="Times New Roman"/>
              </a:rPr>
              <a:t>спорудою, </a:t>
            </a:r>
            <a:r>
              <a:rPr sz="2400" spc="-25" dirty="0">
                <a:latin typeface="Times New Roman"/>
                <a:cs typeface="Times New Roman"/>
              </a:rPr>
              <a:t>то </a:t>
            </a:r>
            <a:r>
              <a:rPr sz="2400" spc="-10" dirty="0">
                <a:latin typeface="Times New Roman"/>
                <a:cs typeface="Times New Roman"/>
              </a:rPr>
              <a:t>власники </a:t>
            </a:r>
            <a:r>
              <a:rPr sz="2400" spc="-5" dirty="0">
                <a:latin typeface="Times New Roman"/>
                <a:cs typeface="Times New Roman"/>
              </a:rPr>
              <a:t>цих </a:t>
            </a:r>
            <a:r>
              <a:rPr sz="2400" dirty="0">
                <a:latin typeface="Times New Roman"/>
                <a:cs typeface="Times New Roman"/>
              </a:rPr>
              <a:t>ділянок </a:t>
            </a:r>
            <a:r>
              <a:rPr sz="2400" spc="-10" dirty="0">
                <a:latin typeface="Times New Roman"/>
                <a:cs typeface="Times New Roman"/>
              </a:rPr>
              <a:t>мають право </a:t>
            </a:r>
            <a:r>
              <a:rPr sz="2400" spc="-5" dirty="0">
                <a:latin typeface="Times New Roman"/>
                <a:cs typeface="Times New Roman"/>
              </a:rPr>
              <a:t>на </a:t>
            </a:r>
            <a:r>
              <a:rPr sz="2400" dirty="0">
                <a:latin typeface="Times New Roman"/>
                <a:cs typeface="Times New Roman"/>
              </a:rPr>
              <a:t>їх </a:t>
            </a:r>
            <a:r>
              <a:rPr sz="2400" spc="-5" dirty="0">
                <a:latin typeface="Times New Roman"/>
                <a:cs typeface="Times New Roman"/>
              </a:rPr>
              <a:t>спільне </a:t>
            </a:r>
            <a:r>
              <a:rPr sz="2400" spc="-10" dirty="0">
                <a:latin typeface="Times New Roman"/>
                <a:cs typeface="Times New Roman"/>
              </a:rPr>
              <a:t>використання, 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якщо </a:t>
            </a:r>
            <a:r>
              <a:rPr sz="2400" spc="-5" dirty="0">
                <a:latin typeface="Times New Roman"/>
                <a:cs typeface="Times New Roman"/>
              </a:rPr>
              <a:t>зовнішні </a:t>
            </a:r>
            <a:r>
              <a:rPr sz="2400" dirty="0">
                <a:latin typeface="Times New Roman"/>
                <a:cs typeface="Times New Roman"/>
              </a:rPr>
              <a:t>ознаки </a:t>
            </a:r>
            <a:r>
              <a:rPr sz="2400" spc="-5" dirty="0">
                <a:latin typeface="Times New Roman"/>
                <a:cs typeface="Times New Roman"/>
              </a:rPr>
              <a:t>не </a:t>
            </a:r>
            <a:r>
              <a:rPr sz="2400" spc="-20" dirty="0">
                <a:latin typeface="Times New Roman"/>
                <a:cs typeface="Times New Roman"/>
              </a:rPr>
              <a:t>вказують </a:t>
            </a:r>
            <a:r>
              <a:rPr sz="2400" spc="-5" dirty="0">
                <a:latin typeface="Times New Roman"/>
                <a:cs typeface="Times New Roman"/>
              </a:rPr>
              <a:t>на </a:t>
            </a:r>
            <a:r>
              <a:rPr sz="2400" dirty="0">
                <a:latin typeface="Times New Roman"/>
                <a:cs typeface="Times New Roman"/>
              </a:rPr>
              <a:t>те, </a:t>
            </a:r>
            <a:r>
              <a:rPr sz="2400" spc="5" dirty="0">
                <a:latin typeface="Times New Roman"/>
                <a:cs typeface="Times New Roman"/>
              </a:rPr>
              <a:t>що </a:t>
            </a:r>
            <a:r>
              <a:rPr sz="2400" spc="-30" dirty="0">
                <a:latin typeface="Times New Roman"/>
                <a:cs typeface="Times New Roman"/>
              </a:rPr>
              <a:t>споруда </a:t>
            </a:r>
            <a:r>
              <a:rPr sz="2400" spc="-5" dirty="0">
                <a:latin typeface="Times New Roman"/>
                <a:cs typeface="Times New Roman"/>
              </a:rPr>
              <a:t>належить </a:t>
            </a:r>
            <a:r>
              <a:rPr sz="2400" dirty="0">
                <a:latin typeface="Times New Roman"/>
                <a:cs typeface="Times New Roman"/>
              </a:rPr>
              <a:t>лише </a:t>
            </a:r>
            <a:r>
              <a:rPr sz="2400" spc="-20" dirty="0">
                <a:latin typeface="Times New Roman"/>
                <a:cs typeface="Times New Roman"/>
              </a:rPr>
              <a:t>одному </a:t>
            </a:r>
            <a:r>
              <a:rPr sz="2400" dirty="0">
                <a:latin typeface="Times New Roman"/>
                <a:cs typeface="Times New Roman"/>
              </a:rPr>
              <a:t>з </a:t>
            </a:r>
            <a:r>
              <a:rPr sz="2400" spc="-10" dirty="0">
                <a:latin typeface="Times New Roman"/>
                <a:cs typeface="Times New Roman"/>
              </a:rPr>
              <a:t>сусідів. 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Власники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сусідніх</a:t>
            </a:r>
            <a:r>
              <a:rPr sz="2400" spc="-5" dirty="0">
                <a:latin typeface="Times New Roman"/>
                <a:cs typeface="Times New Roman"/>
              </a:rPr>
              <a:t> земельних</a:t>
            </a:r>
            <a:r>
              <a:rPr sz="2400" dirty="0">
                <a:latin typeface="Times New Roman"/>
                <a:cs typeface="Times New Roman"/>
              </a:rPr>
              <a:t> ділянок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можуть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користуватися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межовими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спорудами 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спільно </a:t>
            </a:r>
            <a:r>
              <a:rPr sz="2400" dirty="0">
                <a:latin typeface="Times New Roman"/>
                <a:cs typeface="Times New Roman"/>
              </a:rPr>
              <a:t>за </a:t>
            </a:r>
            <a:r>
              <a:rPr sz="2400" spc="-10" dirty="0">
                <a:latin typeface="Times New Roman"/>
                <a:cs typeface="Times New Roman"/>
              </a:rPr>
              <a:t>домовленістю </a:t>
            </a:r>
            <a:r>
              <a:rPr sz="2400" dirty="0">
                <a:latin typeface="Times New Roman"/>
                <a:cs typeface="Times New Roman"/>
              </a:rPr>
              <a:t>між </a:t>
            </a:r>
            <a:r>
              <a:rPr sz="2400" spc="-5" dirty="0">
                <a:latin typeface="Times New Roman"/>
                <a:cs typeface="Times New Roman"/>
              </a:rPr>
              <a:t>ними. </a:t>
            </a:r>
            <a:r>
              <a:rPr sz="2400" spc="-10" dirty="0">
                <a:latin typeface="Times New Roman"/>
                <a:cs typeface="Times New Roman"/>
              </a:rPr>
              <a:t>Витрати </a:t>
            </a:r>
            <a:r>
              <a:rPr sz="2400" spc="-5" dirty="0">
                <a:latin typeface="Times New Roman"/>
                <a:cs typeface="Times New Roman"/>
              </a:rPr>
              <a:t>на </a:t>
            </a:r>
            <a:r>
              <a:rPr sz="2400" dirty="0">
                <a:latin typeface="Times New Roman"/>
                <a:cs typeface="Times New Roman"/>
              </a:rPr>
              <a:t>утримання </a:t>
            </a:r>
            <a:r>
              <a:rPr sz="2400" spc="-30" dirty="0">
                <a:latin typeface="Times New Roman"/>
                <a:cs typeface="Times New Roman"/>
              </a:rPr>
              <a:t>споруди </a:t>
            </a:r>
            <a:r>
              <a:rPr sz="2400" dirty="0">
                <a:latin typeface="Times New Roman"/>
                <a:cs typeface="Times New Roman"/>
              </a:rPr>
              <a:t>в </a:t>
            </a:r>
            <a:r>
              <a:rPr sz="2400" spc="-5" dirty="0">
                <a:latin typeface="Times New Roman"/>
                <a:cs typeface="Times New Roman"/>
              </a:rPr>
              <a:t>належному </a:t>
            </a:r>
            <a:r>
              <a:rPr sz="2400" dirty="0">
                <a:latin typeface="Times New Roman"/>
                <a:cs typeface="Times New Roman"/>
              </a:rPr>
              <a:t>стані 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сусіди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несуть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у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рівних</a:t>
            </a:r>
            <a:r>
              <a:rPr sz="2400" dirty="0">
                <a:latin typeface="Times New Roman"/>
                <a:cs typeface="Times New Roman"/>
              </a:rPr>
              <a:t> частинах.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До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30" dirty="0">
                <a:latin typeface="Times New Roman"/>
                <a:cs typeface="Times New Roman"/>
              </a:rPr>
              <a:t>того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55" dirty="0">
                <a:latin typeface="Times New Roman"/>
                <a:cs typeface="Times New Roman"/>
              </a:rPr>
              <a:t>часу,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поки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один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із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сусідів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зацікавлений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у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подальшому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існуванні спільної </a:t>
            </a:r>
            <a:r>
              <a:rPr sz="2400" spc="-15" dirty="0">
                <a:latin typeface="Times New Roman"/>
                <a:cs typeface="Times New Roman"/>
              </a:rPr>
              <a:t>межової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споруди,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вона не </a:t>
            </a:r>
            <a:r>
              <a:rPr sz="2400" spc="-25" dirty="0">
                <a:latin typeface="Times New Roman"/>
                <a:cs typeface="Times New Roman"/>
              </a:rPr>
              <a:t>може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бути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ліквідована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або 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змінена </a:t>
            </a:r>
            <a:r>
              <a:rPr sz="2400" spc="-5" dirty="0">
                <a:latin typeface="Times New Roman"/>
                <a:cs typeface="Times New Roman"/>
              </a:rPr>
              <a:t>без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його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згоди.</a:t>
            </a:r>
            <a:endParaRPr sz="2400">
              <a:latin typeface="Times New Roman"/>
              <a:cs typeface="Times New Roman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175759" y="3608832"/>
            <a:ext cx="5544312" cy="2772156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8701" y="136601"/>
            <a:ext cx="11485245" cy="66116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64005" algn="just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Наслідки непідписання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акта погодження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меж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земельної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ділянки</a:t>
            </a:r>
            <a:endParaRPr sz="2400">
              <a:latin typeface="Times New Roman"/>
              <a:cs typeface="Times New Roman"/>
            </a:endParaRPr>
          </a:p>
          <a:p>
            <a:pPr marL="12700" marR="8255" algn="just">
              <a:lnSpc>
                <a:spcPct val="100000"/>
              </a:lnSpc>
              <a:spcBef>
                <a:spcPts val="5"/>
              </a:spcBef>
            </a:pPr>
            <a:r>
              <a:rPr sz="2400" spc="-5" dirty="0">
                <a:latin typeface="Times New Roman"/>
                <a:cs typeface="Times New Roman"/>
              </a:rPr>
              <a:t>Верховний</a:t>
            </a:r>
            <a:r>
              <a:rPr sz="2400" dirty="0">
                <a:latin typeface="Times New Roman"/>
                <a:cs typeface="Times New Roman"/>
              </a:rPr>
              <a:t> Суд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у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2018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року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прийняв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2"/>
              </a:rPr>
              <a:t>Постанову</a:t>
            </a:r>
            <a:r>
              <a:rPr sz="2400" dirty="0">
                <a:latin typeface="Times New Roman"/>
                <a:cs typeface="Times New Roman"/>
              </a:rPr>
              <a:t>,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у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якій,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зокрема,</a:t>
            </a:r>
            <a:r>
              <a:rPr sz="2400" spc="59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прийшов</a:t>
            </a:r>
            <a:r>
              <a:rPr sz="2400" spc="5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до 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наступних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висновків</a:t>
            </a:r>
            <a:r>
              <a:rPr sz="2400" dirty="0">
                <a:latin typeface="Times New Roman"/>
                <a:cs typeface="Times New Roman"/>
              </a:rPr>
              <a:t> щодо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наслідків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непідписання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акту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погодження</a:t>
            </a:r>
            <a:r>
              <a:rPr sz="2400" dirty="0">
                <a:latin typeface="Times New Roman"/>
                <a:cs typeface="Times New Roman"/>
              </a:rPr>
              <a:t> меж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земельної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ділянки: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355600" marR="6985" indent="-343535" algn="just">
              <a:lnSpc>
                <a:spcPct val="100000"/>
              </a:lnSpc>
              <a:buFont typeface="Wingdings"/>
              <a:buChar char=""/>
              <a:tabLst>
                <a:tab pos="356235" algn="l"/>
              </a:tabLst>
            </a:pPr>
            <a:r>
              <a:rPr sz="2400" spc="-5" dirty="0">
                <a:latin typeface="Times New Roman"/>
                <a:cs typeface="Times New Roman"/>
              </a:rPr>
              <a:t>погодження</a:t>
            </a:r>
            <a:r>
              <a:rPr sz="2400" dirty="0">
                <a:latin typeface="Times New Roman"/>
                <a:cs typeface="Times New Roman"/>
              </a:rPr>
              <a:t> меж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є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виключно</a:t>
            </a:r>
            <a:r>
              <a:rPr sz="2400" dirty="0">
                <a:latin typeface="Times New Roman"/>
                <a:cs typeface="Times New Roman"/>
              </a:rPr>
              <a:t> допоміжною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стадією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у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процедурі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приватизації </a:t>
            </a:r>
            <a:r>
              <a:rPr sz="2400" spc="-5" dirty="0">
                <a:latin typeface="Times New Roman"/>
                <a:cs typeface="Times New Roman"/>
              </a:rPr>
              <a:t> земельної</a:t>
            </a:r>
            <a:r>
              <a:rPr sz="2400" dirty="0">
                <a:latin typeface="Times New Roman"/>
                <a:cs typeface="Times New Roman"/>
              </a:rPr>
              <a:t> ділянки,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спрямованою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на</a:t>
            </a:r>
            <a:r>
              <a:rPr sz="2400" dirty="0">
                <a:latin typeface="Times New Roman"/>
                <a:cs typeface="Times New Roman"/>
              </a:rPr>
              <a:t> те,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щоб</a:t>
            </a:r>
            <a:r>
              <a:rPr sz="2400" dirty="0">
                <a:latin typeface="Times New Roman"/>
                <a:cs typeface="Times New Roman"/>
              </a:rPr>
              <a:t> уникнути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необов'язкових</a:t>
            </a:r>
            <a:r>
              <a:rPr sz="2400" dirty="0">
                <a:latin typeface="Times New Roman"/>
                <a:cs typeface="Times New Roman"/>
              </a:rPr>
              <a:t> технічних 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помилок. При цьому стаття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3"/>
              </a:rPr>
              <a:t>198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3"/>
              </a:rPr>
              <a:t>ЗК України</a:t>
            </a:r>
            <a:r>
              <a:rPr sz="2400" spc="-5" dirty="0">
                <a:latin typeface="Times New Roman"/>
                <a:cs typeface="Times New Roman"/>
                <a:hlinkClick r:id="rId3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лише </a:t>
            </a:r>
            <a:r>
              <a:rPr sz="2400" spc="-5" dirty="0">
                <a:latin typeface="Times New Roman"/>
                <a:cs typeface="Times New Roman"/>
              </a:rPr>
              <a:t>вказує, </a:t>
            </a:r>
            <a:r>
              <a:rPr sz="2400" dirty="0">
                <a:latin typeface="Times New Roman"/>
                <a:cs typeface="Times New Roman"/>
              </a:rPr>
              <a:t>що складовою </a:t>
            </a:r>
            <a:r>
              <a:rPr sz="2400" spc="-5" dirty="0">
                <a:latin typeface="Times New Roman"/>
                <a:cs typeface="Times New Roman"/>
              </a:rPr>
              <a:t>кадастрових </a:t>
            </a:r>
            <a:r>
              <a:rPr sz="2400" dirty="0">
                <a:latin typeface="Times New Roman"/>
                <a:cs typeface="Times New Roman"/>
              </a:rPr>
              <a:t> зйомок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є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«погодження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меж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земельної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ділянки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з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суміжними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власниками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та 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землекористувачами». </a:t>
            </a:r>
            <a:r>
              <a:rPr sz="2400" dirty="0">
                <a:latin typeface="Times New Roman"/>
                <a:cs typeface="Times New Roman"/>
              </a:rPr>
              <a:t>Із </a:t>
            </a:r>
            <a:r>
              <a:rPr sz="2400" spc="-5" dirty="0">
                <a:latin typeface="Times New Roman"/>
                <a:cs typeface="Times New Roman"/>
              </a:rPr>
              <a:t>цього </a:t>
            </a:r>
            <a:r>
              <a:rPr sz="2400" dirty="0">
                <a:latin typeface="Times New Roman"/>
                <a:cs typeface="Times New Roman"/>
              </a:rPr>
              <a:t>зовсім </a:t>
            </a:r>
            <a:r>
              <a:rPr sz="2400" spc="-5" dirty="0">
                <a:latin typeface="Times New Roman"/>
                <a:cs typeface="Times New Roman"/>
              </a:rPr>
              <a:t>не слідує, </a:t>
            </a:r>
            <a:r>
              <a:rPr sz="2400" dirty="0">
                <a:latin typeface="Times New Roman"/>
                <a:cs typeface="Times New Roman"/>
              </a:rPr>
              <a:t>що у </a:t>
            </a:r>
            <a:r>
              <a:rPr sz="2400" spc="-5" dirty="0">
                <a:latin typeface="Times New Roman"/>
                <a:cs typeface="Times New Roman"/>
              </a:rPr>
              <a:t>випадку відмови </a:t>
            </a:r>
            <a:r>
              <a:rPr sz="2400" dirty="0">
                <a:latin typeface="Times New Roman"/>
                <a:cs typeface="Times New Roman"/>
              </a:rPr>
              <a:t>суміжного 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землевласника </a:t>
            </a:r>
            <a:r>
              <a:rPr sz="2400" dirty="0">
                <a:latin typeface="Times New Roman"/>
                <a:cs typeface="Times New Roman"/>
              </a:rPr>
              <a:t>або </a:t>
            </a:r>
            <a:r>
              <a:rPr sz="2400" spc="-5" dirty="0">
                <a:latin typeface="Times New Roman"/>
                <a:cs typeface="Times New Roman"/>
              </a:rPr>
              <a:t>землекористувача від підписання відповідного </a:t>
            </a:r>
            <a:r>
              <a:rPr sz="2400" dirty="0">
                <a:latin typeface="Times New Roman"/>
                <a:cs typeface="Times New Roman"/>
              </a:rPr>
              <a:t>документа - </a:t>
            </a:r>
            <a:r>
              <a:rPr sz="2400" spc="-5" dirty="0">
                <a:latin typeface="Times New Roman"/>
                <a:cs typeface="Times New Roman"/>
              </a:rPr>
              <a:t>акта 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погодження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меж -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слід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вважати,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що</a:t>
            </a:r>
            <a:r>
              <a:rPr sz="2400" spc="-5" dirty="0">
                <a:latin typeface="Times New Roman"/>
                <a:cs typeface="Times New Roman"/>
              </a:rPr>
              <a:t> погодження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меж </a:t>
            </a:r>
            <a:r>
              <a:rPr sz="2400" spc="-5" dirty="0">
                <a:latin typeface="Times New Roman"/>
                <a:cs typeface="Times New Roman"/>
              </a:rPr>
              <a:t>не</a:t>
            </a:r>
            <a:r>
              <a:rPr sz="2400" dirty="0">
                <a:latin typeface="Times New Roman"/>
                <a:cs typeface="Times New Roman"/>
              </a:rPr>
              <a:t> відбулося;</a:t>
            </a:r>
            <a:endParaRPr sz="2400">
              <a:latin typeface="Times New Roman"/>
              <a:cs typeface="Times New Roman"/>
            </a:endParaRPr>
          </a:p>
          <a:p>
            <a:pPr marL="355600" marR="5080" indent="-343535" algn="just">
              <a:lnSpc>
                <a:spcPct val="100000"/>
              </a:lnSpc>
              <a:spcBef>
                <a:spcPts val="5"/>
              </a:spcBef>
              <a:buFont typeface="Wingdings"/>
              <a:buChar char=""/>
              <a:tabLst>
                <a:tab pos="356235" algn="l"/>
              </a:tabLst>
            </a:pPr>
            <a:r>
              <a:rPr sz="2400" spc="-5" dirty="0">
                <a:latin typeface="Times New Roman"/>
                <a:cs typeface="Times New Roman"/>
              </a:rPr>
              <a:t>погодження</a:t>
            </a:r>
            <a:r>
              <a:rPr sz="2400" dirty="0">
                <a:latin typeface="Times New Roman"/>
                <a:cs typeface="Times New Roman"/>
              </a:rPr>
              <a:t> меж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полягає</a:t>
            </a:r>
            <a:r>
              <a:rPr sz="2400" dirty="0">
                <a:latin typeface="Times New Roman"/>
                <a:cs typeface="Times New Roman"/>
              </a:rPr>
              <a:t> у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тому,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щоб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суміжнику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було</a:t>
            </a:r>
            <a:r>
              <a:rPr sz="2400" dirty="0">
                <a:latin typeface="Times New Roman"/>
                <a:cs typeface="Times New Roman"/>
              </a:rPr>
              <a:t> запропоновано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підписати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відповідний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акт.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Якщо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він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відмовляється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це</a:t>
            </a:r>
            <a:r>
              <a:rPr sz="2400" dirty="0">
                <a:latin typeface="Times New Roman"/>
                <a:cs typeface="Times New Roman"/>
              </a:rPr>
              <a:t> робити,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орган,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уповноважений 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вирішувати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питання</a:t>
            </a:r>
            <a:r>
              <a:rPr sz="2400" dirty="0">
                <a:latin typeface="Times New Roman"/>
                <a:cs typeface="Times New Roman"/>
              </a:rPr>
              <a:t> про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приватизацію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ділянки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по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суті,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повинен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виходити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не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із 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самого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факту</a:t>
            </a:r>
            <a:r>
              <a:rPr sz="2400" spc="-5" dirty="0">
                <a:latin typeface="Times New Roman"/>
                <a:cs typeface="Times New Roman"/>
              </a:rPr>
              <a:t> відмови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від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підписання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акта,</a:t>
            </a:r>
            <a:r>
              <a:rPr sz="2400" dirty="0">
                <a:latin typeface="Times New Roman"/>
                <a:cs typeface="Times New Roman"/>
              </a:rPr>
              <a:t> а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із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мотивів</a:t>
            </a:r>
            <a:r>
              <a:rPr sz="2400" dirty="0">
                <a:latin typeface="Times New Roman"/>
                <a:cs typeface="Times New Roman"/>
              </a:rPr>
              <a:t> відмови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(якщо</a:t>
            </a:r>
            <a:r>
              <a:rPr sz="2400" spc="6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вони </a:t>
            </a:r>
            <a:r>
              <a:rPr sz="2400" dirty="0">
                <a:latin typeface="Times New Roman"/>
                <a:cs typeface="Times New Roman"/>
              </a:rPr>
              <a:t> озвучені).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Якщо</a:t>
            </a:r>
            <a:r>
              <a:rPr sz="2400" dirty="0">
                <a:latin typeface="Times New Roman"/>
                <a:cs typeface="Times New Roman"/>
              </a:rPr>
              <a:t> такими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мотивами</a:t>
            </a:r>
            <a:r>
              <a:rPr sz="2400" dirty="0">
                <a:latin typeface="Times New Roman"/>
                <a:cs typeface="Times New Roman"/>
              </a:rPr>
              <a:t> є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виключно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неприязні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стосунки</a:t>
            </a:r>
            <a:r>
              <a:rPr sz="2400" dirty="0">
                <a:latin typeface="Times New Roman"/>
                <a:cs typeface="Times New Roman"/>
              </a:rPr>
              <a:t> -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правового </a:t>
            </a:r>
            <a:r>
              <a:rPr sz="2400" dirty="0">
                <a:latin typeface="Times New Roman"/>
                <a:cs typeface="Times New Roman"/>
              </a:rPr>
              <a:t> значення</a:t>
            </a:r>
            <a:r>
              <a:rPr sz="2400" spc="-5" dirty="0">
                <a:latin typeface="Times New Roman"/>
                <a:cs typeface="Times New Roman"/>
              </a:rPr>
              <a:t> вони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не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мають;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1477" y="122631"/>
            <a:ext cx="11483340" cy="55137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Наслідки непідписання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акта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погодження</a:t>
            </a:r>
            <a:r>
              <a:rPr sz="2400" spc="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меж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земельної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ділянки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354965" marR="6985" indent="-342900" algn="just">
              <a:lnSpc>
                <a:spcPct val="100000"/>
              </a:lnSpc>
              <a:spcBef>
                <a:spcPts val="5"/>
              </a:spcBef>
              <a:buFont typeface="Wingdings"/>
              <a:buChar char=""/>
              <a:tabLst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у </a:t>
            </a:r>
            <a:r>
              <a:rPr sz="2400" spc="-5" dirty="0">
                <a:latin typeface="Times New Roman"/>
                <a:cs typeface="Times New Roman"/>
              </a:rPr>
              <a:t>разі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виникнення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спору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сама по собі </a:t>
            </a:r>
            <a:r>
              <a:rPr sz="2400" spc="-10" dirty="0">
                <a:latin typeface="Times New Roman"/>
                <a:cs typeface="Times New Roman"/>
              </a:rPr>
              <a:t>відсутність</a:t>
            </a:r>
            <a:r>
              <a:rPr sz="2400" spc="58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погодження</a:t>
            </a:r>
            <a:r>
              <a:rPr sz="2400" spc="5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меж не є </a:t>
            </a:r>
            <a:r>
              <a:rPr sz="2400" spc="-5" dirty="0">
                <a:latin typeface="Times New Roman"/>
                <a:cs typeface="Times New Roman"/>
              </a:rPr>
              <a:t>підставою </a:t>
            </a:r>
            <a:r>
              <a:rPr sz="2400" dirty="0">
                <a:latin typeface="Times New Roman"/>
                <a:cs typeface="Times New Roman"/>
              </a:rPr>
              <a:t> для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того,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щоб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вважати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прийняте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рішення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про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приватизацію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незаконним;</a:t>
            </a:r>
            <a:endParaRPr sz="2400">
              <a:latin typeface="Times New Roman"/>
              <a:cs typeface="Times New Roman"/>
            </a:endParaRPr>
          </a:p>
          <a:p>
            <a:pPr marL="354965" marR="6350" indent="-342900" algn="just">
              <a:lnSpc>
                <a:spcPct val="100000"/>
              </a:lnSpc>
              <a:buFont typeface="Wingdings"/>
              <a:buChar char=""/>
              <a:tabLst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підписання </a:t>
            </a:r>
            <a:r>
              <a:rPr sz="2400" spc="-10" dirty="0">
                <a:latin typeface="Times New Roman"/>
                <a:cs typeface="Times New Roman"/>
              </a:rPr>
              <a:t>акта </a:t>
            </a:r>
            <a:r>
              <a:rPr sz="2400" spc="-20" dirty="0">
                <a:latin typeface="Times New Roman"/>
                <a:cs typeface="Times New Roman"/>
              </a:rPr>
              <a:t>погодження </a:t>
            </a:r>
            <a:r>
              <a:rPr sz="2400" dirty="0">
                <a:latin typeface="Times New Roman"/>
                <a:cs typeface="Times New Roman"/>
              </a:rPr>
              <a:t>меж самостійного </a:t>
            </a:r>
            <a:r>
              <a:rPr sz="2400" spc="-15" dirty="0">
                <a:latin typeface="Times New Roman"/>
                <a:cs typeface="Times New Roman"/>
              </a:rPr>
              <a:t>значення </a:t>
            </a:r>
            <a:r>
              <a:rPr sz="2400" spc="-5" dirty="0">
                <a:latin typeface="Times New Roman"/>
                <a:cs typeface="Times New Roman"/>
              </a:rPr>
              <a:t>не </a:t>
            </a:r>
            <a:r>
              <a:rPr sz="2400" spc="-10" dirty="0">
                <a:latin typeface="Times New Roman"/>
                <a:cs typeface="Times New Roman"/>
              </a:rPr>
              <a:t>має, </a:t>
            </a:r>
            <a:r>
              <a:rPr sz="2400" spc="-5" dirty="0">
                <a:latin typeface="Times New Roman"/>
                <a:cs typeface="Times New Roman"/>
              </a:rPr>
              <a:t>воно не </a:t>
            </a:r>
            <a:r>
              <a:rPr sz="2400" spc="-10" dirty="0">
                <a:latin typeface="Times New Roman"/>
                <a:cs typeface="Times New Roman"/>
              </a:rPr>
              <a:t>призводить 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до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виникнення,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зміни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або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припинення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прав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на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земельну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40" dirty="0">
                <a:latin typeface="Times New Roman"/>
                <a:cs typeface="Times New Roman"/>
              </a:rPr>
              <a:t>ділянку,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як</a:t>
            </a:r>
            <a:r>
              <a:rPr sz="2400" spc="6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і</a:t>
            </a:r>
            <a:r>
              <a:rPr sz="2400" spc="600" dirty="0">
                <a:latin typeface="Times New Roman"/>
                <a:cs typeface="Times New Roman"/>
              </a:rPr>
              <a:t> </a:t>
            </a:r>
            <a:r>
              <a:rPr sz="2400" spc="-30" dirty="0">
                <a:latin typeface="Times New Roman"/>
                <a:cs typeface="Times New Roman"/>
              </a:rPr>
              <a:t>будь-яких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інших</a:t>
            </a:r>
            <a:r>
              <a:rPr sz="2400" spc="-5" dirty="0">
                <a:latin typeface="Times New Roman"/>
                <a:cs typeface="Times New Roman"/>
              </a:rPr>
              <a:t> прав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у </a:t>
            </a:r>
            <a:r>
              <a:rPr sz="2400" spc="-5" dirty="0">
                <a:latin typeface="Times New Roman"/>
                <a:cs typeface="Times New Roman"/>
              </a:rPr>
              <a:t>процедурі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приватизації;</a:t>
            </a:r>
            <a:endParaRPr sz="2400">
              <a:latin typeface="Times New Roman"/>
              <a:cs typeface="Times New Roman"/>
            </a:endParaRPr>
          </a:p>
          <a:p>
            <a:pPr marL="354965" marR="5080" indent="-342900" algn="just">
              <a:lnSpc>
                <a:spcPct val="100000"/>
              </a:lnSpc>
              <a:buFont typeface="Wingdings"/>
              <a:buChar char=""/>
              <a:tabLst>
                <a:tab pos="355600" algn="l"/>
              </a:tabLst>
            </a:pPr>
            <a:r>
              <a:rPr sz="2400" spc="-15" dirty="0">
                <a:latin typeface="Times New Roman"/>
                <a:cs typeface="Times New Roman"/>
              </a:rPr>
              <a:t>непогодження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меж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земельної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ділянки</a:t>
            </a:r>
            <a:r>
              <a:rPr sz="2400" dirty="0">
                <a:latin typeface="Times New Roman"/>
                <a:cs typeface="Times New Roman"/>
              </a:rPr>
              <a:t> із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суміжними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власниками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15" dirty="0">
                <a:latin typeface="Times New Roman"/>
                <a:cs typeface="Times New Roman"/>
              </a:rPr>
              <a:t>та 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землекористувачами </a:t>
            </a:r>
            <a:r>
              <a:rPr sz="2400" spc="-5" dirty="0">
                <a:latin typeface="Times New Roman"/>
                <a:cs typeface="Times New Roman"/>
              </a:rPr>
              <a:t>не </a:t>
            </a:r>
            <a:r>
              <a:rPr sz="2400" spc="-25" dirty="0">
                <a:latin typeface="Times New Roman"/>
                <a:cs typeface="Times New Roman"/>
              </a:rPr>
              <a:t>може </a:t>
            </a:r>
            <a:r>
              <a:rPr sz="2400" spc="-15" dirty="0">
                <a:latin typeface="Times New Roman"/>
                <a:cs typeface="Times New Roman"/>
              </a:rPr>
              <a:t>слугувати </a:t>
            </a:r>
            <a:r>
              <a:rPr sz="2400" spc="-5" dirty="0">
                <a:latin typeface="Times New Roman"/>
                <a:cs typeface="Times New Roman"/>
              </a:rPr>
              <a:t>підставою </a:t>
            </a:r>
            <a:r>
              <a:rPr sz="2400" dirty="0">
                <a:latin typeface="Times New Roman"/>
                <a:cs typeface="Times New Roman"/>
              </a:rPr>
              <a:t>для </a:t>
            </a:r>
            <a:r>
              <a:rPr sz="2400" spc="-5" dirty="0">
                <a:latin typeface="Times New Roman"/>
                <a:cs typeface="Times New Roman"/>
              </a:rPr>
              <a:t>відмови відповідної місцевої </a:t>
            </a:r>
            <a:r>
              <a:rPr sz="2400" dirty="0">
                <a:latin typeface="Times New Roman"/>
                <a:cs typeface="Times New Roman"/>
              </a:rPr>
              <a:t> ради в </a:t>
            </a:r>
            <a:r>
              <a:rPr sz="2400" spc="-15" dirty="0">
                <a:latin typeface="Times New Roman"/>
                <a:cs typeface="Times New Roman"/>
              </a:rPr>
              <a:t>затвердженні </a:t>
            </a:r>
            <a:r>
              <a:rPr sz="2400" spc="-5" dirty="0">
                <a:latin typeface="Times New Roman"/>
                <a:cs typeface="Times New Roman"/>
              </a:rPr>
              <a:t>технічної документації, </a:t>
            </a:r>
            <a:r>
              <a:rPr sz="2400" dirty="0">
                <a:latin typeface="Times New Roman"/>
                <a:cs typeface="Times New Roman"/>
              </a:rPr>
              <a:t>за </a:t>
            </a:r>
            <a:r>
              <a:rPr sz="2400" spc="-5" dirty="0">
                <a:latin typeface="Times New Roman"/>
                <a:cs typeface="Times New Roman"/>
              </a:rPr>
              <a:t>умови </a:t>
            </a:r>
            <a:r>
              <a:rPr sz="2400" spc="-10" dirty="0">
                <a:latin typeface="Times New Roman"/>
                <a:cs typeface="Times New Roman"/>
              </a:rPr>
              <a:t>правомірних </a:t>
            </a:r>
            <a:r>
              <a:rPr sz="2400" dirty="0">
                <a:latin typeface="Times New Roman"/>
                <a:cs typeface="Times New Roman"/>
              </a:rPr>
              <a:t>дій </a:t>
            </a:r>
            <a:r>
              <a:rPr sz="2400" spc="-40" dirty="0">
                <a:latin typeface="Times New Roman"/>
                <a:cs typeface="Times New Roman"/>
              </a:rPr>
              <a:t>кожного </a:t>
            </a:r>
            <a:r>
              <a:rPr sz="2400" spc="5" dirty="0">
                <a:latin typeface="Times New Roman"/>
                <a:cs typeface="Times New Roman"/>
              </a:rPr>
              <a:t>із 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землекористувачі;</a:t>
            </a:r>
            <a:endParaRPr sz="2400">
              <a:latin typeface="Times New Roman"/>
              <a:cs typeface="Times New Roman"/>
            </a:endParaRPr>
          </a:p>
          <a:p>
            <a:pPr marL="354965" marR="5080" indent="-342900" algn="just">
              <a:lnSpc>
                <a:spcPct val="100000"/>
              </a:lnSpc>
              <a:spcBef>
                <a:spcPts val="5"/>
              </a:spcBef>
              <a:buFont typeface="Wingdings"/>
              <a:buChar char=""/>
              <a:tabLst>
                <a:tab pos="355600" algn="l"/>
              </a:tabLst>
            </a:pPr>
            <a:r>
              <a:rPr sz="2400" spc="-5" dirty="0">
                <a:latin typeface="Times New Roman"/>
                <a:cs typeface="Times New Roman"/>
              </a:rPr>
              <a:t>не надання </a:t>
            </a:r>
            <a:r>
              <a:rPr sz="2400" spc="-30" dirty="0">
                <a:latin typeface="Times New Roman"/>
                <a:cs typeface="Times New Roman"/>
              </a:rPr>
              <a:t>згоди </a:t>
            </a:r>
            <a:r>
              <a:rPr sz="2400" spc="-5" dirty="0">
                <a:latin typeface="Times New Roman"/>
                <a:cs typeface="Times New Roman"/>
              </a:rPr>
              <a:t>на </a:t>
            </a:r>
            <a:r>
              <a:rPr sz="2400" spc="-20" dirty="0">
                <a:latin typeface="Times New Roman"/>
                <a:cs typeface="Times New Roman"/>
              </a:rPr>
              <a:t>погодження </a:t>
            </a:r>
            <a:r>
              <a:rPr sz="2400" dirty="0">
                <a:latin typeface="Times New Roman"/>
                <a:cs typeface="Times New Roman"/>
              </a:rPr>
              <a:t>меж </a:t>
            </a:r>
            <a:r>
              <a:rPr sz="2400" spc="-5" dirty="0">
                <a:latin typeface="Times New Roman"/>
                <a:cs typeface="Times New Roman"/>
              </a:rPr>
              <a:t>земельної ділянки </a:t>
            </a:r>
            <a:r>
              <a:rPr sz="2400" spc="-15" dirty="0">
                <a:latin typeface="Times New Roman"/>
                <a:cs typeface="Times New Roman"/>
              </a:rPr>
              <a:t>суміжного </a:t>
            </a:r>
            <a:r>
              <a:rPr sz="2400" spc="-20" dirty="0">
                <a:latin typeface="Times New Roman"/>
                <a:cs typeface="Times New Roman"/>
              </a:rPr>
              <a:t>землекористувача 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не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може</a:t>
            </a:r>
            <a:r>
              <a:rPr sz="2400" spc="-20" dirty="0">
                <a:latin typeface="Times New Roman"/>
                <a:cs typeface="Times New Roman"/>
              </a:rPr>
              <a:t> бути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перепоною</a:t>
            </a:r>
            <a:r>
              <a:rPr sz="2400" dirty="0">
                <a:latin typeface="Times New Roman"/>
                <a:cs typeface="Times New Roman"/>
              </a:rPr>
              <a:t> для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розгляду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місцевою</a:t>
            </a:r>
            <a:r>
              <a:rPr sz="2400" dirty="0">
                <a:latin typeface="Times New Roman"/>
                <a:cs typeface="Times New Roman"/>
              </a:rPr>
              <a:t> радою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питання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про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передачу 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земельної</a:t>
            </a:r>
            <a:r>
              <a:rPr sz="2400" dirty="0">
                <a:latin typeface="Times New Roman"/>
                <a:cs typeface="Times New Roman"/>
              </a:rPr>
              <a:t> ділянки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у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власність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відповідачу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за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обставин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виготовлення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відповідної 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технічної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документації.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8416" y="122631"/>
            <a:ext cx="11281410" cy="62452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350" algn="just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Підписання акта погодження </a:t>
            </a:r>
            <a:r>
              <a:rPr sz="2400" dirty="0">
                <a:latin typeface="Times New Roman"/>
                <a:cs typeface="Times New Roman"/>
              </a:rPr>
              <a:t>меж </a:t>
            </a:r>
            <a:r>
              <a:rPr sz="2400" spc="-5" dirty="0">
                <a:latin typeface="Times New Roman"/>
                <a:cs typeface="Times New Roman"/>
              </a:rPr>
              <a:t>самостійного </a:t>
            </a:r>
            <a:r>
              <a:rPr sz="2400" dirty="0">
                <a:latin typeface="Times New Roman"/>
                <a:cs typeface="Times New Roman"/>
              </a:rPr>
              <a:t>значення </a:t>
            </a:r>
            <a:r>
              <a:rPr sz="2400" spc="-5" dirty="0">
                <a:latin typeface="Times New Roman"/>
                <a:cs typeface="Times New Roman"/>
              </a:rPr>
              <a:t>не </a:t>
            </a:r>
            <a:r>
              <a:rPr sz="2400" dirty="0">
                <a:latin typeface="Times New Roman"/>
                <a:cs typeface="Times New Roman"/>
              </a:rPr>
              <a:t>має, </a:t>
            </a:r>
            <a:r>
              <a:rPr sz="2400" spc="-5" dirty="0">
                <a:latin typeface="Times New Roman"/>
                <a:cs typeface="Times New Roman"/>
              </a:rPr>
              <a:t>воно не призводить </a:t>
            </a:r>
            <a:r>
              <a:rPr sz="2400" dirty="0">
                <a:latin typeface="Times New Roman"/>
                <a:cs typeface="Times New Roman"/>
              </a:rPr>
              <a:t> до </a:t>
            </a:r>
            <a:r>
              <a:rPr sz="2400" spc="-5" dirty="0">
                <a:latin typeface="Times New Roman"/>
                <a:cs typeface="Times New Roman"/>
              </a:rPr>
              <a:t>виникнення, </a:t>
            </a:r>
            <a:r>
              <a:rPr sz="2400" dirty="0">
                <a:latin typeface="Times New Roman"/>
                <a:cs typeface="Times New Roman"/>
              </a:rPr>
              <a:t>зміни або </a:t>
            </a:r>
            <a:r>
              <a:rPr sz="2400" spc="-5" dirty="0">
                <a:latin typeface="Times New Roman"/>
                <a:cs typeface="Times New Roman"/>
              </a:rPr>
              <a:t>припинення прав на земельну ділянку, </a:t>
            </a:r>
            <a:r>
              <a:rPr sz="2400" spc="-10" dirty="0">
                <a:latin typeface="Times New Roman"/>
                <a:cs typeface="Times New Roman"/>
              </a:rPr>
              <a:t>як </a:t>
            </a:r>
            <a:r>
              <a:rPr sz="2400" dirty="0">
                <a:latin typeface="Times New Roman"/>
                <a:cs typeface="Times New Roman"/>
              </a:rPr>
              <a:t>і </a:t>
            </a:r>
            <a:r>
              <a:rPr sz="2400" spc="-5" dirty="0">
                <a:latin typeface="Times New Roman"/>
                <a:cs typeface="Times New Roman"/>
              </a:rPr>
              <a:t>будь-яких </a:t>
            </a:r>
            <a:r>
              <a:rPr sz="2400" dirty="0">
                <a:latin typeface="Times New Roman"/>
                <a:cs typeface="Times New Roman"/>
              </a:rPr>
              <a:t>інших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прав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у</a:t>
            </a:r>
            <a:r>
              <a:rPr sz="2400" spc="-5" dirty="0">
                <a:latin typeface="Times New Roman"/>
                <a:cs typeface="Times New Roman"/>
              </a:rPr>
              <a:t> процедурі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приватизації.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  <a:spcBef>
                <a:spcPts val="5"/>
              </a:spcBef>
            </a:pPr>
            <a:r>
              <a:rPr sz="2400" spc="-5" dirty="0">
                <a:latin typeface="Times New Roman"/>
                <a:cs typeface="Times New Roman"/>
              </a:rPr>
              <a:t>Непогодження</a:t>
            </a:r>
            <a:r>
              <a:rPr sz="2400" dirty="0">
                <a:latin typeface="Times New Roman"/>
                <a:cs typeface="Times New Roman"/>
              </a:rPr>
              <a:t> меж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земельної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ділянки</a:t>
            </a:r>
            <a:r>
              <a:rPr sz="2400" dirty="0">
                <a:latin typeface="Times New Roman"/>
                <a:cs typeface="Times New Roman"/>
              </a:rPr>
              <a:t> із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власником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та/або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землекористувачем</a:t>
            </a:r>
            <a:r>
              <a:rPr sz="2400" spc="59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не </a:t>
            </a:r>
            <a:r>
              <a:rPr sz="2400" dirty="0">
                <a:latin typeface="Times New Roman"/>
                <a:cs typeface="Times New Roman"/>
              </a:rPr>
              <a:t> може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слугувати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підставою</a:t>
            </a:r>
            <a:r>
              <a:rPr sz="2400" dirty="0">
                <a:latin typeface="Times New Roman"/>
                <a:cs typeface="Times New Roman"/>
              </a:rPr>
              <a:t> для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відмови</a:t>
            </a:r>
            <a:r>
              <a:rPr sz="2400" dirty="0">
                <a:latin typeface="Times New Roman"/>
                <a:cs typeface="Times New Roman"/>
              </a:rPr>
              <a:t> відповідної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місцевої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ради</a:t>
            </a:r>
            <a:r>
              <a:rPr sz="2400" dirty="0">
                <a:latin typeface="Times New Roman"/>
                <a:cs typeface="Times New Roman"/>
              </a:rPr>
              <a:t> в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затвердженні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технічної </a:t>
            </a:r>
            <a:r>
              <a:rPr sz="2400" spc="-5" dirty="0">
                <a:latin typeface="Times New Roman"/>
                <a:cs typeface="Times New Roman"/>
              </a:rPr>
              <a:t>документації, </a:t>
            </a:r>
            <a:r>
              <a:rPr sz="2400" dirty="0">
                <a:latin typeface="Times New Roman"/>
                <a:cs typeface="Times New Roman"/>
              </a:rPr>
              <a:t>за умови </a:t>
            </a:r>
            <a:r>
              <a:rPr sz="2400" spc="-5" dirty="0">
                <a:latin typeface="Times New Roman"/>
                <a:cs typeface="Times New Roman"/>
              </a:rPr>
              <a:t>правомірних </a:t>
            </a:r>
            <a:r>
              <a:rPr sz="2400" dirty="0">
                <a:latin typeface="Times New Roman"/>
                <a:cs typeface="Times New Roman"/>
              </a:rPr>
              <a:t>дій кожного із </a:t>
            </a:r>
            <a:r>
              <a:rPr sz="2400" spc="-5" dirty="0">
                <a:latin typeface="Times New Roman"/>
                <a:cs typeface="Times New Roman"/>
              </a:rPr>
              <a:t>землекористувачів </a:t>
            </a:r>
            <a:r>
              <a:rPr sz="2400" spc="5" dirty="0">
                <a:latin typeface="Times New Roman"/>
                <a:cs typeface="Times New Roman"/>
              </a:rPr>
              <a:t>чи 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землевласників.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Не</a:t>
            </a:r>
            <a:r>
              <a:rPr sz="2400" dirty="0">
                <a:latin typeface="Times New Roman"/>
                <a:cs typeface="Times New Roman"/>
              </a:rPr>
              <a:t> надання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особою</a:t>
            </a:r>
            <a:r>
              <a:rPr sz="2400" dirty="0">
                <a:latin typeface="Times New Roman"/>
                <a:cs typeface="Times New Roman"/>
              </a:rPr>
              <a:t> своєї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згоди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на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погодження</a:t>
            </a:r>
            <a:r>
              <a:rPr sz="2400" spc="5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меж</a:t>
            </a:r>
            <a:r>
              <a:rPr sz="2400" spc="6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земельної 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ділянки </a:t>
            </a:r>
            <a:r>
              <a:rPr sz="2400" spc="-5" dirty="0">
                <a:latin typeface="Times New Roman"/>
                <a:cs typeface="Times New Roman"/>
              </a:rPr>
              <a:t>суміжного землекористувача </a:t>
            </a:r>
            <a:r>
              <a:rPr sz="2400" dirty="0">
                <a:latin typeface="Times New Roman"/>
                <a:cs typeface="Times New Roman"/>
              </a:rPr>
              <a:t>та/або </a:t>
            </a:r>
            <a:r>
              <a:rPr sz="2400" spc="-5" dirty="0">
                <a:latin typeface="Times New Roman"/>
                <a:cs typeface="Times New Roman"/>
              </a:rPr>
              <a:t>власника не </a:t>
            </a:r>
            <a:r>
              <a:rPr sz="2400" dirty="0">
                <a:latin typeface="Times New Roman"/>
                <a:cs typeface="Times New Roman"/>
              </a:rPr>
              <a:t>може </a:t>
            </a:r>
            <a:r>
              <a:rPr sz="2400" spc="-5" dirty="0">
                <a:latin typeface="Times New Roman"/>
                <a:cs typeface="Times New Roman"/>
              </a:rPr>
              <a:t>бути перешкодою </a:t>
            </a:r>
            <a:r>
              <a:rPr sz="2400" dirty="0">
                <a:latin typeface="Times New Roman"/>
                <a:cs typeface="Times New Roman"/>
              </a:rPr>
              <a:t>для 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розгляду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місцевою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радою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питання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про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передачу</a:t>
            </a:r>
            <a:r>
              <a:rPr sz="2400" dirty="0">
                <a:latin typeface="Times New Roman"/>
                <a:cs typeface="Times New Roman"/>
              </a:rPr>
              <a:t> земельної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ділянки</a:t>
            </a:r>
            <a:r>
              <a:rPr sz="2400" dirty="0">
                <a:latin typeface="Times New Roman"/>
                <a:cs typeface="Times New Roman"/>
              </a:rPr>
              <a:t> у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власність 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відповідачу</a:t>
            </a:r>
            <a:r>
              <a:rPr sz="2400" dirty="0">
                <a:latin typeface="Times New Roman"/>
                <a:cs typeface="Times New Roman"/>
              </a:rPr>
              <a:t> за обставин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виготовлення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відповідної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технічної документації.</a:t>
            </a:r>
            <a:endParaRPr sz="24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  <a:spcBef>
                <a:spcPts val="5"/>
              </a:spcBef>
            </a:pPr>
            <a:r>
              <a:rPr sz="2400" b="1" spc="-5" dirty="0">
                <a:latin typeface="Times New Roman"/>
                <a:cs typeface="Times New Roman"/>
              </a:rPr>
              <a:t>Непідписання суміжним власником та/або </a:t>
            </a:r>
            <a:r>
              <a:rPr sz="2400" b="1" dirty="0">
                <a:latin typeface="Times New Roman"/>
                <a:cs typeface="Times New Roman"/>
              </a:rPr>
              <a:t>землекористувачем акту узгодження </a:t>
            </a:r>
            <a:r>
              <a:rPr sz="2400" b="1" spc="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меж</a:t>
            </a:r>
            <a:r>
              <a:rPr sz="2400" b="1" dirty="0">
                <a:latin typeface="Times New Roman"/>
                <a:cs typeface="Times New Roman"/>
              </a:rPr>
              <a:t> земельної</a:t>
            </a:r>
            <a:r>
              <a:rPr sz="2400" b="1" spc="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ділянки</a:t>
            </a:r>
            <a:r>
              <a:rPr sz="2400" b="1" spc="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саме</a:t>
            </a:r>
            <a:r>
              <a:rPr sz="2400" b="1" spc="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по</a:t>
            </a:r>
            <a:r>
              <a:rPr sz="2400" b="1" spc="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собі</a:t>
            </a:r>
            <a:r>
              <a:rPr sz="2400" b="1" spc="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не</a:t>
            </a:r>
            <a:r>
              <a:rPr sz="2400" b="1" dirty="0">
                <a:latin typeface="Times New Roman"/>
                <a:cs typeface="Times New Roman"/>
              </a:rPr>
              <a:t> є</a:t>
            </a:r>
            <a:r>
              <a:rPr sz="2400" b="1" spc="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підставою</a:t>
            </a:r>
            <a:r>
              <a:rPr sz="2400" b="1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для</a:t>
            </a:r>
            <a:r>
              <a:rPr sz="2400" b="1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визнання</a:t>
            </a:r>
            <a:r>
              <a:rPr sz="2400" b="1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недійсним </a:t>
            </a:r>
            <a:r>
              <a:rPr sz="2400" b="1" spc="-58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державного</a:t>
            </a:r>
            <a:r>
              <a:rPr sz="2400" b="1" spc="-1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акту</a:t>
            </a:r>
            <a:r>
              <a:rPr sz="2400" b="1" spc="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на</a:t>
            </a:r>
            <a:r>
              <a:rPr sz="2400" b="1" spc="10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право</a:t>
            </a:r>
            <a:r>
              <a:rPr sz="2400" b="1" spc="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власності</a:t>
            </a:r>
            <a:r>
              <a:rPr sz="2400" b="1" spc="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на </a:t>
            </a:r>
            <a:r>
              <a:rPr sz="2400" b="1" dirty="0">
                <a:latin typeface="Times New Roman"/>
                <a:cs typeface="Times New Roman"/>
              </a:rPr>
              <a:t>земельну</a:t>
            </a:r>
            <a:r>
              <a:rPr sz="2400" b="1" spc="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ділянку.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 marR="7620" algn="just">
              <a:lnSpc>
                <a:spcPct val="100000"/>
              </a:lnSpc>
              <a:spcBef>
                <a:spcPts val="5"/>
              </a:spcBef>
            </a:pPr>
            <a:r>
              <a:rPr sz="2400" i="1" dirty="0">
                <a:latin typeface="Times New Roman"/>
                <a:cs typeface="Times New Roman"/>
              </a:rPr>
              <a:t>!!!При </a:t>
            </a:r>
            <a:r>
              <a:rPr sz="2400" i="1" spc="-5" dirty="0">
                <a:latin typeface="Times New Roman"/>
                <a:cs typeface="Times New Roman"/>
              </a:rPr>
              <a:t>цьому рішення, дії та бездіяльність органів місцевого самоврядування можна </a:t>
            </a:r>
            <a:r>
              <a:rPr sz="2400" i="1" dirty="0">
                <a:latin typeface="Times New Roman"/>
                <a:cs typeface="Times New Roman"/>
              </a:rPr>
              <a:t> оскаржити в</a:t>
            </a:r>
            <a:r>
              <a:rPr sz="2400" i="1" spc="-10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судовому</a:t>
            </a:r>
            <a:r>
              <a:rPr sz="2400" i="1" spc="-20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порядку.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958583" y="1872995"/>
            <a:ext cx="4972812" cy="2212847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39953" y="323468"/>
            <a:ext cx="6941184" cy="2159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2800" spc="-5" dirty="0"/>
              <a:t>Земельна</a:t>
            </a:r>
            <a:r>
              <a:rPr sz="2800" dirty="0"/>
              <a:t> </a:t>
            </a:r>
            <a:r>
              <a:rPr sz="2800" spc="-10" dirty="0"/>
              <a:t>ділянка</a:t>
            </a:r>
            <a:r>
              <a:rPr sz="2800" spc="-5" dirty="0"/>
              <a:t> </a:t>
            </a:r>
            <a:r>
              <a:rPr sz="2800" b="0" spc="-5" dirty="0">
                <a:latin typeface="Times New Roman"/>
                <a:cs typeface="Times New Roman"/>
              </a:rPr>
              <a:t>-</a:t>
            </a:r>
            <a:r>
              <a:rPr sz="2800" b="0" dirty="0">
                <a:latin typeface="Times New Roman"/>
                <a:cs typeface="Times New Roman"/>
              </a:rPr>
              <a:t> </a:t>
            </a:r>
            <a:r>
              <a:rPr sz="2800" b="0" spc="-5" dirty="0">
                <a:latin typeface="Times New Roman"/>
                <a:cs typeface="Times New Roman"/>
              </a:rPr>
              <a:t>це</a:t>
            </a:r>
            <a:r>
              <a:rPr sz="2800" b="0" dirty="0">
                <a:latin typeface="Times New Roman"/>
                <a:cs typeface="Times New Roman"/>
              </a:rPr>
              <a:t> </a:t>
            </a:r>
            <a:r>
              <a:rPr sz="2800" b="0" spc="-5" dirty="0">
                <a:latin typeface="Times New Roman"/>
                <a:cs typeface="Times New Roman"/>
              </a:rPr>
              <a:t>частина</a:t>
            </a:r>
            <a:r>
              <a:rPr sz="2800" b="0" dirty="0">
                <a:latin typeface="Times New Roman"/>
                <a:cs typeface="Times New Roman"/>
              </a:rPr>
              <a:t> </a:t>
            </a:r>
            <a:r>
              <a:rPr sz="2800" b="0" spc="-10" dirty="0">
                <a:latin typeface="Times New Roman"/>
                <a:cs typeface="Times New Roman"/>
              </a:rPr>
              <a:t>земної </a:t>
            </a:r>
            <a:r>
              <a:rPr sz="2800" b="0" spc="-5" dirty="0">
                <a:latin typeface="Times New Roman"/>
                <a:cs typeface="Times New Roman"/>
              </a:rPr>
              <a:t> поверхні</a:t>
            </a:r>
            <a:r>
              <a:rPr sz="2800" b="0" dirty="0">
                <a:latin typeface="Times New Roman"/>
                <a:cs typeface="Times New Roman"/>
              </a:rPr>
              <a:t> </a:t>
            </a:r>
            <a:r>
              <a:rPr sz="2800" b="0" spc="-5" dirty="0">
                <a:latin typeface="Times New Roman"/>
                <a:cs typeface="Times New Roman"/>
              </a:rPr>
              <a:t>з</a:t>
            </a:r>
            <a:r>
              <a:rPr sz="2800" b="0" dirty="0">
                <a:latin typeface="Times New Roman"/>
                <a:cs typeface="Times New Roman"/>
              </a:rPr>
              <a:t> </a:t>
            </a:r>
            <a:r>
              <a:rPr sz="2800" b="0" spc="-5" dirty="0">
                <a:latin typeface="Times New Roman"/>
                <a:cs typeface="Times New Roman"/>
              </a:rPr>
              <a:t>установленими</a:t>
            </a:r>
            <a:r>
              <a:rPr sz="2800" b="0" dirty="0">
                <a:latin typeface="Times New Roman"/>
                <a:cs typeface="Times New Roman"/>
              </a:rPr>
              <a:t> </a:t>
            </a:r>
            <a:r>
              <a:rPr sz="2800" b="0" spc="-5" dirty="0">
                <a:latin typeface="Times New Roman"/>
                <a:cs typeface="Times New Roman"/>
              </a:rPr>
              <a:t>межами,</a:t>
            </a:r>
            <a:r>
              <a:rPr sz="2800" b="0" dirty="0">
                <a:latin typeface="Times New Roman"/>
                <a:cs typeface="Times New Roman"/>
              </a:rPr>
              <a:t> </a:t>
            </a:r>
            <a:r>
              <a:rPr sz="2800" b="0" spc="-5" dirty="0">
                <a:latin typeface="Times New Roman"/>
                <a:cs typeface="Times New Roman"/>
              </a:rPr>
              <a:t>певним </a:t>
            </a:r>
            <a:r>
              <a:rPr sz="2800" b="0" spc="-685" dirty="0">
                <a:latin typeface="Times New Roman"/>
                <a:cs typeface="Times New Roman"/>
              </a:rPr>
              <a:t> </a:t>
            </a:r>
            <a:r>
              <a:rPr sz="2800" b="0" spc="-5" dirty="0">
                <a:latin typeface="Times New Roman"/>
                <a:cs typeface="Times New Roman"/>
              </a:rPr>
              <a:t>місцем</a:t>
            </a:r>
            <a:r>
              <a:rPr sz="2800" b="0" dirty="0">
                <a:latin typeface="Times New Roman"/>
                <a:cs typeface="Times New Roman"/>
              </a:rPr>
              <a:t> </a:t>
            </a:r>
            <a:r>
              <a:rPr sz="2800" b="0" spc="-5" dirty="0">
                <a:latin typeface="Times New Roman"/>
                <a:cs typeface="Times New Roman"/>
              </a:rPr>
              <a:t>розташування,</a:t>
            </a:r>
            <a:r>
              <a:rPr sz="2800" b="0" dirty="0">
                <a:latin typeface="Times New Roman"/>
                <a:cs typeface="Times New Roman"/>
              </a:rPr>
              <a:t> </a:t>
            </a:r>
            <a:r>
              <a:rPr sz="2800" b="0" spc="-5" dirty="0">
                <a:latin typeface="Times New Roman"/>
                <a:cs typeface="Times New Roman"/>
              </a:rPr>
              <a:t>з</a:t>
            </a:r>
            <a:r>
              <a:rPr sz="2800" b="0" dirty="0">
                <a:latin typeface="Times New Roman"/>
                <a:cs typeface="Times New Roman"/>
              </a:rPr>
              <a:t> </a:t>
            </a:r>
            <a:r>
              <a:rPr sz="2800" b="0" spc="-15" dirty="0">
                <a:latin typeface="Times New Roman"/>
                <a:cs typeface="Times New Roman"/>
              </a:rPr>
              <a:t>визначеними</a:t>
            </a:r>
            <a:r>
              <a:rPr sz="2800" b="0" spc="-10" dirty="0">
                <a:latin typeface="Times New Roman"/>
                <a:cs typeface="Times New Roman"/>
              </a:rPr>
              <a:t> </a:t>
            </a:r>
            <a:r>
              <a:rPr sz="2800" b="0" spc="-25" dirty="0">
                <a:latin typeface="Times New Roman"/>
                <a:cs typeface="Times New Roman"/>
              </a:rPr>
              <a:t>щодо </a:t>
            </a:r>
            <a:r>
              <a:rPr sz="2800" b="0" spc="-685" dirty="0">
                <a:latin typeface="Times New Roman"/>
                <a:cs typeface="Times New Roman"/>
              </a:rPr>
              <a:t> </a:t>
            </a:r>
            <a:r>
              <a:rPr sz="2800" b="0" spc="-5" dirty="0">
                <a:latin typeface="Times New Roman"/>
                <a:cs typeface="Times New Roman"/>
              </a:rPr>
              <a:t>неї</a:t>
            </a:r>
            <a:r>
              <a:rPr sz="2800" b="0" dirty="0">
                <a:latin typeface="Times New Roman"/>
                <a:cs typeface="Times New Roman"/>
              </a:rPr>
              <a:t> </a:t>
            </a:r>
            <a:r>
              <a:rPr sz="2800" b="0" spc="-15" dirty="0">
                <a:latin typeface="Times New Roman"/>
                <a:cs typeface="Times New Roman"/>
              </a:rPr>
              <a:t>правами</a:t>
            </a:r>
            <a:r>
              <a:rPr sz="2800" b="0" spc="675" dirty="0">
                <a:latin typeface="Times New Roman"/>
                <a:cs typeface="Times New Roman"/>
              </a:rPr>
              <a:t> </a:t>
            </a:r>
            <a:r>
              <a:rPr sz="2800" b="0" i="1" spc="-20" dirty="0">
                <a:latin typeface="Times New Roman"/>
                <a:cs typeface="Times New Roman"/>
              </a:rPr>
              <a:t>(Земельний</a:t>
            </a:r>
            <a:r>
              <a:rPr sz="2800" b="0" i="1" spc="-15" dirty="0">
                <a:latin typeface="Times New Roman"/>
                <a:cs typeface="Times New Roman"/>
              </a:rPr>
              <a:t> </a:t>
            </a:r>
            <a:r>
              <a:rPr sz="2800" b="0" i="1" spc="-45" dirty="0">
                <a:latin typeface="Times New Roman"/>
                <a:cs typeface="Times New Roman"/>
              </a:rPr>
              <a:t>кодекс</a:t>
            </a:r>
            <a:r>
              <a:rPr sz="2800" b="0" i="1" spc="-40" dirty="0">
                <a:latin typeface="Times New Roman"/>
                <a:cs typeface="Times New Roman"/>
              </a:rPr>
              <a:t> </a:t>
            </a:r>
            <a:r>
              <a:rPr sz="2800" b="0" i="1" spc="-10" dirty="0">
                <a:latin typeface="Times New Roman"/>
                <a:cs typeface="Times New Roman"/>
              </a:rPr>
              <a:t>України. </a:t>
            </a:r>
            <a:r>
              <a:rPr sz="2800" b="0" i="1" spc="-5" dirty="0">
                <a:latin typeface="Times New Roman"/>
                <a:cs typeface="Times New Roman"/>
              </a:rPr>
              <a:t> </a:t>
            </a:r>
            <a:r>
              <a:rPr sz="2800" b="0" i="1" spc="10" dirty="0">
                <a:latin typeface="Times New Roman"/>
                <a:cs typeface="Times New Roman"/>
              </a:rPr>
              <a:t>Стаття</a:t>
            </a:r>
            <a:r>
              <a:rPr sz="2800" b="0" i="1" spc="30" dirty="0">
                <a:latin typeface="Times New Roman"/>
                <a:cs typeface="Times New Roman"/>
              </a:rPr>
              <a:t> </a:t>
            </a:r>
            <a:r>
              <a:rPr sz="2800" b="0" i="1" dirty="0">
                <a:latin typeface="Times New Roman"/>
                <a:cs typeface="Times New Roman"/>
              </a:rPr>
              <a:t>79).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39953" y="3311144"/>
            <a:ext cx="1538605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latin typeface="Times New Roman"/>
                <a:cs typeface="Times New Roman"/>
              </a:rPr>
              <a:t>Земель</a:t>
            </a:r>
            <a:r>
              <a:rPr sz="2800" b="1" spc="-15" dirty="0">
                <a:latin typeface="Times New Roman"/>
                <a:cs typeface="Times New Roman"/>
              </a:rPr>
              <a:t>н</a:t>
            </a:r>
            <a:r>
              <a:rPr sz="2800" b="1" spc="-5" dirty="0">
                <a:latin typeface="Times New Roman"/>
                <a:cs typeface="Times New Roman"/>
              </a:rPr>
              <a:t>а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spc="-10" dirty="0">
                <a:latin typeface="Times New Roman"/>
                <a:cs typeface="Times New Roman"/>
              </a:rPr>
              <a:t>поверхні,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16860" y="3311144"/>
            <a:ext cx="1583055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10" dirty="0">
                <a:latin typeface="Times New Roman"/>
                <a:cs typeface="Times New Roman"/>
              </a:rPr>
              <a:t>ділянка</a:t>
            </a:r>
            <a:endParaRPr sz="2800">
              <a:latin typeface="Times New Roman"/>
              <a:cs typeface="Times New Roman"/>
            </a:endParaRPr>
          </a:p>
          <a:p>
            <a:pPr marL="22860">
              <a:lnSpc>
                <a:spcPct val="100000"/>
              </a:lnSpc>
              <a:tabLst>
                <a:tab pos="1038225" algn="l"/>
              </a:tabLst>
            </a:pPr>
            <a:r>
              <a:rPr sz="2800" spc="-15" dirty="0">
                <a:latin typeface="Times New Roman"/>
                <a:cs typeface="Times New Roman"/>
              </a:rPr>
              <a:t>щ</a:t>
            </a:r>
            <a:r>
              <a:rPr sz="2800" spc="-5" dirty="0">
                <a:latin typeface="Times New Roman"/>
                <a:cs typeface="Times New Roman"/>
              </a:rPr>
              <a:t>о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40" dirty="0">
                <a:latin typeface="Times New Roman"/>
                <a:cs typeface="Times New Roman"/>
              </a:rPr>
              <a:t>м</a:t>
            </a:r>
            <a:r>
              <a:rPr sz="2800" spc="-5" dirty="0">
                <a:latin typeface="Times New Roman"/>
                <a:cs typeface="Times New Roman"/>
              </a:rPr>
              <a:t>ає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033265" y="3311144"/>
            <a:ext cx="1868805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16559" marR="5080" indent="-403860">
              <a:lnSpc>
                <a:spcPct val="100000"/>
              </a:lnSpc>
              <a:spcBef>
                <a:spcPts val="95"/>
              </a:spcBef>
              <a:tabLst>
                <a:tab pos="594360" algn="l"/>
              </a:tabLst>
            </a:pPr>
            <a:r>
              <a:rPr sz="2800" spc="-5" dirty="0">
                <a:latin typeface="Times New Roman"/>
                <a:cs typeface="Times New Roman"/>
              </a:rPr>
              <a:t>-		частина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фі</a:t>
            </a:r>
            <a:r>
              <a:rPr sz="2800" spc="-85" dirty="0">
                <a:latin typeface="Times New Roman"/>
                <a:cs typeface="Times New Roman"/>
              </a:rPr>
              <a:t>к</a:t>
            </a:r>
            <a:r>
              <a:rPr sz="2800" spc="-5" dirty="0">
                <a:latin typeface="Times New Roman"/>
                <a:cs typeface="Times New Roman"/>
              </a:rPr>
              <a:t>со</a:t>
            </a:r>
            <a:r>
              <a:rPr sz="2800" spc="-30" dirty="0">
                <a:latin typeface="Times New Roman"/>
                <a:cs typeface="Times New Roman"/>
              </a:rPr>
              <a:t>в</a:t>
            </a:r>
            <a:r>
              <a:rPr sz="2800" spc="-5" dirty="0">
                <a:latin typeface="Times New Roman"/>
                <a:cs typeface="Times New Roman"/>
              </a:rPr>
              <a:t>ані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132067" y="3311144"/>
            <a:ext cx="1148080" cy="1305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32080" algn="r">
              <a:lnSpc>
                <a:spcPct val="100000"/>
              </a:lnSpc>
              <a:spcBef>
                <a:spcPts val="95"/>
              </a:spcBef>
            </a:pPr>
            <a:r>
              <a:rPr sz="2800" dirty="0">
                <a:latin typeface="Times New Roman"/>
                <a:cs typeface="Times New Roman"/>
              </a:rPr>
              <a:t>з</a:t>
            </a:r>
            <a:r>
              <a:rPr sz="2800" spc="-5" dirty="0">
                <a:latin typeface="Times New Roman"/>
                <a:cs typeface="Times New Roman"/>
              </a:rPr>
              <a:t>е</a:t>
            </a:r>
            <a:r>
              <a:rPr sz="2800" spc="-20" dirty="0">
                <a:latin typeface="Times New Roman"/>
                <a:cs typeface="Times New Roman"/>
              </a:rPr>
              <a:t>м</a:t>
            </a:r>
            <a:r>
              <a:rPr sz="2800" spc="-10" dirty="0">
                <a:latin typeface="Times New Roman"/>
                <a:cs typeface="Times New Roman"/>
              </a:rPr>
              <a:t>н</a:t>
            </a:r>
            <a:r>
              <a:rPr sz="2800" dirty="0">
                <a:latin typeface="Times New Roman"/>
                <a:cs typeface="Times New Roman"/>
              </a:rPr>
              <a:t>о</a:t>
            </a:r>
            <a:r>
              <a:rPr sz="2800" spc="-5" dirty="0">
                <a:latin typeface="Times New Roman"/>
                <a:cs typeface="Times New Roman"/>
              </a:rPr>
              <a:t>ї  межі,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певним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39953" y="4164838"/>
            <a:ext cx="4432300" cy="1305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5" dirty="0">
                <a:latin typeface="Times New Roman"/>
                <a:cs typeface="Times New Roman"/>
              </a:rPr>
              <a:t>характеризується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spc="-5" dirty="0">
                <a:latin typeface="Times New Roman"/>
                <a:cs typeface="Times New Roman"/>
              </a:rPr>
              <a:t>місцерозташуванням,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783205" algn="l"/>
              </a:tabLst>
            </a:pPr>
            <a:r>
              <a:rPr sz="2800" spc="-5" dirty="0">
                <a:latin typeface="Times New Roman"/>
                <a:cs typeface="Times New Roman"/>
              </a:rPr>
              <a:t>властивостями,	фізичними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188458" y="4591558"/>
            <a:ext cx="2089785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8415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latin typeface="Times New Roman"/>
                <a:cs typeface="Times New Roman"/>
              </a:rPr>
              <a:t>п</a:t>
            </a:r>
            <a:r>
              <a:rPr sz="2800" dirty="0">
                <a:latin typeface="Times New Roman"/>
                <a:cs typeface="Times New Roman"/>
              </a:rPr>
              <a:t>р</a:t>
            </a:r>
            <a:r>
              <a:rPr sz="2800" spc="-10" dirty="0">
                <a:latin typeface="Times New Roman"/>
                <a:cs typeface="Times New Roman"/>
              </a:rPr>
              <a:t>и</a:t>
            </a:r>
            <a:r>
              <a:rPr sz="2800" dirty="0">
                <a:latin typeface="Times New Roman"/>
                <a:cs typeface="Times New Roman"/>
              </a:rPr>
              <a:t>р</a:t>
            </a:r>
            <a:r>
              <a:rPr sz="2800" spc="-85" dirty="0">
                <a:latin typeface="Times New Roman"/>
                <a:cs typeface="Times New Roman"/>
              </a:rPr>
              <a:t>о</a:t>
            </a:r>
            <a:r>
              <a:rPr sz="2800" spc="-5" dirty="0">
                <a:latin typeface="Times New Roman"/>
                <a:cs typeface="Times New Roman"/>
              </a:rPr>
              <a:t>д</a:t>
            </a:r>
            <a:r>
              <a:rPr sz="2800" dirty="0">
                <a:latin typeface="Times New Roman"/>
                <a:cs typeface="Times New Roman"/>
              </a:rPr>
              <a:t>н</a:t>
            </a:r>
            <a:r>
              <a:rPr sz="2800" spc="-10" dirty="0">
                <a:latin typeface="Times New Roman"/>
                <a:cs typeface="Times New Roman"/>
              </a:rPr>
              <a:t>и</a:t>
            </a:r>
            <a:r>
              <a:rPr sz="2800" spc="-20" dirty="0">
                <a:latin typeface="Times New Roman"/>
                <a:cs typeface="Times New Roman"/>
              </a:rPr>
              <a:t>м</a:t>
            </a:r>
            <a:r>
              <a:rPr sz="2800" spc="-5" dirty="0">
                <a:latin typeface="Times New Roman"/>
                <a:cs typeface="Times New Roman"/>
              </a:rPr>
              <a:t>и  </a:t>
            </a:r>
            <a:r>
              <a:rPr sz="2800" spc="-10" dirty="0">
                <a:latin typeface="Times New Roman"/>
                <a:cs typeface="Times New Roman"/>
              </a:rPr>
              <a:t>параме</a:t>
            </a:r>
            <a:r>
              <a:rPr sz="2800" spc="30" dirty="0">
                <a:latin typeface="Times New Roman"/>
                <a:cs typeface="Times New Roman"/>
              </a:rPr>
              <a:t>т</a:t>
            </a:r>
            <a:r>
              <a:rPr sz="2800" spc="-5" dirty="0">
                <a:latin typeface="Times New Roman"/>
                <a:cs typeface="Times New Roman"/>
              </a:rPr>
              <a:t>ра</a:t>
            </a:r>
            <a:r>
              <a:rPr sz="2800" spc="-15" dirty="0">
                <a:latin typeface="Times New Roman"/>
                <a:cs typeface="Times New Roman"/>
              </a:rPr>
              <a:t>м</a:t>
            </a:r>
            <a:r>
              <a:rPr sz="2800" spc="-10" dirty="0">
                <a:latin typeface="Times New Roman"/>
                <a:cs typeface="Times New Roman"/>
              </a:rPr>
              <a:t>и,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39953" y="5445353"/>
            <a:ext cx="6938645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Times New Roman"/>
                <a:cs typeface="Times New Roman"/>
              </a:rPr>
              <a:t>правовим</a:t>
            </a:r>
            <a:r>
              <a:rPr sz="2800" spc="16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і</a:t>
            </a:r>
            <a:r>
              <a:rPr sz="2800" spc="15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господарським</a:t>
            </a:r>
            <a:r>
              <a:rPr sz="2800" spc="16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станом</a:t>
            </a:r>
            <a:r>
              <a:rPr sz="2800" spc="145" dirty="0">
                <a:latin typeface="Times New Roman"/>
                <a:cs typeface="Times New Roman"/>
              </a:rPr>
              <a:t> </a:t>
            </a:r>
            <a:r>
              <a:rPr sz="2800" spc="15" dirty="0">
                <a:latin typeface="Times New Roman"/>
                <a:cs typeface="Times New Roman"/>
              </a:rPr>
              <a:t>та</a:t>
            </a:r>
            <a:r>
              <a:rPr sz="2800" spc="15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іншими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характеристиками.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566017" y="141173"/>
            <a:ext cx="15303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Times New Roman"/>
                <a:cs typeface="Times New Roman"/>
              </a:rPr>
              <a:t>1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1886" y="384175"/>
            <a:ext cx="7093584" cy="44157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985" algn="just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Times New Roman"/>
                <a:cs typeface="Times New Roman"/>
              </a:rPr>
              <a:t>Земельна</a:t>
            </a:r>
            <a:r>
              <a:rPr sz="2400" b="1" spc="5" dirty="0">
                <a:latin typeface="Times New Roman"/>
                <a:cs typeface="Times New Roman"/>
              </a:rPr>
              <a:t> </a:t>
            </a:r>
            <a:r>
              <a:rPr sz="2400" b="1" spc="-10" dirty="0">
                <a:latin typeface="Times New Roman"/>
                <a:cs typeface="Times New Roman"/>
              </a:rPr>
              <a:t>ділянка</a:t>
            </a:r>
            <a:r>
              <a:rPr sz="2400" b="1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-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це</a:t>
            </a:r>
            <a:r>
              <a:rPr sz="2400" dirty="0">
                <a:latin typeface="Times New Roman"/>
                <a:cs typeface="Times New Roman"/>
              </a:rPr>
              <a:t> частина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земної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поверхні</a:t>
            </a:r>
            <a:r>
              <a:rPr sz="2400" dirty="0">
                <a:latin typeface="Times New Roman"/>
                <a:cs typeface="Times New Roman"/>
              </a:rPr>
              <a:t> з 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установленими</a:t>
            </a:r>
            <a:r>
              <a:rPr sz="2400" dirty="0">
                <a:latin typeface="Times New Roman"/>
                <a:cs typeface="Times New Roman"/>
              </a:rPr>
              <a:t> межами,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певним</a:t>
            </a:r>
            <a:r>
              <a:rPr sz="2400" spc="59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місцем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розташування,</a:t>
            </a:r>
            <a:r>
              <a:rPr sz="2400" dirty="0">
                <a:latin typeface="Times New Roman"/>
                <a:cs typeface="Times New Roman"/>
              </a:rPr>
              <a:t> з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визначеними</a:t>
            </a:r>
            <a:r>
              <a:rPr sz="2400" spc="2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щодо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неї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правами.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 marR="5715" algn="just">
              <a:lnSpc>
                <a:spcPct val="100000"/>
              </a:lnSpc>
            </a:pPr>
            <a:r>
              <a:rPr sz="2400" i="1" spc="-15" dirty="0">
                <a:latin typeface="Times New Roman"/>
                <a:cs typeface="Times New Roman"/>
              </a:rPr>
              <a:t>Право</a:t>
            </a:r>
            <a:r>
              <a:rPr sz="2400" i="1" spc="275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власності</a:t>
            </a:r>
            <a:r>
              <a:rPr sz="2400" i="1" spc="280" dirty="0">
                <a:latin typeface="Times New Roman"/>
                <a:cs typeface="Times New Roman"/>
              </a:rPr>
              <a:t> </a:t>
            </a:r>
            <a:r>
              <a:rPr sz="2400" i="1" spc="-5" dirty="0">
                <a:latin typeface="Times New Roman"/>
                <a:cs typeface="Times New Roman"/>
              </a:rPr>
              <a:t>на</a:t>
            </a:r>
            <a:r>
              <a:rPr sz="2400" i="1" spc="285" dirty="0">
                <a:latin typeface="Times New Roman"/>
                <a:cs typeface="Times New Roman"/>
              </a:rPr>
              <a:t> </a:t>
            </a:r>
            <a:r>
              <a:rPr sz="2400" i="1" spc="-20" dirty="0">
                <a:latin typeface="Times New Roman"/>
                <a:cs typeface="Times New Roman"/>
              </a:rPr>
              <a:t>земельну</a:t>
            </a:r>
            <a:r>
              <a:rPr sz="2400" i="1" spc="275" dirty="0">
                <a:latin typeface="Times New Roman"/>
                <a:cs typeface="Times New Roman"/>
              </a:rPr>
              <a:t> </a:t>
            </a:r>
            <a:r>
              <a:rPr sz="2400" i="1" spc="-5" dirty="0">
                <a:latin typeface="Times New Roman"/>
                <a:cs typeface="Times New Roman"/>
              </a:rPr>
              <a:t>ділянку</a:t>
            </a:r>
            <a:r>
              <a:rPr sz="2400" i="1" spc="2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поширюється</a:t>
            </a:r>
            <a:r>
              <a:rPr sz="2400" spc="2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в </a:t>
            </a:r>
            <a:r>
              <a:rPr sz="2400" spc="-59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її </a:t>
            </a:r>
            <a:r>
              <a:rPr sz="2400" dirty="0">
                <a:latin typeface="Times New Roman"/>
                <a:cs typeface="Times New Roman"/>
              </a:rPr>
              <a:t>межах </a:t>
            </a:r>
            <a:r>
              <a:rPr sz="2400" spc="-5" dirty="0">
                <a:latin typeface="Times New Roman"/>
                <a:cs typeface="Times New Roman"/>
              </a:rPr>
              <a:t>на поверхневий </a:t>
            </a:r>
            <a:r>
              <a:rPr sz="2400" spc="-10" dirty="0">
                <a:latin typeface="Times New Roman"/>
                <a:cs typeface="Times New Roman"/>
              </a:rPr>
              <a:t>(ґрунтовий) </a:t>
            </a:r>
            <a:r>
              <a:rPr sz="2400" dirty="0">
                <a:latin typeface="Times New Roman"/>
                <a:cs typeface="Times New Roman"/>
              </a:rPr>
              <a:t>шар, а </a:t>
            </a:r>
            <a:r>
              <a:rPr sz="2400" spc="-35" dirty="0">
                <a:latin typeface="Times New Roman"/>
                <a:cs typeface="Times New Roman"/>
              </a:rPr>
              <a:t>також </a:t>
            </a:r>
            <a:r>
              <a:rPr sz="2400" spc="-5" dirty="0">
                <a:latin typeface="Times New Roman"/>
                <a:cs typeface="Times New Roman"/>
              </a:rPr>
              <a:t>на 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водні</a:t>
            </a:r>
            <a:r>
              <a:rPr sz="2400" spc="52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об'єкти,</a:t>
            </a:r>
            <a:r>
              <a:rPr sz="2400" spc="5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ліси</a:t>
            </a:r>
            <a:r>
              <a:rPr sz="2400" spc="5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і</a:t>
            </a:r>
            <a:r>
              <a:rPr sz="2400" spc="52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багаторічні</a:t>
            </a:r>
            <a:r>
              <a:rPr sz="2400" spc="5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насадження,</a:t>
            </a:r>
            <a:r>
              <a:rPr sz="2400" spc="5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які</a:t>
            </a:r>
            <a:r>
              <a:rPr sz="2400" spc="5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на </a:t>
            </a:r>
            <a:r>
              <a:rPr sz="2400" spc="-59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ній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знаходяться,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якщо інше </a:t>
            </a:r>
            <a:r>
              <a:rPr sz="2400" spc="-5" dirty="0">
                <a:latin typeface="Times New Roman"/>
                <a:cs typeface="Times New Roman"/>
              </a:rPr>
              <a:t>не</a:t>
            </a:r>
            <a:r>
              <a:rPr sz="2400" spc="59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встановлено</a:t>
            </a:r>
            <a:r>
              <a:rPr sz="2400" spc="58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законом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та</a:t>
            </a:r>
            <a:r>
              <a:rPr sz="2400" spc="-5" dirty="0">
                <a:latin typeface="Times New Roman"/>
                <a:cs typeface="Times New Roman"/>
              </a:rPr>
              <a:t> не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порушує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прав </a:t>
            </a:r>
            <a:r>
              <a:rPr sz="2400" dirty="0">
                <a:latin typeface="Times New Roman"/>
                <a:cs typeface="Times New Roman"/>
              </a:rPr>
              <a:t>інших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10" dirty="0">
                <a:latin typeface="Times New Roman"/>
                <a:cs typeface="Times New Roman"/>
              </a:rPr>
              <a:t>осіб.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2400" i="1" spc="-15" dirty="0">
                <a:latin typeface="Times New Roman"/>
                <a:cs typeface="Times New Roman"/>
              </a:rPr>
              <a:t>Право</a:t>
            </a:r>
            <a:r>
              <a:rPr sz="2400" i="1" spc="670" dirty="0">
                <a:latin typeface="Times New Roman"/>
                <a:cs typeface="Times New Roman"/>
              </a:rPr>
              <a:t>    </a:t>
            </a:r>
            <a:r>
              <a:rPr sz="2400" i="1" dirty="0">
                <a:latin typeface="Times New Roman"/>
                <a:cs typeface="Times New Roman"/>
              </a:rPr>
              <a:t>власності       </a:t>
            </a:r>
            <a:r>
              <a:rPr sz="2400" i="1" spc="285" dirty="0">
                <a:latin typeface="Times New Roman"/>
                <a:cs typeface="Times New Roman"/>
              </a:rPr>
              <a:t> </a:t>
            </a:r>
            <a:r>
              <a:rPr sz="2400" i="1" spc="-5" dirty="0">
                <a:latin typeface="Times New Roman"/>
                <a:cs typeface="Times New Roman"/>
              </a:rPr>
              <a:t>на</a:t>
            </a:r>
            <a:r>
              <a:rPr sz="2400" i="1" spc="670" dirty="0">
                <a:latin typeface="Times New Roman"/>
                <a:cs typeface="Times New Roman"/>
              </a:rPr>
              <a:t>   </a:t>
            </a:r>
            <a:r>
              <a:rPr sz="2400" i="1" spc="675" dirty="0">
                <a:latin typeface="Times New Roman"/>
                <a:cs typeface="Times New Roman"/>
              </a:rPr>
              <a:t> </a:t>
            </a:r>
            <a:r>
              <a:rPr sz="2400" i="1" spc="-20" dirty="0">
                <a:latin typeface="Times New Roman"/>
                <a:cs typeface="Times New Roman"/>
              </a:rPr>
              <a:t>земельну</a:t>
            </a:r>
            <a:r>
              <a:rPr sz="2400" i="1" spc="670" dirty="0">
                <a:latin typeface="Times New Roman"/>
                <a:cs typeface="Times New Roman"/>
              </a:rPr>
              <a:t>    </a:t>
            </a:r>
            <a:r>
              <a:rPr sz="2400" i="1" spc="-5" dirty="0">
                <a:latin typeface="Times New Roman"/>
                <a:cs typeface="Times New Roman"/>
              </a:rPr>
              <a:t>ділянку</a:t>
            </a:r>
            <a:endParaRPr sz="24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2400" spc="-10" dirty="0">
                <a:latin typeface="Times New Roman"/>
                <a:cs typeface="Times New Roman"/>
              </a:rPr>
              <a:t>розповсюджується</a:t>
            </a:r>
            <a:r>
              <a:rPr sz="2400" spc="1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на</a:t>
            </a:r>
            <a:r>
              <a:rPr sz="2400" spc="165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простір,</a:t>
            </a:r>
            <a:r>
              <a:rPr sz="2400" spc="1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що</a:t>
            </a:r>
            <a:r>
              <a:rPr sz="2400" spc="17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знаходиться</a:t>
            </a:r>
            <a:r>
              <a:rPr sz="2400" spc="19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над</a:t>
            </a:r>
            <a:r>
              <a:rPr sz="2400" spc="190" dirty="0">
                <a:latin typeface="Times New Roman"/>
                <a:cs typeface="Times New Roman"/>
              </a:rPr>
              <a:t> </a:t>
            </a:r>
            <a:r>
              <a:rPr sz="2400" spc="15" dirty="0">
                <a:latin typeface="Times New Roman"/>
                <a:cs typeface="Times New Roman"/>
              </a:rPr>
              <a:t>та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1886" y="4774438"/>
            <a:ext cx="207708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640080" algn="l"/>
                <a:tab pos="1457325" algn="l"/>
              </a:tabLst>
            </a:pPr>
            <a:r>
              <a:rPr sz="2400" spc="-5" dirty="0">
                <a:latin typeface="Times New Roman"/>
                <a:cs typeface="Times New Roman"/>
              </a:rPr>
              <a:t>пі</a:t>
            </a:r>
            <a:r>
              <a:rPr sz="2400" dirty="0">
                <a:latin typeface="Times New Roman"/>
                <a:cs typeface="Times New Roman"/>
              </a:rPr>
              <a:t>д	</a:t>
            </a:r>
            <a:r>
              <a:rPr sz="2400" spc="-5" dirty="0">
                <a:latin typeface="Times New Roman"/>
                <a:cs typeface="Times New Roman"/>
              </a:rPr>
              <a:t>по</a:t>
            </a:r>
            <a:r>
              <a:rPr sz="2400" spc="-20" dirty="0">
                <a:latin typeface="Times New Roman"/>
                <a:cs typeface="Times New Roman"/>
              </a:rPr>
              <a:t>в</a:t>
            </a:r>
            <a:r>
              <a:rPr sz="2400" dirty="0">
                <a:latin typeface="Times New Roman"/>
                <a:cs typeface="Times New Roman"/>
              </a:rPr>
              <a:t>ерхнею  </a:t>
            </a:r>
            <a:r>
              <a:rPr sz="2400" spc="-15" dirty="0">
                <a:latin typeface="Times New Roman"/>
                <a:cs typeface="Times New Roman"/>
              </a:rPr>
              <a:t>необхідні	</a:t>
            </a:r>
            <a:r>
              <a:rPr sz="2400" dirty="0">
                <a:latin typeface="Times New Roman"/>
                <a:cs typeface="Times New Roman"/>
              </a:rPr>
              <a:t>для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14980" y="4774438"/>
            <a:ext cx="120396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72085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ді</a:t>
            </a:r>
            <a:r>
              <a:rPr sz="2400" spc="5" dirty="0">
                <a:latin typeface="Times New Roman"/>
                <a:cs typeface="Times New Roman"/>
              </a:rPr>
              <a:t>л</a:t>
            </a:r>
            <a:r>
              <a:rPr sz="2400" dirty="0">
                <a:latin typeface="Times New Roman"/>
                <a:cs typeface="Times New Roman"/>
              </a:rPr>
              <a:t>я</a:t>
            </a:r>
            <a:r>
              <a:rPr sz="2400" spc="-15" dirty="0">
                <a:latin typeface="Times New Roman"/>
                <a:cs typeface="Times New Roman"/>
              </a:rPr>
              <a:t>н</a:t>
            </a:r>
            <a:r>
              <a:rPr sz="2400" dirty="0">
                <a:latin typeface="Times New Roman"/>
                <a:cs typeface="Times New Roman"/>
              </a:rPr>
              <a:t>ки  </a:t>
            </a:r>
            <a:r>
              <a:rPr sz="2400" spc="-10" dirty="0">
                <a:latin typeface="Times New Roman"/>
                <a:cs typeface="Times New Roman"/>
              </a:rPr>
              <a:t>зведення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77817" y="4774438"/>
            <a:ext cx="3627754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9370">
              <a:lnSpc>
                <a:spcPct val="100000"/>
              </a:lnSpc>
              <a:spcBef>
                <a:spcPts val="100"/>
              </a:spcBef>
              <a:tabLst>
                <a:tab pos="574675" algn="l"/>
                <a:tab pos="1564005" algn="l"/>
                <a:tab pos="1673860" algn="l"/>
                <a:tab pos="1983105" algn="l"/>
                <a:tab pos="2504440" algn="l"/>
                <a:tab pos="3340735" algn="l"/>
              </a:tabLst>
            </a:pPr>
            <a:r>
              <a:rPr sz="2400" spc="-5" dirty="0">
                <a:latin typeface="Times New Roman"/>
                <a:cs typeface="Times New Roman"/>
              </a:rPr>
              <a:t>н</a:t>
            </a:r>
            <a:r>
              <a:rPr sz="2400" dirty="0">
                <a:latin typeface="Times New Roman"/>
                <a:cs typeface="Times New Roman"/>
              </a:rPr>
              <a:t>а	</a:t>
            </a:r>
            <a:r>
              <a:rPr sz="2400" spc="-5" dirty="0">
                <a:latin typeface="Times New Roman"/>
                <a:cs typeface="Times New Roman"/>
              </a:rPr>
              <a:t>в</a:t>
            </a:r>
            <a:r>
              <a:rPr sz="2400" dirty="0">
                <a:latin typeface="Times New Roman"/>
                <a:cs typeface="Times New Roman"/>
              </a:rPr>
              <a:t>ис</a:t>
            </a:r>
            <a:r>
              <a:rPr sz="2400" spc="-35" dirty="0">
                <a:latin typeface="Times New Roman"/>
                <a:cs typeface="Times New Roman"/>
              </a:rPr>
              <a:t>о</a:t>
            </a:r>
            <a:r>
              <a:rPr sz="2400" spc="-45" dirty="0">
                <a:latin typeface="Times New Roman"/>
                <a:cs typeface="Times New Roman"/>
              </a:rPr>
              <a:t>т</a:t>
            </a:r>
            <a:r>
              <a:rPr sz="2400" dirty="0">
                <a:latin typeface="Times New Roman"/>
                <a:cs typeface="Times New Roman"/>
              </a:rPr>
              <a:t>у		і	</a:t>
            </a:r>
            <a:r>
              <a:rPr sz="2400" spc="-5" dirty="0">
                <a:latin typeface="Times New Roman"/>
                <a:cs typeface="Times New Roman"/>
              </a:rPr>
              <a:t>н</a:t>
            </a:r>
            <a:r>
              <a:rPr sz="2400" dirty="0">
                <a:latin typeface="Times New Roman"/>
                <a:cs typeface="Times New Roman"/>
              </a:rPr>
              <a:t>а	</a:t>
            </a:r>
            <a:r>
              <a:rPr sz="2400" spc="-125" dirty="0">
                <a:latin typeface="Times New Roman"/>
                <a:cs typeface="Times New Roman"/>
              </a:rPr>
              <a:t>г</a:t>
            </a:r>
            <a:r>
              <a:rPr sz="2400" spc="-5" dirty="0">
                <a:latin typeface="Times New Roman"/>
                <a:cs typeface="Times New Roman"/>
              </a:rPr>
              <a:t>либин</a:t>
            </a:r>
            <a:r>
              <a:rPr sz="2400" spc="-215" dirty="0">
                <a:latin typeface="Times New Roman"/>
                <a:cs typeface="Times New Roman"/>
              </a:rPr>
              <a:t>у</a:t>
            </a:r>
            <a:r>
              <a:rPr sz="2400" dirty="0">
                <a:latin typeface="Times New Roman"/>
                <a:cs typeface="Times New Roman"/>
              </a:rPr>
              <a:t>,  жи</a:t>
            </a:r>
            <a:r>
              <a:rPr sz="2400" spc="-70" dirty="0">
                <a:latin typeface="Times New Roman"/>
                <a:cs typeface="Times New Roman"/>
              </a:rPr>
              <a:t>т</a:t>
            </a:r>
            <a:r>
              <a:rPr sz="2400" spc="-5" dirty="0">
                <a:latin typeface="Times New Roman"/>
                <a:cs typeface="Times New Roman"/>
              </a:rPr>
              <a:t>л</a:t>
            </a:r>
            <a:r>
              <a:rPr sz="2400" spc="10" dirty="0">
                <a:latin typeface="Times New Roman"/>
                <a:cs typeface="Times New Roman"/>
              </a:rPr>
              <a:t>о</a:t>
            </a:r>
            <a:r>
              <a:rPr sz="2400" spc="-5" dirty="0">
                <a:latin typeface="Times New Roman"/>
                <a:cs typeface="Times New Roman"/>
              </a:rPr>
              <a:t>в</a:t>
            </a:r>
            <a:r>
              <a:rPr sz="2400" dirty="0">
                <a:latin typeface="Times New Roman"/>
                <a:cs typeface="Times New Roman"/>
              </a:rPr>
              <a:t>их,	</a:t>
            </a:r>
            <a:r>
              <a:rPr sz="2400" spc="-5" dirty="0">
                <a:latin typeface="Times New Roman"/>
                <a:cs typeface="Times New Roman"/>
              </a:rPr>
              <a:t>в</a:t>
            </a:r>
            <a:r>
              <a:rPr sz="2400" spc="5" dirty="0">
                <a:latin typeface="Times New Roman"/>
                <a:cs typeface="Times New Roman"/>
              </a:rPr>
              <a:t>и</a:t>
            </a:r>
            <a:r>
              <a:rPr sz="2400" dirty="0">
                <a:latin typeface="Times New Roman"/>
                <a:cs typeface="Times New Roman"/>
              </a:rPr>
              <a:t>роб</a:t>
            </a:r>
            <a:r>
              <a:rPr sz="2400" spc="10" dirty="0">
                <a:latin typeface="Times New Roman"/>
                <a:cs typeface="Times New Roman"/>
              </a:rPr>
              <a:t>н</a:t>
            </a:r>
            <a:r>
              <a:rPr sz="2400" spc="-5" dirty="0">
                <a:latin typeface="Times New Roman"/>
                <a:cs typeface="Times New Roman"/>
              </a:rPr>
              <a:t>ич</a:t>
            </a:r>
            <a:r>
              <a:rPr sz="2400" spc="5" dirty="0">
                <a:latin typeface="Times New Roman"/>
                <a:cs typeface="Times New Roman"/>
              </a:rPr>
              <a:t>и</a:t>
            </a:r>
            <a:r>
              <a:rPr sz="2400" dirty="0">
                <a:latin typeface="Times New Roman"/>
                <a:cs typeface="Times New Roman"/>
              </a:rPr>
              <a:t>х	</a:t>
            </a:r>
            <a:r>
              <a:rPr sz="2400" spc="15" dirty="0">
                <a:latin typeface="Times New Roman"/>
                <a:cs typeface="Times New Roman"/>
              </a:rPr>
              <a:t>та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11886" y="5506008"/>
            <a:ext cx="31896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інших</a:t>
            </a:r>
            <a:r>
              <a:rPr sz="2400" spc="-30" dirty="0">
                <a:latin typeface="Times New Roman"/>
                <a:cs typeface="Times New Roman"/>
              </a:rPr>
              <a:t> будівель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і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споруд.</a:t>
            </a:r>
            <a:endParaRPr sz="2400">
              <a:latin typeface="Times New Roman"/>
              <a:cs typeface="Times New Roman"/>
            </a:endParaRP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581900" y="1406651"/>
            <a:ext cx="4610099" cy="3302508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36828" y="315594"/>
            <a:ext cx="6614159" cy="17322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2800" b="0" spc="-5" dirty="0">
                <a:latin typeface="Times New Roman"/>
                <a:cs typeface="Times New Roman"/>
              </a:rPr>
              <a:t>Відповідно </a:t>
            </a:r>
            <a:r>
              <a:rPr sz="2800" b="0" dirty="0">
                <a:latin typeface="Times New Roman"/>
                <a:cs typeface="Times New Roman"/>
              </a:rPr>
              <a:t>до </a:t>
            </a:r>
            <a:r>
              <a:rPr sz="2800" b="0" spc="-10" dirty="0">
                <a:latin typeface="Times New Roman"/>
                <a:cs typeface="Times New Roman"/>
              </a:rPr>
              <a:t>Земельного </a:t>
            </a:r>
            <a:r>
              <a:rPr sz="2800" b="0" spc="-55" dirty="0">
                <a:latin typeface="Times New Roman"/>
                <a:cs typeface="Times New Roman"/>
              </a:rPr>
              <a:t>кодексу </a:t>
            </a:r>
            <a:r>
              <a:rPr sz="2800" b="0" spc="-35" dirty="0">
                <a:latin typeface="Times New Roman"/>
                <a:cs typeface="Times New Roman"/>
              </a:rPr>
              <a:t>України </a:t>
            </a:r>
            <a:r>
              <a:rPr sz="2800" b="0" spc="-685" dirty="0">
                <a:latin typeface="Times New Roman"/>
                <a:cs typeface="Times New Roman"/>
              </a:rPr>
              <a:t> </a:t>
            </a:r>
            <a:r>
              <a:rPr sz="2800" b="0" spc="-10" dirty="0">
                <a:latin typeface="Times New Roman"/>
                <a:cs typeface="Times New Roman"/>
              </a:rPr>
              <a:t>право</a:t>
            </a:r>
            <a:r>
              <a:rPr sz="2800" b="0" spc="-5" dirty="0">
                <a:latin typeface="Times New Roman"/>
                <a:cs typeface="Times New Roman"/>
              </a:rPr>
              <a:t> </a:t>
            </a:r>
            <a:r>
              <a:rPr sz="2800" b="0" dirty="0">
                <a:latin typeface="Times New Roman"/>
                <a:cs typeface="Times New Roman"/>
              </a:rPr>
              <a:t>на</a:t>
            </a:r>
            <a:r>
              <a:rPr sz="2800" b="0" spc="5" dirty="0">
                <a:latin typeface="Times New Roman"/>
                <a:cs typeface="Times New Roman"/>
              </a:rPr>
              <a:t> </a:t>
            </a:r>
            <a:r>
              <a:rPr sz="2800" b="0" spc="-5" dirty="0">
                <a:latin typeface="Times New Roman"/>
                <a:cs typeface="Times New Roman"/>
              </a:rPr>
              <a:t>земельну</a:t>
            </a:r>
            <a:r>
              <a:rPr sz="2800" b="0" dirty="0">
                <a:latin typeface="Times New Roman"/>
                <a:cs typeface="Times New Roman"/>
              </a:rPr>
              <a:t> </a:t>
            </a:r>
            <a:r>
              <a:rPr sz="2800" b="0" spc="-5" dirty="0">
                <a:latin typeface="Times New Roman"/>
                <a:cs typeface="Times New Roman"/>
              </a:rPr>
              <a:t>ділянку</a:t>
            </a:r>
            <a:r>
              <a:rPr sz="2800" b="0" dirty="0">
                <a:latin typeface="Times New Roman"/>
                <a:cs typeface="Times New Roman"/>
              </a:rPr>
              <a:t> </a:t>
            </a:r>
            <a:r>
              <a:rPr sz="2800" b="0" spc="-5" dirty="0">
                <a:latin typeface="Times New Roman"/>
                <a:cs typeface="Times New Roman"/>
              </a:rPr>
              <a:t>–</a:t>
            </a:r>
            <a:r>
              <a:rPr sz="2800" b="0" dirty="0">
                <a:latin typeface="Times New Roman"/>
                <a:cs typeface="Times New Roman"/>
              </a:rPr>
              <a:t> </a:t>
            </a:r>
            <a:r>
              <a:rPr sz="2800" b="0" spc="-5" dirty="0">
                <a:latin typeface="Times New Roman"/>
                <a:cs typeface="Times New Roman"/>
              </a:rPr>
              <a:t>це</a:t>
            </a:r>
            <a:r>
              <a:rPr sz="2800" b="0" dirty="0">
                <a:latin typeface="Times New Roman"/>
                <a:cs typeface="Times New Roman"/>
              </a:rPr>
              <a:t> </a:t>
            </a:r>
            <a:r>
              <a:rPr sz="2800" b="0" spc="-10" dirty="0">
                <a:latin typeface="Times New Roman"/>
                <a:cs typeface="Times New Roman"/>
              </a:rPr>
              <a:t>право </a:t>
            </a:r>
            <a:r>
              <a:rPr sz="2800" b="0" spc="-5" dirty="0">
                <a:latin typeface="Times New Roman"/>
                <a:cs typeface="Times New Roman"/>
              </a:rPr>
              <a:t> </a:t>
            </a:r>
            <a:r>
              <a:rPr sz="2800" b="0" spc="-20" dirty="0">
                <a:latin typeface="Times New Roman"/>
                <a:cs typeface="Times New Roman"/>
              </a:rPr>
              <a:t>володіти, </a:t>
            </a:r>
            <a:r>
              <a:rPr sz="2800" b="0" spc="-25" dirty="0">
                <a:latin typeface="Times New Roman"/>
                <a:cs typeface="Times New Roman"/>
              </a:rPr>
              <a:t>користуватися </a:t>
            </a:r>
            <a:r>
              <a:rPr sz="2800" b="0" spc="-5" dirty="0">
                <a:latin typeface="Times New Roman"/>
                <a:cs typeface="Times New Roman"/>
              </a:rPr>
              <a:t>і </a:t>
            </a:r>
            <a:r>
              <a:rPr sz="2800" b="0" spc="-10" dirty="0">
                <a:latin typeface="Times New Roman"/>
                <a:cs typeface="Times New Roman"/>
              </a:rPr>
              <a:t>розпоряджатися </a:t>
            </a:r>
            <a:r>
              <a:rPr sz="2800" b="0" spc="-5" dirty="0">
                <a:latin typeface="Times New Roman"/>
                <a:cs typeface="Times New Roman"/>
              </a:rPr>
              <a:t> </a:t>
            </a:r>
            <a:r>
              <a:rPr sz="2800" b="0" spc="-10" dirty="0">
                <a:latin typeface="Times New Roman"/>
                <a:cs typeface="Times New Roman"/>
              </a:rPr>
              <a:t>земельними</a:t>
            </a:r>
            <a:r>
              <a:rPr sz="2800" b="0" spc="30" dirty="0">
                <a:latin typeface="Times New Roman"/>
                <a:cs typeface="Times New Roman"/>
              </a:rPr>
              <a:t> </a:t>
            </a:r>
            <a:r>
              <a:rPr sz="2800" b="0" spc="-10" dirty="0">
                <a:latin typeface="Times New Roman"/>
                <a:cs typeface="Times New Roman"/>
              </a:rPr>
              <a:t>ділянками.</a:t>
            </a:r>
            <a:endParaRPr sz="2800">
              <a:latin typeface="Times New Roman"/>
              <a:cs typeface="Times New Roman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807452" y="510540"/>
            <a:ext cx="4122420" cy="2918460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341477" y="3452241"/>
            <a:ext cx="11443970" cy="2952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400" b="1" spc="-15" dirty="0">
                <a:latin typeface="Times New Roman"/>
                <a:cs typeface="Times New Roman"/>
              </a:rPr>
              <a:t>Користування</a:t>
            </a:r>
            <a:r>
              <a:rPr sz="2400" b="1" spc="11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дає  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можливість</a:t>
            </a:r>
            <a:r>
              <a:rPr sz="2400" spc="117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вилучати</a:t>
            </a:r>
            <a:r>
              <a:rPr sz="2400" spc="58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із    землі    </a:t>
            </a:r>
            <a:r>
              <a:rPr sz="2400" spc="-20" dirty="0">
                <a:latin typeface="Times New Roman"/>
                <a:cs typeface="Times New Roman"/>
              </a:rPr>
              <a:t>корисні</a:t>
            </a:r>
            <a:r>
              <a:rPr sz="2400" spc="560" dirty="0">
                <a:latin typeface="Times New Roman"/>
                <a:cs typeface="Times New Roman"/>
              </a:rPr>
              <a:t>  </a:t>
            </a:r>
            <a:r>
              <a:rPr sz="2400" spc="-5" dirty="0">
                <a:latin typeface="Times New Roman"/>
                <a:cs typeface="Times New Roman"/>
              </a:rPr>
              <a:t>властивості.</a:t>
            </a:r>
            <a:r>
              <a:rPr sz="2400" spc="59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Ви,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як </a:t>
            </a:r>
            <a:r>
              <a:rPr sz="2400" b="1" spc="-5" dirty="0">
                <a:latin typeface="Times New Roman"/>
                <a:cs typeface="Times New Roman"/>
              </a:rPr>
              <a:t>Власник, </a:t>
            </a:r>
            <a:r>
              <a:rPr sz="2400" spc="-15" dirty="0">
                <a:latin typeface="Times New Roman"/>
                <a:cs typeface="Times New Roman"/>
              </a:rPr>
              <a:t>можете </a:t>
            </a:r>
            <a:r>
              <a:rPr sz="2400" spc="-25" dirty="0">
                <a:latin typeface="Times New Roman"/>
                <a:cs typeface="Times New Roman"/>
              </a:rPr>
              <a:t>використовувати </a:t>
            </a:r>
            <a:r>
              <a:rPr sz="2400" dirty="0">
                <a:latin typeface="Times New Roman"/>
                <a:cs typeface="Times New Roman"/>
              </a:rPr>
              <a:t>землю так, </a:t>
            </a:r>
            <a:r>
              <a:rPr sz="2400" spc="-5" dirty="0">
                <a:latin typeface="Times New Roman"/>
                <a:cs typeface="Times New Roman"/>
              </a:rPr>
              <a:t>як </a:t>
            </a:r>
            <a:r>
              <a:rPr sz="2400" spc="-40" dirty="0">
                <a:latin typeface="Times New Roman"/>
                <a:cs typeface="Times New Roman"/>
              </a:rPr>
              <a:t>будете </a:t>
            </a:r>
            <a:r>
              <a:rPr sz="2400" spc="-15" dirty="0">
                <a:latin typeface="Times New Roman"/>
                <a:cs typeface="Times New Roman"/>
              </a:rPr>
              <a:t>вважати </a:t>
            </a:r>
            <a:r>
              <a:rPr sz="2400" spc="-5" dirty="0">
                <a:latin typeface="Times New Roman"/>
                <a:cs typeface="Times New Roman"/>
              </a:rPr>
              <a:t>за </a:t>
            </a:r>
            <a:r>
              <a:rPr sz="2400" dirty="0">
                <a:latin typeface="Times New Roman"/>
                <a:cs typeface="Times New Roman"/>
              </a:rPr>
              <a:t>потрібне, </a:t>
            </a:r>
            <a:r>
              <a:rPr sz="2400" b="1" dirty="0">
                <a:latin typeface="Times New Roman"/>
                <a:cs typeface="Times New Roman"/>
              </a:rPr>
              <a:t>але в </a:t>
            </a:r>
            <a:r>
              <a:rPr sz="2400" b="1" spc="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межах </a:t>
            </a:r>
            <a:r>
              <a:rPr sz="2400" b="1" spc="-20" dirty="0">
                <a:latin typeface="Times New Roman"/>
                <a:cs typeface="Times New Roman"/>
              </a:rPr>
              <a:t>цільового </a:t>
            </a:r>
            <a:r>
              <a:rPr sz="2400" b="1" spc="-15" dirty="0">
                <a:latin typeface="Times New Roman"/>
                <a:cs typeface="Times New Roman"/>
              </a:rPr>
              <a:t>призначення </a:t>
            </a:r>
            <a:r>
              <a:rPr sz="2400" b="1" dirty="0">
                <a:latin typeface="Times New Roman"/>
                <a:cs typeface="Times New Roman"/>
              </a:rPr>
              <a:t>земельної </a:t>
            </a:r>
            <a:r>
              <a:rPr sz="2400" b="1" spc="-5" dirty="0">
                <a:latin typeface="Times New Roman"/>
                <a:cs typeface="Times New Roman"/>
              </a:rPr>
              <a:t>ділянки. </a:t>
            </a:r>
            <a:r>
              <a:rPr sz="2400" spc="-5" dirty="0">
                <a:latin typeface="Times New Roman"/>
                <a:cs typeface="Times New Roman"/>
              </a:rPr>
              <a:t>Ви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не маєте </a:t>
            </a:r>
            <a:r>
              <a:rPr sz="2400" spc="-15" dirty="0">
                <a:latin typeface="Times New Roman"/>
                <a:cs typeface="Times New Roman"/>
              </a:rPr>
              <a:t>права </a:t>
            </a:r>
            <a:r>
              <a:rPr sz="2400" dirty="0">
                <a:latin typeface="Times New Roman"/>
                <a:cs typeface="Times New Roman"/>
              </a:rPr>
              <a:t>самовільно 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змінити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цільове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призначення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використання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землі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і</a:t>
            </a:r>
            <a:r>
              <a:rPr sz="2400" spc="-5" dirty="0">
                <a:latin typeface="Times New Roman"/>
                <a:cs typeface="Times New Roman"/>
              </a:rPr>
              <a:t> повинні</a:t>
            </a:r>
            <a:r>
              <a:rPr sz="2400" spc="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це </a:t>
            </a:r>
            <a:r>
              <a:rPr sz="2400" spc="-10" dirty="0">
                <a:latin typeface="Times New Roman"/>
                <a:cs typeface="Times New Roman"/>
              </a:rPr>
              <a:t>розуміти.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 marR="5715" algn="just">
              <a:lnSpc>
                <a:spcPct val="100000"/>
              </a:lnSpc>
            </a:pPr>
            <a:r>
              <a:rPr sz="2400" spc="-15" dirty="0">
                <a:latin typeface="Times New Roman"/>
                <a:cs typeface="Times New Roman"/>
              </a:rPr>
              <a:t>Правомочність </a:t>
            </a:r>
            <a:r>
              <a:rPr sz="2400" b="1" spc="-5" dirty="0">
                <a:latin typeface="Times New Roman"/>
                <a:cs typeface="Times New Roman"/>
              </a:rPr>
              <a:t>розпорядження </a:t>
            </a:r>
            <a:r>
              <a:rPr sz="2400" spc="-10" dirty="0">
                <a:latin typeface="Times New Roman"/>
                <a:cs typeface="Times New Roman"/>
              </a:rPr>
              <a:t>проявляється </a:t>
            </a:r>
            <a:r>
              <a:rPr sz="2400" dirty="0">
                <a:latin typeface="Times New Roman"/>
                <a:cs typeface="Times New Roman"/>
              </a:rPr>
              <a:t>в </a:t>
            </a:r>
            <a:r>
              <a:rPr sz="2400" spc="-65" dirty="0">
                <a:latin typeface="Times New Roman"/>
                <a:cs typeface="Times New Roman"/>
              </a:rPr>
              <a:t>тому, </a:t>
            </a:r>
            <a:r>
              <a:rPr sz="2400" dirty="0">
                <a:latin typeface="Times New Roman"/>
                <a:cs typeface="Times New Roman"/>
              </a:rPr>
              <a:t>що Ви, як </a:t>
            </a:r>
            <a:r>
              <a:rPr sz="2400" b="1" spc="-5" dirty="0">
                <a:latin typeface="Times New Roman"/>
                <a:cs typeface="Times New Roman"/>
              </a:rPr>
              <a:t>Власник </a:t>
            </a:r>
            <a:r>
              <a:rPr sz="2400" spc="-5" dirty="0">
                <a:latin typeface="Times New Roman"/>
                <a:cs typeface="Times New Roman"/>
              </a:rPr>
              <a:t>на </a:t>
            </a:r>
            <a:r>
              <a:rPr sz="2400" dirty="0">
                <a:latin typeface="Times New Roman"/>
                <a:cs typeface="Times New Roman"/>
              </a:rPr>
              <a:t>свій </a:t>
            </a:r>
            <a:r>
              <a:rPr sz="2400" spc="-5" dirty="0">
                <a:latin typeface="Times New Roman"/>
                <a:cs typeface="Times New Roman"/>
              </a:rPr>
              <a:t>вибір 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можете продати, подарувати, </a:t>
            </a:r>
            <a:r>
              <a:rPr sz="2400" spc="-5" dirty="0">
                <a:latin typeface="Times New Roman"/>
                <a:cs typeface="Times New Roman"/>
              </a:rPr>
              <a:t>обміняти, </a:t>
            </a:r>
            <a:r>
              <a:rPr sz="2400" spc="-15" dirty="0">
                <a:latin typeface="Times New Roman"/>
                <a:cs typeface="Times New Roman"/>
              </a:rPr>
              <a:t>успадкувати, </a:t>
            </a:r>
            <a:r>
              <a:rPr sz="2400" spc="-25" dirty="0">
                <a:latin typeface="Times New Roman"/>
                <a:cs typeface="Times New Roman"/>
              </a:rPr>
              <a:t>здати </a:t>
            </a:r>
            <a:r>
              <a:rPr sz="2400" dirty="0">
                <a:latin typeface="Times New Roman"/>
                <a:cs typeface="Times New Roman"/>
              </a:rPr>
              <a:t>в </a:t>
            </a:r>
            <a:r>
              <a:rPr sz="2400" spc="-35" dirty="0">
                <a:latin typeface="Times New Roman"/>
                <a:cs typeface="Times New Roman"/>
              </a:rPr>
              <a:t>оренду, </a:t>
            </a:r>
            <a:r>
              <a:rPr sz="2400" dirty="0">
                <a:latin typeface="Times New Roman"/>
                <a:cs typeface="Times New Roman"/>
              </a:rPr>
              <a:t>закласти </a:t>
            </a:r>
            <a:r>
              <a:rPr sz="2400" spc="-5" dirty="0">
                <a:latin typeface="Times New Roman"/>
                <a:cs typeface="Times New Roman"/>
              </a:rPr>
              <a:t>земельну 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35" dirty="0">
                <a:latin typeface="Times New Roman"/>
                <a:cs typeface="Times New Roman"/>
              </a:rPr>
              <a:t>ділянку,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тобто</a:t>
            </a:r>
            <a:r>
              <a:rPr sz="2400" spc="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на </a:t>
            </a:r>
            <a:r>
              <a:rPr sz="2400" spc="5" dirty="0">
                <a:latin typeface="Times New Roman"/>
                <a:cs typeface="Times New Roman"/>
              </a:rPr>
              <a:t>основі </a:t>
            </a:r>
            <a:r>
              <a:rPr sz="2400" dirty="0">
                <a:latin typeface="Times New Roman"/>
                <a:cs typeface="Times New Roman"/>
              </a:rPr>
              <a:t>і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в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40" dirty="0">
                <a:latin typeface="Times New Roman"/>
                <a:cs typeface="Times New Roman"/>
              </a:rPr>
              <a:t>порядку,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передбаченому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законом,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визначити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її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долю.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86532" y="129997"/>
            <a:ext cx="504571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0" spc="-5" dirty="0">
                <a:latin typeface="Times New Roman"/>
                <a:cs typeface="Times New Roman"/>
              </a:rPr>
              <a:t>Земля</a:t>
            </a:r>
            <a:r>
              <a:rPr sz="2800" b="0" spc="5" dirty="0">
                <a:latin typeface="Times New Roman"/>
                <a:cs typeface="Times New Roman"/>
              </a:rPr>
              <a:t> </a:t>
            </a:r>
            <a:r>
              <a:rPr sz="2800" b="0" spc="-5" dirty="0">
                <a:latin typeface="Times New Roman"/>
                <a:cs typeface="Times New Roman"/>
              </a:rPr>
              <a:t>в</a:t>
            </a:r>
            <a:r>
              <a:rPr sz="2800" b="0" dirty="0">
                <a:latin typeface="Times New Roman"/>
                <a:cs typeface="Times New Roman"/>
              </a:rPr>
              <a:t> </a:t>
            </a:r>
            <a:r>
              <a:rPr sz="2800" b="0" spc="-40" dirty="0">
                <a:latin typeface="Times New Roman"/>
                <a:cs typeface="Times New Roman"/>
              </a:rPr>
              <a:t>Україні</a:t>
            </a:r>
            <a:r>
              <a:rPr sz="2800" b="0" spc="-10" dirty="0">
                <a:latin typeface="Times New Roman"/>
                <a:cs typeface="Times New Roman"/>
              </a:rPr>
              <a:t> </a:t>
            </a:r>
            <a:r>
              <a:rPr sz="2800" b="0" spc="-30" dirty="0">
                <a:latin typeface="Times New Roman"/>
                <a:cs typeface="Times New Roman"/>
              </a:rPr>
              <a:t>може</a:t>
            </a:r>
            <a:r>
              <a:rPr sz="2800" b="0" spc="-5" dirty="0">
                <a:latin typeface="Times New Roman"/>
                <a:cs typeface="Times New Roman"/>
              </a:rPr>
              <a:t> </a:t>
            </a:r>
            <a:r>
              <a:rPr sz="2800" b="0" spc="-30" dirty="0">
                <a:latin typeface="Times New Roman"/>
                <a:cs typeface="Times New Roman"/>
              </a:rPr>
              <a:t>перебувати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1415" y="1419859"/>
            <a:ext cx="26892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5" dirty="0">
                <a:latin typeface="Times New Roman"/>
                <a:cs typeface="Times New Roman"/>
              </a:rPr>
              <a:t>Приватній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власності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327652" y="1478660"/>
            <a:ext cx="30410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Комунальній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власності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009890" y="1524761"/>
            <a:ext cx="274129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Державній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власності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420112" y="626236"/>
            <a:ext cx="6837045" cy="841375"/>
          </a:xfrm>
          <a:custGeom>
            <a:avLst/>
            <a:gdLst/>
            <a:ahLst/>
            <a:cxnLst/>
            <a:rect l="l" t="t" r="r" b="b"/>
            <a:pathLst>
              <a:path w="6837045" h="841375">
                <a:moveTo>
                  <a:pt x="6836918" y="822579"/>
                </a:moveTo>
                <a:lnTo>
                  <a:pt x="6826174" y="813435"/>
                </a:lnTo>
                <a:lnTo>
                  <a:pt x="6772021" y="767334"/>
                </a:lnTo>
                <a:lnTo>
                  <a:pt x="6764414" y="798055"/>
                </a:lnTo>
                <a:lnTo>
                  <a:pt x="3537204" y="0"/>
                </a:lnTo>
                <a:lnTo>
                  <a:pt x="3535680" y="6223"/>
                </a:lnTo>
                <a:lnTo>
                  <a:pt x="3534410" y="0"/>
                </a:lnTo>
                <a:lnTo>
                  <a:pt x="73329" y="716495"/>
                </a:lnTo>
                <a:lnTo>
                  <a:pt x="66929" y="685419"/>
                </a:lnTo>
                <a:lnTo>
                  <a:pt x="0" y="738124"/>
                </a:lnTo>
                <a:lnTo>
                  <a:pt x="82296" y="759968"/>
                </a:lnTo>
                <a:lnTo>
                  <a:pt x="76428" y="731520"/>
                </a:lnTo>
                <a:lnTo>
                  <a:pt x="75895" y="728954"/>
                </a:lnTo>
                <a:lnTo>
                  <a:pt x="3529330" y="14033"/>
                </a:lnTo>
                <a:lnTo>
                  <a:pt x="3529330" y="746379"/>
                </a:lnTo>
                <a:lnTo>
                  <a:pt x="3497580" y="746379"/>
                </a:lnTo>
                <a:lnTo>
                  <a:pt x="3535680" y="822579"/>
                </a:lnTo>
                <a:lnTo>
                  <a:pt x="3567430" y="759079"/>
                </a:lnTo>
                <a:lnTo>
                  <a:pt x="3573780" y="746379"/>
                </a:lnTo>
                <a:lnTo>
                  <a:pt x="3542030" y="746379"/>
                </a:lnTo>
                <a:lnTo>
                  <a:pt x="3542030" y="14401"/>
                </a:lnTo>
                <a:lnTo>
                  <a:pt x="6761366" y="810374"/>
                </a:lnTo>
                <a:lnTo>
                  <a:pt x="6753733" y="841248"/>
                </a:lnTo>
                <a:lnTo>
                  <a:pt x="6836918" y="82257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79195" y="2935046"/>
            <a:ext cx="11115675" cy="34397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latin typeface="Times New Roman"/>
                <a:cs typeface="Times New Roman"/>
              </a:rPr>
              <a:t>Суб'єктами</a:t>
            </a:r>
            <a:r>
              <a:rPr sz="2800" b="1" spc="1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права</a:t>
            </a:r>
            <a:r>
              <a:rPr sz="2800" b="1" spc="15" dirty="0">
                <a:latin typeface="Times New Roman"/>
                <a:cs typeface="Times New Roman"/>
              </a:rPr>
              <a:t> </a:t>
            </a:r>
            <a:r>
              <a:rPr sz="2800" b="1" spc="-10" dirty="0">
                <a:latin typeface="Times New Roman"/>
                <a:cs typeface="Times New Roman"/>
              </a:rPr>
              <a:t>власності </a:t>
            </a:r>
            <a:r>
              <a:rPr sz="2800" b="1" spc="-5" dirty="0">
                <a:latin typeface="Times New Roman"/>
                <a:cs typeface="Times New Roman"/>
              </a:rPr>
              <a:t>на</a:t>
            </a:r>
            <a:r>
              <a:rPr sz="2800" b="1" spc="1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землю</a:t>
            </a:r>
            <a:r>
              <a:rPr sz="2800" b="1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є: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9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2800" spc="-5" dirty="0">
                <a:latin typeface="Times New Roman"/>
                <a:cs typeface="Times New Roman"/>
              </a:rPr>
              <a:t>а)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громадяни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та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юридичні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особи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-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на</a:t>
            </a:r>
            <a:r>
              <a:rPr sz="2800" spc="-10" dirty="0">
                <a:latin typeface="Times New Roman"/>
                <a:cs typeface="Times New Roman"/>
              </a:rPr>
              <a:t> землі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приватної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власності;</a:t>
            </a:r>
            <a:endParaRPr sz="28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</a:pPr>
            <a:r>
              <a:rPr sz="2800" spc="-5" dirty="0">
                <a:latin typeface="Times New Roman"/>
                <a:cs typeface="Times New Roman"/>
              </a:rPr>
              <a:t>б) територіальні громади, які реалізують це </a:t>
            </a:r>
            <a:r>
              <a:rPr sz="2800" dirty="0">
                <a:latin typeface="Times New Roman"/>
                <a:cs typeface="Times New Roman"/>
              </a:rPr>
              <a:t>право </a:t>
            </a:r>
            <a:r>
              <a:rPr sz="2800" spc="-5" dirty="0">
                <a:latin typeface="Times New Roman"/>
                <a:cs typeface="Times New Roman"/>
              </a:rPr>
              <a:t>безпосередньо або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через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органи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місцевого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самоврядування,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-</a:t>
            </a:r>
            <a:r>
              <a:rPr sz="2800" dirty="0">
                <a:latin typeface="Times New Roman"/>
                <a:cs typeface="Times New Roman"/>
              </a:rPr>
              <a:t> на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землі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комунальної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власності;</a:t>
            </a:r>
            <a:endParaRPr sz="28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</a:pPr>
            <a:r>
              <a:rPr sz="2800" spc="-5" dirty="0">
                <a:latin typeface="Times New Roman"/>
                <a:cs typeface="Times New Roman"/>
              </a:rPr>
              <a:t>в)</a:t>
            </a:r>
            <a:r>
              <a:rPr sz="2800" dirty="0">
                <a:latin typeface="Times New Roman"/>
                <a:cs typeface="Times New Roman"/>
              </a:rPr>
              <a:t> держава, яка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реалізує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це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право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через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відповідні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органи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державної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влади,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-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на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землі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державної власності.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94766" y="1215085"/>
            <a:ext cx="6894195" cy="39287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  <a:tabLst>
                <a:tab pos="1932305" algn="l"/>
                <a:tab pos="3118485" algn="l"/>
                <a:tab pos="4444365" algn="l"/>
                <a:tab pos="6445885" algn="l"/>
              </a:tabLst>
            </a:pPr>
            <a:r>
              <a:rPr sz="3200" b="1" dirty="0">
                <a:latin typeface="Times New Roman"/>
                <a:cs typeface="Times New Roman"/>
              </a:rPr>
              <a:t>Підс</a:t>
            </a:r>
            <a:r>
              <a:rPr sz="3200" b="1" spc="25" dirty="0">
                <a:latin typeface="Times New Roman"/>
                <a:cs typeface="Times New Roman"/>
              </a:rPr>
              <a:t>т</a:t>
            </a:r>
            <a:r>
              <a:rPr sz="3200" b="1" dirty="0">
                <a:latin typeface="Times New Roman"/>
                <a:cs typeface="Times New Roman"/>
              </a:rPr>
              <a:t>а</a:t>
            </a:r>
            <a:r>
              <a:rPr sz="3200" b="1" spc="-10" dirty="0">
                <a:latin typeface="Times New Roman"/>
                <a:cs typeface="Times New Roman"/>
              </a:rPr>
              <a:t>в</a:t>
            </a:r>
            <a:r>
              <a:rPr sz="3200" b="1" dirty="0">
                <a:latin typeface="Times New Roman"/>
                <a:cs typeface="Times New Roman"/>
              </a:rPr>
              <a:t>и	щ</a:t>
            </a:r>
            <a:r>
              <a:rPr sz="3200" b="1" spc="-100" dirty="0">
                <a:latin typeface="Times New Roman"/>
                <a:cs typeface="Times New Roman"/>
              </a:rPr>
              <a:t>о</a:t>
            </a:r>
            <a:r>
              <a:rPr sz="3200" b="1" dirty="0">
                <a:latin typeface="Times New Roman"/>
                <a:cs typeface="Times New Roman"/>
              </a:rPr>
              <a:t>до	</a:t>
            </a:r>
            <a:r>
              <a:rPr sz="3200" b="1" spc="-5" dirty="0">
                <a:latin typeface="Times New Roman"/>
                <a:cs typeface="Times New Roman"/>
              </a:rPr>
              <a:t>пр</a:t>
            </a:r>
            <a:r>
              <a:rPr sz="3200" b="1" spc="-15" dirty="0">
                <a:latin typeface="Times New Roman"/>
                <a:cs typeface="Times New Roman"/>
              </a:rPr>
              <a:t>а</a:t>
            </a:r>
            <a:r>
              <a:rPr sz="3200" b="1" spc="-5" dirty="0">
                <a:latin typeface="Times New Roman"/>
                <a:cs typeface="Times New Roman"/>
              </a:rPr>
              <a:t>в</a:t>
            </a:r>
            <a:r>
              <a:rPr sz="3200" b="1" dirty="0">
                <a:latin typeface="Times New Roman"/>
                <a:cs typeface="Times New Roman"/>
              </a:rPr>
              <a:t>а	</a:t>
            </a:r>
            <a:r>
              <a:rPr sz="3200" b="1" spc="-40" dirty="0">
                <a:latin typeface="Times New Roman"/>
                <a:cs typeface="Times New Roman"/>
              </a:rPr>
              <a:t>в</a:t>
            </a:r>
            <a:r>
              <a:rPr sz="3200" b="1" spc="-5" dirty="0">
                <a:latin typeface="Times New Roman"/>
                <a:cs typeface="Times New Roman"/>
              </a:rPr>
              <a:t>ла</a:t>
            </a:r>
            <a:r>
              <a:rPr sz="3200" b="1" spc="5" dirty="0">
                <a:latin typeface="Times New Roman"/>
                <a:cs typeface="Times New Roman"/>
              </a:rPr>
              <a:t>с</a:t>
            </a:r>
            <a:r>
              <a:rPr sz="3200" b="1" spc="-15" dirty="0">
                <a:latin typeface="Times New Roman"/>
                <a:cs typeface="Times New Roman"/>
              </a:rPr>
              <a:t>н</a:t>
            </a:r>
            <a:r>
              <a:rPr sz="3200" b="1" dirty="0">
                <a:latin typeface="Times New Roman"/>
                <a:cs typeface="Times New Roman"/>
              </a:rPr>
              <a:t>ості	</a:t>
            </a:r>
            <a:r>
              <a:rPr sz="3200" b="1" spc="-15" dirty="0">
                <a:latin typeface="Times New Roman"/>
                <a:cs typeface="Times New Roman"/>
              </a:rPr>
              <a:t>на  </a:t>
            </a:r>
            <a:r>
              <a:rPr sz="3200" b="1" dirty="0">
                <a:latin typeface="Times New Roman"/>
                <a:cs typeface="Times New Roman"/>
              </a:rPr>
              <a:t>землю</a:t>
            </a:r>
            <a:r>
              <a:rPr sz="3200" b="1" spc="-10" dirty="0">
                <a:latin typeface="Times New Roman"/>
                <a:cs typeface="Times New Roman"/>
              </a:rPr>
              <a:t> </a:t>
            </a:r>
            <a:r>
              <a:rPr sz="3200" b="1" spc="-5" dirty="0">
                <a:latin typeface="Times New Roman"/>
                <a:cs typeface="Times New Roman"/>
              </a:rPr>
              <a:t>надаються: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300">
              <a:latin typeface="Times New Roman"/>
              <a:cs typeface="Times New Roman"/>
            </a:endParaRPr>
          </a:p>
          <a:p>
            <a:pPr marL="332740" indent="-320675">
              <a:lnSpc>
                <a:spcPct val="100000"/>
              </a:lnSpc>
              <a:buSzPct val="96875"/>
              <a:buFont typeface="Wingdings"/>
              <a:buChar char=""/>
              <a:tabLst>
                <a:tab pos="333375" algn="l"/>
              </a:tabLst>
            </a:pPr>
            <a:r>
              <a:rPr sz="3200" spc="-25" dirty="0">
                <a:latin typeface="Times New Roman"/>
                <a:cs typeface="Times New Roman"/>
              </a:rPr>
              <a:t>Громадянинам</a:t>
            </a:r>
            <a:r>
              <a:rPr sz="3200" spc="-50" dirty="0">
                <a:latin typeface="Times New Roman"/>
                <a:cs typeface="Times New Roman"/>
              </a:rPr>
              <a:t> </a:t>
            </a:r>
            <a:r>
              <a:rPr sz="3200" spc="-40" dirty="0">
                <a:latin typeface="Times New Roman"/>
                <a:cs typeface="Times New Roman"/>
              </a:rPr>
              <a:t>України</a:t>
            </a:r>
            <a:endParaRPr sz="3200">
              <a:latin typeface="Times New Roman"/>
              <a:cs typeface="Times New Roman"/>
            </a:endParaRPr>
          </a:p>
          <a:p>
            <a:pPr marL="299085" marR="5715" indent="-287020">
              <a:lnSpc>
                <a:spcPct val="100000"/>
              </a:lnSpc>
              <a:buSzPct val="96875"/>
              <a:buFont typeface="Wingdings"/>
              <a:buChar char=""/>
              <a:tabLst>
                <a:tab pos="333375" algn="l"/>
                <a:tab pos="2382520" algn="l"/>
                <a:tab pos="5071110" algn="l"/>
                <a:tab pos="5639435" algn="l"/>
              </a:tabLst>
            </a:pPr>
            <a:r>
              <a:rPr sz="3200" dirty="0">
                <a:latin typeface="Times New Roman"/>
                <a:cs typeface="Times New Roman"/>
              </a:rPr>
              <a:t>Інозем</a:t>
            </a:r>
            <a:r>
              <a:rPr sz="3200" spc="-15" dirty="0">
                <a:latin typeface="Times New Roman"/>
                <a:cs typeface="Times New Roman"/>
              </a:rPr>
              <a:t>н</a:t>
            </a:r>
            <a:r>
              <a:rPr sz="3200" spc="-5" dirty="0">
                <a:latin typeface="Times New Roman"/>
                <a:cs typeface="Times New Roman"/>
              </a:rPr>
              <a:t>и</a:t>
            </a:r>
            <a:r>
              <a:rPr sz="3200" dirty="0">
                <a:latin typeface="Times New Roman"/>
                <a:cs typeface="Times New Roman"/>
              </a:rPr>
              <a:t>м	</a:t>
            </a:r>
            <a:r>
              <a:rPr sz="3200" spc="-5" dirty="0">
                <a:latin typeface="Times New Roman"/>
                <a:cs typeface="Times New Roman"/>
              </a:rPr>
              <a:t>г</a:t>
            </a:r>
            <a:r>
              <a:rPr sz="3200" spc="-15" dirty="0">
                <a:latin typeface="Times New Roman"/>
                <a:cs typeface="Times New Roman"/>
              </a:rPr>
              <a:t>р</a:t>
            </a:r>
            <a:r>
              <a:rPr sz="3200" spc="-55" dirty="0">
                <a:latin typeface="Times New Roman"/>
                <a:cs typeface="Times New Roman"/>
              </a:rPr>
              <a:t>о</a:t>
            </a:r>
            <a:r>
              <a:rPr sz="3200" spc="-35" dirty="0">
                <a:latin typeface="Times New Roman"/>
                <a:cs typeface="Times New Roman"/>
              </a:rPr>
              <a:t>м</a:t>
            </a:r>
            <a:r>
              <a:rPr sz="3200" dirty="0">
                <a:latin typeface="Times New Roman"/>
                <a:cs typeface="Times New Roman"/>
              </a:rPr>
              <a:t>адянинам	</a:t>
            </a:r>
            <a:r>
              <a:rPr sz="3200" spc="35" dirty="0">
                <a:latin typeface="Times New Roman"/>
                <a:cs typeface="Times New Roman"/>
              </a:rPr>
              <a:t>т</a:t>
            </a:r>
            <a:r>
              <a:rPr sz="3200" dirty="0">
                <a:latin typeface="Times New Roman"/>
                <a:cs typeface="Times New Roman"/>
              </a:rPr>
              <a:t>а	</a:t>
            </a:r>
            <a:r>
              <a:rPr sz="3200" spc="70" dirty="0">
                <a:latin typeface="Times New Roman"/>
                <a:cs typeface="Times New Roman"/>
              </a:rPr>
              <a:t>о</a:t>
            </a:r>
            <a:r>
              <a:rPr sz="3200" dirty="0">
                <a:latin typeface="Times New Roman"/>
                <a:cs typeface="Times New Roman"/>
              </a:rPr>
              <a:t>со</a:t>
            </a:r>
            <a:r>
              <a:rPr sz="3200" spc="-15" dirty="0">
                <a:latin typeface="Times New Roman"/>
                <a:cs typeface="Times New Roman"/>
              </a:rPr>
              <a:t>б</a:t>
            </a:r>
            <a:r>
              <a:rPr sz="3200" dirty="0">
                <a:latin typeface="Times New Roman"/>
                <a:cs typeface="Times New Roman"/>
              </a:rPr>
              <a:t>ам  без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громадянства</a:t>
            </a:r>
            <a:endParaRPr sz="3200">
              <a:latin typeface="Times New Roman"/>
              <a:cs typeface="Times New Roman"/>
            </a:endParaRPr>
          </a:p>
          <a:p>
            <a:pPr marL="332740" indent="-320675">
              <a:lnSpc>
                <a:spcPct val="100000"/>
              </a:lnSpc>
              <a:buSzPct val="96875"/>
              <a:buFont typeface="Wingdings"/>
              <a:buChar char=""/>
              <a:tabLst>
                <a:tab pos="333375" algn="l"/>
              </a:tabLst>
            </a:pPr>
            <a:r>
              <a:rPr sz="3200" dirty="0">
                <a:latin typeface="Times New Roman"/>
                <a:cs typeface="Times New Roman"/>
              </a:rPr>
              <a:t>Юридичним</a:t>
            </a:r>
            <a:r>
              <a:rPr sz="3200" spc="-60" dirty="0">
                <a:latin typeface="Times New Roman"/>
                <a:cs typeface="Times New Roman"/>
              </a:rPr>
              <a:t> </a:t>
            </a:r>
            <a:r>
              <a:rPr sz="3200" spc="15" dirty="0">
                <a:latin typeface="Times New Roman"/>
                <a:cs typeface="Times New Roman"/>
              </a:rPr>
              <a:t>особам</a:t>
            </a:r>
            <a:endParaRPr sz="3200">
              <a:latin typeface="Times New Roman"/>
              <a:cs typeface="Times New Roman"/>
            </a:endParaRPr>
          </a:p>
          <a:p>
            <a:pPr marL="332740" indent="-320675">
              <a:lnSpc>
                <a:spcPct val="100000"/>
              </a:lnSpc>
              <a:buSzPct val="96875"/>
              <a:buFont typeface="Wingdings"/>
              <a:buChar char=""/>
              <a:tabLst>
                <a:tab pos="333375" algn="l"/>
              </a:tabLst>
            </a:pPr>
            <a:r>
              <a:rPr sz="3200" spc="-10" dirty="0">
                <a:latin typeface="Times New Roman"/>
                <a:cs typeface="Times New Roman"/>
              </a:rPr>
              <a:t>Територіальним</a:t>
            </a:r>
            <a:r>
              <a:rPr sz="3200" spc="-60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громадам</a:t>
            </a:r>
            <a:endParaRPr sz="3200">
              <a:latin typeface="Times New Roman"/>
              <a:cs typeface="Times New Roman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726680" y="1976627"/>
            <a:ext cx="4366260" cy="2904744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3578" y="267665"/>
            <a:ext cx="11660505" cy="64274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latin typeface="Times New Roman"/>
                <a:cs typeface="Times New Roman"/>
              </a:rPr>
              <a:t>Права </a:t>
            </a:r>
            <a:r>
              <a:rPr sz="2800" b="1" spc="-10" dirty="0">
                <a:latin typeface="Times New Roman"/>
                <a:cs typeface="Times New Roman"/>
              </a:rPr>
              <a:t>власників</a:t>
            </a:r>
            <a:r>
              <a:rPr sz="2800" b="1" spc="-5" dirty="0">
                <a:latin typeface="Times New Roman"/>
                <a:cs typeface="Times New Roman"/>
              </a:rPr>
              <a:t> земельних</a:t>
            </a:r>
            <a:r>
              <a:rPr sz="2800" b="1" spc="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ділянок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900">
              <a:latin typeface="Times New Roman"/>
              <a:cs typeface="Times New Roman"/>
            </a:endParaRPr>
          </a:p>
          <a:p>
            <a:pPr marL="367665" indent="-355600">
              <a:lnSpc>
                <a:spcPct val="100000"/>
              </a:lnSpc>
              <a:buAutoNum type="arabicPeriod"/>
              <a:tabLst>
                <a:tab pos="368300" algn="l"/>
              </a:tabLst>
            </a:pPr>
            <a:r>
              <a:rPr sz="2800" spc="-5" dirty="0">
                <a:latin typeface="Times New Roman"/>
                <a:cs typeface="Times New Roman"/>
              </a:rPr>
              <a:t>Власники</a:t>
            </a:r>
            <a:r>
              <a:rPr sz="2800" spc="2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земельних</a:t>
            </a:r>
            <a:r>
              <a:rPr sz="2800" spc="3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ділянок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мають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право:</a:t>
            </a:r>
            <a:endParaRPr sz="2800">
              <a:latin typeface="Times New Roman"/>
              <a:cs typeface="Times New Roman"/>
            </a:endParaRPr>
          </a:p>
          <a:p>
            <a:pPr marL="469900" marR="5715" indent="-457200">
              <a:lnSpc>
                <a:spcPct val="100000"/>
              </a:lnSpc>
            </a:pPr>
            <a:r>
              <a:rPr sz="2800" spc="-10" dirty="0">
                <a:latin typeface="Times New Roman"/>
                <a:cs typeface="Times New Roman"/>
              </a:rPr>
              <a:t>а)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продавати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або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іншим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30" dirty="0">
                <a:latin typeface="Times New Roman"/>
                <a:cs typeface="Times New Roman"/>
              </a:rPr>
              <a:t>шляхом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відчужувати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земельну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40" dirty="0">
                <a:latin typeface="Times New Roman"/>
                <a:cs typeface="Times New Roman"/>
              </a:rPr>
              <a:t>ділянку,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передавати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її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в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40" dirty="0">
                <a:latin typeface="Times New Roman"/>
                <a:cs typeface="Times New Roman"/>
              </a:rPr>
              <a:t>оренду,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0" dirty="0">
                <a:latin typeface="Times New Roman"/>
                <a:cs typeface="Times New Roman"/>
              </a:rPr>
              <a:t>заставу,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35" dirty="0">
                <a:latin typeface="Times New Roman"/>
                <a:cs typeface="Times New Roman"/>
              </a:rPr>
              <a:t>спадщину,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довірчу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власність;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dirty="0">
                <a:latin typeface="Times New Roman"/>
                <a:cs typeface="Times New Roman"/>
              </a:rPr>
              <a:t>б)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самостійно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господарювати</a:t>
            </a:r>
            <a:r>
              <a:rPr sz="2800" spc="-5" dirty="0">
                <a:latin typeface="Times New Roman"/>
                <a:cs typeface="Times New Roman"/>
              </a:rPr>
              <a:t> на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землі;</a:t>
            </a:r>
            <a:endParaRPr sz="2800">
              <a:latin typeface="Times New Roman"/>
              <a:cs typeface="Times New Roman"/>
            </a:endParaRPr>
          </a:p>
          <a:p>
            <a:pPr marL="469900" marR="5080" indent="-457200" algn="just">
              <a:lnSpc>
                <a:spcPct val="100000"/>
              </a:lnSpc>
            </a:pPr>
            <a:r>
              <a:rPr sz="2800" spc="-5" dirty="0">
                <a:latin typeface="Times New Roman"/>
                <a:cs typeface="Times New Roman"/>
              </a:rPr>
              <a:t>в)</a:t>
            </a:r>
            <a:r>
              <a:rPr sz="2800" dirty="0">
                <a:latin typeface="Times New Roman"/>
                <a:cs typeface="Times New Roman"/>
              </a:rPr>
              <a:t> власності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на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10" dirty="0">
                <a:latin typeface="Times New Roman"/>
                <a:cs typeface="Times New Roman"/>
              </a:rPr>
              <a:t>посіви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і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насадження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сільськогосподарських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15" dirty="0">
                <a:latin typeface="Times New Roman"/>
                <a:cs typeface="Times New Roman"/>
              </a:rPr>
              <a:t>та  </a:t>
            </a:r>
            <a:r>
              <a:rPr sz="2800" spc="-5" dirty="0">
                <a:latin typeface="Times New Roman"/>
                <a:cs typeface="Times New Roman"/>
              </a:rPr>
              <a:t>інших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40" dirty="0">
                <a:latin typeface="Times New Roman"/>
                <a:cs typeface="Times New Roman"/>
              </a:rPr>
              <a:t>культур,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на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вироблену</a:t>
            </a:r>
            <a:r>
              <a:rPr sz="2800" spc="2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продукцію;</a:t>
            </a:r>
            <a:endParaRPr sz="2800">
              <a:latin typeface="Times New Roman"/>
              <a:cs typeface="Times New Roman"/>
            </a:endParaRPr>
          </a:p>
          <a:p>
            <a:pPr marL="469900" marR="6350" indent="-457200" algn="just">
              <a:lnSpc>
                <a:spcPct val="100000"/>
              </a:lnSpc>
              <a:spcBef>
                <a:spcPts val="5"/>
              </a:spcBef>
            </a:pPr>
            <a:r>
              <a:rPr sz="2800" dirty="0">
                <a:latin typeface="Times New Roman"/>
                <a:cs typeface="Times New Roman"/>
              </a:rPr>
              <a:t>г) </a:t>
            </a:r>
            <a:r>
              <a:rPr sz="2800" spc="-30" dirty="0">
                <a:latin typeface="Times New Roman"/>
                <a:cs typeface="Times New Roman"/>
              </a:rPr>
              <a:t>використовувати </a:t>
            </a:r>
            <a:r>
              <a:rPr sz="2800" spc="-5" dirty="0">
                <a:latin typeface="Times New Roman"/>
                <a:cs typeface="Times New Roman"/>
              </a:rPr>
              <a:t>у </a:t>
            </a:r>
            <a:r>
              <a:rPr sz="2800" spc="-10" dirty="0">
                <a:latin typeface="Times New Roman"/>
                <a:cs typeface="Times New Roman"/>
              </a:rPr>
              <a:t>встановленому порядку </a:t>
            </a:r>
            <a:r>
              <a:rPr sz="2800" spc="-5" dirty="0">
                <a:latin typeface="Times New Roman"/>
                <a:cs typeface="Times New Roman"/>
              </a:rPr>
              <a:t>для </a:t>
            </a:r>
            <a:r>
              <a:rPr sz="2800" spc="-10" dirty="0">
                <a:latin typeface="Times New Roman"/>
                <a:cs typeface="Times New Roman"/>
              </a:rPr>
              <a:t>власних </a:t>
            </a:r>
            <a:r>
              <a:rPr sz="2800" spc="-5" dirty="0">
                <a:latin typeface="Times New Roman"/>
                <a:cs typeface="Times New Roman"/>
              </a:rPr>
              <a:t>потреб </a:t>
            </a:r>
            <a:r>
              <a:rPr sz="2800" spc="-10" dirty="0">
                <a:latin typeface="Times New Roman"/>
                <a:cs typeface="Times New Roman"/>
              </a:rPr>
              <a:t>наявні </a:t>
            </a:r>
            <a:r>
              <a:rPr sz="2800" spc="-5" dirty="0">
                <a:latin typeface="Times New Roman"/>
                <a:cs typeface="Times New Roman"/>
              </a:rPr>
              <a:t>на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земельній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ділянці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загальнопоширені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корисні</a:t>
            </a:r>
            <a:r>
              <a:rPr sz="2800" spc="-20" dirty="0">
                <a:latin typeface="Times New Roman"/>
                <a:cs typeface="Times New Roman"/>
              </a:rPr>
              <a:t> копалини,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торф,</a:t>
            </a:r>
            <a:r>
              <a:rPr sz="2800" spc="-5" dirty="0">
                <a:latin typeface="Times New Roman"/>
                <a:cs typeface="Times New Roman"/>
              </a:rPr>
              <a:t> лісові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насадження,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водні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об'єкти,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а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40" dirty="0">
                <a:latin typeface="Times New Roman"/>
                <a:cs typeface="Times New Roman"/>
              </a:rPr>
              <a:t>також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інші </a:t>
            </a:r>
            <a:r>
              <a:rPr sz="2800" spc="-25" dirty="0">
                <a:latin typeface="Times New Roman"/>
                <a:cs typeface="Times New Roman"/>
              </a:rPr>
              <a:t>корисні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властивості</a:t>
            </a:r>
            <a:r>
              <a:rPr sz="2800" spc="2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землі;</a:t>
            </a:r>
            <a:endParaRPr sz="28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2800" spc="-5" dirty="0">
                <a:latin typeface="Times New Roman"/>
                <a:cs typeface="Times New Roman"/>
              </a:rPr>
              <a:t>ґ)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на </a:t>
            </a:r>
            <a:r>
              <a:rPr sz="2800" spc="-25" dirty="0">
                <a:latin typeface="Times New Roman"/>
                <a:cs typeface="Times New Roman"/>
              </a:rPr>
              <a:t>відшкодування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збитків</a:t>
            </a:r>
            <a:r>
              <a:rPr sz="2800" spc="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у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випадках,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передбачених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30" dirty="0">
                <a:latin typeface="Times New Roman"/>
                <a:cs typeface="Times New Roman"/>
              </a:rPr>
              <a:t>законом;</a:t>
            </a:r>
            <a:endParaRPr sz="28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"/>
              </a:spcBef>
            </a:pPr>
            <a:r>
              <a:rPr sz="2800" dirty="0">
                <a:latin typeface="Times New Roman"/>
                <a:cs typeface="Times New Roman"/>
              </a:rPr>
              <a:t>д) </a:t>
            </a:r>
            <a:r>
              <a:rPr sz="2800" spc="-30" dirty="0">
                <a:latin typeface="Times New Roman"/>
                <a:cs typeface="Times New Roman"/>
              </a:rPr>
              <a:t>споруджувати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жилі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40" dirty="0">
                <a:latin typeface="Times New Roman"/>
                <a:cs typeface="Times New Roman"/>
              </a:rPr>
              <a:t>будинки,</a:t>
            </a:r>
            <a:r>
              <a:rPr sz="2800" spc="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виробничі</a:t>
            </a:r>
            <a:r>
              <a:rPr sz="2800" spc="15" dirty="0">
                <a:latin typeface="Times New Roman"/>
                <a:cs typeface="Times New Roman"/>
              </a:rPr>
              <a:t> та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інші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0" dirty="0">
                <a:latin typeface="Times New Roman"/>
                <a:cs typeface="Times New Roman"/>
              </a:rPr>
              <a:t>будівлі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і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30" dirty="0">
                <a:latin typeface="Times New Roman"/>
                <a:cs typeface="Times New Roman"/>
              </a:rPr>
              <a:t>споруди.</a:t>
            </a:r>
            <a:endParaRPr sz="2800">
              <a:latin typeface="Times New Roman"/>
              <a:cs typeface="Times New Roman"/>
            </a:endParaRPr>
          </a:p>
          <a:p>
            <a:pPr marL="12700" marR="8890" algn="just">
              <a:lnSpc>
                <a:spcPct val="100000"/>
              </a:lnSpc>
              <a:buAutoNum type="arabicPeriod" startAt="2"/>
              <a:tabLst>
                <a:tab pos="401320" algn="l"/>
              </a:tabLst>
            </a:pPr>
            <a:r>
              <a:rPr sz="2800" spc="-10" dirty="0">
                <a:latin typeface="Times New Roman"/>
                <a:cs typeface="Times New Roman"/>
              </a:rPr>
              <a:t>Порушені </a:t>
            </a:r>
            <a:r>
              <a:rPr sz="2800" spc="-15" dirty="0">
                <a:latin typeface="Times New Roman"/>
                <a:cs typeface="Times New Roman"/>
              </a:rPr>
              <a:t>права </a:t>
            </a:r>
            <a:r>
              <a:rPr sz="2800" spc="-10" dirty="0">
                <a:latin typeface="Times New Roman"/>
                <a:cs typeface="Times New Roman"/>
              </a:rPr>
              <a:t>власників </a:t>
            </a:r>
            <a:r>
              <a:rPr sz="2800" spc="-5" dirty="0">
                <a:latin typeface="Times New Roman"/>
                <a:cs typeface="Times New Roman"/>
              </a:rPr>
              <a:t>земельних ділянок </a:t>
            </a:r>
            <a:r>
              <a:rPr sz="2800" spc="-10" dirty="0">
                <a:latin typeface="Times New Roman"/>
                <a:cs typeface="Times New Roman"/>
              </a:rPr>
              <a:t>підлягають відновленню </a:t>
            </a:r>
            <a:r>
              <a:rPr sz="2800" spc="-5" dirty="0">
                <a:latin typeface="Times New Roman"/>
                <a:cs typeface="Times New Roman"/>
              </a:rPr>
              <a:t>в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45" dirty="0">
                <a:latin typeface="Times New Roman"/>
                <a:cs typeface="Times New Roman"/>
              </a:rPr>
              <a:t>порядку,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встановленому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30" dirty="0">
                <a:latin typeface="Times New Roman"/>
                <a:cs typeface="Times New Roman"/>
              </a:rPr>
              <a:t>законом.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970">
              <a:lnSpc>
                <a:spcPct val="100000"/>
              </a:lnSpc>
              <a:spcBef>
                <a:spcPts val="100"/>
              </a:spcBef>
            </a:pPr>
            <a:r>
              <a:rPr spc="-15" dirty="0"/>
              <a:t>Обов'язки </a:t>
            </a:r>
            <a:r>
              <a:rPr spc="-10" dirty="0"/>
              <a:t>власників</a:t>
            </a:r>
            <a:r>
              <a:rPr spc="10" dirty="0"/>
              <a:t> </a:t>
            </a:r>
            <a:r>
              <a:rPr spc="-5" dirty="0"/>
              <a:t>земельних</a:t>
            </a:r>
            <a:r>
              <a:rPr spc="10" dirty="0"/>
              <a:t> </a:t>
            </a:r>
            <a:r>
              <a:rPr dirty="0"/>
              <a:t>ділянок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6016" y="766318"/>
            <a:ext cx="11722100" cy="5989320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11150" indent="-299085">
              <a:lnSpc>
                <a:spcPct val="100000"/>
              </a:lnSpc>
              <a:spcBef>
                <a:spcPts val="5"/>
              </a:spcBef>
              <a:buSzPct val="104347"/>
              <a:buAutoNum type="arabicPeriod"/>
              <a:tabLst>
                <a:tab pos="311785" algn="l"/>
              </a:tabLst>
            </a:pPr>
            <a:r>
              <a:rPr sz="2300" dirty="0">
                <a:latin typeface="Times New Roman"/>
                <a:cs typeface="Times New Roman"/>
              </a:rPr>
              <a:t>Власники</a:t>
            </a:r>
            <a:r>
              <a:rPr sz="2300" spc="-30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Times New Roman"/>
                <a:cs typeface="Times New Roman"/>
              </a:rPr>
              <a:t>земельних</a:t>
            </a:r>
            <a:r>
              <a:rPr sz="2300" spc="-40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Times New Roman"/>
                <a:cs typeface="Times New Roman"/>
              </a:rPr>
              <a:t>ділянок</a:t>
            </a:r>
            <a:r>
              <a:rPr sz="2300" spc="-20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Times New Roman"/>
                <a:cs typeface="Times New Roman"/>
              </a:rPr>
              <a:t>зобов'язані:</a:t>
            </a:r>
            <a:endParaRPr sz="2300">
              <a:latin typeface="Times New Roman"/>
              <a:cs typeface="Times New Roman"/>
            </a:endParaRPr>
          </a:p>
          <a:p>
            <a:pPr marL="12700" marR="4033520">
              <a:lnSpc>
                <a:spcPct val="100000"/>
              </a:lnSpc>
            </a:pPr>
            <a:r>
              <a:rPr sz="2300" spc="-5" dirty="0">
                <a:latin typeface="Times New Roman"/>
                <a:cs typeface="Times New Roman"/>
              </a:rPr>
              <a:t>а)</a:t>
            </a:r>
            <a:r>
              <a:rPr sz="2300" spc="5" dirty="0">
                <a:latin typeface="Times New Roman"/>
                <a:cs typeface="Times New Roman"/>
              </a:rPr>
              <a:t> </a:t>
            </a:r>
            <a:r>
              <a:rPr sz="2300" spc="-15" dirty="0">
                <a:latin typeface="Times New Roman"/>
                <a:cs typeface="Times New Roman"/>
              </a:rPr>
              <a:t>забезпечувати</a:t>
            </a:r>
            <a:r>
              <a:rPr sz="2300" spc="10" dirty="0">
                <a:latin typeface="Times New Roman"/>
                <a:cs typeface="Times New Roman"/>
              </a:rPr>
              <a:t> </a:t>
            </a:r>
            <a:r>
              <a:rPr sz="2300" spc="-10" dirty="0">
                <a:latin typeface="Times New Roman"/>
                <a:cs typeface="Times New Roman"/>
              </a:rPr>
              <a:t>використання</a:t>
            </a:r>
            <a:r>
              <a:rPr sz="2300" spc="-20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Times New Roman"/>
                <a:cs typeface="Times New Roman"/>
              </a:rPr>
              <a:t>їх</a:t>
            </a:r>
            <a:r>
              <a:rPr sz="2300" spc="5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Times New Roman"/>
                <a:cs typeface="Times New Roman"/>
              </a:rPr>
              <a:t>за</a:t>
            </a:r>
            <a:r>
              <a:rPr sz="2300" spc="20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Times New Roman"/>
                <a:cs typeface="Times New Roman"/>
              </a:rPr>
              <a:t>цільовим</a:t>
            </a:r>
            <a:r>
              <a:rPr sz="2300" spc="-35" dirty="0">
                <a:latin typeface="Times New Roman"/>
                <a:cs typeface="Times New Roman"/>
              </a:rPr>
              <a:t> </a:t>
            </a:r>
            <a:r>
              <a:rPr sz="2300" spc="-10" dirty="0">
                <a:latin typeface="Times New Roman"/>
                <a:cs typeface="Times New Roman"/>
              </a:rPr>
              <a:t>призначенням; </a:t>
            </a:r>
            <a:r>
              <a:rPr sz="2300" spc="-5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Times New Roman"/>
                <a:cs typeface="Times New Roman"/>
              </a:rPr>
              <a:t>б) </a:t>
            </a:r>
            <a:r>
              <a:rPr sz="2300" spc="-10" dirty="0">
                <a:latin typeface="Times New Roman"/>
                <a:cs typeface="Times New Roman"/>
              </a:rPr>
              <a:t>додержуватися </a:t>
            </a:r>
            <a:r>
              <a:rPr sz="2300" dirty="0">
                <a:latin typeface="Times New Roman"/>
                <a:cs typeface="Times New Roman"/>
              </a:rPr>
              <a:t>вимог </a:t>
            </a:r>
            <a:r>
              <a:rPr sz="2300" spc="-20" dirty="0">
                <a:latin typeface="Times New Roman"/>
                <a:cs typeface="Times New Roman"/>
              </a:rPr>
              <a:t>законодавства </a:t>
            </a:r>
            <a:r>
              <a:rPr sz="2300" spc="-5" dirty="0">
                <a:latin typeface="Times New Roman"/>
                <a:cs typeface="Times New Roman"/>
              </a:rPr>
              <a:t>про </a:t>
            </a:r>
            <a:r>
              <a:rPr sz="2300" spc="-20" dirty="0">
                <a:latin typeface="Times New Roman"/>
                <a:cs typeface="Times New Roman"/>
              </a:rPr>
              <a:t>охорону </a:t>
            </a:r>
            <a:r>
              <a:rPr sz="2300" dirty="0">
                <a:latin typeface="Times New Roman"/>
                <a:cs typeface="Times New Roman"/>
              </a:rPr>
              <a:t>довкілля; </a:t>
            </a:r>
            <a:r>
              <a:rPr sz="2300" spc="-565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Times New Roman"/>
                <a:cs typeface="Times New Roman"/>
              </a:rPr>
              <a:t>в)</a:t>
            </a:r>
            <a:r>
              <a:rPr sz="2300" spc="-20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Times New Roman"/>
                <a:cs typeface="Times New Roman"/>
              </a:rPr>
              <a:t>своєчасно</a:t>
            </a:r>
            <a:r>
              <a:rPr sz="2300" spc="-5" dirty="0">
                <a:latin typeface="Times New Roman"/>
                <a:cs typeface="Times New Roman"/>
              </a:rPr>
              <a:t> </a:t>
            </a:r>
            <a:r>
              <a:rPr sz="2300" spc="-20" dirty="0">
                <a:latin typeface="Times New Roman"/>
                <a:cs typeface="Times New Roman"/>
              </a:rPr>
              <a:t>сплачувати</a:t>
            </a:r>
            <a:r>
              <a:rPr sz="2300" spc="-30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Times New Roman"/>
                <a:cs typeface="Times New Roman"/>
              </a:rPr>
              <a:t>земельний</a:t>
            </a:r>
            <a:r>
              <a:rPr sz="2300" spc="-40" dirty="0">
                <a:latin typeface="Times New Roman"/>
                <a:cs typeface="Times New Roman"/>
              </a:rPr>
              <a:t> </a:t>
            </a:r>
            <a:r>
              <a:rPr sz="2300" spc="-20" dirty="0">
                <a:latin typeface="Times New Roman"/>
                <a:cs typeface="Times New Roman"/>
              </a:rPr>
              <a:t>податок;</a:t>
            </a:r>
            <a:endParaRPr sz="2300">
              <a:latin typeface="Times New Roman"/>
              <a:cs typeface="Times New Roman"/>
            </a:endParaRPr>
          </a:p>
          <a:p>
            <a:pPr marL="12700" marR="1170305">
              <a:lnSpc>
                <a:spcPct val="100000"/>
              </a:lnSpc>
              <a:spcBef>
                <a:spcPts val="5"/>
              </a:spcBef>
            </a:pPr>
            <a:r>
              <a:rPr sz="2300" dirty="0">
                <a:latin typeface="Times New Roman"/>
                <a:cs typeface="Times New Roman"/>
              </a:rPr>
              <a:t>г) не </a:t>
            </a:r>
            <a:r>
              <a:rPr sz="2300" spc="-15" dirty="0">
                <a:latin typeface="Times New Roman"/>
                <a:cs typeface="Times New Roman"/>
              </a:rPr>
              <a:t>порушувати </a:t>
            </a:r>
            <a:r>
              <a:rPr sz="2300" spc="-5" dirty="0">
                <a:latin typeface="Times New Roman"/>
                <a:cs typeface="Times New Roman"/>
              </a:rPr>
              <a:t>прав </a:t>
            </a:r>
            <a:r>
              <a:rPr sz="2300" spc="-10" dirty="0">
                <a:latin typeface="Times New Roman"/>
                <a:cs typeface="Times New Roman"/>
              </a:rPr>
              <a:t>власників суміжних </a:t>
            </a:r>
            <a:r>
              <a:rPr sz="2300" dirty="0">
                <a:latin typeface="Times New Roman"/>
                <a:cs typeface="Times New Roman"/>
              </a:rPr>
              <a:t>земельних ділянок </a:t>
            </a:r>
            <a:r>
              <a:rPr sz="2300" spc="10" dirty="0">
                <a:latin typeface="Times New Roman"/>
                <a:cs typeface="Times New Roman"/>
              </a:rPr>
              <a:t>та </a:t>
            </a:r>
            <a:r>
              <a:rPr sz="2300" spc="-15" dirty="0">
                <a:latin typeface="Times New Roman"/>
                <a:cs typeface="Times New Roman"/>
              </a:rPr>
              <a:t>землекористувачів; </a:t>
            </a:r>
            <a:r>
              <a:rPr sz="2300" spc="-560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Times New Roman"/>
                <a:cs typeface="Times New Roman"/>
              </a:rPr>
              <a:t>ґ)</a:t>
            </a:r>
            <a:r>
              <a:rPr sz="2300" dirty="0">
                <a:latin typeface="Times New Roman"/>
                <a:cs typeface="Times New Roman"/>
              </a:rPr>
              <a:t> </a:t>
            </a:r>
            <a:r>
              <a:rPr sz="2300" spc="-10" dirty="0">
                <a:latin typeface="Times New Roman"/>
                <a:cs typeface="Times New Roman"/>
              </a:rPr>
              <a:t>підвищувати</a:t>
            </a:r>
            <a:r>
              <a:rPr sz="2300" spc="-35" dirty="0">
                <a:latin typeface="Times New Roman"/>
                <a:cs typeface="Times New Roman"/>
              </a:rPr>
              <a:t> </a:t>
            </a:r>
            <a:r>
              <a:rPr sz="2300" spc="-20" dirty="0">
                <a:latin typeface="Times New Roman"/>
                <a:cs typeface="Times New Roman"/>
              </a:rPr>
              <a:t>родючість</a:t>
            </a:r>
            <a:r>
              <a:rPr sz="2300" spc="-15" dirty="0">
                <a:latin typeface="Times New Roman"/>
                <a:cs typeface="Times New Roman"/>
              </a:rPr>
              <a:t> </a:t>
            </a:r>
            <a:r>
              <a:rPr sz="2300" spc="-10" dirty="0">
                <a:latin typeface="Times New Roman"/>
                <a:cs typeface="Times New Roman"/>
              </a:rPr>
              <a:t>ґрунтів </a:t>
            </a:r>
            <a:r>
              <a:rPr sz="2300" spc="10" dirty="0">
                <a:latin typeface="Times New Roman"/>
                <a:cs typeface="Times New Roman"/>
              </a:rPr>
              <a:t>та</a:t>
            </a:r>
            <a:r>
              <a:rPr sz="2300" dirty="0">
                <a:latin typeface="Times New Roman"/>
                <a:cs typeface="Times New Roman"/>
              </a:rPr>
              <a:t> </a:t>
            </a:r>
            <a:r>
              <a:rPr sz="2300" spc="-15" dirty="0">
                <a:latin typeface="Times New Roman"/>
                <a:cs typeface="Times New Roman"/>
              </a:rPr>
              <a:t>зберігати</a:t>
            </a:r>
            <a:r>
              <a:rPr sz="2300" spc="-5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Times New Roman"/>
                <a:cs typeface="Times New Roman"/>
              </a:rPr>
              <a:t>інші</a:t>
            </a:r>
            <a:r>
              <a:rPr sz="2300" spc="-15" dirty="0">
                <a:latin typeface="Times New Roman"/>
                <a:cs typeface="Times New Roman"/>
              </a:rPr>
              <a:t> </a:t>
            </a:r>
            <a:r>
              <a:rPr sz="2300" spc="-20" dirty="0">
                <a:latin typeface="Times New Roman"/>
                <a:cs typeface="Times New Roman"/>
              </a:rPr>
              <a:t>корисні </a:t>
            </a:r>
            <a:r>
              <a:rPr sz="2300" dirty="0">
                <a:latin typeface="Times New Roman"/>
                <a:cs typeface="Times New Roman"/>
              </a:rPr>
              <a:t>властивості</a:t>
            </a:r>
            <a:r>
              <a:rPr sz="2300" spc="-25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Times New Roman"/>
                <a:cs typeface="Times New Roman"/>
              </a:rPr>
              <a:t>землі;</a:t>
            </a:r>
            <a:endParaRPr sz="23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</a:pPr>
            <a:r>
              <a:rPr sz="2300" dirty="0">
                <a:latin typeface="Times New Roman"/>
                <a:cs typeface="Times New Roman"/>
              </a:rPr>
              <a:t>д)</a:t>
            </a:r>
            <a:r>
              <a:rPr sz="2300" spc="5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Times New Roman"/>
                <a:cs typeface="Times New Roman"/>
              </a:rPr>
              <a:t>своєчасно</a:t>
            </a:r>
            <a:r>
              <a:rPr sz="2300" spc="5" dirty="0">
                <a:latin typeface="Times New Roman"/>
                <a:cs typeface="Times New Roman"/>
              </a:rPr>
              <a:t> </a:t>
            </a:r>
            <a:r>
              <a:rPr sz="2300" spc="-15" dirty="0">
                <a:latin typeface="Times New Roman"/>
                <a:cs typeface="Times New Roman"/>
              </a:rPr>
              <a:t>надавати</a:t>
            </a:r>
            <a:r>
              <a:rPr sz="2300" spc="550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Times New Roman"/>
                <a:cs typeface="Times New Roman"/>
              </a:rPr>
              <a:t>відповідним</a:t>
            </a:r>
            <a:r>
              <a:rPr sz="2300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Times New Roman"/>
                <a:cs typeface="Times New Roman"/>
              </a:rPr>
              <a:t>органам</a:t>
            </a:r>
            <a:r>
              <a:rPr sz="2300" dirty="0">
                <a:latin typeface="Times New Roman"/>
                <a:cs typeface="Times New Roman"/>
              </a:rPr>
              <a:t> </a:t>
            </a:r>
            <a:r>
              <a:rPr sz="2300" spc="-25" dirty="0">
                <a:latin typeface="Times New Roman"/>
                <a:cs typeface="Times New Roman"/>
              </a:rPr>
              <a:t>виконавчої</a:t>
            </a:r>
            <a:r>
              <a:rPr sz="2300" spc="-20" dirty="0">
                <a:latin typeface="Times New Roman"/>
                <a:cs typeface="Times New Roman"/>
              </a:rPr>
              <a:t> </a:t>
            </a:r>
            <a:r>
              <a:rPr sz="2300" spc="-10" dirty="0">
                <a:latin typeface="Times New Roman"/>
                <a:cs typeface="Times New Roman"/>
              </a:rPr>
              <a:t>влади</a:t>
            </a:r>
            <a:r>
              <a:rPr sz="2300" spc="-5" dirty="0">
                <a:latin typeface="Times New Roman"/>
                <a:cs typeface="Times New Roman"/>
              </a:rPr>
              <a:t> </a:t>
            </a:r>
            <a:r>
              <a:rPr sz="2300" spc="5" dirty="0">
                <a:latin typeface="Times New Roman"/>
                <a:cs typeface="Times New Roman"/>
              </a:rPr>
              <a:t>та</a:t>
            </a:r>
            <a:r>
              <a:rPr sz="2300" spc="10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Times New Roman"/>
                <a:cs typeface="Times New Roman"/>
              </a:rPr>
              <a:t>органам</a:t>
            </a:r>
            <a:r>
              <a:rPr sz="2300" dirty="0">
                <a:latin typeface="Times New Roman"/>
                <a:cs typeface="Times New Roman"/>
              </a:rPr>
              <a:t> </a:t>
            </a:r>
            <a:r>
              <a:rPr sz="2300" spc="-15" dirty="0">
                <a:latin typeface="Times New Roman"/>
                <a:cs typeface="Times New Roman"/>
              </a:rPr>
              <a:t>місцевого </a:t>
            </a:r>
            <a:r>
              <a:rPr sz="2300" spc="-560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Times New Roman"/>
                <a:cs typeface="Times New Roman"/>
              </a:rPr>
              <a:t>самоврядування </a:t>
            </a:r>
            <a:r>
              <a:rPr sz="2300" spc="-5" dirty="0">
                <a:latin typeface="Times New Roman"/>
                <a:cs typeface="Times New Roman"/>
              </a:rPr>
              <a:t>дані про </a:t>
            </a:r>
            <a:r>
              <a:rPr sz="2300" spc="5" dirty="0">
                <a:latin typeface="Times New Roman"/>
                <a:cs typeface="Times New Roman"/>
              </a:rPr>
              <a:t>стан </a:t>
            </a:r>
            <a:r>
              <a:rPr sz="2300" dirty="0">
                <a:latin typeface="Times New Roman"/>
                <a:cs typeface="Times New Roman"/>
              </a:rPr>
              <a:t>і </a:t>
            </a:r>
            <a:r>
              <a:rPr sz="2300" spc="-15" dirty="0">
                <a:latin typeface="Times New Roman"/>
                <a:cs typeface="Times New Roman"/>
              </a:rPr>
              <a:t>використання </a:t>
            </a:r>
            <a:r>
              <a:rPr sz="2300" dirty="0">
                <a:latin typeface="Times New Roman"/>
                <a:cs typeface="Times New Roman"/>
              </a:rPr>
              <a:t>земель </a:t>
            </a:r>
            <a:r>
              <a:rPr sz="2300" spc="10" dirty="0">
                <a:latin typeface="Times New Roman"/>
                <a:cs typeface="Times New Roman"/>
              </a:rPr>
              <a:t>та </a:t>
            </a:r>
            <a:r>
              <a:rPr sz="2300" spc="-5" dirty="0">
                <a:latin typeface="Times New Roman"/>
                <a:cs typeface="Times New Roman"/>
              </a:rPr>
              <a:t>інших </a:t>
            </a:r>
            <a:r>
              <a:rPr sz="2300" spc="-10" dirty="0">
                <a:latin typeface="Times New Roman"/>
                <a:cs typeface="Times New Roman"/>
              </a:rPr>
              <a:t>природних </a:t>
            </a:r>
            <a:r>
              <a:rPr sz="2300" dirty="0">
                <a:latin typeface="Times New Roman"/>
                <a:cs typeface="Times New Roman"/>
              </a:rPr>
              <a:t>ресурсів у </a:t>
            </a:r>
            <a:r>
              <a:rPr sz="2300" spc="-40" dirty="0">
                <a:latin typeface="Times New Roman"/>
                <a:cs typeface="Times New Roman"/>
              </a:rPr>
              <a:t>порядку, </a:t>
            </a:r>
            <a:r>
              <a:rPr sz="2300" spc="-560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Times New Roman"/>
                <a:cs typeface="Times New Roman"/>
              </a:rPr>
              <a:t>встановленому</a:t>
            </a:r>
            <a:r>
              <a:rPr sz="2300" spc="-35" dirty="0">
                <a:latin typeface="Times New Roman"/>
                <a:cs typeface="Times New Roman"/>
              </a:rPr>
              <a:t> </a:t>
            </a:r>
            <a:r>
              <a:rPr sz="2300" spc="-20" dirty="0">
                <a:latin typeface="Times New Roman"/>
                <a:cs typeface="Times New Roman"/>
              </a:rPr>
              <a:t>законом;</a:t>
            </a:r>
            <a:endParaRPr sz="23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2300" dirty="0">
                <a:latin typeface="Times New Roman"/>
                <a:cs typeface="Times New Roman"/>
              </a:rPr>
              <a:t>е)</a:t>
            </a:r>
            <a:r>
              <a:rPr sz="2300" spc="15" dirty="0">
                <a:latin typeface="Times New Roman"/>
                <a:cs typeface="Times New Roman"/>
              </a:rPr>
              <a:t> </a:t>
            </a:r>
            <a:r>
              <a:rPr sz="2300" spc="-10" dirty="0">
                <a:latin typeface="Times New Roman"/>
                <a:cs typeface="Times New Roman"/>
              </a:rPr>
              <a:t>дотримуватися</a:t>
            </a:r>
            <a:r>
              <a:rPr sz="2300" spc="10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Times New Roman"/>
                <a:cs typeface="Times New Roman"/>
              </a:rPr>
              <a:t>правил</a:t>
            </a:r>
            <a:r>
              <a:rPr sz="2300" spc="20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Times New Roman"/>
                <a:cs typeface="Times New Roman"/>
              </a:rPr>
              <a:t>добросусідства</a:t>
            </a:r>
            <a:r>
              <a:rPr sz="2300" spc="15" dirty="0">
                <a:latin typeface="Times New Roman"/>
                <a:cs typeface="Times New Roman"/>
              </a:rPr>
              <a:t> </a:t>
            </a:r>
            <a:r>
              <a:rPr sz="2300" spc="10" dirty="0">
                <a:latin typeface="Times New Roman"/>
                <a:cs typeface="Times New Roman"/>
              </a:rPr>
              <a:t>та </a:t>
            </a:r>
            <a:r>
              <a:rPr sz="2300" spc="-10" dirty="0">
                <a:latin typeface="Times New Roman"/>
                <a:cs typeface="Times New Roman"/>
              </a:rPr>
              <a:t>обмежень,</a:t>
            </a:r>
            <a:r>
              <a:rPr sz="2300" spc="5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Times New Roman"/>
                <a:cs typeface="Times New Roman"/>
              </a:rPr>
              <a:t>пов'язаних</a:t>
            </a:r>
            <a:r>
              <a:rPr sz="2300" spc="20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Times New Roman"/>
                <a:cs typeface="Times New Roman"/>
              </a:rPr>
              <a:t>з</a:t>
            </a:r>
            <a:r>
              <a:rPr sz="2300" spc="5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Times New Roman"/>
                <a:cs typeface="Times New Roman"/>
              </a:rPr>
              <a:t>встановленням</a:t>
            </a:r>
            <a:r>
              <a:rPr sz="2300" spc="20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Times New Roman"/>
                <a:cs typeface="Times New Roman"/>
              </a:rPr>
              <a:t>земельних</a:t>
            </a:r>
            <a:endParaRPr sz="23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"/>
              </a:spcBef>
            </a:pPr>
            <a:r>
              <a:rPr sz="2300" spc="-5" dirty="0">
                <a:latin typeface="Times New Roman"/>
                <a:cs typeface="Times New Roman"/>
              </a:rPr>
              <a:t>сервітутів</a:t>
            </a:r>
            <a:r>
              <a:rPr sz="2300" spc="-25" dirty="0">
                <a:latin typeface="Times New Roman"/>
                <a:cs typeface="Times New Roman"/>
              </a:rPr>
              <a:t> </a:t>
            </a:r>
            <a:r>
              <a:rPr sz="2300" spc="10" dirty="0">
                <a:latin typeface="Times New Roman"/>
                <a:cs typeface="Times New Roman"/>
              </a:rPr>
              <a:t>та</a:t>
            </a:r>
            <a:r>
              <a:rPr sz="2300" spc="-10" dirty="0">
                <a:latin typeface="Times New Roman"/>
                <a:cs typeface="Times New Roman"/>
              </a:rPr>
              <a:t> </a:t>
            </a:r>
            <a:r>
              <a:rPr sz="2300" spc="-15" dirty="0">
                <a:latin typeface="Times New Roman"/>
                <a:cs typeface="Times New Roman"/>
              </a:rPr>
              <a:t>охоронних</a:t>
            </a:r>
            <a:r>
              <a:rPr sz="2300" spc="-45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Times New Roman"/>
                <a:cs typeface="Times New Roman"/>
              </a:rPr>
              <a:t>зон;</a:t>
            </a:r>
            <a:endParaRPr sz="2300">
              <a:latin typeface="Times New Roman"/>
              <a:cs typeface="Times New Roman"/>
            </a:endParaRPr>
          </a:p>
          <a:p>
            <a:pPr marL="12700" marR="7620" algn="just">
              <a:lnSpc>
                <a:spcPct val="100000"/>
              </a:lnSpc>
            </a:pPr>
            <a:r>
              <a:rPr sz="2300" spc="-5" dirty="0">
                <a:latin typeface="Times New Roman"/>
                <a:cs typeface="Times New Roman"/>
              </a:rPr>
              <a:t>є) </a:t>
            </a:r>
            <a:r>
              <a:rPr sz="2300" spc="-15" dirty="0">
                <a:latin typeface="Times New Roman"/>
                <a:cs typeface="Times New Roman"/>
              </a:rPr>
              <a:t>зберігати </a:t>
            </a:r>
            <a:r>
              <a:rPr sz="2300" spc="-10" dirty="0">
                <a:latin typeface="Times New Roman"/>
                <a:cs typeface="Times New Roman"/>
              </a:rPr>
              <a:t>геодезичні </a:t>
            </a:r>
            <a:r>
              <a:rPr sz="2300" spc="-5" dirty="0">
                <a:latin typeface="Times New Roman"/>
                <a:cs typeface="Times New Roman"/>
              </a:rPr>
              <a:t>знаки, </a:t>
            </a:r>
            <a:r>
              <a:rPr sz="2300" spc="-10" dirty="0">
                <a:latin typeface="Times New Roman"/>
                <a:cs typeface="Times New Roman"/>
              </a:rPr>
              <a:t>протиерозійні </a:t>
            </a:r>
            <a:r>
              <a:rPr sz="2300" spc="-25" dirty="0">
                <a:latin typeface="Times New Roman"/>
                <a:cs typeface="Times New Roman"/>
              </a:rPr>
              <a:t>споруди, </a:t>
            </a:r>
            <a:r>
              <a:rPr sz="2300" spc="-5" dirty="0">
                <a:latin typeface="Times New Roman"/>
                <a:cs typeface="Times New Roman"/>
              </a:rPr>
              <a:t>мережі зрошувальних </a:t>
            </a:r>
            <a:r>
              <a:rPr sz="2300" dirty="0">
                <a:latin typeface="Times New Roman"/>
                <a:cs typeface="Times New Roman"/>
              </a:rPr>
              <a:t>і </a:t>
            </a:r>
            <a:r>
              <a:rPr sz="2300" spc="-5" dirty="0">
                <a:latin typeface="Times New Roman"/>
                <a:cs typeface="Times New Roman"/>
              </a:rPr>
              <a:t>осушувальних </a:t>
            </a:r>
            <a:r>
              <a:rPr sz="2300" dirty="0">
                <a:latin typeface="Times New Roman"/>
                <a:cs typeface="Times New Roman"/>
              </a:rPr>
              <a:t> систем.</a:t>
            </a:r>
            <a:endParaRPr sz="23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</a:pPr>
            <a:r>
              <a:rPr sz="2300" dirty="0">
                <a:latin typeface="Times New Roman"/>
                <a:cs typeface="Times New Roman"/>
              </a:rPr>
              <a:t>ж) за свій </a:t>
            </a:r>
            <a:r>
              <a:rPr sz="2300" spc="-15" dirty="0">
                <a:latin typeface="Times New Roman"/>
                <a:cs typeface="Times New Roman"/>
              </a:rPr>
              <a:t>рахунок </a:t>
            </a:r>
            <a:r>
              <a:rPr sz="2300" dirty="0">
                <a:latin typeface="Times New Roman"/>
                <a:cs typeface="Times New Roman"/>
              </a:rPr>
              <a:t>привести </a:t>
            </a:r>
            <a:r>
              <a:rPr sz="2300" spc="-5" dirty="0">
                <a:latin typeface="Times New Roman"/>
                <a:cs typeface="Times New Roman"/>
              </a:rPr>
              <a:t>земельну </a:t>
            </a:r>
            <a:r>
              <a:rPr sz="2300" spc="-10" dirty="0">
                <a:latin typeface="Times New Roman"/>
                <a:cs typeface="Times New Roman"/>
              </a:rPr>
              <a:t>ділянку </a:t>
            </a:r>
            <a:r>
              <a:rPr sz="2300" dirty="0">
                <a:latin typeface="Times New Roman"/>
                <a:cs typeface="Times New Roman"/>
              </a:rPr>
              <a:t>у </a:t>
            </a:r>
            <a:r>
              <a:rPr sz="2300" spc="-10" dirty="0">
                <a:latin typeface="Times New Roman"/>
                <a:cs typeface="Times New Roman"/>
              </a:rPr>
              <a:t>попередній </a:t>
            </a:r>
            <a:r>
              <a:rPr sz="2300" spc="5" dirty="0">
                <a:latin typeface="Times New Roman"/>
                <a:cs typeface="Times New Roman"/>
              </a:rPr>
              <a:t>стан </a:t>
            </a:r>
            <a:r>
              <a:rPr sz="2300" dirty="0">
                <a:latin typeface="Times New Roman"/>
                <a:cs typeface="Times New Roman"/>
              </a:rPr>
              <a:t>у разі </a:t>
            </a:r>
            <a:r>
              <a:rPr sz="2300" spc="-10" dirty="0">
                <a:latin typeface="Times New Roman"/>
                <a:cs typeface="Times New Roman"/>
              </a:rPr>
              <a:t>незаконної зміни </a:t>
            </a:r>
            <a:r>
              <a:rPr sz="2300" spc="-5" dirty="0">
                <a:latin typeface="Times New Roman"/>
                <a:cs typeface="Times New Roman"/>
              </a:rPr>
              <a:t>її </a:t>
            </a:r>
            <a:r>
              <a:rPr sz="2300" dirty="0">
                <a:latin typeface="Times New Roman"/>
                <a:cs typeface="Times New Roman"/>
              </a:rPr>
              <a:t> </a:t>
            </a:r>
            <a:r>
              <a:rPr sz="2300" spc="-35" dirty="0">
                <a:latin typeface="Times New Roman"/>
                <a:cs typeface="Times New Roman"/>
              </a:rPr>
              <a:t>рельєфу,</a:t>
            </a:r>
            <a:r>
              <a:rPr sz="2300" spc="-30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Times New Roman"/>
                <a:cs typeface="Times New Roman"/>
              </a:rPr>
              <a:t>за</a:t>
            </a:r>
            <a:r>
              <a:rPr sz="2300" spc="5" dirty="0">
                <a:latin typeface="Times New Roman"/>
                <a:cs typeface="Times New Roman"/>
              </a:rPr>
              <a:t> </a:t>
            </a:r>
            <a:r>
              <a:rPr sz="2300" spc="-25" dirty="0">
                <a:latin typeface="Times New Roman"/>
                <a:cs typeface="Times New Roman"/>
              </a:rPr>
              <a:t>винятком</a:t>
            </a:r>
            <a:r>
              <a:rPr sz="2300" spc="-20" dirty="0">
                <a:latin typeface="Times New Roman"/>
                <a:cs typeface="Times New Roman"/>
              </a:rPr>
              <a:t> </a:t>
            </a:r>
            <a:r>
              <a:rPr sz="2300" spc="-10" dirty="0">
                <a:latin typeface="Times New Roman"/>
                <a:cs typeface="Times New Roman"/>
              </a:rPr>
              <a:t>здійснення</a:t>
            </a:r>
            <a:r>
              <a:rPr sz="2300" spc="-5" dirty="0">
                <a:latin typeface="Times New Roman"/>
                <a:cs typeface="Times New Roman"/>
              </a:rPr>
              <a:t> </a:t>
            </a:r>
            <a:r>
              <a:rPr sz="2300" spc="-25" dirty="0">
                <a:latin typeface="Times New Roman"/>
                <a:cs typeface="Times New Roman"/>
              </a:rPr>
              <a:t>такої</a:t>
            </a:r>
            <a:r>
              <a:rPr sz="2300" spc="-20" dirty="0">
                <a:latin typeface="Times New Roman"/>
                <a:cs typeface="Times New Roman"/>
              </a:rPr>
              <a:t> </a:t>
            </a:r>
            <a:r>
              <a:rPr sz="2300" spc="-10" dirty="0">
                <a:latin typeface="Times New Roman"/>
                <a:cs typeface="Times New Roman"/>
              </a:rPr>
              <a:t>зміни</a:t>
            </a:r>
            <a:r>
              <a:rPr sz="2300" spc="-5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Times New Roman"/>
                <a:cs typeface="Times New Roman"/>
              </a:rPr>
              <a:t>не</a:t>
            </a:r>
            <a:r>
              <a:rPr sz="2300" spc="5" dirty="0">
                <a:latin typeface="Times New Roman"/>
                <a:cs typeface="Times New Roman"/>
              </a:rPr>
              <a:t> </a:t>
            </a:r>
            <a:r>
              <a:rPr sz="2300" spc="-25" dirty="0">
                <a:latin typeface="Times New Roman"/>
                <a:cs typeface="Times New Roman"/>
              </a:rPr>
              <a:t>власником</a:t>
            </a:r>
            <a:r>
              <a:rPr sz="2300" spc="-20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Times New Roman"/>
                <a:cs typeface="Times New Roman"/>
              </a:rPr>
              <a:t>земельної</a:t>
            </a:r>
            <a:r>
              <a:rPr sz="2300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Times New Roman"/>
                <a:cs typeface="Times New Roman"/>
              </a:rPr>
              <a:t>ділянки,</a:t>
            </a:r>
            <a:r>
              <a:rPr sz="2300" spc="570" dirty="0">
                <a:latin typeface="Times New Roman"/>
                <a:cs typeface="Times New Roman"/>
              </a:rPr>
              <a:t> </a:t>
            </a:r>
            <a:r>
              <a:rPr sz="2300" spc="-45" dirty="0">
                <a:latin typeface="Times New Roman"/>
                <a:cs typeface="Times New Roman"/>
              </a:rPr>
              <a:t>коли </a:t>
            </a:r>
            <a:r>
              <a:rPr sz="2300" spc="-40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Times New Roman"/>
                <a:cs typeface="Times New Roman"/>
              </a:rPr>
              <a:t>приведення</a:t>
            </a:r>
            <a:r>
              <a:rPr sz="2300" spc="-35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Times New Roman"/>
                <a:cs typeface="Times New Roman"/>
              </a:rPr>
              <a:t>у</a:t>
            </a:r>
            <a:r>
              <a:rPr sz="2300" spc="5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Times New Roman"/>
                <a:cs typeface="Times New Roman"/>
              </a:rPr>
              <a:t>попередній</a:t>
            </a:r>
            <a:r>
              <a:rPr sz="2300" spc="-25" dirty="0">
                <a:latin typeface="Times New Roman"/>
                <a:cs typeface="Times New Roman"/>
              </a:rPr>
              <a:t> </a:t>
            </a:r>
            <a:r>
              <a:rPr sz="2300" spc="5" dirty="0">
                <a:latin typeface="Times New Roman"/>
                <a:cs typeface="Times New Roman"/>
              </a:rPr>
              <a:t>стан </a:t>
            </a:r>
            <a:r>
              <a:rPr sz="2300" spc="-5" dirty="0">
                <a:latin typeface="Times New Roman"/>
                <a:cs typeface="Times New Roman"/>
              </a:rPr>
              <a:t>здійснюється</a:t>
            </a:r>
            <a:r>
              <a:rPr sz="2300" spc="-20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Times New Roman"/>
                <a:cs typeface="Times New Roman"/>
              </a:rPr>
              <a:t>за</a:t>
            </a:r>
            <a:r>
              <a:rPr sz="2300" spc="5" dirty="0">
                <a:latin typeface="Times New Roman"/>
                <a:cs typeface="Times New Roman"/>
              </a:rPr>
              <a:t> </a:t>
            </a:r>
            <a:r>
              <a:rPr sz="2300" spc="-15" dirty="0">
                <a:latin typeface="Times New Roman"/>
                <a:cs typeface="Times New Roman"/>
              </a:rPr>
              <a:t>рахунок</a:t>
            </a:r>
            <a:r>
              <a:rPr sz="2300" spc="-30" dirty="0">
                <a:latin typeface="Times New Roman"/>
                <a:cs typeface="Times New Roman"/>
              </a:rPr>
              <a:t> </a:t>
            </a:r>
            <a:r>
              <a:rPr sz="2300" spc="10" dirty="0">
                <a:latin typeface="Times New Roman"/>
                <a:cs typeface="Times New Roman"/>
              </a:rPr>
              <a:t>особи,</a:t>
            </a:r>
            <a:r>
              <a:rPr sz="2300" dirty="0">
                <a:latin typeface="Times New Roman"/>
                <a:cs typeface="Times New Roman"/>
              </a:rPr>
              <a:t> </a:t>
            </a:r>
            <a:r>
              <a:rPr sz="2300" spc="-15" dirty="0">
                <a:latin typeface="Times New Roman"/>
                <a:cs typeface="Times New Roman"/>
              </a:rPr>
              <a:t>яка</a:t>
            </a:r>
            <a:r>
              <a:rPr sz="2300" spc="15" dirty="0">
                <a:latin typeface="Times New Roman"/>
                <a:cs typeface="Times New Roman"/>
              </a:rPr>
              <a:t> </a:t>
            </a:r>
            <a:r>
              <a:rPr sz="2300" spc="-15" dirty="0">
                <a:latin typeface="Times New Roman"/>
                <a:cs typeface="Times New Roman"/>
              </a:rPr>
              <a:t>незаконно</a:t>
            </a:r>
            <a:r>
              <a:rPr sz="2300" spc="-5" dirty="0">
                <a:latin typeface="Times New Roman"/>
                <a:cs typeface="Times New Roman"/>
              </a:rPr>
              <a:t> змінила</a:t>
            </a:r>
            <a:r>
              <a:rPr sz="2300" spc="-30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Times New Roman"/>
                <a:cs typeface="Times New Roman"/>
              </a:rPr>
              <a:t>рельєф.</a:t>
            </a:r>
            <a:endParaRPr sz="2300">
              <a:latin typeface="Times New Roman"/>
              <a:cs typeface="Times New Roman"/>
            </a:endParaRPr>
          </a:p>
          <a:p>
            <a:pPr marL="304800" indent="-292735" algn="just">
              <a:lnSpc>
                <a:spcPct val="100000"/>
              </a:lnSpc>
              <a:buAutoNum type="arabicPeriod" startAt="2"/>
              <a:tabLst>
                <a:tab pos="305435" algn="l"/>
              </a:tabLst>
            </a:pPr>
            <a:r>
              <a:rPr sz="2300" spc="-25" dirty="0">
                <a:latin typeface="Times New Roman"/>
                <a:cs typeface="Times New Roman"/>
              </a:rPr>
              <a:t>Законом</a:t>
            </a:r>
            <a:r>
              <a:rPr sz="2300" spc="-10" dirty="0">
                <a:latin typeface="Times New Roman"/>
                <a:cs typeface="Times New Roman"/>
              </a:rPr>
              <a:t> можуть</a:t>
            </a:r>
            <a:r>
              <a:rPr sz="2300" spc="-30" dirty="0">
                <a:latin typeface="Times New Roman"/>
                <a:cs typeface="Times New Roman"/>
              </a:rPr>
              <a:t> </a:t>
            </a:r>
            <a:r>
              <a:rPr sz="2300" spc="-20" dirty="0">
                <a:latin typeface="Times New Roman"/>
                <a:cs typeface="Times New Roman"/>
              </a:rPr>
              <a:t>бути</a:t>
            </a:r>
            <a:r>
              <a:rPr sz="2300" spc="-15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Times New Roman"/>
                <a:cs typeface="Times New Roman"/>
              </a:rPr>
              <a:t>встановлені </a:t>
            </a:r>
            <a:r>
              <a:rPr sz="2300" dirty="0">
                <a:latin typeface="Times New Roman"/>
                <a:cs typeface="Times New Roman"/>
              </a:rPr>
              <a:t>інші</a:t>
            </a:r>
            <a:r>
              <a:rPr sz="2300" spc="-5" dirty="0">
                <a:latin typeface="Times New Roman"/>
                <a:cs typeface="Times New Roman"/>
              </a:rPr>
              <a:t> обов'язки</a:t>
            </a:r>
            <a:r>
              <a:rPr sz="2300" spc="15" dirty="0">
                <a:latin typeface="Times New Roman"/>
                <a:cs typeface="Times New Roman"/>
              </a:rPr>
              <a:t> </a:t>
            </a:r>
            <a:r>
              <a:rPr sz="2300" spc="-10" dirty="0">
                <a:latin typeface="Times New Roman"/>
                <a:cs typeface="Times New Roman"/>
              </a:rPr>
              <a:t>власників </a:t>
            </a:r>
            <a:r>
              <a:rPr sz="2300" dirty="0">
                <a:latin typeface="Times New Roman"/>
                <a:cs typeface="Times New Roman"/>
              </a:rPr>
              <a:t>земельних</a:t>
            </a:r>
            <a:r>
              <a:rPr sz="2300" spc="-15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Times New Roman"/>
                <a:cs typeface="Times New Roman"/>
              </a:rPr>
              <a:t>ділянок.</a:t>
            </a:r>
            <a:endParaRPr sz="23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7047" y="162813"/>
            <a:ext cx="6305550" cy="17322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2800" b="0" spc="-5" dirty="0">
                <a:latin typeface="Times New Roman"/>
                <a:cs typeface="Times New Roman"/>
                <a:hlinkClick r:id="rId2"/>
              </a:rPr>
              <a:t>Відповідно</a:t>
            </a:r>
            <a:r>
              <a:rPr sz="2800" b="0" dirty="0">
                <a:latin typeface="Times New Roman"/>
                <a:cs typeface="Times New Roman"/>
                <a:hlinkClick r:id="rId2"/>
              </a:rPr>
              <a:t> до</a:t>
            </a:r>
            <a:r>
              <a:rPr sz="2800" b="0" spc="5" dirty="0">
                <a:latin typeface="Times New Roman"/>
                <a:cs typeface="Times New Roman"/>
                <a:hlinkClick r:id="rId2"/>
              </a:rPr>
              <a:t> </a:t>
            </a:r>
            <a:r>
              <a:rPr sz="2800" b="0" u="heavy" spc="-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2"/>
              </a:rPr>
              <a:t>Земельного</a:t>
            </a:r>
            <a:r>
              <a:rPr sz="2800" b="0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2"/>
              </a:rPr>
              <a:t> </a:t>
            </a:r>
            <a:r>
              <a:rPr sz="2800" b="0" u="heavy" spc="-5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2"/>
              </a:rPr>
              <a:t>кодексу </a:t>
            </a:r>
            <a:r>
              <a:rPr sz="2800" b="0" spc="-685" dirty="0">
                <a:latin typeface="Times New Roman"/>
                <a:cs typeface="Times New Roman"/>
                <a:hlinkClick r:id="rId2"/>
              </a:rPr>
              <a:t> </a:t>
            </a:r>
            <a:r>
              <a:rPr sz="2800" b="0" u="heavy" spc="-4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2"/>
              </a:rPr>
              <a:t>України</a:t>
            </a:r>
            <a:r>
              <a:rPr sz="2800" b="0" spc="254" dirty="0">
                <a:latin typeface="Times New Roman"/>
                <a:cs typeface="Times New Roman"/>
                <a:hlinkClick r:id="rId2"/>
              </a:rPr>
              <a:t> </a:t>
            </a:r>
            <a:r>
              <a:rPr sz="2800" b="0" spc="-20" dirty="0">
                <a:latin typeface="Times New Roman"/>
                <a:cs typeface="Times New Roman"/>
                <a:hlinkClick r:id="rId2"/>
              </a:rPr>
              <a:t>визначаються</a:t>
            </a:r>
            <a:r>
              <a:rPr sz="2800" b="0" spc="280" dirty="0">
                <a:latin typeface="Times New Roman"/>
                <a:cs typeface="Times New Roman"/>
                <a:hlinkClick r:id="rId2"/>
              </a:rPr>
              <a:t> </a:t>
            </a:r>
            <a:r>
              <a:rPr sz="2800" b="0" dirty="0">
                <a:latin typeface="Times New Roman"/>
                <a:cs typeface="Times New Roman"/>
                <a:hlinkClick r:id="rId2"/>
              </a:rPr>
              <a:t>підстави,</a:t>
            </a:r>
            <a:r>
              <a:rPr sz="2800" b="0" spc="270" dirty="0">
                <a:latin typeface="Times New Roman"/>
                <a:cs typeface="Times New Roman"/>
                <a:hlinkClick r:id="rId2"/>
              </a:rPr>
              <a:t> </a:t>
            </a:r>
            <a:r>
              <a:rPr sz="2800" b="0" spc="-5" dirty="0">
                <a:latin typeface="Times New Roman"/>
                <a:cs typeface="Times New Roman"/>
                <a:hlinkClick r:id="rId2"/>
              </a:rPr>
              <a:t>порядок </a:t>
            </a:r>
            <a:r>
              <a:rPr sz="2800" b="0" spc="-690" dirty="0">
                <a:latin typeface="Times New Roman"/>
                <a:cs typeface="Times New Roman"/>
              </a:rPr>
              <a:t> </a:t>
            </a:r>
            <a:r>
              <a:rPr sz="2800" b="0" spc="-5" dirty="0">
                <a:latin typeface="Times New Roman"/>
                <a:cs typeface="Times New Roman"/>
              </a:rPr>
              <a:t>і </a:t>
            </a:r>
            <a:r>
              <a:rPr sz="2800" b="0" spc="-20" dirty="0">
                <a:latin typeface="Times New Roman"/>
                <a:cs typeface="Times New Roman"/>
              </a:rPr>
              <a:t>механізм </a:t>
            </a:r>
            <a:r>
              <a:rPr sz="2800" b="0" spc="-5" dirty="0">
                <a:latin typeface="Times New Roman"/>
                <a:cs typeface="Times New Roman"/>
              </a:rPr>
              <a:t>припинення прав на </a:t>
            </a:r>
            <a:r>
              <a:rPr sz="2800" b="0" spc="-10" dirty="0">
                <a:latin typeface="Times New Roman"/>
                <a:cs typeface="Times New Roman"/>
              </a:rPr>
              <a:t>землю </a:t>
            </a:r>
            <a:r>
              <a:rPr sz="2800" b="0" dirty="0">
                <a:latin typeface="Times New Roman"/>
                <a:cs typeface="Times New Roman"/>
              </a:rPr>
              <a:t>як </a:t>
            </a:r>
            <a:r>
              <a:rPr sz="2800" b="0" spc="5" dirty="0">
                <a:latin typeface="Times New Roman"/>
                <a:cs typeface="Times New Roman"/>
              </a:rPr>
              <a:t> </a:t>
            </a:r>
            <a:r>
              <a:rPr sz="2800" b="0" spc="-5" dirty="0">
                <a:latin typeface="Times New Roman"/>
                <a:cs typeface="Times New Roman"/>
              </a:rPr>
              <a:t>для</a:t>
            </a:r>
            <a:r>
              <a:rPr sz="2800" b="0" spc="5" dirty="0">
                <a:latin typeface="Times New Roman"/>
                <a:cs typeface="Times New Roman"/>
              </a:rPr>
              <a:t> </a:t>
            </a:r>
            <a:r>
              <a:rPr sz="2800" b="0" spc="-5" dirty="0">
                <a:latin typeface="Times New Roman"/>
                <a:cs typeface="Times New Roman"/>
              </a:rPr>
              <a:t>юридичних</a:t>
            </a:r>
            <a:r>
              <a:rPr sz="2800" b="0" spc="15" dirty="0">
                <a:latin typeface="Times New Roman"/>
                <a:cs typeface="Times New Roman"/>
              </a:rPr>
              <a:t> </a:t>
            </a:r>
            <a:r>
              <a:rPr sz="2800" b="0" spc="10" dirty="0">
                <a:latin typeface="Times New Roman"/>
                <a:cs typeface="Times New Roman"/>
              </a:rPr>
              <a:t>осіб,</a:t>
            </a:r>
            <a:r>
              <a:rPr sz="2800" b="0" spc="-5" dirty="0">
                <a:latin typeface="Times New Roman"/>
                <a:cs typeface="Times New Roman"/>
              </a:rPr>
              <a:t> </a:t>
            </a:r>
            <a:r>
              <a:rPr sz="2800" b="0" spc="5" dirty="0">
                <a:latin typeface="Times New Roman"/>
                <a:cs typeface="Times New Roman"/>
              </a:rPr>
              <a:t>так</a:t>
            </a:r>
            <a:r>
              <a:rPr sz="2800" b="0" dirty="0">
                <a:latin typeface="Times New Roman"/>
                <a:cs typeface="Times New Roman"/>
              </a:rPr>
              <a:t> </a:t>
            </a:r>
            <a:r>
              <a:rPr sz="2800" b="0" spc="-5" dirty="0">
                <a:latin typeface="Times New Roman"/>
                <a:cs typeface="Times New Roman"/>
              </a:rPr>
              <a:t>і</a:t>
            </a:r>
            <a:r>
              <a:rPr sz="2800" b="0" dirty="0">
                <a:latin typeface="Times New Roman"/>
                <a:cs typeface="Times New Roman"/>
              </a:rPr>
              <a:t> </a:t>
            </a:r>
            <a:r>
              <a:rPr sz="2800" b="0" spc="-5" dirty="0">
                <a:latin typeface="Times New Roman"/>
                <a:cs typeface="Times New Roman"/>
              </a:rPr>
              <a:t>для</a:t>
            </a:r>
            <a:r>
              <a:rPr sz="2800" b="0" spc="10" dirty="0">
                <a:latin typeface="Times New Roman"/>
                <a:cs typeface="Times New Roman"/>
              </a:rPr>
              <a:t> </a:t>
            </a:r>
            <a:r>
              <a:rPr sz="2800" b="0" spc="-15" dirty="0">
                <a:latin typeface="Times New Roman"/>
                <a:cs typeface="Times New Roman"/>
              </a:rPr>
              <a:t>громадян.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Підстави</a:t>
            </a:r>
            <a:r>
              <a:rPr spc="-15" dirty="0"/>
              <a:t> </a:t>
            </a:r>
            <a:r>
              <a:rPr spc="-5" dirty="0"/>
              <a:t>припинення</a:t>
            </a:r>
            <a:r>
              <a:rPr spc="55" dirty="0"/>
              <a:t> </a:t>
            </a:r>
            <a:r>
              <a:rPr spc="-5" dirty="0"/>
              <a:t>права</a:t>
            </a:r>
            <a:r>
              <a:rPr spc="5" dirty="0"/>
              <a:t> </a:t>
            </a:r>
            <a:r>
              <a:rPr spc="-10" dirty="0"/>
              <a:t>власності</a:t>
            </a:r>
            <a:r>
              <a:rPr spc="15" dirty="0"/>
              <a:t> </a:t>
            </a:r>
            <a:r>
              <a:rPr spc="-5" dirty="0"/>
              <a:t>на</a:t>
            </a:r>
            <a:r>
              <a:rPr spc="5" dirty="0"/>
              <a:t> </a:t>
            </a:r>
            <a:r>
              <a:rPr dirty="0"/>
              <a:t>земельну</a:t>
            </a:r>
            <a:r>
              <a:rPr spc="5" dirty="0"/>
              <a:t> </a:t>
            </a:r>
            <a:r>
              <a:rPr spc="-40" dirty="0"/>
              <a:t>ділянку,</a:t>
            </a:r>
            <a:r>
              <a:rPr spc="20" dirty="0"/>
              <a:t> </a:t>
            </a:r>
            <a:r>
              <a:rPr dirty="0"/>
              <a:t>а саме:</a:t>
            </a: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/>
          </a:p>
          <a:p>
            <a:pPr marL="355600" indent="-342900">
              <a:lnSpc>
                <a:spcPct val="100000"/>
              </a:lnSpc>
              <a:buFont typeface="Wingdings"/>
              <a:buChar char=""/>
              <a:tabLst>
                <a:tab pos="355600" algn="l"/>
              </a:tabLst>
            </a:pPr>
            <a:r>
              <a:rPr b="0" dirty="0">
                <a:latin typeface="Times New Roman"/>
                <a:cs typeface="Times New Roman"/>
              </a:rPr>
              <a:t>добровільна </a:t>
            </a:r>
            <a:r>
              <a:rPr b="0" spc="-10" dirty="0">
                <a:latin typeface="Times New Roman"/>
                <a:cs typeface="Times New Roman"/>
              </a:rPr>
              <a:t>відмова</a:t>
            </a:r>
            <a:r>
              <a:rPr b="0" spc="15" dirty="0">
                <a:latin typeface="Times New Roman"/>
                <a:cs typeface="Times New Roman"/>
              </a:rPr>
              <a:t> </a:t>
            </a:r>
            <a:r>
              <a:rPr b="0" spc="-15" dirty="0">
                <a:latin typeface="Times New Roman"/>
                <a:cs typeface="Times New Roman"/>
              </a:rPr>
              <a:t>власника</a:t>
            </a:r>
            <a:r>
              <a:rPr b="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від</a:t>
            </a:r>
            <a:r>
              <a:rPr b="0" spc="5" dirty="0">
                <a:latin typeface="Times New Roman"/>
                <a:cs typeface="Times New Roman"/>
              </a:rPr>
              <a:t> </a:t>
            </a:r>
            <a:r>
              <a:rPr b="0" spc="-15" dirty="0">
                <a:latin typeface="Times New Roman"/>
                <a:cs typeface="Times New Roman"/>
              </a:rPr>
              <a:t>права</a:t>
            </a:r>
            <a:r>
              <a:rPr b="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на</a:t>
            </a:r>
            <a:r>
              <a:rPr b="0" dirty="0">
                <a:latin typeface="Times New Roman"/>
                <a:cs typeface="Times New Roman"/>
              </a:rPr>
              <a:t> земельну</a:t>
            </a:r>
            <a:r>
              <a:rPr b="0" spc="2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ділянку;</a:t>
            </a:r>
          </a:p>
          <a:p>
            <a:pPr marL="355600" indent="-342900">
              <a:lnSpc>
                <a:spcPct val="100000"/>
              </a:lnSpc>
              <a:buFont typeface="Wingdings"/>
              <a:buChar char=""/>
              <a:tabLst>
                <a:tab pos="355600" algn="l"/>
              </a:tabLst>
            </a:pPr>
            <a:r>
              <a:rPr b="0" spc="-5" dirty="0">
                <a:latin typeface="Times New Roman"/>
                <a:cs typeface="Times New Roman"/>
              </a:rPr>
              <a:t>смерть</a:t>
            </a:r>
            <a:r>
              <a:rPr b="0" spc="5" dirty="0">
                <a:latin typeface="Times New Roman"/>
                <a:cs typeface="Times New Roman"/>
              </a:rPr>
              <a:t> </a:t>
            </a:r>
            <a:r>
              <a:rPr b="0" spc="-15" dirty="0">
                <a:latin typeface="Times New Roman"/>
                <a:cs typeface="Times New Roman"/>
              </a:rPr>
              <a:t>власника</a:t>
            </a:r>
            <a:r>
              <a:rPr b="0" spc="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земельної</a:t>
            </a:r>
            <a:r>
              <a:rPr b="0" dirty="0">
                <a:latin typeface="Times New Roman"/>
                <a:cs typeface="Times New Roman"/>
              </a:rPr>
              <a:t> ділянки за</a:t>
            </a:r>
            <a:r>
              <a:rPr b="0" spc="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відсутності</a:t>
            </a:r>
            <a:r>
              <a:rPr b="0" spc="-15" dirty="0">
                <a:latin typeface="Times New Roman"/>
                <a:cs typeface="Times New Roman"/>
              </a:rPr>
              <a:t> спадкоємця;</a:t>
            </a:r>
          </a:p>
          <a:p>
            <a:pPr marL="355600" indent="-342900">
              <a:lnSpc>
                <a:spcPct val="100000"/>
              </a:lnSpc>
              <a:buFont typeface="Wingdings"/>
              <a:buChar char=""/>
              <a:tabLst>
                <a:tab pos="355600" algn="l"/>
              </a:tabLst>
            </a:pPr>
            <a:r>
              <a:rPr b="0" spc="-10" dirty="0">
                <a:latin typeface="Times New Roman"/>
                <a:cs typeface="Times New Roman"/>
              </a:rPr>
              <a:t>відчуження </a:t>
            </a:r>
            <a:r>
              <a:rPr b="0" spc="-5" dirty="0">
                <a:latin typeface="Times New Roman"/>
                <a:cs typeface="Times New Roman"/>
              </a:rPr>
              <a:t>земельної</a:t>
            </a:r>
            <a:r>
              <a:rPr b="0" spc="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ділянки</a:t>
            </a:r>
            <a:r>
              <a:rPr b="0" spc="-1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за рішенням </a:t>
            </a:r>
            <a:r>
              <a:rPr b="0" spc="-15" dirty="0">
                <a:latin typeface="Times New Roman"/>
                <a:cs typeface="Times New Roman"/>
              </a:rPr>
              <a:t>власника;</a:t>
            </a:r>
          </a:p>
          <a:p>
            <a:pPr marL="355600" indent="-342900">
              <a:lnSpc>
                <a:spcPct val="100000"/>
              </a:lnSpc>
              <a:buFont typeface="Wingdings"/>
              <a:buChar char=""/>
              <a:tabLst>
                <a:tab pos="355600" algn="l"/>
              </a:tabLst>
            </a:pPr>
            <a:r>
              <a:rPr b="0" spc="-5" dirty="0">
                <a:latin typeface="Times New Roman"/>
                <a:cs typeface="Times New Roman"/>
              </a:rPr>
              <a:t>звернення стягнення</a:t>
            </a:r>
            <a:r>
              <a:rPr b="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на</a:t>
            </a:r>
            <a:r>
              <a:rPr b="0" spc="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земельну </a:t>
            </a:r>
            <a:r>
              <a:rPr b="0" spc="-5" dirty="0">
                <a:latin typeface="Times New Roman"/>
                <a:cs typeface="Times New Roman"/>
              </a:rPr>
              <a:t>ділянку</a:t>
            </a:r>
            <a:r>
              <a:rPr b="0" spc="-1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на</a:t>
            </a:r>
            <a:r>
              <a:rPr b="0" spc="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вимогу</a:t>
            </a:r>
            <a:r>
              <a:rPr b="0" spc="20" dirty="0">
                <a:latin typeface="Times New Roman"/>
                <a:cs typeface="Times New Roman"/>
              </a:rPr>
              <a:t> </a:t>
            </a:r>
            <a:r>
              <a:rPr b="0" spc="-10" dirty="0">
                <a:latin typeface="Times New Roman"/>
                <a:cs typeface="Times New Roman"/>
              </a:rPr>
              <a:t>кредитора;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253354" y="4451984"/>
            <a:ext cx="60509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62585" algn="l"/>
                <a:tab pos="1604645" algn="l"/>
                <a:tab pos="3194685" algn="l"/>
                <a:tab pos="5087620" algn="l"/>
                <a:tab pos="5589270" algn="l"/>
              </a:tabLst>
            </a:pPr>
            <a:r>
              <a:rPr sz="2400" dirty="0">
                <a:latin typeface="Times New Roman"/>
                <a:cs typeface="Times New Roman"/>
              </a:rPr>
              <a:t>з	м</a:t>
            </a:r>
            <a:r>
              <a:rPr sz="2400" spc="-35" dirty="0">
                <a:latin typeface="Times New Roman"/>
                <a:cs typeface="Times New Roman"/>
              </a:rPr>
              <a:t>о</a:t>
            </a:r>
            <a:r>
              <a:rPr sz="2400" dirty="0">
                <a:latin typeface="Times New Roman"/>
                <a:cs typeface="Times New Roman"/>
              </a:rPr>
              <a:t>ти</a:t>
            </a:r>
            <a:r>
              <a:rPr sz="2400" spc="-5" dirty="0">
                <a:latin typeface="Times New Roman"/>
                <a:cs typeface="Times New Roman"/>
              </a:rPr>
              <a:t>ві</a:t>
            </a:r>
            <a:r>
              <a:rPr sz="2400" dirty="0">
                <a:latin typeface="Times New Roman"/>
                <a:cs typeface="Times New Roman"/>
              </a:rPr>
              <a:t>в	</a:t>
            </a:r>
            <a:r>
              <a:rPr sz="2400" spc="-50" dirty="0">
                <a:latin typeface="Times New Roman"/>
                <a:cs typeface="Times New Roman"/>
              </a:rPr>
              <a:t>с</a:t>
            </a:r>
            <a:r>
              <a:rPr sz="2400" spc="20" dirty="0">
                <a:latin typeface="Times New Roman"/>
                <a:cs typeface="Times New Roman"/>
              </a:rPr>
              <a:t>у</a:t>
            </a:r>
            <a:r>
              <a:rPr sz="2400" dirty="0">
                <a:latin typeface="Times New Roman"/>
                <a:cs typeface="Times New Roman"/>
              </a:rPr>
              <a:t>с</a:t>
            </a:r>
            <a:r>
              <a:rPr sz="2400" spc="-10" dirty="0">
                <a:latin typeface="Times New Roman"/>
                <a:cs typeface="Times New Roman"/>
              </a:rPr>
              <a:t>п</a:t>
            </a:r>
            <a:r>
              <a:rPr sz="2400" dirty="0">
                <a:latin typeface="Times New Roman"/>
                <a:cs typeface="Times New Roman"/>
              </a:rPr>
              <a:t>ільної	</a:t>
            </a:r>
            <a:r>
              <a:rPr sz="2400" spc="-5" dirty="0">
                <a:latin typeface="Times New Roman"/>
                <a:cs typeface="Times New Roman"/>
              </a:rPr>
              <a:t>нео</a:t>
            </a:r>
            <a:r>
              <a:rPr sz="2400" spc="-95" dirty="0">
                <a:latin typeface="Times New Roman"/>
                <a:cs typeface="Times New Roman"/>
              </a:rPr>
              <a:t>б</a:t>
            </a:r>
            <a:r>
              <a:rPr sz="2400" dirty="0">
                <a:latin typeface="Times New Roman"/>
                <a:cs typeface="Times New Roman"/>
              </a:rPr>
              <a:t>хід</a:t>
            </a:r>
            <a:r>
              <a:rPr sz="2400" spc="-15" dirty="0">
                <a:latin typeface="Times New Roman"/>
                <a:cs typeface="Times New Roman"/>
              </a:rPr>
              <a:t>н</a:t>
            </a:r>
            <a:r>
              <a:rPr sz="2400" spc="55" dirty="0">
                <a:latin typeface="Times New Roman"/>
                <a:cs typeface="Times New Roman"/>
              </a:rPr>
              <a:t>о</a:t>
            </a:r>
            <a:r>
              <a:rPr sz="2400" dirty="0">
                <a:latin typeface="Times New Roman"/>
                <a:cs typeface="Times New Roman"/>
              </a:rPr>
              <a:t>сті	</a:t>
            </a:r>
            <a:r>
              <a:rPr sz="2400" spc="15" dirty="0">
                <a:latin typeface="Times New Roman"/>
                <a:cs typeface="Times New Roman"/>
              </a:rPr>
              <a:t>т</a:t>
            </a:r>
            <a:r>
              <a:rPr sz="2400" dirty="0">
                <a:latin typeface="Times New Roman"/>
                <a:cs typeface="Times New Roman"/>
              </a:rPr>
              <a:t>а	для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39927" y="4451984"/>
            <a:ext cx="460883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Font typeface="Wingdings"/>
              <a:buChar char=""/>
              <a:tabLst>
                <a:tab pos="355600" algn="l"/>
                <a:tab pos="2080895" algn="l"/>
                <a:tab pos="3587750" algn="l"/>
              </a:tabLst>
            </a:pPr>
            <a:r>
              <a:rPr sz="2400" spc="-5" dirty="0">
                <a:latin typeface="Times New Roman"/>
                <a:cs typeface="Times New Roman"/>
              </a:rPr>
              <a:t>відч</a:t>
            </a:r>
            <a:r>
              <a:rPr sz="2400" spc="-20" dirty="0">
                <a:latin typeface="Times New Roman"/>
                <a:cs typeface="Times New Roman"/>
              </a:rPr>
              <a:t>у</a:t>
            </a:r>
            <a:r>
              <a:rPr sz="2400" spc="-40" dirty="0">
                <a:latin typeface="Times New Roman"/>
                <a:cs typeface="Times New Roman"/>
              </a:rPr>
              <a:t>ж</a:t>
            </a:r>
            <a:r>
              <a:rPr sz="2400" dirty="0">
                <a:latin typeface="Times New Roman"/>
                <a:cs typeface="Times New Roman"/>
              </a:rPr>
              <a:t>ення	зем</a:t>
            </a:r>
            <a:r>
              <a:rPr sz="2400" spc="5" dirty="0">
                <a:latin typeface="Times New Roman"/>
                <a:cs typeface="Times New Roman"/>
              </a:rPr>
              <a:t>е</a:t>
            </a:r>
            <a:r>
              <a:rPr sz="2400" spc="-5" dirty="0">
                <a:latin typeface="Times New Roman"/>
                <a:cs typeface="Times New Roman"/>
              </a:rPr>
              <a:t>льно</a:t>
            </a:r>
            <a:r>
              <a:rPr sz="2400" dirty="0">
                <a:latin typeface="Times New Roman"/>
                <a:cs typeface="Times New Roman"/>
              </a:rPr>
              <a:t>ї	ді</a:t>
            </a:r>
            <a:r>
              <a:rPr sz="2400" spc="5" dirty="0">
                <a:latin typeface="Times New Roman"/>
                <a:cs typeface="Times New Roman"/>
              </a:rPr>
              <a:t>л</a:t>
            </a:r>
            <a:r>
              <a:rPr sz="2400" dirty="0">
                <a:latin typeface="Times New Roman"/>
                <a:cs typeface="Times New Roman"/>
              </a:rPr>
              <a:t>янки  </a:t>
            </a:r>
            <a:r>
              <a:rPr sz="2400" spc="-5" dirty="0">
                <a:latin typeface="Times New Roman"/>
                <a:cs typeface="Times New Roman"/>
              </a:rPr>
              <a:t>суспільних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потреб;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"/>
              <a:tabLst>
                <a:tab pos="355600" algn="l"/>
              </a:tabLst>
            </a:pPr>
            <a:r>
              <a:rPr sz="2400" spc="-15" dirty="0">
                <a:latin typeface="Times New Roman"/>
                <a:cs typeface="Times New Roman"/>
              </a:rPr>
              <a:t>конфіскація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за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рішенням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30" dirty="0">
                <a:latin typeface="Times New Roman"/>
                <a:cs typeface="Times New Roman"/>
              </a:rPr>
              <a:t>суду;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39927" y="5549595"/>
            <a:ext cx="1086104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Font typeface="Wingdings"/>
              <a:buChar char=""/>
              <a:tabLst>
                <a:tab pos="355600" algn="l"/>
                <a:tab pos="905510" algn="l"/>
                <a:tab pos="2652395" algn="l"/>
                <a:tab pos="4178935" algn="l"/>
                <a:tab pos="5436870" algn="l"/>
                <a:tab pos="7221855" algn="l"/>
                <a:tab pos="8568690" algn="l"/>
                <a:tab pos="9091930" algn="l"/>
                <a:tab pos="10437495" algn="l"/>
              </a:tabLst>
            </a:pPr>
            <a:r>
              <a:rPr sz="2400" spc="-5" dirty="0">
                <a:latin typeface="Times New Roman"/>
                <a:cs typeface="Times New Roman"/>
              </a:rPr>
              <a:t>н</a:t>
            </a:r>
            <a:r>
              <a:rPr sz="2400" dirty="0">
                <a:latin typeface="Times New Roman"/>
                <a:cs typeface="Times New Roman"/>
              </a:rPr>
              <a:t>е	</a:t>
            </a:r>
            <a:r>
              <a:rPr sz="2400" spc="-5" dirty="0">
                <a:latin typeface="Times New Roman"/>
                <a:cs typeface="Times New Roman"/>
              </a:rPr>
              <a:t>відч</a:t>
            </a:r>
            <a:r>
              <a:rPr sz="2400" spc="-20" dirty="0">
                <a:latin typeface="Times New Roman"/>
                <a:cs typeface="Times New Roman"/>
              </a:rPr>
              <a:t>у</a:t>
            </a:r>
            <a:r>
              <a:rPr sz="2400" spc="-40" dirty="0">
                <a:latin typeface="Times New Roman"/>
                <a:cs typeface="Times New Roman"/>
              </a:rPr>
              <a:t>ж</a:t>
            </a:r>
            <a:r>
              <a:rPr sz="2400" dirty="0">
                <a:latin typeface="Times New Roman"/>
                <a:cs typeface="Times New Roman"/>
              </a:rPr>
              <a:t>ення	земельної	ді</a:t>
            </a:r>
            <a:r>
              <a:rPr sz="2400" spc="5" dirty="0">
                <a:latin typeface="Times New Roman"/>
                <a:cs typeface="Times New Roman"/>
              </a:rPr>
              <a:t>л</a:t>
            </a:r>
            <a:r>
              <a:rPr sz="2400" spc="-15" dirty="0">
                <a:latin typeface="Times New Roman"/>
                <a:cs typeface="Times New Roman"/>
              </a:rPr>
              <a:t>я</a:t>
            </a:r>
            <a:r>
              <a:rPr sz="2400" spc="-5" dirty="0">
                <a:latin typeface="Times New Roman"/>
                <a:cs typeface="Times New Roman"/>
              </a:rPr>
              <a:t>нк</a:t>
            </a:r>
            <a:r>
              <a:rPr sz="2400" dirty="0">
                <a:latin typeface="Times New Roman"/>
                <a:cs typeface="Times New Roman"/>
              </a:rPr>
              <a:t>и	іноз</a:t>
            </a:r>
            <a:r>
              <a:rPr sz="2400" spc="5" dirty="0">
                <a:latin typeface="Times New Roman"/>
                <a:cs typeface="Times New Roman"/>
              </a:rPr>
              <a:t>е</a:t>
            </a:r>
            <a:r>
              <a:rPr sz="2400" dirty="0">
                <a:latin typeface="Times New Roman"/>
                <a:cs typeface="Times New Roman"/>
              </a:rPr>
              <a:t>мни</a:t>
            </a:r>
            <a:r>
              <a:rPr sz="2400" spc="5" dirty="0">
                <a:latin typeface="Times New Roman"/>
                <a:cs typeface="Times New Roman"/>
              </a:rPr>
              <a:t>м</a:t>
            </a:r>
            <a:r>
              <a:rPr sz="2400" dirty="0">
                <a:latin typeface="Times New Roman"/>
                <a:cs typeface="Times New Roman"/>
              </a:rPr>
              <a:t>и	</a:t>
            </a:r>
            <a:r>
              <a:rPr sz="2400" spc="55" dirty="0">
                <a:latin typeface="Times New Roman"/>
                <a:cs typeface="Times New Roman"/>
              </a:rPr>
              <a:t>о</a:t>
            </a:r>
            <a:r>
              <a:rPr sz="2400" dirty="0">
                <a:latin typeface="Times New Roman"/>
                <a:cs typeface="Times New Roman"/>
              </a:rPr>
              <a:t>соба</a:t>
            </a:r>
            <a:r>
              <a:rPr sz="2400" spc="10" dirty="0">
                <a:latin typeface="Times New Roman"/>
                <a:cs typeface="Times New Roman"/>
              </a:rPr>
              <a:t>м</a:t>
            </a:r>
            <a:r>
              <a:rPr sz="2400" dirty="0">
                <a:latin typeface="Times New Roman"/>
                <a:cs typeface="Times New Roman"/>
              </a:rPr>
              <a:t>и	</a:t>
            </a:r>
            <a:r>
              <a:rPr sz="2400" spc="15" dirty="0">
                <a:latin typeface="Times New Roman"/>
                <a:cs typeface="Times New Roman"/>
              </a:rPr>
              <a:t>т</a:t>
            </a:r>
            <a:r>
              <a:rPr sz="2400" dirty="0">
                <a:latin typeface="Times New Roman"/>
                <a:cs typeface="Times New Roman"/>
              </a:rPr>
              <a:t>а	</a:t>
            </a:r>
            <a:r>
              <a:rPr sz="2400" spc="60" dirty="0">
                <a:latin typeface="Times New Roman"/>
                <a:cs typeface="Times New Roman"/>
              </a:rPr>
              <a:t>о</a:t>
            </a:r>
            <a:r>
              <a:rPr sz="2400" dirty="0">
                <a:latin typeface="Times New Roman"/>
                <a:cs typeface="Times New Roman"/>
              </a:rPr>
              <a:t>соба</a:t>
            </a:r>
            <a:r>
              <a:rPr sz="2400" spc="10" dirty="0">
                <a:latin typeface="Times New Roman"/>
                <a:cs typeface="Times New Roman"/>
              </a:rPr>
              <a:t>м</a:t>
            </a:r>
            <a:r>
              <a:rPr sz="2400" dirty="0">
                <a:latin typeface="Times New Roman"/>
                <a:cs typeface="Times New Roman"/>
              </a:rPr>
              <a:t>и	</a:t>
            </a:r>
            <a:r>
              <a:rPr sz="2400" spc="-35" dirty="0">
                <a:latin typeface="Times New Roman"/>
                <a:cs typeface="Times New Roman"/>
              </a:rPr>
              <a:t>б</a:t>
            </a:r>
            <a:r>
              <a:rPr sz="2400" spc="20" dirty="0">
                <a:latin typeface="Times New Roman"/>
                <a:cs typeface="Times New Roman"/>
              </a:rPr>
              <a:t>е</a:t>
            </a:r>
            <a:r>
              <a:rPr sz="2400" dirty="0">
                <a:latin typeface="Times New Roman"/>
                <a:cs typeface="Times New Roman"/>
              </a:rPr>
              <a:t>з  </a:t>
            </a:r>
            <a:r>
              <a:rPr sz="2400" spc="-10" dirty="0">
                <a:latin typeface="Times New Roman"/>
                <a:cs typeface="Times New Roman"/>
              </a:rPr>
              <a:t>громадянства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у </a:t>
            </a:r>
            <a:r>
              <a:rPr sz="2400" spc="-10" dirty="0">
                <a:latin typeface="Times New Roman"/>
                <a:cs typeface="Times New Roman"/>
              </a:rPr>
              <a:t>встановлений</a:t>
            </a:r>
            <a:r>
              <a:rPr sz="2400" spc="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строк у </a:t>
            </a:r>
            <a:r>
              <a:rPr sz="2400" spc="-10" dirty="0">
                <a:latin typeface="Times New Roman"/>
                <a:cs typeface="Times New Roman"/>
              </a:rPr>
              <a:t>випадках,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визначених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35" dirty="0">
                <a:latin typeface="Times New Roman"/>
                <a:cs typeface="Times New Roman"/>
              </a:rPr>
              <a:t>Кодексом.</a:t>
            </a:r>
            <a:endParaRPr sz="2400">
              <a:latin typeface="Times New Roman"/>
              <a:cs typeface="Times New Roman"/>
            </a:endParaRP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689847" y="303275"/>
            <a:ext cx="2691383" cy="1792224"/>
          </a:xfrm>
          <a:prstGeom prst="rect">
            <a:avLst/>
          </a:prstGeom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4870" y="310642"/>
            <a:ext cx="6952615" cy="60007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Times New Roman"/>
                <a:cs typeface="Times New Roman"/>
              </a:rPr>
              <a:t>Добровільна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відмова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власника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земельної </a:t>
            </a:r>
            <a:r>
              <a:rPr sz="2800" spc="-5" dirty="0">
                <a:latin typeface="Times New Roman"/>
                <a:cs typeface="Times New Roman"/>
              </a:rPr>
              <a:t> ділянки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від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права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приватної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власності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на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землю, </a:t>
            </a:r>
            <a:r>
              <a:rPr sz="2800" dirty="0">
                <a:latin typeface="Times New Roman"/>
                <a:cs typeface="Times New Roman"/>
              </a:rPr>
              <a:t>яка </a:t>
            </a:r>
            <a:r>
              <a:rPr sz="2800" spc="-5" dirty="0">
                <a:latin typeface="Times New Roman"/>
                <a:cs typeface="Times New Roman"/>
              </a:rPr>
              <a:t>проводиться за його письмовою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заявою</a:t>
            </a:r>
            <a:r>
              <a:rPr sz="2800" spc="-5" dirty="0">
                <a:latin typeface="Times New Roman"/>
                <a:cs typeface="Times New Roman"/>
              </a:rPr>
              <a:t> і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тільки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на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користь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держави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чи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територіальної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громади.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У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разі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згоди</a:t>
            </a:r>
            <a:r>
              <a:rPr sz="2800" spc="-5" dirty="0">
                <a:latin typeface="Times New Roman"/>
                <a:cs typeface="Times New Roman"/>
              </a:rPr>
              <a:t> на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одержання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права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власності</a:t>
            </a:r>
            <a:r>
              <a:rPr sz="2800" spc="-5" dirty="0">
                <a:latin typeface="Times New Roman"/>
                <a:cs typeface="Times New Roman"/>
              </a:rPr>
              <a:t> на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земельну </a:t>
            </a:r>
            <a:r>
              <a:rPr sz="2800" spc="-5" dirty="0">
                <a:latin typeface="Times New Roman"/>
                <a:cs typeface="Times New Roman"/>
              </a:rPr>
              <a:t> ділянку органи виконавчої влади або органи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місцевого</a:t>
            </a:r>
            <a:r>
              <a:rPr sz="2800" spc="-5" dirty="0">
                <a:latin typeface="Times New Roman"/>
                <a:cs typeface="Times New Roman"/>
              </a:rPr>
              <a:t> самоврядування укладають </a:t>
            </a:r>
            <a:r>
              <a:rPr sz="2800" dirty="0">
                <a:latin typeface="Times New Roman"/>
                <a:cs typeface="Times New Roman"/>
              </a:rPr>
              <a:t>угоду 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про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передачу</a:t>
            </a:r>
            <a:r>
              <a:rPr sz="2800" spc="-5" dirty="0">
                <a:latin typeface="Times New Roman"/>
                <a:cs typeface="Times New Roman"/>
              </a:rPr>
              <a:t> права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власності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на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земельну </a:t>
            </a:r>
            <a:r>
              <a:rPr sz="2800" spc="-5" dirty="0">
                <a:latin typeface="Times New Roman"/>
                <a:cs typeface="Times New Roman"/>
              </a:rPr>
              <a:t> ділянку,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яка</a:t>
            </a:r>
            <a:r>
              <a:rPr sz="2800" spc="-5" dirty="0">
                <a:latin typeface="Times New Roman"/>
                <a:cs typeface="Times New Roman"/>
              </a:rPr>
              <a:t> підлягає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нотаріальному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посвідченню.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При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добровільній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відмові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від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права приватної </a:t>
            </a:r>
            <a:r>
              <a:rPr sz="2800" spc="-10" dirty="0">
                <a:latin typeface="Times New Roman"/>
                <a:cs typeface="Times New Roman"/>
              </a:rPr>
              <a:t>власності </a:t>
            </a:r>
            <a:r>
              <a:rPr sz="2800" spc="-5" dirty="0">
                <a:latin typeface="Times New Roman"/>
                <a:cs typeface="Times New Roman"/>
              </a:rPr>
              <a:t>на </a:t>
            </a:r>
            <a:r>
              <a:rPr sz="2800" spc="-10" dirty="0">
                <a:latin typeface="Times New Roman"/>
                <a:cs typeface="Times New Roman"/>
              </a:rPr>
              <a:t>землю </a:t>
            </a:r>
            <a:r>
              <a:rPr sz="2800" spc="-5" dirty="0">
                <a:latin typeface="Times New Roman"/>
                <a:cs typeface="Times New Roman"/>
              </a:rPr>
              <a:t>передача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земельної ділянки державі </a:t>
            </a:r>
            <a:r>
              <a:rPr sz="2800" dirty="0">
                <a:latin typeface="Times New Roman"/>
                <a:cs typeface="Times New Roman"/>
              </a:rPr>
              <a:t>чи </a:t>
            </a:r>
            <a:r>
              <a:rPr sz="2800" spc="-5" dirty="0">
                <a:latin typeface="Times New Roman"/>
                <a:cs typeface="Times New Roman"/>
              </a:rPr>
              <a:t>територіальній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громаді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проводиться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безкоштовно.</a:t>
            </a:r>
            <a:endParaRPr sz="2800">
              <a:latin typeface="Times New Roman"/>
              <a:cs typeface="Times New Roman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67471" y="1793748"/>
            <a:ext cx="3892296" cy="3116579"/>
          </a:xfrm>
          <a:prstGeom prst="rect">
            <a:avLst/>
          </a:prstGeom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4357" y="164719"/>
            <a:ext cx="8508365" cy="62445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Ви,</a:t>
            </a:r>
            <a:r>
              <a:rPr sz="2400" spc="5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як</a:t>
            </a:r>
            <a:r>
              <a:rPr sz="2400" spc="56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Власник</a:t>
            </a:r>
            <a:r>
              <a:rPr sz="2400" b="1" spc="5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земельної</a:t>
            </a:r>
            <a:r>
              <a:rPr sz="2400" spc="57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ділянки</a:t>
            </a:r>
            <a:r>
              <a:rPr sz="2400" spc="57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можете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за</a:t>
            </a:r>
            <a:r>
              <a:rPr sz="2400" spc="5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своїм</a:t>
            </a:r>
            <a:r>
              <a:rPr sz="2400" spc="580" dirty="0">
                <a:latin typeface="Times New Roman"/>
                <a:cs typeface="Times New Roman"/>
              </a:rPr>
              <a:t> </a:t>
            </a:r>
            <a:r>
              <a:rPr sz="2400" b="1" spc="-10" dirty="0">
                <a:latin typeface="Times New Roman"/>
                <a:cs typeface="Times New Roman"/>
              </a:rPr>
              <a:t>власним </a:t>
            </a:r>
            <a:r>
              <a:rPr sz="2400" b="1" spc="-590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рішенням </a:t>
            </a:r>
            <a:r>
              <a:rPr sz="2400" spc="-10" dirty="0">
                <a:latin typeface="Times New Roman"/>
                <a:cs typeface="Times New Roman"/>
              </a:rPr>
              <a:t>відчужити </a:t>
            </a:r>
            <a:r>
              <a:rPr sz="2400" dirty="0">
                <a:latin typeface="Times New Roman"/>
                <a:cs typeface="Times New Roman"/>
              </a:rPr>
              <a:t>земельну </a:t>
            </a:r>
            <a:r>
              <a:rPr sz="2400" spc="-35" dirty="0">
                <a:latin typeface="Times New Roman"/>
                <a:cs typeface="Times New Roman"/>
              </a:rPr>
              <a:t>ділянку. </a:t>
            </a:r>
            <a:r>
              <a:rPr sz="2400" spc="-10" dirty="0">
                <a:latin typeface="Times New Roman"/>
                <a:cs typeface="Times New Roman"/>
              </a:rPr>
              <a:t>Відчуження </a:t>
            </a:r>
            <a:r>
              <a:rPr sz="2400" spc="-20" dirty="0">
                <a:latin typeface="Times New Roman"/>
                <a:cs typeface="Times New Roman"/>
              </a:rPr>
              <a:t>може </a:t>
            </a:r>
            <a:r>
              <a:rPr sz="2400" spc="-25" dirty="0">
                <a:latin typeface="Times New Roman"/>
                <a:cs typeface="Times New Roman"/>
              </a:rPr>
              <a:t>бути </a:t>
            </a:r>
            <a:r>
              <a:rPr sz="2400" dirty="0">
                <a:latin typeface="Times New Roman"/>
                <a:cs typeface="Times New Roman"/>
              </a:rPr>
              <a:t>в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30" dirty="0">
                <a:latin typeface="Times New Roman"/>
                <a:cs typeface="Times New Roman"/>
              </a:rPr>
              <a:t>результаті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40" dirty="0">
                <a:latin typeface="Times New Roman"/>
                <a:cs typeface="Times New Roman"/>
              </a:rPr>
              <a:t>продажу,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міни,</a:t>
            </a:r>
            <a:r>
              <a:rPr sz="2400" dirty="0">
                <a:latin typeface="Times New Roman"/>
                <a:cs typeface="Times New Roman"/>
              </a:rPr>
              <a:t> ренти,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дарування,</a:t>
            </a:r>
            <a:r>
              <a:rPr sz="2400" spc="-5" dirty="0">
                <a:latin typeface="Times New Roman"/>
                <a:cs typeface="Times New Roman"/>
              </a:rPr>
              <a:t> успадкування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30" dirty="0">
                <a:latin typeface="Times New Roman"/>
                <a:cs typeface="Times New Roman"/>
              </a:rPr>
              <a:t>та </a:t>
            </a:r>
            <a:r>
              <a:rPr sz="2400" spc="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інших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цивільно-правових</a:t>
            </a:r>
            <a:r>
              <a:rPr sz="2400" spc="3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угод.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 marR="9525" algn="just">
              <a:lnSpc>
                <a:spcPct val="100000"/>
              </a:lnSpc>
            </a:pPr>
            <a:r>
              <a:rPr sz="2400" b="1" spc="-5" dirty="0">
                <a:latin typeface="Times New Roman"/>
                <a:cs typeface="Times New Roman"/>
              </a:rPr>
              <a:t>Право</a:t>
            </a:r>
            <a:r>
              <a:rPr sz="2400" b="1" spc="59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власності</a:t>
            </a:r>
            <a:r>
              <a:rPr sz="2400" b="1" spc="595" dirty="0">
                <a:latin typeface="Times New Roman"/>
                <a:cs typeface="Times New Roman"/>
              </a:rPr>
              <a:t> </a:t>
            </a:r>
            <a:r>
              <a:rPr sz="2400" spc="-30" dirty="0">
                <a:latin typeface="Times New Roman"/>
                <a:cs typeface="Times New Roman"/>
              </a:rPr>
              <a:t>може</a:t>
            </a:r>
            <a:r>
              <a:rPr sz="2400" spc="54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бути</a:t>
            </a:r>
            <a:r>
              <a:rPr sz="2400" spc="114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припинене</a:t>
            </a:r>
            <a:r>
              <a:rPr sz="2400" spc="1190" dirty="0">
                <a:latin typeface="Times New Roman"/>
                <a:cs typeface="Times New Roman"/>
              </a:rPr>
              <a:t> </a:t>
            </a:r>
            <a:r>
              <a:rPr sz="2400" spc="-35" dirty="0">
                <a:latin typeface="Times New Roman"/>
                <a:cs typeface="Times New Roman"/>
              </a:rPr>
              <a:t>також</a:t>
            </a:r>
            <a:r>
              <a:rPr sz="2400" spc="110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у  </a:t>
            </a:r>
            <a:r>
              <a:rPr sz="2400" b="1" spc="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разі </a:t>
            </a:r>
            <a:r>
              <a:rPr sz="2400" b="1" dirty="0">
                <a:latin typeface="Times New Roman"/>
                <a:cs typeface="Times New Roman"/>
              </a:rPr>
              <a:t> </a:t>
            </a:r>
            <a:r>
              <a:rPr sz="2400" b="1" spc="-10" dirty="0">
                <a:latin typeface="Times New Roman"/>
                <a:cs typeface="Times New Roman"/>
              </a:rPr>
              <a:t>смерті</a:t>
            </a:r>
            <a:r>
              <a:rPr sz="2400" b="1" spc="-2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власника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земельної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ділянки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за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відсутності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спадкоємця.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 marR="6985" algn="just">
              <a:lnSpc>
                <a:spcPct val="100000"/>
              </a:lnSpc>
            </a:pPr>
            <a:r>
              <a:rPr sz="2400" b="1" spc="-20" dirty="0">
                <a:latin typeface="Times New Roman"/>
                <a:cs typeface="Times New Roman"/>
              </a:rPr>
              <a:t>Примусове</a:t>
            </a:r>
            <a:r>
              <a:rPr sz="2400" b="1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припинення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права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на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земельну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35" dirty="0">
                <a:latin typeface="Times New Roman"/>
                <a:cs typeface="Times New Roman"/>
              </a:rPr>
              <a:t>ділянку,</a:t>
            </a:r>
            <a:r>
              <a:rPr sz="2400" spc="-30" dirty="0">
                <a:latin typeface="Times New Roman"/>
                <a:cs typeface="Times New Roman"/>
              </a:rPr>
              <a:t> яке</a:t>
            </a:r>
            <a:r>
              <a:rPr sz="2400" spc="-25" dirty="0">
                <a:latin typeface="Times New Roman"/>
                <a:cs typeface="Times New Roman"/>
              </a:rPr>
              <a:t> може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здійснюватися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у </a:t>
            </a:r>
            <a:r>
              <a:rPr sz="2400" spc="-30" dirty="0">
                <a:latin typeface="Times New Roman"/>
                <a:cs typeface="Times New Roman"/>
              </a:rPr>
              <a:t>судовому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порядку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за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таким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підставами:</a:t>
            </a:r>
            <a:endParaRPr sz="2400">
              <a:latin typeface="Times New Roman"/>
              <a:cs typeface="Times New Roman"/>
            </a:endParaRPr>
          </a:p>
          <a:p>
            <a:pPr marL="12700" marR="9525" algn="just">
              <a:lnSpc>
                <a:spcPct val="100000"/>
              </a:lnSpc>
              <a:buSzPct val="95833"/>
              <a:buFont typeface="Arial MT"/>
              <a:buChar char="•"/>
              <a:tabLst>
                <a:tab pos="120650" algn="l"/>
              </a:tabLst>
            </a:pPr>
            <a:r>
              <a:rPr sz="2400" spc="-10" dirty="0">
                <a:latin typeface="Times New Roman"/>
                <a:cs typeface="Times New Roman"/>
              </a:rPr>
              <a:t>використання </a:t>
            </a:r>
            <a:r>
              <a:rPr sz="2400" dirty="0">
                <a:latin typeface="Times New Roman"/>
                <a:cs typeface="Times New Roman"/>
              </a:rPr>
              <a:t>земельної </a:t>
            </a:r>
            <a:r>
              <a:rPr sz="2400" spc="-5" dirty="0">
                <a:latin typeface="Times New Roman"/>
                <a:cs typeface="Times New Roman"/>
              </a:rPr>
              <a:t>ділянки не за цільовим </a:t>
            </a:r>
            <a:r>
              <a:rPr sz="2400" spc="-10" dirty="0">
                <a:latin typeface="Times New Roman"/>
                <a:cs typeface="Times New Roman"/>
              </a:rPr>
              <a:t>призначенням 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або </a:t>
            </a:r>
            <a:r>
              <a:rPr sz="2400" spc="5" dirty="0">
                <a:latin typeface="Times New Roman"/>
                <a:cs typeface="Times New Roman"/>
              </a:rPr>
              <a:t>способами, </a:t>
            </a:r>
            <a:r>
              <a:rPr sz="2400" dirty="0">
                <a:latin typeface="Times New Roman"/>
                <a:cs typeface="Times New Roman"/>
              </a:rPr>
              <a:t>які </a:t>
            </a:r>
            <a:r>
              <a:rPr sz="2400" spc="-20" dirty="0">
                <a:latin typeface="Times New Roman"/>
                <a:cs typeface="Times New Roman"/>
              </a:rPr>
              <a:t>суперечать екологічним </a:t>
            </a:r>
            <a:r>
              <a:rPr sz="2400" spc="-5" dirty="0">
                <a:latin typeface="Times New Roman"/>
                <a:cs typeface="Times New Roman"/>
              </a:rPr>
              <a:t>вимогам </a:t>
            </a:r>
            <a:r>
              <a:rPr sz="2400" spc="5" dirty="0">
                <a:latin typeface="Times New Roman"/>
                <a:cs typeface="Times New Roman"/>
              </a:rPr>
              <a:t>та </a:t>
            </a:r>
            <a:r>
              <a:rPr sz="2400" spc="-5" dirty="0">
                <a:latin typeface="Times New Roman"/>
                <a:cs typeface="Times New Roman"/>
              </a:rPr>
              <a:t>вимогам 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охорони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30" dirty="0">
                <a:latin typeface="Times New Roman"/>
                <a:cs typeface="Times New Roman"/>
              </a:rPr>
              <a:t>культурної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спадщини;</a:t>
            </a:r>
            <a:endParaRPr sz="2400">
              <a:latin typeface="Times New Roman"/>
              <a:cs typeface="Times New Roman"/>
            </a:endParaRPr>
          </a:p>
          <a:p>
            <a:pPr marL="12700" marR="8255" algn="just">
              <a:lnSpc>
                <a:spcPct val="100000"/>
              </a:lnSpc>
              <a:buSzPct val="95833"/>
              <a:buFont typeface="Arial MT"/>
              <a:buChar char="•"/>
              <a:tabLst>
                <a:tab pos="120650" algn="l"/>
              </a:tabLst>
            </a:pPr>
            <a:r>
              <a:rPr sz="2400" spc="-5" dirty="0">
                <a:latin typeface="Times New Roman"/>
                <a:cs typeface="Times New Roman"/>
              </a:rPr>
              <a:t>не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усунення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допущених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порушень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законодавства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в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строки, 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встановлені </a:t>
            </a:r>
            <a:r>
              <a:rPr sz="2400" spc="-10" dirty="0">
                <a:latin typeface="Times New Roman"/>
                <a:cs typeface="Times New Roman"/>
              </a:rPr>
              <a:t>вказівками </a:t>
            </a:r>
            <a:r>
              <a:rPr sz="2400" spc="-5" dirty="0">
                <a:latin typeface="Times New Roman"/>
                <a:cs typeface="Times New Roman"/>
              </a:rPr>
              <a:t>центрального органу </a:t>
            </a:r>
            <a:r>
              <a:rPr sz="2400" spc="-25" dirty="0">
                <a:latin typeface="Times New Roman"/>
                <a:cs typeface="Times New Roman"/>
              </a:rPr>
              <a:t>виконавчої </a:t>
            </a:r>
            <a:r>
              <a:rPr sz="2400" spc="-10" dirty="0">
                <a:latin typeface="Times New Roman"/>
                <a:cs typeface="Times New Roman"/>
              </a:rPr>
              <a:t>влади, 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що </a:t>
            </a:r>
            <a:r>
              <a:rPr sz="2400" spc="-5" dirty="0">
                <a:latin typeface="Times New Roman"/>
                <a:cs typeface="Times New Roman"/>
              </a:rPr>
              <a:t>реалізує державну </a:t>
            </a:r>
            <a:r>
              <a:rPr sz="2400" spc="-15" dirty="0">
                <a:latin typeface="Times New Roman"/>
                <a:cs typeface="Times New Roman"/>
              </a:rPr>
              <a:t>політику </a:t>
            </a:r>
            <a:r>
              <a:rPr sz="2400" dirty="0">
                <a:latin typeface="Times New Roman"/>
                <a:cs typeface="Times New Roman"/>
              </a:rPr>
              <a:t>у сфері </a:t>
            </a:r>
            <a:r>
              <a:rPr sz="2400" spc="-5" dirty="0">
                <a:latin typeface="Times New Roman"/>
                <a:cs typeface="Times New Roman"/>
              </a:rPr>
              <a:t>здійснення </a:t>
            </a:r>
            <a:r>
              <a:rPr sz="2400" spc="-10" dirty="0">
                <a:latin typeface="Times New Roman"/>
                <a:cs typeface="Times New Roman"/>
              </a:rPr>
              <a:t>державного 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нагляду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в</a:t>
            </a:r>
            <a:r>
              <a:rPr sz="2400" spc="-10" dirty="0">
                <a:latin typeface="Times New Roman"/>
                <a:cs typeface="Times New Roman"/>
              </a:rPr>
              <a:t> агропромисловому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комплексі.</a:t>
            </a:r>
            <a:endParaRPr sz="2400">
              <a:latin typeface="Times New Roman"/>
              <a:cs typeface="Times New Roman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432035" y="2281427"/>
            <a:ext cx="2638044" cy="1732788"/>
          </a:xfrm>
          <a:prstGeom prst="rect">
            <a:avLst/>
          </a:prstGeom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55877" y="265633"/>
            <a:ext cx="227965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09625" algn="l"/>
              </a:tabLst>
            </a:pPr>
            <a:r>
              <a:rPr sz="2400" spc="-5" dirty="0">
                <a:latin typeface="Times New Roman"/>
                <a:cs typeface="Times New Roman"/>
              </a:rPr>
              <a:t>Такі	порушення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753992" y="265633"/>
            <a:ext cx="7182484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39520" algn="l"/>
                <a:tab pos="2792730" algn="l"/>
                <a:tab pos="3345815" algn="l"/>
                <a:tab pos="5215890" algn="l"/>
                <a:tab pos="5603240" algn="l"/>
                <a:tab pos="6479540" algn="l"/>
              </a:tabLst>
            </a:pPr>
            <a:r>
              <a:rPr sz="2400" dirty="0">
                <a:latin typeface="Times New Roman"/>
                <a:cs typeface="Times New Roman"/>
              </a:rPr>
              <a:t>мож</a:t>
            </a:r>
            <a:r>
              <a:rPr sz="2400" spc="15" dirty="0">
                <a:latin typeface="Times New Roman"/>
                <a:cs typeface="Times New Roman"/>
              </a:rPr>
              <a:t>у</a:t>
            </a:r>
            <a:r>
              <a:rPr sz="2400" dirty="0">
                <a:latin typeface="Times New Roman"/>
                <a:cs typeface="Times New Roman"/>
              </a:rPr>
              <a:t>ть	</a:t>
            </a:r>
            <a:r>
              <a:rPr sz="2400" spc="-5" dirty="0">
                <a:latin typeface="Times New Roman"/>
                <a:cs typeface="Times New Roman"/>
              </a:rPr>
              <a:t>приз</a:t>
            </a:r>
            <a:r>
              <a:rPr sz="2400" spc="-10" dirty="0">
                <a:latin typeface="Times New Roman"/>
                <a:cs typeface="Times New Roman"/>
              </a:rPr>
              <a:t>в</a:t>
            </a:r>
            <a:r>
              <a:rPr sz="2400" dirty="0">
                <a:latin typeface="Times New Roman"/>
                <a:cs typeface="Times New Roman"/>
              </a:rPr>
              <a:t>ести	до	</a:t>
            </a:r>
            <a:r>
              <a:rPr sz="2400" spc="-5" dirty="0">
                <a:latin typeface="Times New Roman"/>
                <a:cs typeface="Times New Roman"/>
              </a:rPr>
              <a:t>позбавленн</a:t>
            </a:r>
            <a:r>
              <a:rPr sz="2400" dirty="0">
                <a:latin typeface="Times New Roman"/>
                <a:cs typeface="Times New Roman"/>
              </a:rPr>
              <a:t>я	в	тому	числі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55877" y="631952"/>
            <a:ext cx="51727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громадянина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прав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на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земельну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ділянку.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55877" y="997711"/>
            <a:ext cx="26028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04339" algn="l"/>
                <a:tab pos="2245360" algn="l"/>
              </a:tabLst>
            </a:pPr>
            <a:r>
              <a:rPr sz="2400" dirty="0">
                <a:latin typeface="Times New Roman"/>
                <a:cs typeface="Times New Roman"/>
              </a:rPr>
              <a:t>Відповідно	до	с</a:t>
            </a:r>
            <a:r>
              <a:rPr sz="2400" spc="-5" dirty="0">
                <a:latin typeface="Times New Roman"/>
                <a:cs typeface="Times New Roman"/>
              </a:rPr>
              <a:t>т</a:t>
            </a:r>
            <a:r>
              <a:rPr sz="2400" dirty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066413" y="997711"/>
            <a:ext cx="48482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02945" algn="l"/>
                <a:tab pos="2437130" algn="l"/>
                <a:tab pos="3698240" algn="l"/>
              </a:tabLst>
            </a:pPr>
            <a:r>
              <a:rPr sz="2400" dirty="0">
                <a:latin typeface="Times New Roman"/>
                <a:cs typeface="Times New Roman"/>
              </a:rPr>
              <a:t>144	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2"/>
              </a:rPr>
              <a:t>Зем</a:t>
            </a:r>
            <a:r>
              <a:rPr sz="2400" u="heavy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2"/>
              </a:rPr>
              <a:t>е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2"/>
              </a:rPr>
              <a:t>льног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2"/>
              </a:rPr>
              <a:t>о	кодек</a:t>
            </a:r>
            <a:r>
              <a:rPr sz="2400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2"/>
              </a:rPr>
              <a:t>с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2"/>
              </a:rPr>
              <a:t>у	Укр</a:t>
            </a:r>
            <a:r>
              <a:rPr sz="2400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2"/>
              </a:rPr>
              <a:t>а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2"/>
              </a:rPr>
              <a:t>ї</a:t>
            </a:r>
            <a:r>
              <a:rPr sz="2400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2"/>
              </a:rPr>
              <a:t>н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2"/>
              </a:rPr>
              <a:t>и</a:t>
            </a:r>
            <a:r>
              <a:rPr sz="2400" dirty="0">
                <a:latin typeface="Times New Roman"/>
                <a:cs typeface="Times New Roman"/>
              </a:rPr>
              <a:t>,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122156" y="997711"/>
            <a:ext cx="18110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встановлений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55877" y="1363471"/>
            <a:ext cx="29654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82395" algn="l"/>
              </a:tabLst>
            </a:pPr>
            <a:r>
              <a:rPr sz="2400" spc="-5" dirty="0">
                <a:latin typeface="Times New Roman"/>
                <a:cs typeface="Times New Roman"/>
              </a:rPr>
              <a:t>порядок	припинення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503801" y="1363471"/>
            <a:ext cx="7556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права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540502" y="1363471"/>
            <a:ext cx="18097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користування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631683" y="1363471"/>
            <a:ext cx="15836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земельними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497059" y="1363471"/>
            <a:ext cx="14389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ді</a:t>
            </a:r>
            <a:r>
              <a:rPr sz="2400" spc="5" dirty="0">
                <a:latin typeface="Times New Roman"/>
                <a:cs typeface="Times New Roman"/>
              </a:rPr>
              <a:t>л</a:t>
            </a:r>
            <a:r>
              <a:rPr sz="2400" dirty="0">
                <a:latin typeface="Times New Roman"/>
                <a:cs typeface="Times New Roman"/>
              </a:rPr>
              <a:t>янкам</a:t>
            </a:r>
            <a:r>
              <a:rPr sz="2400" spc="5" dirty="0">
                <a:latin typeface="Times New Roman"/>
                <a:cs typeface="Times New Roman"/>
              </a:rPr>
              <a:t>и</a:t>
            </a:r>
            <a:r>
              <a:rPr sz="2400" dirty="0">
                <a:latin typeface="Times New Roman"/>
                <a:cs typeface="Times New Roman"/>
              </a:rPr>
              <a:t>,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255877" y="1729485"/>
            <a:ext cx="9681210" cy="4781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які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використовуються</a:t>
            </a:r>
            <a:r>
              <a:rPr sz="2400" b="1" dirty="0">
                <a:latin typeface="Times New Roman"/>
                <a:cs typeface="Times New Roman"/>
              </a:rPr>
              <a:t> з</a:t>
            </a:r>
            <a:r>
              <a:rPr sz="2400" b="1" spc="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порушенням</a:t>
            </a:r>
            <a:r>
              <a:rPr sz="2400" b="1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земельного</a:t>
            </a:r>
            <a:r>
              <a:rPr sz="2400" b="1" spc="59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законодавства</a:t>
            </a:r>
            <a:r>
              <a:rPr sz="2400" spc="-5" dirty="0">
                <a:latin typeface="Times New Roman"/>
                <a:cs typeface="Times New Roman"/>
              </a:rPr>
              <a:t>,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згідно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з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яким</a:t>
            </a:r>
            <a:r>
              <a:rPr sz="2400" dirty="0">
                <a:latin typeface="Times New Roman"/>
                <a:cs typeface="Times New Roman"/>
              </a:rPr>
              <a:t> у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разі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виявлення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порушення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земельного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законодавства </a:t>
            </a:r>
            <a:r>
              <a:rPr sz="2400" dirty="0">
                <a:latin typeface="Times New Roman"/>
                <a:cs typeface="Times New Roman"/>
              </a:rPr>
              <a:t> державний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інспектор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сільського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господарства,</a:t>
            </a:r>
            <a:r>
              <a:rPr sz="2400" dirty="0">
                <a:latin typeface="Times New Roman"/>
                <a:cs typeface="Times New Roman"/>
              </a:rPr>
              <a:t> державний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інспектор</a:t>
            </a:r>
            <a:r>
              <a:rPr sz="2400" dirty="0">
                <a:latin typeface="Times New Roman"/>
                <a:cs typeface="Times New Roman"/>
              </a:rPr>
              <a:t> з 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охорони </a:t>
            </a:r>
            <a:r>
              <a:rPr sz="2400" dirty="0">
                <a:latin typeface="Times New Roman"/>
                <a:cs typeface="Times New Roman"/>
              </a:rPr>
              <a:t>довкілля </a:t>
            </a:r>
            <a:r>
              <a:rPr sz="2400" spc="-5" dirty="0">
                <a:latin typeface="Times New Roman"/>
                <a:cs typeface="Times New Roman"/>
              </a:rPr>
              <a:t>складають протокол про </a:t>
            </a:r>
            <a:r>
              <a:rPr sz="2400" dirty="0">
                <a:latin typeface="Times New Roman"/>
                <a:cs typeface="Times New Roman"/>
              </a:rPr>
              <a:t>порушення </a:t>
            </a:r>
            <a:r>
              <a:rPr sz="2400" spc="-5" dirty="0">
                <a:latin typeface="Times New Roman"/>
                <a:cs typeface="Times New Roman"/>
              </a:rPr>
              <a:t>та видають особі, </a:t>
            </a:r>
            <a:r>
              <a:rPr sz="2400" dirty="0">
                <a:latin typeface="Times New Roman"/>
                <a:cs typeface="Times New Roman"/>
              </a:rPr>
              <a:t> яка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допустила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порушення,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вказівку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про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його</a:t>
            </a:r>
            <a:r>
              <a:rPr sz="2400" dirty="0">
                <a:latin typeface="Times New Roman"/>
                <a:cs typeface="Times New Roman"/>
              </a:rPr>
              <a:t> усунення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у</a:t>
            </a:r>
            <a:r>
              <a:rPr sz="2400" b="1" spc="600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30-денний </a:t>
            </a:r>
            <a:r>
              <a:rPr sz="2400" b="1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строк.</a:t>
            </a:r>
            <a:endParaRPr sz="2400">
              <a:latin typeface="Times New Roman"/>
              <a:cs typeface="Times New Roman"/>
            </a:endParaRPr>
          </a:p>
          <a:p>
            <a:pPr marL="12700" marR="6985" algn="just">
              <a:lnSpc>
                <a:spcPct val="100000"/>
              </a:lnSpc>
            </a:pPr>
            <a:r>
              <a:rPr sz="2400" spc="-5" dirty="0">
                <a:latin typeface="Times New Roman"/>
                <a:cs typeface="Times New Roman"/>
              </a:rPr>
              <a:t>Якщо</a:t>
            </a:r>
            <a:r>
              <a:rPr sz="2400" dirty="0">
                <a:latin typeface="Times New Roman"/>
                <a:cs typeface="Times New Roman"/>
              </a:rPr>
              <a:t> особа,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яка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допустила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порушення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земельного</a:t>
            </a:r>
            <a:r>
              <a:rPr sz="2400" dirty="0">
                <a:latin typeface="Times New Roman"/>
                <a:cs typeface="Times New Roman"/>
              </a:rPr>
              <a:t> законодавства,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не 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виконала </a:t>
            </a:r>
            <a:r>
              <a:rPr sz="2400" dirty="0">
                <a:latin typeface="Times New Roman"/>
                <a:cs typeface="Times New Roman"/>
              </a:rPr>
              <a:t>протягом </a:t>
            </a:r>
            <a:r>
              <a:rPr sz="2400" spc="-5" dirty="0">
                <a:latin typeface="Times New Roman"/>
                <a:cs typeface="Times New Roman"/>
              </a:rPr>
              <a:t>зазначеного строку вказівки державного інспектора </a:t>
            </a:r>
            <a:r>
              <a:rPr sz="2400" dirty="0">
                <a:latin typeface="Times New Roman"/>
                <a:cs typeface="Times New Roman"/>
              </a:rPr>
              <a:t> щодо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припинення</a:t>
            </a:r>
            <a:r>
              <a:rPr sz="2400" dirty="0">
                <a:latin typeface="Times New Roman"/>
                <a:cs typeface="Times New Roman"/>
              </a:rPr>
              <a:t> порушення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земельного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законодавства,</a:t>
            </a:r>
            <a:r>
              <a:rPr sz="2400" dirty="0">
                <a:latin typeface="Times New Roman"/>
                <a:cs typeface="Times New Roman"/>
              </a:rPr>
              <a:t> державний 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інспектор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сільського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господарства,</a:t>
            </a:r>
            <a:r>
              <a:rPr sz="2400" dirty="0">
                <a:latin typeface="Times New Roman"/>
                <a:cs typeface="Times New Roman"/>
              </a:rPr>
              <a:t> державний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інспектор</a:t>
            </a:r>
            <a:r>
              <a:rPr sz="2400" dirty="0">
                <a:latin typeface="Times New Roman"/>
                <a:cs typeface="Times New Roman"/>
              </a:rPr>
              <a:t> з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охорони 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довкілля </a:t>
            </a:r>
            <a:r>
              <a:rPr sz="2400" spc="-5" dirty="0">
                <a:latin typeface="Times New Roman"/>
                <a:cs typeface="Times New Roman"/>
              </a:rPr>
              <a:t>відповідно </a:t>
            </a:r>
            <a:r>
              <a:rPr sz="2400" spc="5" dirty="0">
                <a:latin typeface="Times New Roman"/>
                <a:cs typeface="Times New Roman"/>
              </a:rPr>
              <a:t>до </a:t>
            </a:r>
            <a:r>
              <a:rPr sz="2400" spc="-5" dirty="0">
                <a:latin typeface="Times New Roman"/>
                <a:cs typeface="Times New Roman"/>
              </a:rPr>
              <a:t>закону накладають на таку особу адміністративне </a:t>
            </a:r>
            <a:r>
              <a:rPr sz="2400" dirty="0">
                <a:latin typeface="Times New Roman"/>
                <a:cs typeface="Times New Roman"/>
              </a:rPr>
              <a:t> стягнення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та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повторно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видають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вказівку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про</a:t>
            </a:r>
            <a:r>
              <a:rPr sz="2400" spc="59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припинення 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правопорушення </a:t>
            </a:r>
            <a:r>
              <a:rPr sz="2400" dirty="0">
                <a:latin typeface="Times New Roman"/>
                <a:cs typeface="Times New Roman"/>
              </a:rPr>
              <a:t>чи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усунення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його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наслідків </a:t>
            </a:r>
            <a:r>
              <a:rPr sz="2400" b="1" dirty="0">
                <a:latin typeface="Times New Roman"/>
                <a:cs typeface="Times New Roman"/>
              </a:rPr>
              <a:t>у </a:t>
            </a:r>
            <a:r>
              <a:rPr sz="2400" b="1" spc="-5" dirty="0">
                <a:latin typeface="Times New Roman"/>
                <a:cs typeface="Times New Roman"/>
              </a:rPr>
              <a:t>30-денний</a:t>
            </a:r>
            <a:r>
              <a:rPr sz="2400" b="1" spc="20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строк.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8701" y="152780"/>
            <a:ext cx="7597140" cy="58788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До </a:t>
            </a:r>
            <a:r>
              <a:rPr sz="2400" spc="5" dirty="0">
                <a:latin typeface="Times New Roman"/>
                <a:cs typeface="Times New Roman"/>
              </a:rPr>
              <a:t>основних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b="1" spc="-20" dirty="0">
                <a:latin typeface="Times New Roman"/>
                <a:cs typeface="Times New Roman"/>
              </a:rPr>
              <a:t>атрибутів</a:t>
            </a:r>
            <a:r>
              <a:rPr sz="2400" b="1" spc="1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земельної</a:t>
            </a:r>
            <a:r>
              <a:rPr sz="2400" b="1" spc="-1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ділянки</a:t>
            </a:r>
            <a:r>
              <a:rPr sz="2400" b="1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слід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віднести:</a:t>
            </a:r>
            <a:endParaRPr sz="24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buFont typeface="Wingdings"/>
              <a:buChar char=""/>
              <a:tabLst>
                <a:tab pos="356235" algn="l"/>
              </a:tabLst>
            </a:pPr>
            <a:r>
              <a:rPr sz="2400" dirty="0">
                <a:latin typeface="Times New Roman"/>
                <a:cs typeface="Times New Roman"/>
              </a:rPr>
              <a:t>межу</a:t>
            </a:r>
            <a:endParaRPr sz="24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buFont typeface="Wingdings"/>
              <a:buChar char=""/>
              <a:tabLst>
                <a:tab pos="356235" algn="l"/>
              </a:tabLst>
            </a:pPr>
            <a:r>
              <a:rPr sz="2400" spc="-5" dirty="0">
                <a:latin typeface="Times New Roman"/>
                <a:cs typeface="Times New Roman"/>
              </a:rPr>
              <a:t>площу</a:t>
            </a:r>
            <a:endParaRPr sz="24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buFont typeface="Wingdings"/>
              <a:buChar char=""/>
              <a:tabLst>
                <a:tab pos="356235" algn="l"/>
              </a:tabLst>
            </a:pPr>
            <a:r>
              <a:rPr sz="2400" dirty="0">
                <a:latin typeface="Times New Roman"/>
                <a:cs typeface="Times New Roman"/>
              </a:rPr>
              <a:t>Адресу</a:t>
            </a:r>
            <a:endParaRPr sz="24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buFont typeface="Wingdings"/>
              <a:buChar char=""/>
              <a:tabLst>
                <a:tab pos="356235" algn="l"/>
              </a:tabLst>
            </a:pPr>
            <a:r>
              <a:rPr sz="2400" spc="-5" dirty="0">
                <a:latin typeface="Times New Roman"/>
                <a:cs typeface="Times New Roman"/>
              </a:rPr>
              <a:t>кадастровий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номер.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b="1" spc="-15" dirty="0">
                <a:latin typeface="Times New Roman"/>
                <a:cs typeface="Times New Roman"/>
              </a:rPr>
              <a:t>Правові</a:t>
            </a:r>
            <a:r>
              <a:rPr sz="2400" b="1" spc="-35" dirty="0">
                <a:latin typeface="Times New Roman"/>
                <a:cs typeface="Times New Roman"/>
              </a:rPr>
              <a:t> </a:t>
            </a:r>
            <a:r>
              <a:rPr sz="2400" b="1" spc="-20" dirty="0">
                <a:latin typeface="Times New Roman"/>
                <a:cs typeface="Times New Roman"/>
              </a:rPr>
              <a:t>атрибути</a:t>
            </a:r>
            <a:r>
              <a:rPr sz="2400" spc="-20" dirty="0">
                <a:latin typeface="Times New Roman"/>
                <a:cs typeface="Times New Roman"/>
              </a:rPr>
              <a:t>:</a:t>
            </a:r>
            <a:endParaRPr sz="24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buFont typeface="Wingdings"/>
              <a:buChar char=""/>
              <a:tabLst>
                <a:tab pos="356235" algn="l"/>
              </a:tabLst>
            </a:pPr>
            <a:r>
              <a:rPr sz="2400" spc="-15" dirty="0">
                <a:latin typeface="Times New Roman"/>
                <a:cs typeface="Times New Roman"/>
              </a:rPr>
              <a:t>права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та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зобов'язання</a:t>
            </a:r>
            <a:r>
              <a:rPr sz="2400" spc="3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суб'єкта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володіти</a:t>
            </a:r>
            <a:endParaRPr sz="24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5"/>
              </a:spcBef>
              <a:buFont typeface="Wingdings"/>
              <a:buChar char=""/>
              <a:tabLst>
                <a:tab pos="356235" algn="l"/>
              </a:tabLst>
            </a:pPr>
            <a:r>
              <a:rPr sz="2400" spc="-15" dirty="0">
                <a:latin typeface="Times New Roman"/>
                <a:cs typeface="Times New Roman"/>
              </a:rPr>
              <a:t>права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та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зобов'язання</a:t>
            </a:r>
            <a:r>
              <a:rPr sz="2400" spc="2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суб'єкта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розпоряджатись</a:t>
            </a:r>
            <a:endParaRPr sz="24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buFont typeface="Wingdings"/>
              <a:buChar char=""/>
              <a:tabLst>
                <a:tab pos="356235" algn="l"/>
              </a:tabLst>
            </a:pPr>
            <a:r>
              <a:rPr sz="2400" spc="-15" dirty="0">
                <a:latin typeface="Times New Roman"/>
                <a:cs typeface="Times New Roman"/>
              </a:rPr>
              <a:t>права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та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зобов'язання</a:t>
            </a:r>
            <a:r>
              <a:rPr sz="2400" spc="2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суб'єкта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користуватись</a:t>
            </a:r>
            <a:endParaRPr sz="24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buFont typeface="Wingdings"/>
              <a:buChar char=""/>
              <a:tabLst>
                <a:tab pos="356235" algn="l"/>
              </a:tabLst>
            </a:pPr>
            <a:r>
              <a:rPr sz="2400" spc="-15" dirty="0">
                <a:latin typeface="Times New Roman"/>
                <a:cs typeface="Times New Roman"/>
              </a:rPr>
              <a:t>права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та</a:t>
            </a:r>
            <a:r>
              <a:rPr sz="2400" spc="-5" dirty="0">
                <a:latin typeface="Times New Roman"/>
                <a:cs typeface="Times New Roman"/>
              </a:rPr>
              <a:t> зобов'язання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суб'єкта</a:t>
            </a:r>
            <a:endParaRPr sz="24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buFont typeface="Wingdings"/>
              <a:buChar char=""/>
              <a:tabLst>
                <a:tab pos="356235" algn="l"/>
              </a:tabLst>
            </a:pPr>
            <a:r>
              <a:rPr sz="2400" spc="-15" dirty="0">
                <a:latin typeface="Times New Roman"/>
                <a:cs typeface="Times New Roman"/>
              </a:rPr>
              <a:t>права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та </a:t>
            </a:r>
            <a:r>
              <a:rPr sz="2400" spc="-5" dirty="0">
                <a:latin typeface="Times New Roman"/>
                <a:cs typeface="Times New Roman"/>
              </a:rPr>
              <a:t>зобов'язання</a:t>
            </a:r>
            <a:r>
              <a:rPr sz="2400" spc="2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суб'єкта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управляти</a:t>
            </a:r>
            <a:endParaRPr sz="2400">
              <a:latin typeface="Times New Roman"/>
              <a:cs typeface="Times New Roman"/>
            </a:endParaRPr>
          </a:p>
          <a:p>
            <a:pPr marL="431800" indent="-419734">
              <a:lnSpc>
                <a:spcPct val="100000"/>
              </a:lnSpc>
              <a:buFont typeface="Wingdings"/>
              <a:buChar char=""/>
              <a:tabLst>
                <a:tab pos="431800" algn="l"/>
                <a:tab pos="432434" algn="l"/>
              </a:tabLst>
            </a:pPr>
            <a:r>
              <a:rPr sz="2400" spc="-15" dirty="0">
                <a:latin typeface="Times New Roman"/>
                <a:cs typeface="Times New Roman"/>
              </a:rPr>
              <a:t>права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та </a:t>
            </a:r>
            <a:r>
              <a:rPr sz="2400" spc="-5" dirty="0">
                <a:latin typeface="Times New Roman"/>
                <a:cs typeface="Times New Roman"/>
              </a:rPr>
              <a:t>зобов'язання</a:t>
            </a:r>
            <a:r>
              <a:rPr sz="2400" spc="2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суб'єкта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спадкувати</a:t>
            </a:r>
            <a:endParaRPr sz="24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buFont typeface="Wingdings"/>
              <a:buChar char=""/>
              <a:tabLst>
                <a:tab pos="356235" algn="l"/>
              </a:tabLst>
            </a:pPr>
            <a:r>
              <a:rPr sz="2400" spc="-5" dirty="0">
                <a:latin typeface="Times New Roman"/>
                <a:cs typeface="Times New Roman"/>
              </a:rPr>
              <a:t>наявність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обмежень,</a:t>
            </a:r>
            <a:r>
              <a:rPr sz="2400" spc="3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обтяжень,</a:t>
            </a:r>
            <a:r>
              <a:rPr sz="2400" spc="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земельних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сервітутів;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b="1" spc="-5" dirty="0">
                <a:latin typeface="Times New Roman"/>
                <a:cs typeface="Times New Roman"/>
              </a:rPr>
              <a:t>Якісні</a:t>
            </a:r>
            <a:r>
              <a:rPr sz="2400" b="1" spc="-25" dirty="0">
                <a:latin typeface="Times New Roman"/>
                <a:cs typeface="Times New Roman"/>
              </a:rPr>
              <a:t> </a:t>
            </a:r>
            <a:r>
              <a:rPr sz="2400" b="1" spc="-20" dirty="0">
                <a:latin typeface="Times New Roman"/>
                <a:cs typeface="Times New Roman"/>
              </a:rPr>
              <a:t>атрибути:</a:t>
            </a:r>
            <a:endParaRPr sz="2400">
              <a:latin typeface="Times New Roman"/>
              <a:cs typeface="Times New Roman"/>
            </a:endParaRPr>
          </a:p>
          <a:p>
            <a:pPr marL="469900" indent="-457834">
              <a:lnSpc>
                <a:spcPct val="100000"/>
              </a:lnSpc>
              <a:spcBef>
                <a:spcPts val="5"/>
              </a:spcBef>
              <a:buFont typeface="Wingdings"/>
              <a:buChar char=""/>
              <a:tabLst>
                <a:tab pos="469900" algn="l"/>
                <a:tab pos="470534" algn="l"/>
              </a:tabLst>
            </a:pPr>
            <a:r>
              <a:rPr sz="2400" spc="-10" dirty="0">
                <a:latin typeface="Times New Roman"/>
                <a:cs typeface="Times New Roman"/>
              </a:rPr>
              <a:t>вартість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в </a:t>
            </a:r>
            <a:r>
              <a:rPr sz="2400" spc="-20" dirty="0">
                <a:latin typeface="Times New Roman"/>
                <a:cs typeface="Times New Roman"/>
              </a:rPr>
              <a:t>користуванні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та </a:t>
            </a:r>
            <a:r>
              <a:rPr sz="2400" spc="-10" dirty="0">
                <a:latin typeface="Times New Roman"/>
                <a:cs typeface="Times New Roman"/>
              </a:rPr>
              <a:t>вартість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в </a:t>
            </a:r>
            <a:r>
              <a:rPr sz="2400" spc="-5" dirty="0">
                <a:latin typeface="Times New Roman"/>
                <a:cs typeface="Times New Roman"/>
              </a:rPr>
              <a:t>обміні</a:t>
            </a:r>
            <a:endParaRPr sz="2400">
              <a:latin typeface="Times New Roman"/>
              <a:cs typeface="Times New Roman"/>
            </a:endParaRPr>
          </a:p>
          <a:p>
            <a:pPr marL="469900" indent="-457834">
              <a:lnSpc>
                <a:spcPct val="100000"/>
              </a:lnSpc>
              <a:buFont typeface="Wingdings"/>
              <a:buChar char=""/>
              <a:tabLst>
                <a:tab pos="469900" algn="l"/>
                <a:tab pos="470534" algn="l"/>
                <a:tab pos="812800" algn="l"/>
                <a:tab pos="1163320" algn="l"/>
                <a:tab pos="2783840" algn="l"/>
                <a:tab pos="4648835" algn="l"/>
                <a:tab pos="6150610" algn="l"/>
              </a:tabLst>
            </a:pPr>
            <a:r>
              <a:rPr sz="2400" dirty="0">
                <a:latin typeface="Times New Roman"/>
                <a:cs typeface="Times New Roman"/>
              </a:rPr>
              <a:t>а	в	</a:t>
            </a:r>
            <a:r>
              <a:rPr sz="2400" spc="-20" dirty="0">
                <a:latin typeface="Times New Roman"/>
                <a:cs typeface="Times New Roman"/>
              </a:rPr>
              <a:t>сільському	</a:t>
            </a:r>
            <a:r>
              <a:rPr sz="2400" spc="-10" dirty="0">
                <a:latin typeface="Times New Roman"/>
                <a:cs typeface="Times New Roman"/>
              </a:rPr>
              <a:t>господарстві	</a:t>
            </a:r>
            <a:r>
              <a:rPr sz="2400" spc="-35" dirty="0">
                <a:latin typeface="Times New Roman"/>
                <a:cs typeface="Times New Roman"/>
              </a:rPr>
              <a:t>додатково	</a:t>
            </a:r>
            <a:r>
              <a:rPr sz="2400" spc="-10" dirty="0">
                <a:latin typeface="Times New Roman"/>
                <a:cs typeface="Times New Roman"/>
              </a:rPr>
              <a:t>ґрунтовий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96859" y="5640425"/>
            <a:ext cx="10261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10" dirty="0">
                <a:latin typeface="Times New Roman"/>
                <a:cs typeface="Times New Roman"/>
              </a:rPr>
              <a:t>п</a:t>
            </a:r>
            <a:r>
              <a:rPr sz="2400" dirty="0">
                <a:latin typeface="Times New Roman"/>
                <a:cs typeface="Times New Roman"/>
              </a:rPr>
              <a:t>окрив,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6206" y="6006185"/>
            <a:ext cx="823849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1256030" algn="l"/>
                <a:tab pos="1862455" algn="l"/>
                <a:tab pos="3597275" algn="l"/>
                <a:tab pos="4729480" algn="l"/>
                <a:tab pos="6824980" algn="l"/>
              </a:tabLst>
            </a:pPr>
            <a:r>
              <a:rPr sz="2400" dirty="0">
                <a:latin typeface="Times New Roman"/>
                <a:cs typeface="Times New Roman"/>
              </a:rPr>
              <a:t>рельєф	</a:t>
            </a:r>
            <a:r>
              <a:rPr sz="2400" spc="15" dirty="0">
                <a:latin typeface="Times New Roman"/>
                <a:cs typeface="Times New Roman"/>
              </a:rPr>
              <a:t>т</a:t>
            </a:r>
            <a:r>
              <a:rPr sz="2400" dirty="0">
                <a:latin typeface="Times New Roman"/>
                <a:cs typeface="Times New Roman"/>
              </a:rPr>
              <a:t>а	е</a:t>
            </a:r>
            <a:r>
              <a:rPr sz="2400" spc="-60" dirty="0">
                <a:latin typeface="Times New Roman"/>
                <a:cs typeface="Times New Roman"/>
              </a:rPr>
              <a:t>к</a:t>
            </a:r>
            <a:r>
              <a:rPr sz="2400" dirty="0">
                <a:latin typeface="Times New Roman"/>
                <a:cs typeface="Times New Roman"/>
              </a:rPr>
              <a:t>спозиція	</a:t>
            </a:r>
            <a:r>
              <a:rPr sz="2400" spc="-35" dirty="0">
                <a:latin typeface="Times New Roman"/>
                <a:cs typeface="Times New Roman"/>
              </a:rPr>
              <a:t>с</a:t>
            </a:r>
            <a:r>
              <a:rPr sz="2400" dirty="0">
                <a:latin typeface="Times New Roman"/>
                <a:cs typeface="Times New Roman"/>
              </a:rPr>
              <a:t>хи</a:t>
            </a:r>
            <a:r>
              <a:rPr sz="2400" spc="-10" dirty="0">
                <a:latin typeface="Times New Roman"/>
                <a:cs typeface="Times New Roman"/>
              </a:rPr>
              <a:t>л</a:t>
            </a:r>
            <a:r>
              <a:rPr sz="2400" spc="-220" dirty="0">
                <a:latin typeface="Times New Roman"/>
                <a:cs typeface="Times New Roman"/>
              </a:rPr>
              <a:t>у</a:t>
            </a:r>
            <a:r>
              <a:rPr sz="2400" dirty="0">
                <a:latin typeface="Times New Roman"/>
                <a:cs typeface="Times New Roman"/>
              </a:rPr>
              <a:t>,	</a:t>
            </a:r>
            <a:r>
              <a:rPr sz="2400" spc="-125" dirty="0">
                <a:latin typeface="Times New Roman"/>
                <a:cs typeface="Times New Roman"/>
              </a:rPr>
              <a:t>к</a:t>
            </a:r>
            <a:r>
              <a:rPr sz="2400" dirty="0">
                <a:latin typeface="Times New Roman"/>
                <a:cs typeface="Times New Roman"/>
              </a:rPr>
              <a:t>он</a:t>
            </a:r>
            <a:r>
              <a:rPr sz="2400" spc="5" dirty="0">
                <a:latin typeface="Times New Roman"/>
                <a:cs typeface="Times New Roman"/>
              </a:rPr>
              <a:t>ф</a:t>
            </a:r>
            <a:r>
              <a:rPr sz="2400" dirty="0">
                <a:latin typeface="Times New Roman"/>
                <a:cs typeface="Times New Roman"/>
              </a:rPr>
              <a:t>ігурація,	к</a:t>
            </a:r>
            <a:r>
              <a:rPr sz="2400" spc="-15" dirty="0">
                <a:latin typeface="Times New Roman"/>
                <a:cs typeface="Times New Roman"/>
              </a:rPr>
              <a:t>л</a:t>
            </a:r>
            <a:r>
              <a:rPr sz="2400" dirty="0">
                <a:latin typeface="Times New Roman"/>
                <a:cs typeface="Times New Roman"/>
              </a:rPr>
              <a:t>і</a:t>
            </a:r>
            <a:r>
              <a:rPr sz="2400" spc="-15" dirty="0">
                <a:latin typeface="Times New Roman"/>
                <a:cs typeface="Times New Roman"/>
              </a:rPr>
              <a:t>м</a:t>
            </a:r>
            <a:r>
              <a:rPr sz="2400" spc="-60" dirty="0">
                <a:latin typeface="Times New Roman"/>
                <a:cs typeface="Times New Roman"/>
              </a:rPr>
              <a:t>а</a:t>
            </a:r>
            <a:r>
              <a:rPr sz="2400" dirty="0">
                <a:latin typeface="Times New Roman"/>
                <a:cs typeface="Times New Roman"/>
              </a:rPr>
              <a:t>тичні  особливості і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95" dirty="0">
                <a:latin typeface="Times New Roman"/>
                <a:cs typeface="Times New Roman"/>
              </a:rPr>
              <a:t>т.</a:t>
            </a:r>
            <a:r>
              <a:rPr sz="2400" dirty="0">
                <a:latin typeface="Times New Roman"/>
                <a:cs typeface="Times New Roman"/>
              </a:rPr>
              <a:t> д.</a:t>
            </a:r>
            <a:endParaRPr sz="2400">
              <a:latin typeface="Times New Roman"/>
              <a:cs typeface="Times New Roman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705343" y="1490472"/>
            <a:ext cx="4337304" cy="2429255"/>
          </a:xfrm>
          <a:prstGeom prst="rect">
            <a:avLst/>
          </a:prstGeom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61107" y="634949"/>
            <a:ext cx="88773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i="1" spc="-15" dirty="0">
                <a:latin typeface="Times New Roman"/>
                <a:cs typeface="Times New Roman"/>
              </a:rPr>
              <a:t>о</a:t>
            </a:r>
            <a:r>
              <a:rPr sz="2400" i="1" dirty="0">
                <a:latin typeface="Times New Roman"/>
                <a:cs typeface="Times New Roman"/>
              </a:rPr>
              <a:t>ргану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42461" y="634949"/>
            <a:ext cx="141097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i="1" spc="-15" dirty="0">
                <a:latin typeface="Times New Roman"/>
                <a:cs typeface="Times New Roman"/>
              </a:rPr>
              <a:t>виконавчої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147817" y="634949"/>
            <a:ext cx="270954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59815" algn="l"/>
                <a:tab pos="1833880" algn="l"/>
              </a:tabLst>
            </a:pPr>
            <a:r>
              <a:rPr sz="2400" i="1" spc="-5" dirty="0">
                <a:latin typeface="Times New Roman"/>
                <a:cs typeface="Times New Roman"/>
              </a:rPr>
              <a:t>в</a:t>
            </a:r>
            <a:r>
              <a:rPr sz="2400" i="1" spc="15" dirty="0">
                <a:latin typeface="Times New Roman"/>
                <a:cs typeface="Times New Roman"/>
              </a:rPr>
              <a:t>л</a:t>
            </a:r>
            <a:r>
              <a:rPr sz="2400" i="1" dirty="0">
                <a:latin typeface="Times New Roman"/>
                <a:cs typeface="Times New Roman"/>
              </a:rPr>
              <a:t>ади	а</a:t>
            </a:r>
            <a:r>
              <a:rPr sz="2400" i="1" spc="-35" dirty="0">
                <a:latin typeface="Times New Roman"/>
                <a:cs typeface="Times New Roman"/>
              </a:rPr>
              <a:t>б</a:t>
            </a:r>
            <a:r>
              <a:rPr sz="2400" i="1" dirty="0">
                <a:latin typeface="Times New Roman"/>
                <a:cs typeface="Times New Roman"/>
              </a:rPr>
              <a:t>о	орга</a:t>
            </a:r>
            <a:r>
              <a:rPr sz="2400" i="1" spc="-10" dirty="0">
                <a:latin typeface="Times New Roman"/>
                <a:cs typeface="Times New Roman"/>
              </a:rPr>
              <a:t>н</a:t>
            </a:r>
            <a:r>
              <a:rPr sz="2400" i="1" dirty="0">
                <a:latin typeface="Times New Roman"/>
                <a:cs typeface="Times New Roman"/>
              </a:rPr>
              <a:t>у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62075" y="634949"/>
            <a:ext cx="1287145" cy="7581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i="1" spc="-5" dirty="0">
                <a:latin typeface="Times New Roman"/>
                <a:cs typeface="Times New Roman"/>
              </a:rPr>
              <a:t>Рішення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400" i="1" spc="-5" dirty="0">
                <a:latin typeface="Times New Roman"/>
                <a:cs typeface="Times New Roman"/>
              </a:rPr>
              <a:t>м</a:t>
            </a:r>
            <a:r>
              <a:rPr sz="2400" i="1" spc="5" dirty="0">
                <a:latin typeface="Times New Roman"/>
                <a:cs typeface="Times New Roman"/>
              </a:rPr>
              <a:t>і</a:t>
            </a:r>
            <a:r>
              <a:rPr sz="2400" i="1" dirty="0">
                <a:latin typeface="Times New Roman"/>
                <a:cs typeface="Times New Roman"/>
              </a:rPr>
              <a:t>с</a:t>
            </a:r>
            <a:r>
              <a:rPr sz="2400" i="1" spc="45" dirty="0">
                <a:latin typeface="Times New Roman"/>
                <a:cs typeface="Times New Roman"/>
              </a:rPr>
              <a:t>ц</a:t>
            </a:r>
            <a:r>
              <a:rPr sz="2400" i="1" dirty="0">
                <a:latin typeface="Times New Roman"/>
                <a:cs typeface="Times New Roman"/>
              </a:rPr>
              <a:t>е</a:t>
            </a:r>
            <a:r>
              <a:rPr sz="2400" i="1" spc="-35" dirty="0">
                <a:latin typeface="Times New Roman"/>
                <a:cs typeface="Times New Roman"/>
              </a:rPr>
              <a:t>в</a:t>
            </a:r>
            <a:r>
              <a:rPr sz="2400" i="1" dirty="0">
                <a:latin typeface="Times New Roman"/>
                <a:cs typeface="Times New Roman"/>
              </a:rPr>
              <a:t>ого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363216" y="1001395"/>
            <a:ext cx="54946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312035" algn="l"/>
                <a:tab pos="3008630" algn="l"/>
                <a:tab pos="4740275" algn="l"/>
              </a:tabLst>
            </a:pPr>
            <a:r>
              <a:rPr sz="2400" i="1" spc="-60" dirty="0">
                <a:latin typeface="Times New Roman"/>
                <a:cs typeface="Times New Roman"/>
              </a:rPr>
              <a:t>с</a:t>
            </a:r>
            <a:r>
              <a:rPr sz="2400" i="1" dirty="0">
                <a:latin typeface="Times New Roman"/>
                <a:cs typeface="Times New Roman"/>
              </a:rPr>
              <a:t>амов</a:t>
            </a:r>
            <a:r>
              <a:rPr sz="2400" i="1" spc="-40" dirty="0">
                <a:latin typeface="Times New Roman"/>
                <a:cs typeface="Times New Roman"/>
              </a:rPr>
              <a:t>р</a:t>
            </a:r>
            <a:r>
              <a:rPr sz="2400" i="1" dirty="0">
                <a:latin typeface="Times New Roman"/>
                <a:cs typeface="Times New Roman"/>
              </a:rPr>
              <a:t>я</a:t>
            </a:r>
            <a:r>
              <a:rPr sz="2400" i="1" spc="-40" dirty="0">
                <a:latin typeface="Times New Roman"/>
                <a:cs typeface="Times New Roman"/>
              </a:rPr>
              <a:t>д</a:t>
            </a:r>
            <a:r>
              <a:rPr sz="2400" i="1" spc="-10" dirty="0">
                <a:latin typeface="Times New Roman"/>
                <a:cs typeface="Times New Roman"/>
              </a:rPr>
              <a:t>у</a:t>
            </a:r>
            <a:r>
              <a:rPr sz="2400" i="1" spc="-25" dirty="0">
                <a:latin typeface="Times New Roman"/>
                <a:cs typeface="Times New Roman"/>
              </a:rPr>
              <a:t>в</a:t>
            </a:r>
            <a:r>
              <a:rPr sz="2400" i="1" dirty="0">
                <a:latin typeface="Times New Roman"/>
                <a:cs typeface="Times New Roman"/>
              </a:rPr>
              <a:t>ання	про	припинення	пра</a:t>
            </a:r>
            <a:r>
              <a:rPr sz="2400" i="1" spc="-10" dirty="0">
                <a:latin typeface="Times New Roman"/>
                <a:cs typeface="Times New Roman"/>
              </a:rPr>
              <a:t>в</a:t>
            </a:r>
            <a:r>
              <a:rPr sz="2400" i="1" dirty="0">
                <a:latin typeface="Times New Roman"/>
                <a:cs typeface="Times New Roman"/>
              </a:rPr>
              <a:t>а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62075" y="1367154"/>
            <a:ext cx="6993890" cy="3684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i="1" spc="-15" dirty="0">
                <a:latin typeface="Times New Roman"/>
                <a:cs typeface="Times New Roman"/>
              </a:rPr>
              <a:t>користування</a:t>
            </a:r>
            <a:r>
              <a:rPr sz="2400" i="1" spc="-25" dirty="0">
                <a:latin typeface="Times New Roman"/>
                <a:cs typeface="Times New Roman"/>
              </a:rPr>
              <a:t> </a:t>
            </a:r>
            <a:r>
              <a:rPr sz="2400" i="1" spc="-20" dirty="0">
                <a:latin typeface="Times New Roman"/>
                <a:cs typeface="Times New Roman"/>
              </a:rPr>
              <a:t>земельною</a:t>
            </a:r>
            <a:r>
              <a:rPr sz="2400" i="1" spc="-15" dirty="0">
                <a:latin typeface="Times New Roman"/>
                <a:cs typeface="Times New Roman"/>
              </a:rPr>
              <a:t> ділянкою </a:t>
            </a:r>
            <a:r>
              <a:rPr sz="2400" i="1" spc="-30" dirty="0">
                <a:latin typeface="Times New Roman"/>
                <a:cs typeface="Times New Roman"/>
              </a:rPr>
              <a:t>може</a:t>
            </a:r>
            <a:r>
              <a:rPr sz="2400" i="1" spc="5" dirty="0">
                <a:latin typeface="Times New Roman"/>
                <a:cs typeface="Times New Roman"/>
              </a:rPr>
              <a:t> </a:t>
            </a:r>
            <a:r>
              <a:rPr sz="2400" i="1" spc="-10" dirty="0">
                <a:latin typeface="Times New Roman"/>
                <a:cs typeface="Times New Roman"/>
              </a:rPr>
              <a:t>бути: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"/>
              <a:tabLst>
                <a:tab pos="355600" algn="l"/>
                <a:tab pos="2186940" algn="l"/>
                <a:tab pos="5151755" algn="l"/>
                <a:tab pos="5773420" algn="l"/>
              </a:tabLst>
            </a:pPr>
            <a:r>
              <a:rPr sz="2400" spc="-5" dirty="0">
                <a:latin typeface="Times New Roman"/>
                <a:cs typeface="Times New Roman"/>
              </a:rPr>
              <a:t>оскаржене	</a:t>
            </a:r>
            <a:r>
              <a:rPr sz="2400" spc="-20" dirty="0">
                <a:latin typeface="Times New Roman"/>
                <a:cs typeface="Times New Roman"/>
              </a:rPr>
              <a:t>землекористувачем	</a:t>
            </a:r>
            <a:r>
              <a:rPr sz="2400" dirty="0">
                <a:latin typeface="Times New Roman"/>
                <a:cs typeface="Times New Roman"/>
              </a:rPr>
              <a:t>у	</a:t>
            </a:r>
            <a:r>
              <a:rPr sz="2400" spc="-35" dirty="0">
                <a:latin typeface="Times New Roman"/>
                <a:cs typeface="Times New Roman"/>
              </a:rPr>
              <a:t>судовому</a:t>
            </a:r>
            <a:endParaRPr sz="24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</a:pPr>
            <a:r>
              <a:rPr sz="2400" spc="-5" dirty="0">
                <a:latin typeface="Times New Roman"/>
                <a:cs typeface="Times New Roman"/>
              </a:rPr>
              <a:t>порядку;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"/>
              <a:tabLst>
                <a:tab pos="355600" algn="l"/>
              </a:tabLst>
            </a:pPr>
            <a:r>
              <a:rPr sz="2400" spc="-15" dirty="0">
                <a:latin typeface="Times New Roman"/>
                <a:cs typeface="Times New Roman"/>
              </a:rPr>
              <a:t>конфіскація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земельної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ділянки;</a:t>
            </a:r>
            <a:endParaRPr sz="2400">
              <a:latin typeface="Times New Roman"/>
              <a:cs typeface="Times New Roman"/>
            </a:endParaRPr>
          </a:p>
          <a:p>
            <a:pPr marL="355600" marR="6350" indent="-342900">
              <a:lnSpc>
                <a:spcPct val="100000"/>
              </a:lnSpc>
              <a:buFont typeface="Wingdings"/>
              <a:buChar char=""/>
              <a:tabLst>
                <a:tab pos="355600" algn="l"/>
                <a:tab pos="2078989" algn="l"/>
                <a:tab pos="3907790" algn="l"/>
                <a:tab pos="5519420" algn="l"/>
                <a:tab pos="6858634" algn="l"/>
              </a:tabLst>
            </a:pPr>
            <a:r>
              <a:rPr sz="2400" spc="-5" dirty="0">
                <a:latin typeface="Times New Roman"/>
                <a:cs typeface="Times New Roman"/>
              </a:rPr>
              <a:t>прим</a:t>
            </a:r>
            <a:r>
              <a:rPr sz="2400" spc="10" dirty="0">
                <a:latin typeface="Times New Roman"/>
                <a:cs typeface="Times New Roman"/>
              </a:rPr>
              <a:t>у</a:t>
            </a:r>
            <a:r>
              <a:rPr sz="2400" dirty="0">
                <a:latin typeface="Times New Roman"/>
                <a:cs typeface="Times New Roman"/>
              </a:rPr>
              <a:t>со</a:t>
            </a:r>
            <a:r>
              <a:rPr sz="2400" spc="-15" dirty="0">
                <a:latin typeface="Times New Roman"/>
                <a:cs typeface="Times New Roman"/>
              </a:rPr>
              <a:t>в</a:t>
            </a:r>
            <a:r>
              <a:rPr sz="2400" dirty="0">
                <a:latin typeface="Times New Roman"/>
                <a:cs typeface="Times New Roman"/>
              </a:rPr>
              <a:t>е	</a:t>
            </a:r>
            <a:r>
              <a:rPr sz="2400" spc="-5" dirty="0">
                <a:latin typeface="Times New Roman"/>
                <a:cs typeface="Times New Roman"/>
              </a:rPr>
              <a:t>відчу</a:t>
            </a:r>
            <a:r>
              <a:rPr sz="2400" spc="-45" dirty="0">
                <a:latin typeface="Times New Roman"/>
                <a:cs typeface="Times New Roman"/>
              </a:rPr>
              <a:t>ж</a:t>
            </a:r>
            <a:r>
              <a:rPr sz="2400" dirty="0">
                <a:latin typeface="Times New Roman"/>
                <a:cs typeface="Times New Roman"/>
              </a:rPr>
              <a:t>е</a:t>
            </a:r>
            <a:r>
              <a:rPr sz="2400" spc="-10" dirty="0">
                <a:latin typeface="Times New Roman"/>
                <a:cs typeface="Times New Roman"/>
              </a:rPr>
              <a:t>н</a:t>
            </a:r>
            <a:r>
              <a:rPr sz="2400" spc="-5" dirty="0">
                <a:latin typeface="Times New Roman"/>
                <a:cs typeface="Times New Roman"/>
              </a:rPr>
              <a:t>н</a:t>
            </a:r>
            <a:r>
              <a:rPr sz="2400" dirty="0">
                <a:latin typeface="Times New Roman"/>
                <a:cs typeface="Times New Roman"/>
              </a:rPr>
              <a:t>я	зем</a:t>
            </a:r>
            <a:r>
              <a:rPr sz="2400" spc="5" dirty="0">
                <a:latin typeface="Times New Roman"/>
                <a:cs typeface="Times New Roman"/>
              </a:rPr>
              <a:t>е</a:t>
            </a:r>
            <a:r>
              <a:rPr sz="2400" spc="-5" dirty="0">
                <a:latin typeface="Times New Roman"/>
                <a:cs typeface="Times New Roman"/>
              </a:rPr>
              <a:t>льно</a:t>
            </a:r>
            <a:r>
              <a:rPr sz="2400" dirty="0">
                <a:latin typeface="Times New Roman"/>
                <a:cs typeface="Times New Roman"/>
              </a:rPr>
              <a:t>ї	ділянки	з  </a:t>
            </a:r>
            <a:r>
              <a:rPr sz="2400" spc="-10" dirty="0">
                <a:latin typeface="Times New Roman"/>
                <a:cs typeface="Times New Roman"/>
              </a:rPr>
              <a:t>мотивів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суспільної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необхідності;</a:t>
            </a:r>
            <a:endParaRPr sz="2400">
              <a:latin typeface="Times New Roman"/>
              <a:cs typeface="Times New Roman"/>
            </a:endParaRPr>
          </a:p>
          <a:p>
            <a:pPr marL="355600" marR="6985" indent="-342900" algn="just">
              <a:lnSpc>
                <a:spcPct val="100000"/>
              </a:lnSpc>
              <a:spcBef>
                <a:spcPts val="5"/>
              </a:spcBef>
              <a:buFont typeface="Wingdings"/>
              <a:buChar char=""/>
              <a:tabLst>
                <a:tab pos="355600" algn="l"/>
              </a:tabLst>
            </a:pPr>
            <a:r>
              <a:rPr sz="2400" spc="-5" dirty="0">
                <a:latin typeface="Times New Roman"/>
                <a:cs typeface="Times New Roman"/>
              </a:rPr>
              <a:t>примусове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звернення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стягнень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на</a:t>
            </a:r>
            <a:r>
              <a:rPr sz="2400" spc="59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земельну 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ділянку </a:t>
            </a:r>
            <a:r>
              <a:rPr sz="2400" spc="-5" dirty="0">
                <a:latin typeface="Times New Roman"/>
                <a:cs typeface="Times New Roman"/>
              </a:rPr>
              <a:t>по зобов’язаннях </a:t>
            </a:r>
            <a:r>
              <a:rPr sz="2400" spc="-15" dirty="0">
                <a:latin typeface="Times New Roman"/>
                <a:cs typeface="Times New Roman"/>
              </a:rPr>
              <a:t>власника </a:t>
            </a:r>
            <a:r>
              <a:rPr sz="2400" spc="-5" dirty="0">
                <a:latin typeface="Times New Roman"/>
                <a:cs typeface="Times New Roman"/>
              </a:rPr>
              <a:t>цієї земельної </a:t>
            </a:r>
            <a:r>
              <a:rPr sz="2400" dirty="0">
                <a:latin typeface="Times New Roman"/>
                <a:cs typeface="Times New Roman"/>
              </a:rPr>
              <a:t> ділянки;</a:t>
            </a:r>
            <a:endParaRPr sz="2400">
              <a:latin typeface="Times New Roman"/>
              <a:cs typeface="Times New Roman"/>
            </a:endParaRPr>
          </a:p>
          <a:p>
            <a:pPr marL="355600" indent="-342900" algn="just">
              <a:lnSpc>
                <a:spcPct val="100000"/>
              </a:lnSpc>
              <a:buFont typeface="Wingdings"/>
              <a:buChar char=""/>
              <a:tabLst>
                <a:tab pos="355600" algn="l"/>
              </a:tabLst>
            </a:pPr>
            <a:r>
              <a:rPr sz="2400" spc="-5" dirty="0">
                <a:latin typeface="Times New Roman"/>
                <a:cs typeface="Times New Roman"/>
              </a:rPr>
              <a:t>не</a:t>
            </a:r>
            <a:r>
              <a:rPr sz="2400" spc="138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відчуження</a:t>
            </a:r>
            <a:r>
              <a:rPr sz="2400" spc="139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земельної</a:t>
            </a:r>
            <a:r>
              <a:rPr sz="2400" spc="139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ділянки  </a:t>
            </a:r>
            <a:r>
              <a:rPr sz="2400" spc="1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іноземними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04975" y="5025644"/>
            <a:ext cx="664972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1477010" algn="l"/>
                <a:tab pos="2098675" algn="l"/>
                <a:tab pos="3126105" algn="l"/>
                <a:tab pos="3582035" algn="l"/>
                <a:tab pos="4361815" algn="l"/>
                <a:tab pos="6483985" algn="l"/>
              </a:tabLst>
            </a:pPr>
            <a:r>
              <a:rPr sz="2400" spc="55" dirty="0">
                <a:latin typeface="Times New Roman"/>
                <a:cs typeface="Times New Roman"/>
              </a:rPr>
              <a:t>о</a:t>
            </a:r>
            <a:r>
              <a:rPr sz="2400" dirty="0">
                <a:latin typeface="Times New Roman"/>
                <a:cs typeface="Times New Roman"/>
              </a:rPr>
              <a:t>соба</a:t>
            </a:r>
            <a:r>
              <a:rPr sz="2400" spc="10" dirty="0">
                <a:latin typeface="Times New Roman"/>
                <a:cs typeface="Times New Roman"/>
              </a:rPr>
              <a:t>м</a:t>
            </a:r>
            <a:r>
              <a:rPr sz="2400" dirty="0">
                <a:latin typeface="Times New Roman"/>
                <a:cs typeface="Times New Roman"/>
              </a:rPr>
              <a:t>и	</a:t>
            </a:r>
            <a:r>
              <a:rPr sz="2400" spc="15" dirty="0">
                <a:latin typeface="Times New Roman"/>
                <a:cs typeface="Times New Roman"/>
              </a:rPr>
              <a:t>т</a:t>
            </a:r>
            <a:r>
              <a:rPr sz="2400" dirty="0">
                <a:latin typeface="Times New Roman"/>
                <a:cs typeface="Times New Roman"/>
              </a:rPr>
              <a:t>а	</a:t>
            </a:r>
            <a:r>
              <a:rPr sz="2400" spc="-459" dirty="0">
                <a:latin typeface="Times New Roman"/>
                <a:cs typeface="Times New Roman"/>
              </a:rPr>
              <a:t> </a:t>
            </a:r>
            <a:r>
              <a:rPr sz="2400" spc="55" dirty="0">
                <a:latin typeface="Times New Roman"/>
                <a:cs typeface="Times New Roman"/>
              </a:rPr>
              <a:t>о</a:t>
            </a:r>
            <a:r>
              <a:rPr sz="2400" dirty="0">
                <a:latin typeface="Times New Roman"/>
                <a:cs typeface="Times New Roman"/>
              </a:rPr>
              <a:t>соба</a:t>
            </a:r>
            <a:r>
              <a:rPr sz="2400" spc="10" dirty="0">
                <a:latin typeface="Times New Roman"/>
                <a:cs typeface="Times New Roman"/>
              </a:rPr>
              <a:t>м</a:t>
            </a:r>
            <a:r>
              <a:rPr sz="2400" dirty="0">
                <a:latin typeface="Times New Roman"/>
                <a:cs typeface="Times New Roman"/>
              </a:rPr>
              <a:t>и	</a:t>
            </a:r>
            <a:r>
              <a:rPr sz="2400" spc="-35" dirty="0">
                <a:latin typeface="Times New Roman"/>
                <a:cs typeface="Times New Roman"/>
              </a:rPr>
              <a:t>б</a:t>
            </a:r>
            <a:r>
              <a:rPr sz="2400" spc="20" dirty="0">
                <a:latin typeface="Times New Roman"/>
                <a:cs typeface="Times New Roman"/>
              </a:rPr>
              <a:t>е</a:t>
            </a:r>
            <a:r>
              <a:rPr sz="2400" dirty="0">
                <a:latin typeface="Times New Roman"/>
                <a:cs typeface="Times New Roman"/>
              </a:rPr>
              <a:t>з	</a:t>
            </a:r>
            <a:r>
              <a:rPr sz="2400" spc="-5" dirty="0">
                <a:latin typeface="Times New Roman"/>
                <a:cs typeface="Times New Roman"/>
              </a:rPr>
              <a:t>гр</a:t>
            </a:r>
            <a:r>
              <a:rPr sz="2400" spc="-50" dirty="0">
                <a:latin typeface="Times New Roman"/>
                <a:cs typeface="Times New Roman"/>
              </a:rPr>
              <a:t>о</a:t>
            </a:r>
            <a:r>
              <a:rPr sz="2400" dirty="0">
                <a:latin typeface="Times New Roman"/>
                <a:cs typeface="Times New Roman"/>
              </a:rPr>
              <a:t>мадянст</a:t>
            </a:r>
            <a:r>
              <a:rPr sz="2400" spc="-45" dirty="0">
                <a:latin typeface="Times New Roman"/>
                <a:cs typeface="Times New Roman"/>
              </a:rPr>
              <a:t>в</a:t>
            </a:r>
            <a:r>
              <a:rPr sz="2400" dirty="0">
                <a:latin typeface="Times New Roman"/>
                <a:cs typeface="Times New Roman"/>
              </a:rPr>
              <a:t>а	у  </a:t>
            </a:r>
            <a:r>
              <a:rPr sz="2400" spc="-5" dirty="0">
                <a:latin typeface="Times New Roman"/>
                <a:cs typeface="Times New Roman"/>
              </a:rPr>
              <a:t>встановлений	</a:t>
            </a:r>
            <a:r>
              <a:rPr sz="2400" dirty="0">
                <a:latin typeface="Times New Roman"/>
                <a:cs typeface="Times New Roman"/>
              </a:rPr>
              <a:t>строк	у	</a:t>
            </a:r>
            <a:r>
              <a:rPr sz="2400" spc="-10" dirty="0">
                <a:latin typeface="Times New Roman"/>
                <a:cs typeface="Times New Roman"/>
              </a:rPr>
              <a:t>випадках,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349110" y="5391403"/>
            <a:ext cx="15062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5" dirty="0">
                <a:latin typeface="Times New Roman"/>
                <a:cs typeface="Times New Roman"/>
              </a:rPr>
              <a:t>визначених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04975" y="5757468"/>
            <a:ext cx="39560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Земельним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40" dirty="0">
                <a:latin typeface="Times New Roman"/>
                <a:cs typeface="Times New Roman"/>
              </a:rPr>
              <a:t>Кодексом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30" dirty="0">
                <a:latin typeface="Times New Roman"/>
                <a:cs typeface="Times New Roman"/>
              </a:rPr>
              <a:t>України.</a:t>
            </a:r>
            <a:endParaRPr sz="2400">
              <a:latin typeface="Times New Roman"/>
              <a:cs typeface="Times New Roman"/>
            </a:endParaRPr>
          </a:p>
        </p:txBody>
      </p:sp>
      <p:pic>
        <p:nvPicPr>
          <p:cNvPr id="11" name="object 1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505443" y="824483"/>
            <a:ext cx="3058668" cy="1495044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506968" y="3627120"/>
            <a:ext cx="3256787" cy="1822704"/>
          </a:xfrm>
          <a:prstGeom prst="rect">
            <a:avLst/>
          </a:prstGeom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29258" y="140334"/>
            <a:ext cx="10015220" cy="40500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Times New Roman"/>
                <a:cs typeface="Times New Roman"/>
              </a:rPr>
              <a:t>Підставою</a:t>
            </a:r>
            <a:r>
              <a:rPr sz="2400" b="1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для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припинення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права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приватної</a:t>
            </a:r>
            <a:r>
              <a:rPr sz="2400" spc="-5" dirty="0">
                <a:latin typeface="Times New Roman"/>
                <a:cs typeface="Times New Roman"/>
              </a:rPr>
              <a:t> власності</a:t>
            </a:r>
            <a:r>
              <a:rPr sz="2400" spc="59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землі</a:t>
            </a:r>
            <a:r>
              <a:rPr sz="2400" spc="60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може 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слугувати </a:t>
            </a:r>
            <a:r>
              <a:rPr sz="2400" b="1" spc="-10" dirty="0">
                <a:latin typeface="Times New Roman"/>
                <a:cs typeface="Times New Roman"/>
              </a:rPr>
              <a:t>відчуження </a:t>
            </a:r>
            <a:r>
              <a:rPr sz="2400" dirty="0">
                <a:latin typeface="Times New Roman"/>
                <a:cs typeface="Times New Roman"/>
              </a:rPr>
              <a:t>(вилучення) </a:t>
            </a:r>
            <a:r>
              <a:rPr sz="2400" spc="-5" dirty="0">
                <a:latin typeface="Times New Roman"/>
                <a:cs typeface="Times New Roman"/>
              </a:rPr>
              <a:t>земельної </a:t>
            </a:r>
            <a:r>
              <a:rPr sz="2400" dirty="0">
                <a:latin typeface="Times New Roman"/>
                <a:cs typeface="Times New Roman"/>
              </a:rPr>
              <a:t>ділянки з </a:t>
            </a:r>
            <a:r>
              <a:rPr sz="2400" spc="-10" dirty="0">
                <a:latin typeface="Times New Roman"/>
                <a:cs typeface="Times New Roman"/>
              </a:rPr>
              <a:t>мотивів суспільної 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  <a:hlinkClick r:id="rId2"/>
              </a:rPr>
              <a:t>необхідності</a:t>
            </a:r>
            <a:r>
              <a:rPr sz="2400" spc="-5" dirty="0">
                <a:latin typeface="Times New Roman"/>
                <a:cs typeface="Times New Roman"/>
                <a:hlinkClick r:id="rId2"/>
              </a:rPr>
              <a:t> </a:t>
            </a:r>
            <a:r>
              <a:rPr sz="2400" spc="5" dirty="0">
                <a:latin typeface="Times New Roman"/>
                <a:cs typeface="Times New Roman"/>
                <a:hlinkClick r:id="rId2"/>
              </a:rPr>
              <a:t>та</a:t>
            </a:r>
            <a:r>
              <a:rPr sz="2400" spc="10" dirty="0">
                <a:latin typeface="Times New Roman"/>
                <a:cs typeface="Times New Roman"/>
                <a:hlinkClick r:id="rId2"/>
              </a:rPr>
              <a:t> </a:t>
            </a:r>
            <a:r>
              <a:rPr sz="2400" dirty="0">
                <a:latin typeface="Times New Roman"/>
                <a:cs typeface="Times New Roman"/>
                <a:hlinkClick r:id="rId2"/>
              </a:rPr>
              <a:t>для</a:t>
            </a:r>
            <a:r>
              <a:rPr sz="2400" spc="5" dirty="0">
                <a:latin typeface="Times New Roman"/>
                <a:cs typeface="Times New Roman"/>
                <a:hlinkClick r:id="rId2"/>
              </a:rPr>
              <a:t> </a:t>
            </a:r>
            <a:r>
              <a:rPr sz="2400" spc="-5" dirty="0">
                <a:latin typeface="Times New Roman"/>
                <a:cs typeface="Times New Roman"/>
                <a:hlinkClick r:id="rId2"/>
              </a:rPr>
              <a:t>суспільних</a:t>
            </a:r>
            <a:r>
              <a:rPr sz="2400" dirty="0">
                <a:latin typeface="Times New Roman"/>
                <a:cs typeface="Times New Roman"/>
                <a:hlinkClick r:id="rId2"/>
              </a:rPr>
              <a:t> </a:t>
            </a:r>
            <a:r>
              <a:rPr sz="2400" spc="-5" dirty="0">
                <a:latin typeface="Times New Roman"/>
                <a:cs typeface="Times New Roman"/>
                <a:hlinkClick r:id="rId2"/>
              </a:rPr>
              <a:t>потреб.</a:t>
            </a:r>
            <a:r>
              <a:rPr sz="2400" dirty="0">
                <a:latin typeface="Times New Roman"/>
                <a:cs typeface="Times New Roman"/>
                <a:hlinkClick r:id="rId2"/>
              </a:rPr>
              <a:t> </a:t>
            </a:r>
            <a:r>
              <a:rPr sz="2400" spc="-20" dirty="0">
                <a:latin typeface="Times New Roman"/>
                <a:cs typeface="Times New Roman"/>
                <a:hlinkClick r:id="rId2"/>
              </a:rPr>
              <a:t>Такі</a:t>
            </a:r>
            <a:r>
              <a:rPr sz="2400" spc="-15" dirty="0">
                <a:latin typeface="Times New Roman"/>
                <a:cs typeface="Times New Roman"/>
                <a:hlinkClick r:id="rId2"/>
              </a:rPr>
              <a:t> </a:t>
            </a:r>
            <a:r>
              <a:rPr sz="2400" spc="-5" dirty="0">
                <a:latin typeface="Times New Roman"/>
                <a:cs typeface="Times New Roman"/>
                <a:hlinkClick r:id="rId2"/>
              </a:rPr>
              <a:t>підстави</a:t>
            </a:r>
            <a:r>
              <a:rPr sz="2400" dirty="0">
                <a:latin typeface="Times New Roman"/>
                <a:cs typeface="Times New Roman"/>
                <a:hlinkClick r:id="rId2"/>
              </a:rPr>
              <a:t> </a:t>
            </a:r>
            <a:r>
              <a:rPr sz="2400" spc="-15" dirty="0">
                <a:latin typeface="Times New Roman"/>
                <a:cs typeface="Times New Roman"/>
                <a:hlinkClick r:id="rId2"/>
              </a:rPr>
              <a:t>визначені</a:t>
            </a:r>
            <a:r>
              <a:rPr sz="2400" spc="-10" dirty="0">
                <a:latin typeface="Times New Roman"/>
                <a:cs typeface="Times New Roman"/>
                <a:hlinkClick r:id="rId2"/>
              </a:rPr>
              <a:t> </a:t>
            </a:r>
            <a:r>
              <a:rPr sz="2400" u="heavy" spc="-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2"/>
              </a:rPr>
              <a:t>Законом </a:t>
            </a:r>
            <a:r>
              <a:rPr sz="2400" spc="-585" dirty="0">
                <a:latin typeface="Times New Roman"/>
                <a:cs typeface="Times New Roman"/>
                <a:hlinkClick r:id="rId2"/>
              </a:rPr>
              <a:t> </a:t>
            </a:r>
            <a:r>
              <a:rPr sz="2400" u="heavy" spc="-3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2"/>
              </a:rPr>
              <a:t>України</a:t>
            </a:r>
            <a:r>
              <a:rPr sz="2400" u="heavy" spc="-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2"/>
              </a:rPr>
              <a:t>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2"/>
              </a:rPr>
              <a:t>«Про </a:t>
            </a:r>
            <a:r>
              <a:rPr sz="2400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2"/>
              </a:rPr>
              <a:t>відчуження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2"/>
              </a:rPr>
              <a:t>земельних ділянок, інших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2"/>
              </a:rPr>
              <a:t>об’єктів </a:t>
            </a:r>
            <a:r>
              <a:rPr sz="2400" u="heavy" spc="-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2"/>
              </a:rPr>
              <a:t>нерухомого </a:t>
            </a:r>
            <a:r>
              <a:rPr sz="2400" spc="-20" dirty="0">
                <a:latin typeface="Times New Roman"/>
                <a:cs typeface="Times New Roman"/>
                <a:hlinkClick r:id="rId2"/>
              </a:rPr>
              <a:t>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2"/>
              </a:rPr>
              <a:t>майна,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2"/>
              </a:rPr>
              <a:t>що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2"/>
              </a:rPr>
              <a:t>на них розміщені,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2"/>
              </a:rPr>
              <a:t>які </a:t>
            </a:r>
            <a:r>
              <a:rPr sz="2400" u="heavy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2"/>
              </a:rPr>
              <a:t>перебувають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2"/>
              </a:rPr>
              <a:t>у </a:t>
            </a:r>
            <a:r>
              <a:rPr sz="2400" u="heavy" spc="-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2"/>
              </a:rPr>
              <a:t>приватній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2"/>
              </a:rPr>
              <a:t>власності,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2"/>
              </a:rPr>
              <a:t>для </a:t>
            </a:r>
            <a:r>
              <a:rPr sz="2400" spc="5" dirty="0">
                <a:latin typeface="Times New Roman"/>
                <a:cs typeface="Times New Roman"/>
                <a:hlinkClick r:id="rId2"/>
              </a:rPr>
              <a:t> </a:t>
            </a:r>
            <a:r>
              <a:rPr sz="2400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2"/>
              </a:rPr>
              <a:t>суспільних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2"/>
              </a:rPr>
              <a:t> потреб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2"/>
              </a:rPr>
              <a:t> чи</a:t>
            </a:r>
            <a:r>
              <a:rPr sz="2400" u="heavy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2"/>
              </a:rPr>
              <a:t>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2"/>
              </a:rPr>
              <a:t>з</a:t>
            </a:r>
            <a:r>
              <a:rPr sz="2400" u="heavy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2"/>
              </a:rPr>
              <a:t>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2"/>
              </a:rPr>
              <a:t>мотивів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2"/>
              </a:rPr>
              <a:t> </a:t>
            </a:r>
            <a:r>
              <a:rPr sz="2400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2"/>
              </a:rPr>
              <a:t>суспільної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2"/>
              </a:rPr>
              <a:t> необхідності»</a:t>
            </a:r>
            <a:r>
              <a:rPr sz="2400" spc="-5" dirty="0">
                <a:latin typeface="Times New Roman"/>
                <a:cs typeface="Times New Roman"/>
                <a:hlinkClick r:id="rId2"/>
              </a:rPr>
              <a:t>.</a:t>
            </a:r>
            <a:r>
              <a:rPr sz="2400" dirty="0">
                <a:latin typeface="Times New Roman"/>
                <a:cs typeface="Times New Roman"/>
                <a:hlinkClick r:id="rId2"/>
              </a:rPr>
              <a:t> </a:t>
            </a:r>
            <a:r>
              <a:rPr sz="2400" spc="-5" dirty="0">
                <a:latin typeface="Times New Roman"/>
                <a:cs typeface="Times New Roman"/>
                <a:hlinkClick r:id="rId2"/>
              </a:rPr>
              <a:t>Примусове 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відчуження </a:t>
            </a:r>
            <a:r>
              <a:rPr sz="2400" spc="-5" dirty="0">
                <a:latin typeface="Times New Roman"/>
                <a:cs typeface="Times New Roman"/>
              </a:rPr>
              <a:t>земельних </a:t>
            </a:r>
            <a:r>
              <a:rPr sz="2400" dirty="0">
                <a:latin typeface="Times New Roman"/>
                <a:cs typeface="Times New Roman"/>
              </a:rPr>
              <a:t>ділянок, інших </a:t>
            </a:r>
            <a:r>
              <a:rPr sz="2400" spc="-10" dirty="0">
                <a:latin typeface="Times New Roman"/>
                <a:cs typeface="Times New Roman"/>
              </a:rPr>
              <a:t>об’єктів </a:t>
            </a:r>
            <a:r>
              <a:rPr sz="2400" spc="-25" dirty="0">
                <a:latin typeface="Times New Roman"/>
                <a:cs typeface="Times New Roman"/>
              </a:rPr>
              <a:t>нерухомого </a:t>
            </a:r>
            <a:r>
              <a:rPr sz="2400" dirty="0">
                <a:latin typeface="Times New Roman"/>
                <a:cs typeface="Times New Roman"/>
              </a:rPr>
              <a:t>майна, що </a:t>
            </a:r>
            <a:r>
              <a:rPr sz="2400" spc="-5" dirty="0">
                <a:latin typeface="Times New Roman"/>
                <a:cs typeface="Times New Roman"/>
              </a:rPr>
              <a:t>на них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розміщені, </a:t>
            </a:r>
            <a:r>
              <a:rPr sz="2400" dirty="0">
                <a:latin typeface="Times New Roman"/>
                <a:cs typeface="Times New Roman"/>
              </a:rPr>
              <a:t>які </a:t>
            </a:r>
            <a:r>
              <a:rPr sz="2400" spc="-20" dirty="0">
                <a:latin typeface="Times New Roman"/>
                <a:cs typeface="Times New Roman"/>
              </a:rPr>
              <a:t>перебувають </a:t>
            </a:r>
            <a:r>
              <a:rPr sz="2400" dirty="0">
                <a:latin typeface="Times New Roman"/>
                <a:cs typeface="Times New Roman"/>
              </a:rPr>
              <a:t>у </a:t>
            </a:r>
            <a:r>
              <a:rPr sz="2400" spc="-5" dirty="0">
                <a:latin typeface="Times New Roman"/>
                <a:cs typeface="Times New Roman"/>
              </a:rPr>
              <a:t>власності </a:t>
            </a:r>
            <a:r>
              <a:rPr sz="2400" dirty="0">
                <a:latin typeface="Times New Roman"/>
                <a:cs typeface="Times New Roman"/>
              </a:rPr>
              <a:t>фізичних або </a:t>
            </a:r>
            <a:r>
              <a:rPr sz="2400" spc="-10" dirty="0">
                <a:latin typeface="Times New Roman"/>
                <a:cs typeface="Times New Roman"/>
              </a:rPr>
              <a:t>юридичних </a:t>
            </a:r>
            <a:r>
              <a:rPr sz="2400" spc="10" dirty="0">
                <a:latin typeface="Times New Roman"/>
                <a:cs typeface="Times New Roman"/>
              </a:rPr>
              <a:t>осіб, </a:t>
            </a:r>
            <a:r>
              <a:rPr sz="2400" spc="-25" dirty="0">
                <a:latin typeface="Times New Roman"/>
                <a:cs typeface="Times New Roman"/>
              </a:rPr>
              <a:t>може 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бути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застосоване</a:t>
            </a:r>
            <a:r>
              <a:rPr sz="2400" dirty="0">
                <a:latin typeface="Times New Roman"/>
                <a:cs typeface="Times New Roman"/>
              </a:rPr>
              <a:t> лише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як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виняток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з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мотивів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суспільної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необхідності</a:t>
            </a:r>
            <a:r>
              <a:rPr sz="2400" dirty="0">
                <a:latin typeface="Times New Roman"/>
                <a:cs typeface="Times New Roman"/>
              </a:rPr>
              <a:t> за 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умови </a:t>
            </a:r>
            <a:r>
              <a:rPr sz="2400" spc="-10" dirty="0">
                <a:latin typeface="Times New Roman"/>
                <a:cs typeface="Times New Roman"/>
              </a:rPr>
              <a:t>попереднього </a:t>
            </a:r>
            <a:r>
              <a:rPr sz="2400" dirty="0">
                <a:latin typeface="Times New Roman"/>
                <a:cs typeface="Times New Roman"/>
              </a:rPr>
              <a:t>і </a:t>
            </a:r>
            <a:r>
              <a:rPr sz="2400" spc="-15" dirty="0">
                <a:latin typeface="Times New Roman"/>
                <a:cs typeface="Times New Roman"/>
              </a:rPr>
              <a:t>повного </a:t>
            </a:r>
            <a:r>
              <a:rPr sz="2400" spc="-20" dirty="0">
                <a:latin typeface="Times New Roman"/>
                <a:cs typeface="Times New Roman"/>
              </a:rPr>
              <a:t>відшкодування </a:t>
            </a:r>
            <a:r>
              <a:rPr sz="2400" dirty="0">
                <a:latin typeface="Times New Roman"/>
                <a:cs typeface="Times New Roman"/>
              </a:rPr>
              <a:t>їх </a:t>
            </a:r>
            <a:r>
              <a:rPr sz="2400" spc="-10" dirty="0">
                <a:latin typeface="Times New Roman"/>
                <a:cs typeface="Times New Roman"/>
              </a:rPr>
              <a:t>вартості </a:t>
            </a:r>
            <a:r>
              <a:rPr sz="2400" dirty="0">
                <a:latin typeface="Times New Roman"/>
                <a:cs typeface="Times New Roman"/>
              </a:rPr>
              <a:t>на підставі </a:t>
            </a:r>
            <a:r>
              <a:rPr sz="2400" spc="5" dirty="0">
                <a:latin typeface="Times New Roman"/>
                <a:cs typeface="Times New Roman"/>
              </a:rPr>
              <a:t>та </a:t>
            </a:r>
            <a:r>
              <a:rPr sz="2400" dirty="0">
                <a:latin typeface="Times New Roman"/>
                <a:cs typeface="Times New Roman"/>
              </a:rPr>
              <a:t>в 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40" dirty="0">
                <a:latin typeface="Times New Roman"/>
                <a:cs typeface="Times New Roman"/>
              </a:rPr>
              <a:t>порядку,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встановлених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законом.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29258" y="4530344"/>
            <a:ext cx="85528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53465" algn="l"/>
                <a:tab pos="2797175" algn="l"/>
                <a:tab pos="4289425" algn="l"/>
                <a:tab pos="6013450" algn="l"/>
                <a:tab pos="6852920" algn="l"/>
              </a:tabLst>
            </a:pPr>
            <a:r>
              <a:rPr sz="2400" b="1" dirty="0">
                <a:latin typeface="Times New Roman"/>
                <a:cs typeface="Times New Roman"/>
              </a:rPr>
              <a:t>За</a:t>
            </a:r>
            <a:r>
              <a:rPr sz="2400" b="1" spc="-35" dirty="0">
                <a:latin typeface="Times New Roman"/>
                <a:cs typeface="Times New Roman"/>
              </a:rPr>
              <a:t>к</a:t>
            </a:r>
            <a:r>
              <a:rPr sz="2400" b="1" dirty="0">
                <a:latin typeface="Times New Roman"/>
                <a:cs typeface="Times New Roman"/>
              </a:rPr>
              <a:t>он	</a:t>
            </a:r>
            <a:r>
              <a:rPr sz="2400" b="1" spc="-5" dirty="0">
                <a:latin typeface="Times New Roman"/>
                <a:cs typeface="Times New Roman"/>
              </a:rPr>
              <a:t>пе</a:t>
            </a:r>
            <a:r>
              <a:rPr sz="2400" b="1" spc="5" dirty="0">
                <a:latin typeface="Times New Roman"/>
                <a:cs typeface="Times New Roman"/>
              </a:rPr>
              <a:t>р</a:t>
            </a:r>
            <a:r>
              <a:rPr sz="2400" b="1" spc="-35" dirty="0">
                <a:latin typeface="Times New Roman"/>
                <a:cs typeface="Times New Roman"/>
              </a:rPr>
              <a:t>е</a:t>
            </a:r>
            <a:r>
              <a:rPr sz="2400" b="1" dirty="0">
                <a:latin typeface="Times New Roman"/>
                <a:cs typeface="Times New Roman"/>
              </a:rPr>
              <a:t>дб</a:t>
            </a:r>
            <a:r>
              <a:rPr sz="2400" b="1" spc="-100" dirty="0">
                <a:latin typeface="Times New Roman"/>
                <a:cs typeface="Times New Roman"/>
              </a:rPr>
              <a:t>а</a:t>
            </a:r>
            <a:r>
              <a:rPr sz="2400" b="1" dirty="0">
                <a:latin typeface="Times New Roman"/>
                <a:cs typeface="Times New Roman"/>
              </a:rPr>
              <a:t>чає	</a:t>
            </a:r>
            <a:r>
              <a:rPr sz="2400" spc="-15" dirty="0">
                <a:latin typeface="Times New Roman"/>
                <a:cs typeface="Times New Roman"/>
              </a:rPr>
              <a:t>о</a:t>
            </a:r>
            <a:r>
              <a:rPr sz="2400" dirty="0">
                <a:latin typeface="Times New Roman"/>
                <a:cs typeface="Times New Roman"/>
              </a:rPr>
              <a:t>бов’я</a:t>
            </a:r>
            <a:r>
              <a:rPr sz="2400" spc="-10" dirty="0">
                <a:latin typeface="Times New Roman"/>
                <a:cs typeface="Times New Roman"/>
              </a:rPr>
              <a:t>з</a:t>
            </a:r>
            <a:r>
              <a:rPr sz="2400" dirty="0">
                <a:latin typeface="Times New Roman"/>
                <a:cs typeface="Times New Roman"/>
              </a:rPr>
              <a:t>ок	</a:t>
            </a:r>
            <a:r>
              <a:rPr sz="2400" spc="-5" dirty="0">
                <a:latin typeface="Times New Roman"/>
                <a:cs typeface="Times New Roman"/>
              </a:rPr>
              <a:t>юридични</a:t>
            </a:r>
            <a:r>
              <a:rPr sz="2400" dirty="0">
                <a:latin typeface="Times New Roman"/>
                <a:cs typeface="Times New Roman"/>
              </a:rPr>
              <a:t>х	</a:t>
            </a:r>
            <a:r>
              <a:rPr sz="2400" spc="55" dirty="0">
                <a:latin typeface="Times New Roman"/>
                <a:cs typeface="Times New Roman"/>
              </a:rPr>
              <a:t>о</a:t>
            </a:r>
            <a:r>
              <a:rPr sz="2400" spc="-10" dirty="0">
                <a:latin typeface="Times New Roman"/>
                <a:cs typeface="Times New Roman"/>
              </a:rPr>
              <a:t>с</a:t>
            </a:r>
            <a:r>
              <a:rPr sz="2400" dirty="0">
                <a:latin typeface="Times New Roman"/>
                <a:cs typeface="Times New Roman"/>
              </a:rPr>
              <a:t>іб,	за</a:t>
            </a:r>
            <a:r>
              <a:rPr sz="2400" spc="-10" dirty="0">
                <a:latin typeface="Times New Roman"/>
                <a:cs typeface="Times New Roman"/>
              </a:rPr>
              <a:t>ц</a:t>
            </a:r>
            <a:r>
              <a:rPr sz="2400" dirty="0">
                <a:latin typeface="Times New Roman"/>
                <a:cs typeface="Times New Roman"/>
              </a:rPr>
              <a:t>і</a:t>
            </a:r>
            <a:r>
              <a:rPr sz="2400" spc="-35" dirty="0">
                <a:latin typeface="Times New Roman"/>
                <a:cs typeface="Times New Roman"/>
              </a:rPr>
              <a:t>к</a:t>
            </a:r>
            <a:r>
              <a:rPr sz="2400" dirty="0">
                <a:latin typeface="Times New Roman"/>
                <a:cs typeface="Times New Roman"/>
              </a:rPr>
              <a:t>а</a:t>
            </a:r>
            <a:r>
              <a:rPr sz="2400" spc="-40" dirty="0">
                <a:latin typeface="Times New Roman"/>
                <a:cs typeface="Times New Roman"/>
              </a:rPr>
              <a:t>в</a:t>
            </a:r>
            <a:r>
              <a:rPr sz="2400" spc="-5" dirty="0">
                <a:latin typeface="Times New Roman"/>
                <a:cs typeface="Times New Roman"/>
              </a:rPr>
              <a:t>лених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29258" y="4895799"/>
            <a:ext cx="329247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94485" algn="l"/>
                <a:tab pos="2891790" algn="l"/>
              </a:tabLst>
            </a:pPr>
            <a:r>
              <a:rPr sz="2400" dirty="0">
                <a:latin typeface="Times New Roman"/>
                <a:cs typeface="Times New Roman"/>
              </a:rPr>
              <a:t>земельних	ділянок,	</a:t>
            </a:r>
            <a:r>
              <a:rPr sz="2400" spc="-5" dirty="0">
                <a:latin typeface="Times New Roman"/>
                <a:cs typeface="Times New Roman"/>
              </a:rPr>
              <a:t>що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079228" y="4530344"/>
            <a:ext cx="136588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04775">
              <a:lnSpc>
                <a:spcPct val="100000"/>
              </a:lnSpc>
              <a:spcBef>
                <a:spcPts val="100"/>
              </a:spcBef>
              <a:tabLst>
                <a:tab pos="499745" algn="l"/>
                <a:tab pos="553085" algn="l"/>
              </a:tabLst>
            </a:pPr>
            <a:r>
              <a:rPr sz="2400" dirty="0">
                <a:latin typeface="Times New Roman"/>
                <a:cs typeface="Times New Roman"/>
              </a:rPr>
              <a:t>у	</a:t>
            </a:r>
            <a:r>
              <a:rPr sz="2400" spc="-5" dirty="0">
                <a:latin typeface="Times New Roman"/>
                <a:cs typeface="Times New Roman"/>
              </a:rPr>
              <a:t>ви</a:t>
            </a:r>
            <a:r>
              <a:rPr sz="2400" spc="-60" dirty="0">
                <a:latin typeface="Times New Roman"/>
                <a:cs typeface="Times New Roman"/>
              </a:rPr>
              <a:t>к</a:t>
            </a:r>
            <a:r>
              <a:rPr sz="2400" spc="20" dirty="0">
                <a:latin typeface="Times New Roman"/>
                <a:cs typeface="Times New Roman"/>
              </a:rPr>
              <a:t>у</a:t>
            </a:r>
            <a:r>
              <a:rPr sz="2400" spc="-15" dirty="0">
                <a:latin typeface="Times New Roman"/>
                <a:cs typeface="Times New Roman"/>
              </a:rPr>
              <a:t>п</a:t>
            </a:r>
            <a:r>
              <a:rPr sz="2400" dirty="0">
                <a:latin typeface="Times New Roman"/>
                <a:cs typeface="Times New Roman"/>
              </a:rPr>
              <a:t>і  </a:t>
            </a:r>
            <a:r>
              <a:rPr sz="2400" spc="-10" dirty="0">
                <a:latin typeface="Times New Roman"/>
                <a:cs typeface="Times New Roman"/>
              </a:rPr>
              <a:t>ч</a:t>
            </a:r>
            <a:r>
              <a:rPr sz="2400" dirty="0">
                <a:latin typeface="Times New Roman"/>
                <a:cs typeface="Times New Roman"/>
              </a:rPr>
              <a:t>и		інших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591681" y="5262117"/>
            <a:ext cx="18961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98245" algn="l"/>
                <a:tab pos="1762125" algn="l"/>
              </a:tabLst>
            </a:pPr>
            <a:r>
              <a:rPr sz="2400" spc="-5" dirty="0">
                <a:latin typeface="Times New Roman"/>
                <a:cs typeface="Times New Roman"/>
              </a:rPr>
              <a:t>п</a:t>
            </a:r>
            <a:r>
              <a:rPr sz="2400" spc="-25" dirty="0">
                <a:latin typeface="Times New Roman"/>
                <a:cs typeface="Times New Roman"/>
              </a:rPr>
              <a:t>о</a:t>
            </a:r>
            <a:r>
              <a:rPr sz="2400" spc="15" dirty="0">
                <a:latin typeface="Times New Roman"/>
                <a:cs typeface="Times New Roman"/>
              </a:rPr>
              <a:t>т</a:t>
            </a:r>
            <a:r>
              <a:rPr sz="2400" dirty="0">
                <a:latin typeface="Times New Roman"/>
                <a:cs typeface="Times New Roman"/>
              </a:rPr>
              <a:t>реб	</a:t>
            </a:r>
            <a:r>
              <a:rPr sz="2400" spc="15" dirty="0">
                <a:latin typeface="Times New Roman"/>
                <a:cs typeface="Times New Roman"/>
              </a:rPr>
              <a:t>т</a:t>
            </a:r>
            <a:r>
              <a:rPr sz="2400" dirty="0">
                <a:latin typeface="Times New Roman"/>
                <a:cs typeface="Times New Roman"/>
              </a:rPr>
              <a:t>а	з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861940" y="4895799"/>
            <a:ext cx="501713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1755">
              <a:lnSpc>
                <a:spcPct val="100000"/>
              </a:lnSpc>
              <a:spcBef>
                <a:spcPts val="100"/>
              </a:spcBef>
              <a:tabLst>
                <a:tab pos="1949450" algn="l"/>
                <a:tab pos="2330450" algn="l"/>
                <a:tab pos="3793490" algn="l"/>
              </a:tabLst>
            </a:pPr>
            <a:r>
              <a:rPr sz="2400" spc="-5" dirty="0">
                <a:latin typeface="Times New Roman"/>
                <a:cs typeface="Times New Roman"/>
              </a:rPr>
              <a:t>пере</a:t>
            </a:r>
            <a:r>
              <a:rPr sz="2400" spc="-110" dirty="0">
                <a:latin typeface="Times New Roman"/>
                <a:cs typeface="Times New Roman"/>
              </a:rPr>
              <a:t>б</a:t>
            </a:r>
            <a:r>
              <a:rPr sz="2400" spc="5" dirty="0">
                <a:latin typeface="Times New Roman"/>
                <a:cs typeface="Times New Roman"/>
              </a:rPr>
              <a:t>у</a:t>
            </a:r>
            <a:r>
              <a:rPr sz="2400" spc="-45" dirty="0">
                <a:latin typeface="Times New Roman"/>
                <a:cs typeface="Times New Roman"/>
              </a:rPr>
              <a:t>в</a:t>
            </a:r>
            <a:r>
              <a:rPr sz="2400" dirty="0">
                <a:latin typeface="Times New Roman"/>
                <a:cs typeface="Times New Roman"/>
              </a:rPr>
              <a:t>а</a:t>
            </a:r>
            <a:r>
              <a:rPr sz="2400" spc="-30" dirty="0">
                <a:latin typeface="Times New Roman"/>
                <a:cs typeface="Times New Roman"/>
              </a:rPr>
              <a:t>ю</a:t>
            </a:r>
            <a:r>
              <a:rPr sz="2400" dirty="0">
                <a:latin typeface="Times New Roman"/>
                <a:cs typeface="Times New Roman"/>
              </a:rPr>
              <a:t>ть	у	</a:t>
            </a:r>
            <a:r>
              <a:rPr sz="2400" spc="-45" dirty="0">
                <a:latin typeface="Times New Roman"/>
                <a:cs typeface="Times New Roman"/>
              </a:rPr>
              <a:t>в</a:t>
            </a:r>
            <a:r>
              <a:rPr sz="2400" spc="-5" dirty="0">
                <a:latin typeface="Times New Roman"/>
                <a:cs typeface="Times New Roman"/>
              </a:rPr>
              <a:t>ласн</a:t>
            </a:r>
            <a:r>
              <a:rPr sz="2400" spc="60" dirty="0">
                <a:latin typeface="Times New Roman"/>
                <a:cs typeface="Times New Roman"/>
              </a:rPr>
              <a:t>о</a:t>
            </a:r>
            <a:r>
              <a:rPr sz="2400" dirty="0">
                <a:latin typeface="Times New Roman"/>
                <a:cs typeface="Times New Roman"/>
              </a:rPr>
              <a:t>сті	</a:t>
            </a:r>
            <a:r>
              <a:rPr sz="2400" spc="-5" dirty="0">
                <a:latin typeface="Times New Roman"/>
                <a:cs typeface="Times New Roman"/>
              </a:rPr>
              <a:t>гр</a:t>
            </a:r>
            <a:r>
              <a:rPr sz="2400" spc="-55" dirty="0">
                <a:latin typeface="Times New Roman"/>
                <a:cs typeface="Times New Roman"/>
              </a:rPr>
              <a:t>о</a:t>
            </a:r>
            <a:r>
              <a:rPr sz="2400" spc="-10" dirty="0">
                <a:latin typeface="Times New Roman"/>
                <a:cs typeface="Times New Roman"/>
              </a:rPr>
              <a:t>м</a:t>
            </a:r>
            <a:r>
              <a:rPr sz="2400" dirty="0">
                <a:latin typeface="Times New Roman"/>
                <a:cs typeface="Times New Roman"/>
              </a:rPr>
              <a:t>адян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3905250" algn="l"/>
              </a:tabLst>
            </a:pPr>
            <a:r>
              <a:rPr sz="2400" spc="-10" dirty="0">
                <a:latin typeface="Times New Roman"/>
                <a:cs typeface="Times New Roman"/>
              </a:rPr>
              <a:t>суспільних	мотивів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059416" y="5262117"/>
            <a:ext cx="138303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Times New Roman"/>
                <a:cs typeface="Times New Roman"/>
              </a:rPr>
              <a:t>суспільної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429258" y="5262117"/>
            <a:ext cx="354647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1800225" algn="l"/>
                <a:tab pos="1979930" algn="l"/>
                <a:tab pos="2516505" algn="l"/>
                <a:tab pos="2705735" algn="l"/>
              </a:tabLst>
            </a:pPr>
            <a:r>
              <a:rPr sz="2400" spc="-5" dirty="0">
                <a:latin typeface="Times New Roman"/>
                <a:cs typeface="Times New Roman"/>
              </a:rPr>
              <a:t>юридичних	</a:t>
            </a:r>
            <a:r>
              <a:rPr sz="2400" spc="10" dirty="0">
                <a:latin typeface="Times New Roman"/>
                <a:cs typeface="Times New Roman"/>
              </a:rPr>
              <a:t>осіб,		</a:t>
            </a:r>
            <a:r>
              <a:rPr sz="2400" spc="-5" dirty="0">
                <a:latin typeface="Times New Roman"/>
                <a:cs typeface="Times New Roman"/>
              </a:rPr>
              <a:t>для 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нео</a:t>
            </a:r>
            <a:r>
              <a:rPr sz="2400" spc="-95" dirty="0">
                <a:latin typeface="Times New Roman"/>
                <a:cs typeface="Times New Roman"/>
              </a:rPr>
              <a:t>б</a:t>
            </a:r>
            <a:r>
              <a:rPr sz="2400" dirty="0">
                <a:latin typeface="Times New Roman"/>
                <a:cs typeface="Times New Roman"/>
              </a:rPr>
              <a:t>хід</a:t>
            </a:r>
            <a:r>
              <a:rPr sz="2400" spc="-5" dirty="0">
                <a:latin typeface="Times New Roman"/>
                <a:cs typeface="Times New Roman"/>
              </a:rPr>
              <a:t>н</a:t>
            </a:r>
            <a:r>
              <a:rPr sz="2400" spc="55" dirty="0">
                <a:latin typeface="Times New Roman"/>
                <a:cs typeface="Times New Roman"/>
              </a:rPr>
              <a:t>о</a:t>
            </a:r>
            <a:r>
              <a:rPr sz="2400" spc="-10" dirty="0">
                <a:latin typeface="Times New Roman"/>
                <a:cs typeface="Times New Roman"/>
              </a:rPr>
              <a:t>с</a:t>
            </a:r>
            <a:r>
              <a:rPr sz="2400" dirty="0">
                <a:latin typeface="Times New Roman"/>
                <a:cs typeface="Times New Roman"/>
              </a:rPr>
              <a:t>ті,		до	</a:t>
            </a:r>
            <a:r>
              <a:rPr sz="2400" spc="-5" dirty="0">
                <a:latin typeface="Times New Roman"/>
                <a:cs typeface="Times New Roman"/>
              </a:rPr>
              <a:t>п</a:t>
            </a:r>
            <a:r>
              <a:rPr sz="2400" spc="-65" dirty="0">
                <a:latin typeface="Times New Roman"/>
                <a:cs typeface="Times New Roman"/>
              </a:rPr>
              <a:t>о</a:t>
            </a:r>
            <a:r>
              <a:rPr sz="2400" dirty="0">
                <a:latin typeface="Times New Roman"/>
                <a:cs typeface="Times New Roman"/>
              </a:rPr>
              <a:t>ч</a:t>
            </a:r>
            <a:r>
              <a:rPr sz="2400" spc="-55" dirty="0">
                <a:latin typeface="Times New Roman"/>
                <a:cs typeface="Times New Roman"/>
              </a:rPr>
              <a:t>а</a:t>
            </a:r>
            <a:r>
              <a:rPr sz="2400" dirty="0">
                <a:latin typeface="Times New Roman"/>
                <a:cs typeface="Times New Roman"/>
              </a:rPr>
              <a:t>т</a:t>
            </a:r>
            <a:r>
              <a:rPr sz="2400" spc="-60" dirty="0">
                <a:latin typeface="Times New Roman"/>
                <a:cs typeface="Times New Roman"/>
              </a:rPr>
              <a:t>к</a:t>
            </a:r>
            <a:r>
              <a:rPr sz="2400" dirty="0">
                <a:latin typeface="Times New Roman"/>
                <a:cs typeface="Times New Roman"/>
              </a:rPr>
              <a:t>у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181980" y="5627928"/>
            <a:ext cx="625919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39264" algn="l"/>
                <a:tab pos="3330575" algn="l"/>
                <a:tab pos="4239260" algn="l"/>
                <a:tab pos="5659120" algn="l"/>
                <a:tab pos="6125845" algn="l"/>
              </a:tabLst>
            </a:pPr>
            <a:r>
              <a:rPr sz="2400" spc="-5" dirty="0">
                <a:latin typeface="Times New Roman"/>
                <a:cs typeface="Times New Roman"/>
              </a:rPr>
              <a:t>про</a:t>
            </a:r>
            <a:r>
              <a:rPr sz="2400" spc="-20" dirty="0">
                <a:latin typeface="Times New Roman"/>
                <a:cs typeface="Times New Roman"/>
              </a:rPr>
              <a:t>в</a:t>
            </a:r>
            <a:r>
              <a:rPr sz="2400" spc="-35" dirty="0">
                <a:latin typeface="Times New Roman"/>
                <a:cs typeface="Times New Roman"/>
              </a:rPr>
              <a:t>е</a:t>
            </a:r>
            <a:r>
              <a:rPr sz="2400" dirty="0">
                <a:latin typeface="Times New Roman"/>
                <a:cs typeface="Times New Roman"/>
              </a:rPr>
              <a:t>дення	</a:t>
            </a:r>
            <a:r>
              <a:rPr sz="2400" spc="-5" dirty="0">
                <a:latin typeface="Times New Roman"/>
                <a:cs typeface="Times New Roman"/>
              </a:rPr>
              <a:t>пр</a:t>
            </a:r>
            <a:r>
              <a:rPr sz="2400" spc="30" dirty="0">
                <a:latin typeface="Times New Roman"/>
                <a:cs typeface="Times New Roman"/>
              </a:rPr>
              <a:t>о</a:t>
            </a:r>
            <a:r>
              <a:rPr sz="2400" dirty="0">
                <a:latin typeface="Times New Roman"/>
                <a:cs typeface="Times New Roman"/>
              </a:rPr>
              <a:t>е</a:t>
            </a:r>
            <a:r>
              <a:rPr sz="2400" spc="-40" dirty="0">
                <a:latin typeface="Times New Roman"/>
                <a:cs typeface="Times New Roman"/>
              </a:rPr>
              <a:t>к</a:t>
            </a:r>
            <a:r>
              <a:rPr sz="2400" dirty="0">
                <a:latin typeface="Times New Roman"/>
                <a:cs typeface="Times New Roman"/>
              </a:rPr>
              <a:t>тних	р</a:t>
            </a:r>
            <a:r>
              <a:rPr sz="2400" spc="5" dirty="0">
                <a:latin typeface="Times New Roman"/>
                <a:cs typeface="Times New Roman"/>
              </a:rPr>
              <a:t>о</a:t>
            </a:r>
            <a:r>
              <a:rPr sz="2400" dirty="0">
                <a:latin typeface="Times New Roman"/>
                <a:cs typeface="Times New Roman"/>
              </a:rPr>
              <a:t>біт	</a:t>
            </a:r>
            <a:r>
              <a:rPr sz="2400" spc="-5" dirty="0">
                <a:latin typeface="Times New Roman"/>
                <a:cs typeface="Times New Roman"/>
              </a:rPr>
              <a:t>по</a:t>
            </a:r>
            <a:r>
              <a:rPr sz="2400" spc="-65" dirty="0">
                <a:latin typeface="Times New Roman"/>
                <a:cs typeface="Times New Roman"/>
              </a:rPr>
              <a:t>г</a:t>
            </a:r>
            <a:r>
              <a:rPr sz="2400" spc="-75" dirty="0">
                <a:latin typeface="Times New Roman"/>
                <a:cs typeface="Times New Roman"/>
              </a:rPr>
              <a:t>о</a:t>
            </a:r>
            <a:r>
              <a:rPr sz="2400" dirty="0">
                <a:latin typeface="Times New Roman"/>
                <a:cs typeface="Times New Roman"/>
              </a:rPr>
              <a:t>д</a:t>
            </a:r>
            <a:r>
              <a:rPr sz="2400" spc="10" dirty="0">
                <a:latin typeface="Times New Roman"/>
                <a:cs typeface="Times New Roman"/>
              </a:rPr>
              <a:t>и</a:t>
            </a:r>
            <a:r>
              <a:rPr sz="2400" dirty="0">
                <a:latin typeface="Times New Roman"/>
                <a:cs typeface="Times New Roman"/>
              </a:rPr>
              <a:t>ти	</a:t>
            </a:r>
            <a:r>
              <a:rPr sz="2400" spc="5" dirty="0">
                <a:latin typeface="Times New Roman"/>
                <a:cs typeface="Times New Roman"/>
              </a:rPr>
              <a:t>ї</a:t>
            </a:r>
            <a:r>
              <a:rPr sz="2400" dirty="0">
                <a:latin typeface="Times New Roman"/>
                <a:cs typeface="Times New Roman"/>
              </a:rPr>
              <a:t>х	з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429258" y="5993688"/>
            <a:ext cx="23914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Times New Roman"/>
                <a:cs typeface="Times New Roman"/>
              </a:rPr>
              <a:t>власниками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землі.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53160" y="229311"/>
            <a:ext cx="958405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Випадки</a:t>
            </a:r>
            <a:r>
              <a:rPr spc="35" dirty="0"/>
              <a:t> </a:t>
            </a:r>
            <a:r>
              <a:rPr spc="-25" dirty="0"/>
              <a:t>коли</a:t>
            </a:r>
            <a:r>
              <a:rPr spc="20" dirty="0"/>
              <a:t> </a:t>
            </a:r>
            <a:r>
              <a:rPr spc="-25" dirty="0"/>
              <a:t>можна</a:t>
            </a:r>
            <a:r>
              <a:rPr spc="20" dirty="0"/>
              <a:t> </a:t>
            </a:r>
            <a:r>
              <a:rPr spc="-15" dirty="0"/>
              <a:t>позбутися</a:t>
            </a:r>
            <a:r>
              <a:rPr spc="15" dirty="0"/>
              <a:t> </a:t>
            </a:r>
            <a:r>
              <a:rPr spc="-5" dirty="0"/>
              <a:t>права</a:t>
            </a:r>
            <a:r>
              <a:rPr spc="20" dirty="0"/>
              <a:t> </a:t>
            </a:r>
            <a:r>
              <a:rPr spc="-10" dirty="0"/>
              <a:t>власності</a:t>
            </a:r>
            <a:r>
              <a:rPr spc="5" dirty="0"/>
              <a:t> </a:t>
            </a:r>
            <a:r>
              <a:rPr spc="-5" dirty="0"/>
              <a:t>на</a:t>
            </a:r>
            <a:r>
              <a:rPr dirty="0"/>
              <a:t> земельну</a:t>
            </a:r>
            <a:r>
              <a:rPr spc="10" dirty="0"/>
              <a:t> </a:t>
            </a:r>
            <a:r>
              <a:rPr spc="-10" dirty="0"/>
              <a:t>ділянку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18008" y="1205229"/>
            <a:ext cx="11253470" cy="4781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0"/>
              </a:spcBef>
              <a:buFont typeface="Wingdings"/>
              <a:buChar char=""/>
              <a:tabLst>
                <a:tab pos="431800" algn="l"/>
              </a:tabLst>
            </a:pPr>
            <a:r>
              <a:rPr dirty="0"/>
              <a:t>	</a:t>
            </a:r>
            <a:r>
              <a:rPr sz="2400" dirty="0">
                <a:latin typeface="Times New Roman"/>
                <a:cs typeface="Times New Roman"/>
              </a:rPr>
              <a:t>за рішенням </a:t>
            </a:r>
            <a:r>
              <a:rPr sz="2400" spc="-45" dirty="0">
                <a:latin typeface="Times New Roman"/>
                <a:cs typeface="Times New Roman"/>
              </a:rPr>
              <a:t>суду </a:t>
            </a:r>
            <a:r>
              <a:rPr sz="2400" spc="-10" dirty="0">
                <a:latin typeface="Times New Roman"/>
                <a:cs typeface="Times New Roman"/>
              </a:rPr>
              <a:t>можуть </a:t>
            </a:r>
            <a:r>
              <a:rPr sz="2400" spc="-5" dirty="0">
                <a:latin typeface="Times New Roman"/>
                <a:cs typeface="Times New Roman"/>
              </a:rPr>
              <a:t>позбавити </a:t>
            </a:r>
            <a:r>
              <a:rPr sz="2400" spc="-15" dirty="0">
                <a:latin typeface="Times New Roman"/>
                <a:cs typeface="Times New Roman"/>
              </a:rPr>
              <a:t>права </a:t>
            </a:r>
            <a:r>
              <a:rPr sz="2400" spc="-5" dirty="0">
                <a:latin typeface="Times New Roman"/>
                <a:cs typeface="Times New Roman"/>
              </a:rPr>
              <a:t>власності на земельну </a:t>
            </a:r>
            <a:r>
              <a:rPr sz="2400" spc="-10" dirty="0">
                <a:latin typeface="Times New Roman"/>
                <a:cs typeface="Times New Roman"/>
              </a:rPr>
              <a:t>ділянку </a:t>
            </a:r>
            <a:r>
              <a:rPr sz="2400" dirty="0">
                <a:latin typeface="Times New Roman"/>
                <a:cs typeface="Times New Roman"/>
              </a:rPr>
              <a:t>у разі 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звернення</a:t>
            </a:r>
            <a:r>
              <a:rPr sz="2400" spc="8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стягнення</a:t>
            </a:r>
            <a:r>
              <a:rPr sz="2400" spc="9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на</a:t>
            </a:r>
            <a:r>
              <a:rPr sz="2400" spc="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земельну</a:t>
            </a:r>
            <a:r>
              <a:rPr sz="2400" spc="114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ділянку</a:t>
            </a:r>
            <a:r>
              <a:rPr sz="2400" spc="1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на</a:t>
            </a:r>
            <a:r>
              <a:rPr sz="2400" spc="9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вимогу</a:t>
            </a:r>
            <a:r>
              <a:rPr sz="2400" spc="11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кредитора.</a:t>
            </a:r>
            <a:r>
              <a:rPr sz="2400" spc="1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Це</a:t>
            </a:r>
            <a:r>
              <a:rPr sz="2400" spc="9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може</a:t>
            </a:r>
            <a:r>
              <a:rPr sz="2400" spc="1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відбутись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у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разі,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45" dirty="0">
                <a:latin typeface="Times New Roman"/>
                <a:cs typeface="Times New Roman"/>
              </a:rPr>
              <a:t>коли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власник</a:t>
            </a:r>
            <a:r>
              <a:rPr sz="2400" spc="-5" dirty="0">
                <a:latin typeface="Times New Roman"/>
                <a:cs typeface="Times New Roman"/>
              </a:rPr>
              <a:t> земельної</a:t>
            </a:r>
            <a:r>
              <a:rPr sz="2400" dirty="0">
                <a:latin typeface="Times New Roman"/>
                <a:cs typeface="Times New Roman"/>
              </a:rPr>
              <a:t> ділянки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передав</a:t>
            </a:r>
            <a:r>
              <a:rPr sz="2400" spc="-5" dirty="0">
                <a:latin typeface="Times New Roman"/>
                <a:cs typeface="Times New Roman"/>
              </a:rPr>
              <a:t> свою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власність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у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40" dirty="0">
                <a:latin typeface="Times New Roman"/>
                <a:cs typeface="Times New Roman"/>
              </a:rPr>
              <a:t>заставу,</a:t>
            </a:r>
            <a:r>
              <a:rPr sz="2400" spc="520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чи 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отримав під свою </a:t>
            </a:r>
            <a:r>
              <a:rPr sz="2400" spc="-10" dirty="0">
                <a:latin typeface="Times New Roman"/>
                <a:cs typeface="Times New Roman"/>
              </a:rPr>
              <a:t>власність </a:t>
            </a:r>
            <a:r>
              <a:rPr sz="2400" spc="-15" dirty="0">
                <a:latin typeface="Times New Roman"/>
                <a:cs typeface="Times New Roman"/>
              </a:rPr>
              <a:t>іпотечний </a:t>
            </a:r>
            <a:r>
              <a:rPr sz="2400" spc="-35" dirty="0">
                <a:latin typeface="Times New Roman"/>
                <a:cs typeface="Times New Roman"/>
              </a:rPr>
              <a:t>кредит, </a:t>
            </a:r>
            <a:r>
              <a:rPr sz="2400" dirty="0">
                <a:latin typeface="Times New Roman"/>
                <a:cs typeface="Times New Roman"/>
              </a:rPr>
              <a:t>і </a:t>
            </a:r>
            <a:r>
              <a:rPr sz="2400" spc="-5" dirty="0">
                <a:latin typeface="Times New Roman"/>
                <a:cs typeface="Times New Roman"/>
              </a:rPr>
              <a:t>не </a:t>
            </a:r>
            <a:r>
              <a:rPr sz="2400" spc="-20" dirty="0">
                <a:latin typeface="Times New Roman"/>
                <a:cs typeface="Times New Roman"/>
              </a:rPr>
              <a:t>виконав </a:t>
            </a:r>
            <a:r>
              <a:rPr sz="2400" spc="-10" dirty="0">
                <a:latin typeface="Times New Roman"/>
                <a:cs typeface="Times New Roman"/>
              </a:rPr>
              <a:t>забезпеченого </a:t>
            </a:r>
            <a:r>
              <a:rPr sz="2400" dirty="0">
                <a:latin typeface="Times New Roman"/>
                <a:cs typeface="Times New Roman"/>
              </a:rPr>
              <a:t>заставою 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зобов’язання</a:t>
            </a:r>
            <a:r>
              <a:rPr sz="2400" dirty="0">
                <a:latin typeface="Times New Roman"/>
                <a:cs typeface="Times New Roman"/>
              </a:rPr>
              <a:t> чи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не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виконав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забезпеченого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іпотекою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зобов’язання,</a:t>
            </a:r>
            <a:r>
              <a:rPr sz="2400" dirty="0">
                <a:latin typeface="Times New Roman"/>
                <a:cs typeface="Times New Roman"/>
              </a:rPr>
              <a:t> а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кредитор </a:t>
            </a:r>
            <a:r>
              <a:rPr sz="2400" spc="-5" dirty="0">
                <a:latin typeface="Times New Roman"/>
                <a:cs typeface="Times New Roman"/>
              </a:rPr>
              <a:t> звернувся</a:t>
            </a:r>
            <a:r>
              <a:rPr sz="2400" dirty="0">
                <a:latin typeface="Times New Roman"/>
                <a:cs typeface="Times New Roman"/>
              </a:rPr>
              <a:t> до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45" dirty="0">
                <a:latin typeface="Times New Roman"/>
                <a:cs typeface="Times New Roman"/>
              </a:rPr>
              <a:t>суду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з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метою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одержання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задоволення</a:t>
            </a:r>
            <a:r>
              <a:rPr sz="2400" spc="-5" dirty="0">
                <a:latin typeface="Times New Roman"/>
                <a:cs typeface="Times New Roman"/>
              </a:rPr>
              <a:t> своїх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вимог</a:t>
            </a:r>
            <a:r>
              <a:rPr sz="2400" dirty="0">
                <a:latin typeface="Times New Roman"/>
                <a:cs typeface="Times New Roman"/>
              </a:rPr>
              <a:t> з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вартості 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заставленого </a:t>
            </a:r>
            <a:r>
              <a:rPr sz="2400" spc="-5" dirty="0">
                <a:latin typeface="Times New Roman"/>
                <a:cs typeface="Times New Roman"/>
              </a:rPr>
              <a:t>майна </a:t>
            </a:r>
            <a:r>
              <a:rPr sz="2400" dirty="0">
                <a:latin typeface="Times New Roman"/>
                <a:cs typeface="Times New Roman"/>
              </a:rPr>
              <a:t>чи за </a:t>
            </a:r>
            <a:r>
              <a:rPr sz="2400" spc="-20" dirty="0">
                <a:latin typeface="Times New Roman"/>
                <a:cs typeface="Times New Roman"/>
              </a:rPr>
              <a:t>рахунок </a:t>
            </a:r>
            <a:r>
              <a:rPr sz="2400" spc="-5" dirty="0">
                <a:latin typeface="Times New Roman"/>
                <a:cs typeface="Times New Roman"/>
              </a:rPr>
              <a:t>предмета </a:t>
            </a:r>
            <a:r>
              <a:rPr sz="2400" spc="-10" dirty="0">
                <a:latin typeface="Times New Roman"/>
                <a:cs typeface="Times New Roman"/>
              </a:rPr>
              <a:t>іпотеки. </a:t>
            </a:r>
            <a:r>
              <a:rPr sz="2400" spc="-5" dirty="0">
                <a:latin typeface="Times New Roman"/>
                <a:cs typeface="Times New Roman"/>
              </a:rPr>
              <a:t>Земельна </a:t>
            </a:r>
            <a:r>
              <a:rPr sz="2400" spc="-10" dirty="0">
                <a:latin typeface="Times New Roman"/>
                <a:cs typeface="Times New Roman"/>
              </a:rPr>
              <a:t>ділянка </a:t>
            </a:r>
            <a:r>
              <a:rPr sz="2400" dirty="0">
                <a:latin typeface="Times New Roman"/>
                <a:cs typeface="Times New Roman"/>
              </a:rPr>
              <a:t>чи </a:t>
            </a:r>
            <a:r>
              <a:rPr sz="2400" spc="-15" dirty="0">
                <a:latin typeface="Times New Roman"/>
                <a:cs typeface="Times New Roman"/>
              </a:rPr>
              <a:t>речове </a:t>
            </a:r>
            <a:r>
              <a:rPr sz="2400" spc="-10" dirty="0">
                <a:latin typeface="Times New Roman"/>
                <a:cs typeface="Times New Roman"/>
              </a:rPr>
              <a:t> право</a:t>
            </a:r>
            <a:r>
              <a:rPr sz="2400" spc="-5" dirty="0">
                <a:latin typeface="Times New Roman"/>
                <a:cs typeface="Times New Roman"/>
              </a:rPr>
              <a:t> на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неї </a:t>
            </a:r>
            <a:r>
              <a:rPr sz="2400" spc="-10" dirty="0">
                <a:latin typeface="Times New Roman"/>
                <a:cs typeface="Times New Roman"/>
              </a:rPr>
              <a:t>можуть </a:t>
            </a:r>
            <a:r>
              <a:rPr sz="2400" spc="-20" dirty="0">
                <a:latin typeface="Times New Roman"/>
                <a:cs typeface="Times New Roman"/>
              </a:rPr>
              <a:t>бути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конфісковані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за рішенням </a:t>
            </a:r>
            <a:r>
              <a:rPr sz="2400" spc="-45" dirty="0">
                <a:latin typeface="Times New Roman"/>
                <a:cs typeface="Times New Roman"/>
              </a:rPr>
              <a:t>суду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відповідно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до </a:t>
            </a:r>
            <a:r>
              <a:rPr sz="2400" spc="-50" dirty="0">
                <a:latin typeface="Times New Roman"/>
                <a:cs typeface="Times New Roman"/>
              </a:rPr>
              <a:t>закону.</a:t>
            </a:r>
            <a:endParaRPr sz="240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5"/>
              </a:spcBef>
              <a:buFont typeface="Wingdings"/>
              <a:buChar char=""/>
              <a:tabLst>
                <a:tab pos="355600" algn="l"/>
              </a:tabLst>
            </a:pPr>
            <a:r>
              <a:rPr sz="2400" spc="-20" dirty="0">
                <a:latin typeface="Times New Roman"/>
                <a:cs typeface="Times New Roman"/>
              </a:rPr>
              <a:t>втрачене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35" dirty="0">
                <a:latin typeface="Times New Roman"/>
                <a:cs typeface="Times New Roman"/>
              </a:rPr>
              <a:t>також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при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систематичній</a:t>
            </a:r>
            <a:r>
              <a:rPr sz="2400" spc="-5" dirty="0">
                <a:latin typeface="Times New Roman"/>
                <a:cs typeface="Times New Roman"/>
              </a:rPr>
              <a:t> несплаті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земельного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податку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або</a:t>
            </a:r>
            <a:r>
              <a:rPr sz="2400" spc="6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орендної 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плати.</a:t>
            </a:r>
            <a:endParaRPr sz="2400">
              <a:latin typeface="Times New Roman"/>
              <a:cs typeface="Times New Roman"/>
            </a:endParaRPr>
          </a:p>
          <a:p>
            <a:pPr marL="355600" marR="5715" indent="-342900" algn="just">
              <a:lnSpc>
                <a:spcPct val="100000"/>
              </a:lnSpc>
              <a:buFont typeface="Wingdings"/>
              <a:buChar char=""/>
              <a:tabLst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У разі </a:t>
            </a:r>
            <a:r>
              <a:rPr sz="2400" spc="-20" dirty="0">
                <a:latin typeface="Times New Roman"/>
                <a:cs typeface="Times New Roman"/>
              </a:rPr>
              <a:t>продажу власного </a:t>
            </a:r>
            <a:r>
              <a:rPr sz="2400" spc="-65" dirty="0">
                <a:latin typeface="Times New Roman"/>
                <a:cs typeface="Times New Roman"/>
              </a:rPr>
              <a:t>будинку, </a:t>
            </a:r>
            <a:r>
              <a:rPr sz="2400" spc="-45" dirty="0">
                <a:latin typeface="Times New Roman"/>
                <a:cs typeface="Times New Roman"/>
              </a:rPr>
              <a:t>будівлі </a:t>
            </a:r>
            <a:r>
              <a:rPr sz="2400" dirty="0">
                <a:latin typeface="Times New Roman"/>
                <a:cs typeface="Times New Roman"/>
              </a:rPr>
              <a:t>чи </a:t>
            </a:r>
            <a:r>
              <a:rPr sz="2400" spc="-25" dirty="0">
                <a:latin typeface="Times New Roman"/>
                <a:cs typeface="Times New Roman"/>
              </a:rPr>
              <a:t>споруди, </a:t>
            </a:r>
            <a:r>
              <a:rPr sz="2400" spc="-5" dirty="0">
                <a:latin typeface="Times New Roman"/>
                <a:cs typeface="Times New Roman"/>
              </a:rPr>
              <a:t>які розташовані на земельній </a:t>
            </a:r>
            <a:r>
              <a:rPr sz="2400" dirty="0">
                <a:latin typeface="Times New Roman"/>
                <a:cs typeface="Times New Roman"/>
              </a:rPr>
              <a:t> ділянці,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громадянин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втрачає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право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користування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цією</a:t>
            </a:r>
            <a:r>
              <a:rPr sz="2400" dirty="0">
                <a:latin typeface="Times New Roman"/>
                <a:cs typeface="Times New Roman"/>
              </a:rPr>
              <a:t> земельною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ділянкою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(її </a:t>
            </a:r>
            <a:r>
              <a:rPr sz="2400" spc="-5" dirty="0">
                <a:latin typeface="Times New Roman"/>
                <a:cs typeface="Times New Roman"/>
              </a:rPr>
              <a:t> частиною), </a:t>
            </a:r>
            <a:r>
              <a:rPr sz="2400" dirty="0">
                <a:latin typeface="Times New Roman"/>
                <a:cs typeface="Times New Roman"/>
              </a:rPr>
              <a:t>що </a:t>
            </a:r>
            <a:r>
              <a:rPr sz="2400" spc="-5" dirty="0">
                <a:latin typeface="Times New Roman"/>
                <a:cs typeface="Times New Roman"/>
              </a:rPr>
              <a:t>виділена</a:t>
            </a:r>
            <a:r>
              <a:rPr sz="2400" spc="5" dirty="0">
                <a:latin typeface="Times New Roman"/>
                <a:cs typeface="Times New Roman"/>
              </a:rPr>
              <a:t> та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призначена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для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їх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обслуговування.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1886" y="148539"/>
            <a:ext cx="11385550" cy="55740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6350">
              <a:lnSpc>
                <a:spcPct val="100000"/>
              </a:lnSpc>
              <a:spcBef>
                <a:spcPts val="95"/>
              </a:spcBef>
            </a:pPr>
            <a:r>
              <a:rPr sz="2800" b="1" i="1" spc="-15" dirty="0">
                <a:latin typeface="Times New Roman"/>
                <a:cs typeface="Times New Roman"/>
              </a:rPr>
              <a:t>Документами,</a:t>
            </a:r>
            <a:r>
              <a:rPr sz="2800" b="1" i="1" spc="80" dirty="0">
                <a:latin typeface="Times New Roman"/>
                <a:cs typeface="Times New Roman"/>
              </a:rPr>
              <a:t> </a:t>
            </a:r>
            <a:r>
              <a:rPr sz="2800" b="1" i="1" spc="-5" dirty="0">
                <a:latin typeface="Times New Roman"/>
                <a:cs typeface="Times New Roman"/>
              </a:rPr>
              <a:t>що</a:t>
            </a:r>
            <a:r>
              <a:rPr sz="2800" b="1" i="1" spc="90" dirty="0">
                <a:latin typeface="Times New Roman"/>
                <a:cs typeface="Times New Roman"/>
              </a:rPr>
              <a:t> </a:t>
            </a:r>
            <a:r>
              <a:rPr sz="2800" b="1" i="1" spc="-10" dirty="0">
                <a:latin typeface="Times New Roman"/>
                <a:cs typeface="Times New Roman"/>
              </a:rPr>
              <a:t>підтверджують</a:t>
            </a:r>
            <a:r>
              <a:rPr sz="2800" b="1" i="1" spc="70" dirty="0">
                <a:latin typeface="Times New Roman"/>
                <a:cs typeface="Times New Roman"/>
              </a:rPr>
              <a:t> </a:t>
            </a:r>
            <a:r>
              <a:rPr sz="2800" b="1" i="1" spc="-10" dirty="0">
                <a:latin typeface="Times New Roman"/>
                <a:cs typeface="Times New Roman"/>
              </a:rPr>
              <a:t>право</a:t>
            </a:r>
            <a:r>
              <a:rPr sz="2800" b="1" i="1" spc="95" dirty="0">
                <a:latin typeface="Times New Roman"/>
                <a:cs typeface="Times New Roman"/>
              </a:rPr>
              <a:t> </a:t>
            </a:r>
            <a:r>
              <a:rPr sz="2800" b="1" i="1" spc="-10" dirty="0">
                <a:latin typeface="Times New Roman"/>
                <a:cs typeface="Times New Roman"/>
              </a:rPr>
              <a:t>власності</a:t>
            </a:r>
            <a:r>
              <a:rPr sz="2800" b="1" i="1" spc="80" dirty="0">
                <a:latin typeface="Times New Roman"/>
                <a:cs typeface="Times New Roman"/>
              </a:rPr>
              <a:t> </a:t>
            </a:r>
            <a:r>
              <a:rPr sz="2800" b="1" i="1" spc="-10" dirty="0">
                <a:latin typeface="Times New Roman"/>
                <a:cs typeface="Times New Roman"/>
              </a:rPr>
              <a:t>на</a:t>
            </a:r>
            <a:r>
              <a:rPr sz="2800" b="1" i="1" spc="85" dirty="0">
                <a:latin typeface="Times New Roman"/>
                <a:cs typeface="Times New Roman"/>
              </a:rPr>
              <a:t> </a:t>
            </a:r>
            <a:r>
              <a:rPr sz="2800" b="1" i="1" spc="-20" dirty="0">
                <a:latin typeface="Times New Roman"/>
                <a:cs typeface="Times New Roman"/>
              </a:rPr>
              <a:t>землю</a:t>
            </a:r>
            <a:r>
              <a:rPr sz="2800" b="1" i="1" spc="90" dirty="0">
                <a:latin typeface="Times New Roman"/>
                <a:cs typeface="Times New Roman"/>
              </a:rPr>
              <a:t> </a:t>
            </a:r>
            <a:r>
              <a:rPr sz="2800" b="1" i="1" spc="-5" dirty="0">
                <a:latin typeface="Times New Roman"/>
                <a:cs typeface="Times New Roman"/>
              </a:rPr>
              <a:t>та</a:t>
            </a:r>
            <a:r>
              <a:rPr sz="2800" b="1" i="1" spc="90" dirty="0">
                <a:latin typeface="Times New Roman"/>
                <a:cs typeface="Times New Roman"/>
              </a:rPr>
              <a:t> </a:t>
            </a:r>
            <a:r>
              <a:rPr sz="2800" b="1" i="1" spc="-10" dirty="0">
                <a:latin typeface="Times New Roman"/>
                <a:cs typeface="Times New Roman"/>
              </a:rPr>
              <a:t>право </a:t>
            </a:r>
            <a:r>
              <a:rPr sz="2800" b="1" i="1" spc="-685" dirty="0">
                <a:latin typeface="Times New Roman"/>
                <a:cs typeface="Times New Roman"/>
              </a:rPr>
              <a:t> </a:t>
            </a:r>
            <a:r>
              <a:rPr sz="2800" b="1" i="1" spc="-25" dirty="0">
                <a:latin typeface="Times New Roman"/>
                <a:cs typeface="Times New Roman"/>
              </a:rPr>
              <a:t>користування</a:t>
            </a:r>
            <a:r>
              <a:rPr sz="2800" b="1" i="1" spc="15" dirty="0">
                <a:latin typeface="Times New Roman"/>
                <a:cs typeface="Times New Roman"/>
              </a:rPr>
              <a:t> </a:t>
            </a:r>
            <a:r>
              <a:rPr sz="2800" b="1" i="1" spc="-25" dirty="0">
                <a:latin typeface="Times New Roman"/>
                <a:cs typeface="Times New Roman"/>
              </a:rPr>
              <a:t>земельною</a:t>
            </a:r>
            <a:r>
              <a:rPr sz="2800" b="1" i="1" spc="10" dirty="0">
                <a:latin typeface="Times New Roman"/>
                <a:cs typeface="Times New Roman"/>
              </a:rPr>
              <a:t> </a:t>
            </a:r>
            <a:r>
              <a:rPr sz="2800" b="1" i="1" spc="-20" dirty="0">
                <a:latin typeface="Times New Roman"/>
                <a:cs typeface="Times New Roman"/>
              </a:rPr>
              <a:t>ділянкою</a:t>
            </a:r>
            <a:r>
              <a:rPr sz="2800" b="1" i="1" spc="5" dirty="0">
                <a:latin typeface="Times New Roman"/>
                <a:cs typeface="Times New Roman"/>
              </a:rPr>
              <a:t> </a:t>
            </a:r>
            <a:r>
              <a:rPr sz="2800" b="1" i="1" spc="-5" dirty="0">
                <a:latin typeface="Times New Roman"/>
                <a:cs typeface="Times New Roman"/>
              </a:rPr>
              <a:t>є: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900">
              <a:latin typeface="Times New Roman"/>
              <a:cs typeface="Times New Roman"/>
            </a:endParaRPr>
          </a:p>
          <a:p>
            <a:pPr marL="469900" marR="6985" indent="-457200">
              <a:lnSpc>
                <a:spcPct val="100000"/>
              </a:lnSpc>
              <a:buFont typeface="Wingdings"/>
              <a:buChar char=""/>
              <a:tabLst>
                <a:tab pos="469265" algn="l"/>
                <a:tab pos="469900" algn="l"/>
              </a:tabLst>
            </a:pPr>
            <a:r>
              <a:rPr sz="2800" spc="-5" dirty="0">
                <a:latin typeface="Times New Roman"/>
                <a:cs typeface="Times New Roman"/>
              </a:rPr>
              <a:t>державний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акт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на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право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власності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на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земельну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ділянку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або</a:t>
            </a:r>
            <a:r>
              <a:rPr sz="2800" spc="20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акт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на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право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постійного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користування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землею</a:t>
            </a:r>
            <a:r>
              <a:rPr sz="2800" spc="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(</a:t>
            </a:r>
            <a:r>
              <a:rPr sz="2800" dirty="0">
                <a:latin typeface="Times New Roman"/>
                <a:cs typeface="Times New Roman"/>
              </a:rPr>
              <a:t> до 01.01.2013);</a:t>
            </a:r>
            <a:endParaRPr sz="28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buFont typeface="Wingdings"/>
              <a:buChar char=""/>
              <a:tabLst>
                <a:tab pos="469265" algn="l"/>
                <a:tab pos="469900" algn="l"/>
              </a:tabLst>
            </a:pPr>
            <a:r>
              <a:rPr sz="2800" spc="-5" dirty="0">
                <a:latin typeface="Times New Roman"/>
                <a:cs typeface="Times New Roman"/>
              </a:rPr>
              <a:t>свідоцтво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про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право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власності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на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30" dirty="0">
                <a:latin typeface="Times New Roman"/>
                <a:cs typeface="Times New Roman"/>
              </a:rPr>
              <a:t>нерухоме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майно</a:t>
            </a:r>
            <a:r>
              <a:rPr sz="2800" spc="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(з </a:t>
            </a:r>
            <a:r>
              <a:rPr sz="2800" dirty="0">
                <a:latin typeface="Times New Roman"/>
                <a:cs typeface="Times New Roman"/>
              </a:rPr>
              <a:t>01.01.2013);</a:t>
            </a:r>
            <a:endParaRPr sz="28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buFont typeface="Wingdings"/>
              <a:buChar char=""/>
              <a:tabLst>
                <a:tab pos="469265" algn="l"/>
                <a:tab pos="469900" algn="l"/>
              </a:tabLst>
            </a:pPr>
            <a:r>
              <a:rPr sz="2800" spc="-5" dirty="0">
                <a:latin typeface="Times New Roman"/>
                <a:cs typeface="Times New Roman"/>
              </a:rPr>
              <a:t>свідоцтво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про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право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на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спадщину;</a:t>
            </a:r>
            <a:endParaRPr sz="2800">
              <a:latin typeface="Times New Roman"/>
              <a:cs typeface="Times New Roman"/>
            </a:endParaRPr>
          </a:p>
          <a:p>
            <a:pPr marL="469900" marR="5080" indent="-457200">
              <a:lnSpc>
                <a:spcPct val="100000"/>
              </a:lnSpc>
              <a:spcBef>
                <a:spcPts val="5"/>
              </a:spcBef>
              <a:buFont typeface="Wingdings"/>
              <a:buChar char=""/>
              <a:tabLst>
                <a:tab pos="469265" algn="l"/>
                <a:tab pos="469900" algn="l"/>
                <a:tab pos="5002530" algn="l"/>
              </a:tabLst>
            </a:pPr>
            <a:r>
              <a:rPr sz="2800" spc="-45" dirty="0">
                <a:latin typeface="Times New Roman"/>
                <a:cs typeface="Times New Roman"/>
              </a:rPr>
              <a:t>судове</a:t>
            </a:r>
            <a:r>
              <a:rPr sz="2800" spc="33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рішення,</a:t>
            </a:r>
            <a:r>
              <a:rPr sz="2800" spc="35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що</a:t>
            </a:r>
            <a:r>
              <a:rPr sz="2800" spc="35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набрало	</a:t>
            </a:r>
            <a:r>
              <a:rPr sz="2800" spc="-25" dirty="0">
                <a:latin typeface="Times New Roman"/>
                <a:cs typeface="Times New Roman"/>
              </a:rPr>
              <a:t>законної</a:t>
            </a:r>
            <a:r>
              <a:rPr sz="2800" spc="35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сили,</a:t>
            </a:r>
            <a:r>
              <a:rPr sz="2800" spc="350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щодо</a:t>
            </a:r>
            <a:r>
              <a:rPr sz="2800" spc="350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набуття/зміни</a:t>
            </a:r>
            <a:r>
              <a:rPr sz="2800" spc="34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права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власності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на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земельну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ділянку;</a:t>
            </a:r>
            <a:endParaRPr sz="2800">
              <a:latin typeface="Times New Roman"/>
              <a:cs typeface="Times New Roman"/>
            </a:endParaRPr>
          </a:p>
          <a:p>
            <a:pPr marL="469900" marR="6350" indent="-457200">
              <a:lnSpc>
                <a:spcPct val="100000"/>
              </a:lnSpc>
              <a:buFont typeface="Wingdings"/>
              <a:buChar char=""/>
              <a:tabLst>
                <a:tab pos="469265" algn="l"/>
                <a:tab pos="469900" algn="l"/>
                <a:tab pos="1489075" algn="l"/>
                <a:tab pos="1831975" algn="l"/>
                <a:tab pos="3871595" algn="l"/>
                <a:tab pos="5229860" algn="l"/>
                <a:tab pos="6651625" algn="l"/>
                <a:tab pos="7546340" algn="l"/>
                <a:tab pos="8096250" algn="l"/>
                <a:tab pos="9714865" algn="l"/>
                <a:tab pos="10856595" algn="l"/>
              </a:tabLst>
            </a:pPr>
            <a:r>
              <a:rPr sz="2800" spc="-10" dirty="0">
                <a:latin typeface="Times New Roman"/>
                <a:cs typeface="Times New Roman"/>
              </a:rPr>
              <a:t>ви</a:t>
            </a:r>
            <a:r>
              <a:rPr sz="2800" spc="-40" dirty="0">
                <a:latin typeface="Times New Roman"/>
                <a:cs typeface="Times New Roman"/>
              </a:rPr>
              <a:t>т</a:t>
            </a:r>
            <a:r>
              <a:rPr sz="2800" spc="-5" dirty="0">
                <a:latin typeface="Times New Roman"/>
                <a:cs typeface="Times New Roman"/>
              </a:rPr>
              <a:t>яг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з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25" dirty="0">
                <a:latin typeface="Times New Roman"/>
                <a:cs typeface="Times New Roman"/>
              </a:rPr>
              <a:t>Д</a:t>
            </a:r>
            <a:r>
              <a:rPr sz="2800" spc="-5" dirty="0">
                <a:latin typeface="Times New Roman"/>
                <a:cs typeface="Times New Roman"/>
              </a:rPr>
              <a:t>ержавн</a:t>
            </a:r>
            <a:r>
              <a:rPr sz="2800" spc="5" dirty="0">
                <a:latin typeface="Times New Roman"/>
                <a:cs typeface="Times New Roman"/>
              </a:rPr>
              <a:t>о</a:t>
            </a:r>
            <a:r>
              <a:rPr sz="2800" spc="-75" dirty="0">
                <a:latin typeface="Times New Roman"/>
                <a:cs typeface="Times New Roman"/>
              </a:rPr>
              <a:t>г</a:t>
            </a:r>
            <a:r>
              <a:rPr sz="2800" spc="-5" dirty="0">
                <a:latin typeface="Times New Roman"/>
                <a:cs typeface="Times New Roman"/>
              </a:rPr>
              <a:t>о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реєс</a:t>
            </a:r>
            <a:r>
              <a:rPr sz="2800" spc="25" dirty="0">
                <a:latin typeface="Times New Roman"/>
                <a:cs typeface="Times New Roman"/>
              </a:rPr>
              <a:t>т</a:t>
            </a:r>
            <a:r>
              <a:rPr sz="2800" spc="-40" dirty="0">
                <a:latin typeface="Times New Roman"/>
                <a:cs typeface="Times New Roman"/>
              </a:rPr>
              <a:t>р</a:t>
            </a:r>
            <a:r>
              <a:rPr sz="2800" spc="-5" dirty="0">
                <a:latin typeface="Times New Roman"/>
                <a:cs typeface="Times New Roman"/>
              </a:rPr>
              <a:t>у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р</a:t>
            </a:r>
            <a:r>
              <a:rPr sz="2800" spc="-80" dirty="0">
                <a:latin typeface="Times New Roman"/>
                <a:cs typeface="Times New Roman"/>
              </a:rPr>
              <a:t>е</a:t>
            </a:r>
            <a:r>
              <a:rPr sz="2800" spc="-5" dirty="0">
                <a:latin typeface="Times New Roman"/>
                <a:cs typeface="Times New Roman"/>
              </a:rPr>
              <a:t>чов</a:t>
            </a:r>
            <a:r>
              <a:rPr sz="2800" spc="10" dirty="0">
                <a:latin typeface="Times New Roman"/>
                <a:cs typeface="Times New Roman"/>
              </a:rPr>
              <a:t>и</a:t>
            </a:r>
            <a:r>
              <a:rPr sz="2800" spc="-5" dirty="0">
                <a:latin typeface="Times New Roman"/>
                <a:cs typeface="Times New Roman"/>
              </a:rPr>
              <a:t>х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10" dirty="0">
                <a:latin typeface="Times New Roman"/>
                <a:cs typeface="Times New Roman"/>
              </a:rPr>
              <a:t>п</a:t>
            </a:r>
            <a:r>
              <a:rPr sz="2800" dirty="0">
                <a:latin typeface="Times New Roman"/>
                <a:cs typeface="Times New Roman"/>
              </a:rPr>
              <a:t>р</a:t>
            </a:r>
            <a:r>
              <a:rPr sz="2800" spc="-5" dirty="0">
                <a:latin typeface="Times New Roman"/>
                <a:cs typeface="Times New Roman"/>
              </a:rPr>
              <a:t>ав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10" dirty="0">
                <a:latin typeface="Times New Roman"/>
                <a:cs typeface="Times New Roman"/>
              </a:rPr>
              <a:t>н</a:t>
            </a:r>
            <a:r>
              <a:rPr sz="2800" spc="-5" dirty="0">
                <a:latin typeface="Times New Roman"/>
                <a:cs typeface="Times New Roman"/>
              </a:rPr>
              <a:t>а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10" dirty="0">
                <a:latin typeface="Times New Roman"/>
                <a:cs typeface="Times New Roman"/>
              </a:rPr>
              <a:t>не</a:t>
            </a:r>
            <a:r>
              <a:rPr sz="2800" spc="-40" dirty="0">
                <a:latin typeface="Times New Roman"/>
                <a:cs typeface="Times New Roman"/>
              </a:rPr>
              <a:t>р</a:t>
            </a:r>
            <a:r>
              <a:rPr sz="2800" spc="-5" dirty="0">
                <a:latin typeface="Times New Roman"/>
                <a:cs typeface="Times New Roman"/>
              </a:rPr>
              <a:t>у</a:t>
            </a:r>
            <a:r>
              <a:rPr sz="2800" spc="-105" dirty="0">
                <a:latin typeface="Times New Roman"/>
                <a:cs typeface="Times New Roman"/>
              </a:rPr>
              <a:t>х</a:t>
            </a:r>
            <a:r>
              <a:rPr sz="2800" spc="-60" dirty="0">
                <a:latin typeface="Times New Roman"/>
                <a:cs typeface="Times New Roman"/>
              </a:rPr>
              <a:t>о</a:t>
            </a:r>
            <a:r>
              <a:rPr sz="2800" spc="-5" dirty="0">
                <a:latin typeface="Times New Roman"/>
                <a:cs typeface="Times New Roman"/>
              </a:rPr>
              <a:t>ме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25" dirty="0">
                <a:latin typeface="Times New Roman"/>
                <a:cs typeface="Times New Roman"/>
              </a:rPr>
              <a:t>м</a:t>
            </a:r>
            <a:r>
              <a:rPr sz="2800" spc="-5" dirty="0">
                <a:latin typeface="Times New Roman"/>
                <a:cs typeface="Times New Roman"/>
              </a:rPr>
              <a:t>айно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а</a:t>
            </a:r>
            <a:r>
              <a:rPr sz="2800" spc="-20" dirty="0">
                <a:latin typeface="Times New Roman"/>
                <a:cs typeface="Times New Roman"/>
              </a:rPr>
              <a:t>б</a:t>
            </a:r>
            <a:r>
              <a:rPr sz="2800" spc="-5" dirty="0">
                <a:latin typeface="Times New Roman"/>
                <a:cs typeface="Times New Roman"/>
              </a:rPr>
              <a:t>о  </a:t>
            </a:r>
            <a:r>
              <a:rPr sz="2800" spc="-10" dirty="0">
                <a:latin typeface="Times New Roman"/>
                <a:cs typeface="Times New Roman"/>
              </a:rPr>
              <a:t>Державного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земельного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кадастру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про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реєстрацію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права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власності;</a:t>
            </a:r>
            <a:endParaRPr sz="28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buFont typeface="Wingdings"/>
              <a:buChar char=""/>
              <a:tabLst>
                <a:tab pos="469265" algn="l"/>
                <a:tab pos="469900" algn="l"/>
              </a:tabLst>
            </a:pPr>
            <a:r>
              <a:rPr sz="2800" spc="-15" dirty="0">
                <a:latin typeface="Times New Roman"/>
                <a:cs typeface="Times New Roman"/>
              </a:rPr>
              <a:t>договір</a:t>
            </a:r>
            <a:r>
              <a:rPr sz="2800" dirty="0">
                <a:latin typeface="Times New Roman"/>
                <a:cs typeface="Times New Roman"/>
              </a:rPr>
              <a:t> оренди, </a:t>
            </a:r>
            <a:r>
              <a:rPr sz="2800" spc="-10" dirty="0">
                <a:latin typeface="Times New Roman"/>
                <a:cs typeface="Times New Roman"/>
              </a:rPr>
              <a:t>суперфіцію, емфітевзису;</a:t>
            </a:r>
            <a:endParaRPr sz="28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5"/>
              </a:spcBef>
              <a:buFont typeface="Wingdings"/>
              <a:buChar char=""/>
              <a:tabLst>
                <a:tab pos="469265" algn="l"/>
                <a:tab pos="469900" algn="l"/>
              </a:tabLst>
            </a:pPr>
            <a:r>
              <a:rPr sz="2800" spc="-5" dirty="0">
                <a:latin typeface="Times New Roman"/>
                <a:cs typeface="Times New Roman"/>
              </a:rPr>
              <a:t>інші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цивільно-правові</a:t>
            </a:r>
            <a:r>
              <a:rPr sz="2800" spc="20" dirty="0">
                <a:latin typeface="Times New Roman"/>
                <a:cs typeface="Times New Roman"/>
              </a:rPr>
              <a:t> </a:t>
            </a:r>
            <a:r>
              <a:rPr sz="2800" spc="-35" dirty="0">
                <a:latin typeface="Times New Roman"/>
                <a:cs typeface="Times New Roman"/>
              </a:rPr>
              <a:t>угоди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щодо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відчуження</a:t>
            </a:r>
            <a:r>
              <a:rPr sz="2800" spc="2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земельної</a:t>
            </a:r>
            <a:r>
              <a:rPr sz="2800" spc="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ділянки.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7560" y="425018"/>
            <a:ext cx="7628255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tabLst>
                <a:tab pos="1032510" algn="l"/>
                <a:tab pos="1152525" algn="l"/>
                <a:tab pos="2802890" algn="l"/>
                <a:tab pos="2847340" algn="l"/>
                <a:tab pos="3355340" algn="l"/>
                <a:tab pos="4949190" algn="l"/>
                <a:tab pos="5049520" algn="l"/>
                <a:tab pos="5518150" algn="l"/>
                <a:tab pos="6365240" algn="l"/>
                <a:tab pos="6539230" algn="l"/>
                <a:tab pos="6726555" algn="l"/>
              </a:tabLst>
            </a:pPr>
            <a:r>
              <a:rPr sz="2800" spc="-10" dirty="0">
                <a:solidFill>
                  <a:srgbClr val="1F2021"/>
                </a:solidFill>
                <a:latin typeface="Times New Roman"/>
                <a:cs typeface="Times New Roman"/>
              </a:rPr>
              <a:t>Пра</a:t>
            </a:r>
            <a:r>
              <a:rPr sz="2800" spc="-40" dirty="0">
                <a:solidFill>
                  <a:srgbClr val="1F2021"/>
                </a:solidFill>
                <a:latin typeface="Times New Roman"/>
                <a:cs typeface="Times New Roman"/>
              </a:rPr>
              <a:t>в</a:t>
            </a:r>
            <a:r>
              <a:rPr sz="2800" spc="-5" dirty="0">
                <a:solidFill>
                  <a:srgbClr val="1F2021"/>
                </a:solidFill>
                <a:latin typeface="Times New Roman"/>
                <a:cs typeface="Times New Roman"/>
              </a:rPr>
              <a:t>о</a:t>
            </a:r>
            <a:r>
              <a:rPr sz="2800" dirty="0">
                <a:solidFill>
                  <a:srgbClr val="1F2021"/>
                </a:solidFill>
                <a:latin typeface="Times New Roman"/>
                <a:cs typeface="Times New Roman"/>
              </a:rPr>
              <a:t>		</a:t>
            </a:r>
            <a:r>
              <a:rPr sz="2800" spc="-35" dirty="0">
                <a:solidFill>
                  <a:srgbClr val="1F2021"/>
                </a:solidFill>
                <a:latin typeface="Times New Roman"/>
                <a:cs typeface="Times New Roman"/>
              </a:rPr>
              <a:t>в</a:t>
            </a:r>
            <a:r>
              <a:rPr sz="2800" spc="-10" dirty="0">
                <a:solidFill>
                  <a:srgbClr val="1F2021"/>
                </a:solidFill>
                <a:latin typeface="Times New Roman"/>
                <a:cs typeface="Times New Roman"/>
              </a:rPr>
              <a:t>ласн</a:t>
            </a:r>
            <a:r>
              <a:rPr sz="2800" spc="65" dirty="0">
                <a:solidFill>
                  <a:srgbClr val="1F2021"/>
                </a:solidFill>
                <a:latin typeface="Times New Roman"/>
                <a:cs typeface="Times New Roman"/>
              </a:rPr>
              <a:t>о</a:t>
            </a:r>
            <a:r>
              <a:rPr sz="2800" spc="-5" dirty="0">
                <a:solidFill>
                  <a:srgbClr val="1F2021"/>
                </a:solidFill>
                <a:latin typeface="Times New Roman"/>
                <a:cs typeface="Times New Roman"/>
              </a:rPr>
              <a:t>сті</a:t>
            </a:r>
            <a:r>
              <a:rPr sz="2800" dirty="0">
                <a:solidFill>
                  <a:srgbClr val="1F2021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1F2021"/>
                </a:solidFill>
                <a:latin typeface="Times New Roman"/>
                <a:cs typeface="Times New Roman"/>
              </a:rPr>
              <a:t>на</a:t>
            </a:r>
            <a:r>
              <a:rPr sz="2800" dirty="0">
                <a:solidFill>
                  <a:srgbClr val="1F2021"/>
                </a:solidFill>
                <a:latin typeface="Times New Roman"/>
                <a:cs typeface="Times New Roman"/>
              </a:rPr>
              <a:t>	</a:t>
            </a:r>
            <a:r>
              <a:rPr sz="2800" spc="-10" dirty="0">
                <a:solidFill>
                  <a:srgbClr val="1F2021"/>
                </a:solidFill>
                <a:latin typeface="Times New Roman"/>
                <a:cs typeface="Times New Roman"/>
              </a:rPr>
              <a:t>зем</a:t>
            </a:r>
            <a:r>
              <a:rPr sz="2800" spc="-15" dirty="0">
                <a:solidFill>
                  <a:srgbClr val="1F2021"/>
                </a:solidFill>
                <a:latin typeface="Times New Roman"/>
                <a:cs typeface="Times New Roman"/>
              </a:rPr>
              <a:t>е</a:t>
            </a:r>
            <a:r>
              <a:rPr sz="2800" spc="-10" dirty="0">
                <a:solidFill>
                  <a:srgbClr val="1F2021"/>
                </a:solidFill>
                <a:latin typeface="Times New Roman"/>
                <a:cs typeface="Times New Roman"/>
              </a:rPr>
              <a:t>л</a:t>
            </a:r>
            <a:r>
              <a:rPr sz="2800" spc="5" dirty="0">
                <a:solidFill>
                  <a:srgbClr val="1F2021"/>
                </a:solidFill>
                <a:latin typeface="Times New Roman"/>
                <a:cs typeface="Times New Roman"/>
              </a:rPr>
              <a:t>ь</a:t>
            </a:r>
            <a:r>
              <a:rPr sz="2800" spc="-10" dirty="0">
                <a:solidFill>
                  <a:srgbClr val="1F2021"/>
                </a:solidFill>
                <a:latin typeface="Times New Roman"/>
                <a:cs typeface="Times New Roman"/>
              </a:rPr>
              <a:t>н</a:t>
            </a:r>
            <a:r>
              <a:rPr sz="2800" spc="-5" dirty="0">
                <a:solidFill>
                  <a:srgbClr val="1F2021"/>
                </a:solidFill>
                <a:latin typeface="Times New Roman"/>
                <a:cs typeface="Times New Roman"/>
              </a:rPr>
              <a:t>у</a:t>
            </a:r>
            <a:r>
              <a:rPr sz="2800" dirty="0">
                <a:solidFill>
                  <a:srgbClr val="1F2021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1F2021"/>
                </a:solidFill>
                <a:latin typeface="Times New Roman"/>
                <a:cs typeface="Times New Roman"/>
              </a:rPr>
              <a:t>ділян</a:t>
            </a:r>
            <a:r>
              <a:rPr sz="2800" spc="-35" dirty="0">
                <a:solidFill>
                  <a:srgbClr val="1F2021"/>
                </a:solidFill>
                <a:latin typeface="Times New Roman"/>
                <a:cs typeface="Times New Roman"/>
              </a:rPr>
              <a:t>к</a:t>
            </a:r>
            <a:r>
              <a:rPr sz="2800" spc="-280" dirty="0">
                <a:solidFill>
                  <a:srgbClr val="1F2021"/>
                </a:solidFill>
                <a:latin typeface="Times New Roman"/>
                <a:cs typeface="Times New Roman"/>
              </a:rPr>
              <a:t>у</a:t>
            </a:r>
            <a:r>
              <a:rPr sz="2800" spc="-5" dirty="0">
                <a:solidFill>
                  <a:srgbClr val="1F2021"/>
                </a:solidFill>
                <a:latin typeface="Times New Roman"/>
                <a:cs typeface="Times New Roman"/>
              </a:rPr>
              <a:t>,</a:t>
            </a:r>
            <a:r>
              <a:rPr sz="2800" dirty="0">
                <a:solidFill>
                  <a:srgbClr val="1F2021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1F2021"/>
                </a:solidFill>
                <a:latin typeface="Times New Roman"/>
                <a:cs typeface="Times New Roman"/>
              </a:rPr>
              <a:t>а</a:t>
            </a:r>
            <a:r>
              <a:rPr sz="2800" dirty="0">
                <a:solidFill>
                  <a:srgbClr val="1F2021"/>
                </a:solidFill>
                <a:latin typeface="Times New Roman"/>
                <a:cs typeface="Times New Roman"/>
              </a:rPr>
              <a:t>		</a:t>
            </a:r>
            <a:r>
              <a:rPr sz="2800" spc="25" dirty="0">
                <a:solidFill>
                  <a:srgbClr val="1F2021"/>
                </a:solidFill>
                <a:latin typeface="Times New Roman"/>
                <a:cs typeface="Times New Roman"/>
              </a:rPr>
              <a:t>т</a:t>
            </a:r>
            <a:r>
              <a:rPr sz="2800" spc="-5" dirty="0">
                <a:solidFill>
                  <a:srgbClr val="1F2021"/>
                </a:solidFill>
                <a:latin typeface="Times New Roman"/>
                <a:cs typeface="Times New Roman"/>
              </a:rPr>
              <a:t>а</a:t>
            </a:r>
            <a:r>
              <a:rPr sz="2800" spc="-150" dirty="0">
                <a:solidFill>
                  <a:srgbClr val="1F2021"/>
                </a:solidFill>
                <a:latin typeface="Times New Roman"/>
                <a:cs typeface="Times New Roman"/>
              </a:rPr>
              <a:t>к</a:t>
            </a:r>
            <a:r>
              <a:rPr sz="2800" spc="-65" dirty="0">
                <a:solidFill>
                  <a:srgbClr val="1F2021"/>
                </a:solidFill>
                <a:latin typeface="Times New Roman"/>
                <a:cs typeface="Times New Roman"/>
              </a:rPr>
              <a:t>о</a:t>
            </a:r>
            <a:r>
              <a:rPr sz="2800" spc="-5" dirty="0">
                <a:solidFill>
                  <a:srgbClr val="1F2021"/>
                </a:solidFill>
                <a:latin typeface="Times New Roman"/>
                <a:cs typeface="Times New Roman"/>
              </a:rPr>
              <a:t>ж  </a:t>
            </a:r>
            <a:r>
              <a:rPr sz="2800" spc="-10" dirty="0">
                <a:solidFill>
                  <a:srgbClr val="1F2021"/>
                </a:solidFill>
                <a:latin typeface="Times New Roman"/>
                <a:cs typeface="Times New Roman"/>
              </a:rPr>
              <a:t>п</a:t>
            </a:r>
            <a:r>
              <a:rPr sz="2800" dirty="0">
                <a:solidFill>
                  <a:srgbClr val="1F2021"/>
                </a:solidFill>
                <a:latin typeface="Times New Roman"/>
                <a:cs typeface="Times New Roman"/>
              </a:rPr>
              <a:t>р</a:t>
            </a:r>
            <a:r>
              <a:rPr sz="2800" spc="-5" dirty="0">
                <a:solidFill>
                  <a:srgbClr val="1F2021"/>
                </a:solidFill>
                <a:latin typeface="Times New Roman"/>
                <a:cs typeface="Times New Roman"/>
              </a:rPr>
              <a:t>а</a:t>
            </a:r>
            <a:r>
              <a:rPr sz="2800" spc="-35" dirty="0">
                <a:solidFill>
                  <a:srgbClr val="1F2021"/>
                </a:solidFill>
                <a:latin typeface="Times New Roman"/>
                <a:cs typeface="Times New Roman"/>
              </a:rPr>
              <a:t>в</a:t>
            </a:r>
            <a:r>
              <a:rPr sz="2800" spc="-5" dirty="0">
                <a:solidFill>
                  <a:srgbClr val="1F2021"/>
                </a:solidFill>
                <a:latin typeface="Times New Roman"/>
                <a:cs typeface="Times New Roman"/>
              </a:rPr>
              <a:t>о</a:t>
            </a:r>
            <a:r>
              <a:rPr sz="2800" dirty="0">
                <a:solidFill>
                  <a:srgbClr val="1F2021"/>
                </a:solidFill>
                <a:latin typeface="Times New Roman"/>
                <a:cs typeface="Times New Roman"/>
              </a:rPr>
              <a:t>	</a:t>
            </a:r>
            <a:r>
              <a:rPr sz="2800" spc="-10" dirty="0">
                <a:solidFill>
                  <a:srgbClr val="1F2021"/>
                </a:solidFill>
                <a:latin typeface="Times New Roman"/>
                <a:cs typeface="Times New Roman"/>
              </a:rPr>
              <a:t>п</a:t>
            </a:r>
            <a:r>
              <a:rPr sz="2800" spc="70" dirty="0">
                <a:solidFill>
                  <a:srgbClr val="1F2021"/>
                </a:solidFill>
                <a:latin typeface="Times New Roman"/>
                <a:cs typeface="Times New Roman"/>
              </a:rPr>
              <a:t>о</a:t>
            </a:r>
            <a:r>
              <a:rPr sz="2800" spc="-5" dirty="0">
                <a:solidFill>
                  <a:srgbClr val="1F2021"/>
                </a:solidFill>
                <a:latin typeface="Times New Roman"/>
                <a:cs typeface="Times New Roman"/>
              </a:rPr>
              <a:t>стійн</a:t>
            </a:r>
            <a:r>
              <a:rPr sz="2800" spc="5" dirty="0">
                <a:solidFill>
                  <a:srgbClr val="1F2021"/>
                </a:solidFill>
                <a:latin typeface="Times New Roman"/>
                <a:cs typeface="Times New Roman"/>
              </a:rPr>
              <a:t>о</a:t>
            </a:r>
            <a:r>
              <a:rPr sz="2800" spc="-75" dirty="0">
                <a:solidFill>
                  <a:srgbClr val="1F2021"/>
                </a:solidFill>
                <a:latin typeface="Times New Roman"/>
                <a:cs typeface="Times New Roman"/>
              </a:rPr>
              <a:t>г</a:t>
            </a:r>
            <a:r>
              <a:rPr sz="2800" spc="-5" dirty="0">
                <a:solidFill>
                  <a:srgbClr val="1F2021"/>
                </a:solidFill>
                <a:latin typeface="Times New Roman"/>
                <a:cs typeface="Times New Roman"/>
              </a:rPr>
              <a:t>о</a:t>
            </a:r>
            <a:r>
              <a:rPr sz="2800" dirty="0">
                <a:solidFill>
                  <a:srgbClr val="1F2021"/>
                </a:solidFill>
                <a:latin typeface="Times New Roman"/>
                <a:cs typeface="Times New Roman"/>
              </a:rPr>
              <a:t>		</a:t>
            </a:r>
            <a:r>
              <a:rPr sz="2800" spc="-155" dirty="0">
                <a:solidFill>
                  <a:srgbClr val="1F2021"/>
                </a:solidFill>
                <a:latin typeface="Times New Roman"/>
                <a:cs typeface="Times New Roman"/>
              </a:rPr>
              <a:t>к</a:t>
            </a:r>
            <a:r>
              <a:rPr sz="2800" dirty="0">
                <a:solidFill>
                  <a:srgbClr val="1F2021"/>
                </a:solidFill>
                <a:latin typeface="Times New Roman"/>
                <a:cs typeface="Times New Roman"/>
              </a:rPr>
              <a:t>ор</a:t>
            </a:r>
            <a:r>
              <a:rPr sz="2800" spc="-10" dirty="0">
                <a:solidFill>
                  <a:srgbClr val="1F2021"/>
                </a:solidFill>
                <a:latin typeface="Times New Roman"/>
                <a:cs typeface="Times New Roman"/>
              </a:rPr>
              <a:t>ис</a:t>
            </a:r>
            <a:r>
              <a:rPr sz="2800" spc="-40" dirty="0">
                <a:solidFill>
                  <a:srgbClr val="1F2021"/>
                </a:solidFill>
                <a:latin typeface="Times New Roman"/>
                <a:cs typeface="Times New Roman"/>
              </a:rPr>
              <a:t>т</a:t>
            </a:r>
            <a:r>
              <a:rPr sz="2800" dirty="0">
                <a:solidFill>
                  <a:srgbClr val="1F2021"/>
                </a:solidFill>
                <a:latin typeface="Times New Roman"/>
                <a:cs typeface="Times New Roman"/>
              </a:rPr>
              <a:t>у</a:t>
            </a:r>
            <a:r>
              <a:rPr sz="2800" spc="-40" dirty="0">
                <a:solidFill>
                  <a:srgbClr val="1F2021"/>
                </a:solidFill>
                <a:latin typeface="Times New Roman"/>
                <a:cs typeface="Times New Roman"/>
              </a:rPr>
              <a:t>в</a:t>
            </a:r>
            <a:r>
              <a:rPr sz="2800" spc="-5" dirty="0">
                <a:solidFill>
                  <a:srgbClr val="1F2021"/>
                </a:solidFill>
                <a:latin typeface="Times New Roman"/>
                <a:cs typeface="Times New Roman"/>
              </a:rPr>
              <a:t>ання</a:t>
            </a:r>
            <a:r>
              <a:rPr sz="2800" dirty="0">
                <a:solidFill>
                  <a:srgbClr val="1F2021"/>
                </a:solidFill>
                <a:latin typeface="Times New Roman"/>
                <a:cs typeface="Times New Roman"/>
              </a:rPr>
              <a:t>		</a:t>
            </a:r>
            <a:r>
              <a:rPr sz="2800" spc="30" dirty="0">
                <a:solidFill>
                  <a:srgbClr val="1F2021"/>
                </a:solidFill>
                <a:latin typeface="Times New Roman"/>
                <a:cs typeface="Times New Roman"/>
              </a:rPr>
              <a:t>т</a:t>
            </a:r>
            <a:r>
              <a:rPr sz="2800" spc="-5" dirty="0">
                <a:solidFill>
                  <a:srgbClr val="1F2021"/>
                </a:solidFill>
                <a:latin typeface="Times New Roman"/>
                <a:cs typeface="Times New Roman"/>
              </a:rPr>
              <a:t>а</a:t>
            </a:r>
            <a:r>
              <a:rPr sz="2800" dirty="0">
                <a:solidFill>
                  <a:srgbClr val="1F2021"/>
                </a:solidFill>
                <a:latin typeface="Times New Roman"/>
                <a:cs typeface="Times New Roman"/>
              </a:rPr>
              <a:t>	</a:t>
            </a:r>
            <a:r>
              <a:rPr sz="2800" spc="-10" dirty="0">
                <a:solidFill>
                  <a:srgbClr val="1F2021"/>
                </a:solidFill>
                <a:latin typeface="Times New Roman"/>
                <a:cs typeface="Times New Roman"/>
              </a:rPr>
              <a:t>п</a:t>
            </a:r>
            <a:r>
              <a:rPr sz="2800" dirty="0">
                <a:solidFill>
                  <a:srgbClr val="1F2021"/>
                </a:solidFill>
                <a:latin typeface="Times New Roman"/>
                <a:cs typeface="Times New Roman"/>
              </a:rPr>
              <a:t>р</a:t>
            </a:r>
            <a:r>
              <a:rPr sz="2800" spc="-5" dirty="0">
                <a:solidFill>
                  <a:srgbClr val="1F2021"/>
                </a:solidFill>
                <a:latin typeface="Times New Roman"/>
                <a:cs typeface="Times New Roman"/>
              </a:rPr>
              <a:t>а</a:t>
            </a:r>
            <a:r>
              <a:rPr sz="2800" spc="-25" dirty="0">
                <a:solidFill>
                  <a:srgbClr val="1F2021"/>
                </a:solidFill>
                <a:latin typeface="Times New Roman"/>
                <a:cs typeface="Times New Roman"/>
              </a:rPr>
              <a:t>в</a:t>
            </a:r>
            <a:r>
              <a:rPr sz="2800" spc="-5" dirty="0">
                <a:solidFill>
                  <a:srgbClr val="1F2021"/>
                </a:solidFill>
                <a:latin typeface="Times New Roman"/>
                <a:cs typeface="Times New Roman"/>
              </a:rPr>
              <a:t>о</a:t>
            </a:r>
            <a:r>
              <a:rPr sz="2800" dirty="0">
                <a:solidFill>
                  <a:srgbClr val="1F2021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1F2021"/>
                </a:solidFill>
                <a:latin typeface="Times New Roman"/>
                <a:cs typeface="Times New Roman"/>
              </a:rPr>
              <a:t>о</a:t>
            </a:r>
            <a:r>
              <a:rPr sz="2800" dirty="0">
                <a:solidFill>
                  <a:srgbClr val="1F2021"/>
                </a:solidFill>
                <a:latin typeface="Times New Roman"/>
                <a:cs typeface="Times New Roman"/>
              </a:rPr>
              <a:t>р</a:t>
            </a:r>
            <a:r>
              <a:rPr sz="2800" spc="-5" dirty="0">
                <a:solidFill>
                  <a:srgbClr val="1F2021"/>
                </a:solidFill>
                <a:latin typeface="Times New Roman"/>
                <a:cs typeface="Times New Roman"/>
              </a:rPr>
              <a:t>енди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959733" y="1279017"/>
            <a:ext cx="166814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5" dirty="0">
                <a:solidFill>
                  <a:srgbClr val="1F2021"/>
                </a:solidFill>
                <a:latin typeface="Times New Roman"/>
                <a:cs typeface="Times New Roman"/>
              </a:rPr>
              <a:t>виникають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97560" y="1279017"/>
            <a:ext cx="3137535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948180" algn="l"/>
              </a:tabLst>
            </a:pPr>
            <a:r>
              <a:rPr sz="2800" spc="-10" dirty="0">
                <a:solidFill>
                  <a:srgbClr val="1F2021"/>
                </a:solidFill>
                <a:latin typeface="Times New Roman"/>
                <a:cs typeface="Times New Roman"/>
              </a:rPr>
              <a:t>зе</a:t>
            </a:r>
            <a:r>
              <a:rPr sz="2800" spc="-20" dirty="0">
                <a:solidFill>
                  <a:srgbClr val="1F2021"/>
                </a:solidFill>
                <a:latin typeface="Times New Roman"/>
                <a:cs typeface="Times New Roman"/>
              </a:rPr>
              <a:t>м</a:t>
            </a:r>
            <a:r>
              <a:rPr sz="2800" spc="-5" dirty="0">
                <a:solidFill>
                  <a:srgbClr val="1F2021"/>
                </a:solidFill>
                <a:latin typeface="Times New Roman"/>
                <a:cs typeface="Times New Roman"/>
              </a:rPr>
              <a:t>ельн</a:t>
            </a:r>
            <a:r>
              <a:rPr sz="2800" dirty="0">
                <a:solidFill>
                  <a:srgbClr val="1F2021"/>
                </a:solidFill>
                <a:latin typeface="Times New Roman"/>
                <a:cs typeface="Times New Roman"/>
              </a:rPr>
              <a:t>о</a:t>
            </a:r>
            <a:r>
              <a:rPr sz="2800" spc="-5" dirty="0">
                <a:solidFill>
                  <a:srgbClr val="1F2021"/>
                </a:solidFill>
                <a:latin typeface="Times New Roman"/>
                <a:cs typeface="Times New Roman"/>
              </a:rPr>
              <a:t>ї</a:t>
            </a:r>
            <a:r>
              <a:rPr sz="2800" dirty="0">
                <a:solidFill>
                  <a:srgbClr val="1F2021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1F2021"/>
                </a:solidFill>
                <a:latin typeface="Times New Roman"/>
                <a:cs typeface="Times New Roman"/>
              </a:rPr>
              <a:t>діля</a:t>
            </a:r>
            <a:r>
              <a:rPr sz="2800" spc="10" dirty="0">
                <a:solidFill>
                  <a:srgbClr val="1F2021"/>
                </a:solidFill>
                <a:latin typeface="Times New Roman"/>
                <a:cs typeface="Times New Roman"/>
              </a:rPr>
              <a:t>н</a:t>
            </a:r>
            <a:r>
              <a:rPr sz="2800" dirty="0">
                <a:solidFill>
                  <a:srgbClr val="1F2021"/>
                </a:solidFill>
                <a:latin typeface="Times New Roman"/>
                <a:cs typeface="Times New Roman"/>
              </a:rPr>
              <a:t>к</a:t>
            </a:r>
            <a:r>
              <a:rPr sz="2800" spc="-5" dirty="0">
                <a:solidFill>
                  <a:srgbClr val="1F2021"/>
                </a:solidFill>
                <a:latin typeface="Times New Roman"/>
                <a:cs typeface="Times New Roman"/>
              </a:rPr>
              <a:t>и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i="1" spc="-15" dirty="0">
                <a:solidFill>
                  <a:srgbClr val="1F2021"/>
                </a:solidFill>
                <a:latin typeface="Times New Roman"/>
                <a:cs typeface="Times New Roman"/>
              </a:rPr>
              <a:t>державної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34410" y="1705432"/>
            <a:ext cx="166052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i="1" spc="-5" dirty="0">
                <a:solidFill>
                  <a:srgbClr val="1F2021"/>
                </a:solidFill>
                <a:latin typeface="Times New Roman"/>
                <a:cs typeface="Times New Roman"/>
              </a:rPr>
              <a:t>реєстрації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686425" y="1279017"/>
            <a:ext cx="2338705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95"/>
              </a:spcBef>
              <a:tabLst>
                <a:tab pos="589280" algn="l"/>
              </a:tabLst>
            </a:pPr>
            <a:r>
              <a:rPr sz="2800" i="1" spc="-5" dirty="0">
                <a:solidFill>
                  <a:srgbClr val="1F2021"/>
                </a:solidFill>
                <a:latin typeface="Times New Roman"/>
                <a:cs typeface="Times New Roman"/>
              </a:rPr>
              <a:t>з	</a:t>
            </a:r>
            <a:r>
              <a:rPr sz="2800" i="1" spc="-35" dirty="0">
                <a:solidFill>
                  <a:srgbClr val="1F2021"/>
                </a:solidFill>
                <a:latin typeface="Times New Roman"/>
                <a:cs typeface="Times New Roman"/>
              </a:rPr>
              <a:t>моменту</a:t>
            </a:r>
            <a:endParaRPr sz="280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tabLst>
                <a:tab pos="1530350" algn="l"/>
              </a:tabLst>
            </a:pPr>
            <a:r>
              <a:rPr sz="2800" i="1" dirty="0">
                <a:solidFill>
                  <a:srgbClr val="1F2021"/>
                </a:solidFill>
                <a:latin typeface="Times New Roman"/>
                <a:cs typeface="Times New Roman"/>
              </a:rPr>
              <a:t>ци</a:t>
            </a:r>
            <a:r>
              <a:rPr sz="2800" i="1" spc="-5" dirty="0">
                <a:solidFill>
                  <a:srgbClr val="1F2021"/>
                </a:solidFill>
                <a:latin typeface="Times New Roman"/>
                <a:cs typeface="Times New Roman"/>
              </a:rPr>
              <a:t>х</a:t>
            </a:r>
            <a:r>
              <a:rPr sz="2800" i="1" dirty="0">
                <a:solidFill>
                  <a:srgbClr val="1F2021"/>
                </a:solidFill>
                <a:latin typeface="Times New Roman"/>
                <a:cs typeface="Times New Roman"/>
              </a:rPr>
              <a:t>	</a:t>
            </a:r>
            <a:r>
              <a:rPr sz="2800" spc="-10" dirty="0">
                <a:solidFill>
                  <a:srgbClr val="1F2021"/>
                </a:solidFill>
                <a:latin typeface="Times New Roman"/>
                <a:cs typeface="Times New Roman"/>
              </a:rPr>
              <a:t>пра</a:t>
            </a:r>
            <a:r>
              <a:rPr sz="2800" spc="-5" dirty="0">
                <a:solidFill>
                  <a:srgbClr val="1F2021"/>
                </a:solidFill>
                <a:latin typeface="Times New Roman"/>
                <a:cs typeface="Times New Roman"/>
              </a:rPr>
              <a:t>в.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97560" y="2985973"/>
            <a:ext cx="163322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40" dirty="0">
                <a:solidFill>
                  <a:srgbClr val="1F2021"/>
                </a:solidFill>
                <a:latin typeface="Times New Roman"/>
                <a:cs typeface="Times New Roman"/>
              </a:rPr>
              <a:t>Р</a:t>
            </a:r>
            <a:r>
              <a:rPr sz="2800" spc="-5" dirty="0">
                <a:solidFill>
                  <a:srgbClr val="1F2021"/>
                </a:solidFill>
                <a:latin typeface="Times New Roman"/>
                <a:cs typeface="Times New Roman"/>
              </a:rPr>
              <a:t>еє</a:t>
            </a:r>
            <a:r>
              <a:rPr sz="2800" spc="-20" dirty="0">
                <a:solidFill>
                  <a:srgbClr val="1F2021"/>
                </a:solidFill>
                <a:latin typeface="Times New Roman"/>
                <a:cs typeface="Times New Roman"/>
              </a:rPr>
              <a:t>с</a:t>
            </a:r>
            <a:r>
              <a:rPr sz="2800" spc="25" dirty="0">
                <a:solidFill>
                  <a:srgbClr val="1F2021"/>
                </a:solidFill>
                <a:latin typeface="Times New Roman"/>
                <a:cs typeface="Times New Roman"/>
              </a:rPr>
              <a:t>т</a:t>
            </a:r>
            <a:r>
              <a:rPr sz="2800" spc="-5" dirty="0">
                <a:solidFill>
                  <a:srgbClr val="1F2021"/>
                </a:solidFill>
                <a:latin typeface="Times New Roman"/>
                <a:cs typeface="Times New Roman"/>
              </a:rPr>
              <a:t>рація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292223" y="2985973"/>
            <a:ext cx="573278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144905" algn="l"/>
                <a:tab pos="2875915" algn="l"/>
                <a:tab pos="3531235" algn="l"/>
                <a:tab pos="4874260" algn="l"/>
              </a:tabLst>
            </a:pPr>
            <a:r>
              <a:rPr sz="2800" spc="-10" dirty="0">
                <a:solidFill>
                  <a:srgbClr val="1F2021"/>
                </a:solidFill>
                <a:latin typeface="Times New Roman"/>
                <a:cs typeface="Times New Roman"/>
              </a:rPr>
              <a:t>пра</a:t>
            </a:r>
            <a:r>
              <a:rPr sz="2800" spc="-45" dirty="0">
                <a:solidFill>
                  <a:srgbClr val="1F2021"/>
                </a:solidFill>
                <a:latin typeface="Times New Roman"/>
                <a:cs typeface="Times New Roman"/>
              </a:rPr>
              <a:t>в</a:t>
            </a:r>
            <a:r>
              <a:rPr sz="2800" spc="-5" dirty="0">
                <a:solidFill>
                  <a:srgbClr val="1F2021"/>
                </a:solidFill>
                <a:latin typeface="Times New Roman"/>
                <a:cs typeface="Times New Roman"/>
              </a:rPr>
              <a:t>а</a:t>
            </a:r>
            <a:r>
              <a:rPr sz="2800" dirty="0">
                <a:solidFill>
                  <a:srgbClr val="1F2021"/>
                </a:solidFill>
                <a:latin typeface="Times New Roman"/>
                <a:cs typeface="Times New Roman"/>
              </a:rPr>
              <a:t>	</a:t>
            </a:r>
            <a:r>
              <a:rPr sz="2800" spc="-45" dirty="0">
                <a:solidFill>
                  <a:srgbClr val="1F2021"/>
                </a:solidFill>
                <a:latin typeface="Times New Roman"/>
                <a:cs typeface="Times New Roman"/>
              </a:rPr>
              <a:t>в</a:t>
            </a:r>
            <a:r>
              <a:rPr sz="2800" spc="-10" dirty="0">
                <a:solidFill>
                  <a:srgbClr val="1F2021"/>
                </a:solidFill>
                <a:latin typeface="Times New Roman"/>
                <a:cs typeface="Times New Roman"/>
              </a:rPr>
              <a:t>л</a:t>
            </a:r>
            <a:r>
              <a:rPr sz="2800" spc="-20" dirty="0">
                <a:solidFill>
                  <a:srgbClr val="1F2021"/>
                </a:solidFill>
                <a:latin typeface="Times New Roman"/>
                <a:cs typeface="Times New Roman"/>
              </a:rPr>
              <a:t>а</a:t>
            </a:r>
            <a:r>
              <a:rPr sz="2800" spc="-5" dirty="0">
                <a:solidFill>
                  <a:srgbClr val="1F2021"/>
                </a:solidFill>
                <a:latin typeface="Times New Roman"/>
                <a:cs typeface="Times New Roman"/>
              </a:rPr>
              <a:t>сн</a:t>
            </a:r>
            <a:r>
              <a:rPr sz="2800" spc="65" dirty="0">
                <a:solidFill>
                  <a:srgbClr val="1F2021"/>
                </a:solidFill>
                <a:latin typeface="Times New Roman"/>
                <a:cs typeface="Times New Roman"/>
              </a:rPr>
              <a:t>о</a:t>
            </a:r>
            <a:r>
              <a:rPr sz="2800" spc="-5" dirty="0">
                <a:solidFill>
                  <a:srgbClr val="1F2021"/>
                </a:solidFill>
                <a:latin typeface="Times New Roman"/>
                <a:cs typeface="Times New Roman"/>
              </a:rPr>
              <a:t>сті</a:t>
            </a:r>
            <a:r>
              <a:rPr sz="2800" dirty="0">
                <a:solidFill>
                  <a:srgbClr val="1F2021"/>
                </a:solidFill>
                <a:latin typeface="Times New Roman"/>
                <a:cs typeface="Times New Roman"/>
              </a:rPr>
              <a:t>	</a:t>
            </a:r>
            <a:r>
              <a:rPr sz="2800" spc="-10" dirty="0">
                <a:solidFill>
                  <a:srgbClr val="1F2021"/>
                </a:solidFill>
                <a:latin typeface="Times New Roman"/>
                <a:cs typeface="Times New Roman"/>
              </a:rPr>
              <a:t>ч</a:t>
            </a:r>
            <a:r>
              <a:rPr sz="2800" spc="-5" dirty="0">
                <a:solidFill>
                  <a:srgbClr val="1F2021"/>
                </a:solidFill>
                <a:latin typeface="Times New Roman"/>
                <a:cs typeface="Times New Roman"/>
              </a:rPr>
              <a:t>и</a:t>
            </a:r>
            <a:r>
              <a:rPr sz="2800" dirty="0">
                <a:solidFill>
                  <a:srgbClr val="1F2021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1F2021"/>
                </a:solidFill>
                <a:latin typeface="Times New Roman"/>
                <a:cs typeface="Times New Roman"/>
              </a:rPr>
              <a:t>інш</a:t>
            </a:r>
            <a:r>
              <a:rPr sz="2800" dirty="0">
                <a:solidFill>
                  <a:srgbClr val="1F2021"/>
                </a:solidFill>
                <a:latin typeface="Times New Roman"/>
                <a:cs typeface="Times New Roman"/>
              </a:rPr>
              <a:t>о</a:t>
            </a:r>
            <a:r>
              <a:rPr sz="2800" spc="-75" dirty="0">
                <a:solidFill>
                  <a:srgbClr val="1F2021"/>
                </a:solidFill>
                <a:latin typeface="Times New Roman"/>
                <a:cs typeface="Times New Roman"/>
              </a:rPr>
              <a:t>г</a:t>
            </a:r>
            <a:r>
              <a:rPr sz="2800" spc="-5" dirty="0">
                <a:solidFill>
                  <a:srgbClr val="1F2021"/>
                </a:solidFill>
                <a:latin typeface="Times New Roman"/>
                <a:cs typeface="Times New Roman"/>
              </a:rPr>
              <a:t>о</a:t>
            </a:r>
            <a:r>
              <a:rPr sz="2800" dirty="0">
                <a:solidFill>
                  <a:srgbClr val="1F2021"/>
                </a:solidFill>
                <a:latin typeface="Times New Roman"/>
                <a:cs typeface="Times New Roman"/>
              </a:rPr>
              <a:t>	</a:t>
            </a:r>
            <a:r>
              <a:rPr sz="2800" spc="-10" dirty="0">
                <a:solidFill>
                  <a:srgbClr val="1F2021"/>
                </a:solidFill>
                <a:latin typeface="Times New Roman"/>
                <a:cs typeface="Times New Roman"/>
              </a:rPr>
              <a:t>пр</a:t>
            </a:r>
            <a:r>
              <a:rPr sz="2800" spc="-20" dirty="0">
                <a:solidFill>
                  <a:srgbClr val="1F2021"/>
                </a:solidFill>
                <a:latin typeface="Times New Roman"/>
                <a:cs typeface="Times New Roman"/>
              </a:rPr>
              <a:t>а</a:t>
            </a:r>
            <a:r>
              <a:rPr sz="2800" spc="-45" dirty="0">
                <a:solidFill>
                  <a:srgbClr val="1F2021"/>
                </a:solidFill>
                <a:latin typeface="Times New Roman"/>
                <a:cs typeface="Times New Roman"/>
              </a:rPr>
              <a:t>в</a:t>
            </a:r>
            <a:r>
              <a:rPr sz="2800" spc="-5" dirty="0">
                <a:solidFill>
                  <a:srgbClr val="1F2021"/>
                </a:solidFill>
                <a:latin typeface="Times New Roman"/>
                <a:cs typeface="Times New Roman"/>
              </a:rPr>
              <a:t>а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97560" y="3413252"/>
            <a:ext cx="762952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35" dirty="0">
                <a:solidFill>
                  <a:srgbClr val="1F2021"/>
                </a:solidFill>
                <a:latin typeface="Times New Roman"/>
                <a:cs typeface="Times New Roman"/>
              </a:rPr>
              <a:t>(оренду,</a:t>
            </a:r>
            <a:r>
              <a:rPr sz="2800" spc="150" dirty="0">
                <a:solidFill>
                  <a:srgbClr val="1F2021"/>
                </a:solidFill>
                <a:latin typeface="Times New Roman"/>
                <a:cs typeface="Times New Roman"/>
              </a:rPr>
              <a:t> </a:t>
            </a:r>
            <a:r>
              <a:rPr sz="2800" spc="-30" dirty="0">
                <a:solidFill>
                  <a:srgbClr val="1F2021"/>
                </a:solidFill>
                <a:latin typeface="Times New Roman"/>
                <a:cs typeface="Times New Roman"/>
              </a:rPr>
              <a:t>сервітут,</a:t>
            </a:r>
            <a:r>
              <a:rPr sz="2800" spc="140" dirty="0">
                <a:solidFill>
                  <a:srgbClr val="1F2021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1F2021"/>
                </a:solidFill>
                <a:latin typeface="Times New Roman"/>
                <a:cs typeface="Times New Roman"/>
              </a:rPr>
              <a:t>суперфіцій,</a:t>
            </a:r>
            <a:r>
              <a:rPr sz="2800" spc="140" dirty="0">
                <a:solidFill>
                  <a:srgbClr val="1F2021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1F2021"/>
                </a:solidFill>
                <a:latin typeface="Times New Roman"/>
                <a:cs typeface="Times New Roman"/>
              </a:rPr>
              <a:t>емфітевзис</a:t>
            </a:r>
            <a:r>
              <a:rPr sz="2800" spc="150" dirty="0">
                <a:solidFill>
                  <a:srgbClr val="1F2021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1F2021"/>
                </a:solidFill>
                <a:latin typeface="Times New Roman"/>
                <a:cs typeface="Times New Roman"/>
              </a:rPr>
              <a:t>і</a:t>
            </a:r>
            <a:r>
              <a:rPr sz="2800" spc="150" dirty="0">
                <a:solidFill>
                  <a:srgbClr val="1F2021"/>
                </a:solidFill>
                <a:latin typeface="Times New Roman"/>
                <a:cs typeface="Times New Roman"/>
              </a:rPr>
              <a:t> </a:t>
            </a:r>
            <a:r>
              <a:rPr sz="2800" spc="-45" dirty="0">
                <a:solidFill>
                  <a:srgbClr val="1F2021"/>
                </a:solidFill>
                <a:latin typeface="Times New Roman"/>
                <a:cs typeface="Times New Roman"/>
              </a:rPr>
              <a:t>т.і.)</a:t>
            </a:r>
            <a:r>
              <a:rPr sz="2800" spc="150" dirty="0">
                <a:solidFill>
                  <a:srgbClr val="1F2021"/>
                </a:solidFill>
                <a:latin typeface="Times New Roman"/>
                <a:cs typeface="Times New Roman"/>
              </a:rPr>
              <a:t> </a:t>
            </a:r>
            <a:r>
              <a:rPr sz="2800" spc="10" dirty="0">
                <a:solidFill>
                  <a:srgbClr val="1F2021"/>
                </a:solidFill>
                <a:latin typeface="Times New Roman"/>
                <a:cs typeface="Times New Roman"/>
              </a:rPr>
              <a:t>на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97560" y="3839972"/>
            <a:ext cx="762762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tabLst>
                <a:tab pos="1278890" algn="l"/>
                <a:tab pos="1720850" algn="l"/>
                <a:tab pos="1766570" algn="l"/>
                <a:tab pos="2736215" algn="l"/>
                <a:tab pos="3738879" algn="l"/>
                <a:tab pos="5028565" algn="l"/>
                <a:tab pos="6817995" algn="l"/>
              </a:tabLst>
            </a:pPr>
            <a:r>
              <a:rPr sz="2800" spc="-10" dirty="0">
                <a:solidFill>
                  <a:srgbClr val="1F2021"/>
                </a:solidFill>
                <a:latin typeface="Times New Roman"/>
                <a:cs typeface="Times New Roman"/>
              </a:rPr>
              <a:t>зе</a:t>
            </a:r>
            <a:r>
              <a:rPr sz="2800" spc="-20" dirty="0">
                <a:solidFill>
                  <a:srgbClr val="1F2021"/>
                </a:solidFill>
                <a:latin typeface="Times New Roman"/>
                <a:cs typeface="Times New Roman"/>
              </a:rPr>
              <a:t>м</a:t>
            </a:r>
            <a:r>
              <a:rPr sz="2800" spc="-10" dirty="0">
                <a:solidFill>
                  <a:srgbClr val="1F2021"/>
                </a:solidFill>
                <a:latin typeface="Times New Roman"/>
                <a:cs typeface="Times New Roman"/>
              </a:rPr>
              <a:t>л</a:t>
            </a:r>
            <a:r>
              <a:rPr sz="2800" spc="-5" dirty="0">
                <a:solidFill>
                  <a:srgbClr val="1F2021"/>
                </a:solidFill>
                <a:latin typeface="Times New Roman"/>
                <a:cs typeface="Times New Roman"/>
              </a:rPr>
              <a:t>ю</a:t>
            </a:r>
            <a:r>
              <a:rPr sz="2800" dirty="0">
                <a:solidFill>
                  <a:srgbClr val="1F2021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1F2021"/>
                </a:solidFill>
                <a:latin typeface="Times New Roman"/>
                <a:cs typeface="Times New Roman"/>
              </a:rPr>
              <a:t>з</a:t>
            </a:r>
            <a:r>
              <a:rPr sz="2800" dirty="0">
                <a:solidFill>
                  <a:srgbClr val="1F2021"/>
                </a:solidFill>
                <a:latin typeface="Times New Roman"/>
                <a:cs typeface="Times New Roman"/>
              </a:rPr>
              <a:t>	201</a:t>
            </a:r>
            <a:r>
              <a:rPr sz="2800" spc="-5" dirty="0">
                <a:solidFill>
                  <a:srgbClr val="1F2021"/>
                </a:solidFill>
                <a:latin typeface="Times New Roman"/>
                <a:cs typeface="Times New Roman"/>
              </a:rPr>
              <a:t>6</a:t>
            </a:r>
            <a:r>
              <a:rPr sz="2800" dirty="0">
                <a:solidFill>
                  <a:srgbClr val="1F2021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1F2021"/>
                </a:solidFill>
                <a:latin typeface="Times New Roman"/>
                <a:cs typeface="Times New Roman"/>
              </a:rPr>
              <a:t>ро</a:t>
            </a:r>
            <a:r>
              <a:rPr sz="2800" spc="-45" dirty="0">
                <a:solidFill>
                  <a:srgbClr val="1F2021"/>
                </a:solidFill>
                <a:latin typeface="Times New Roman"/>
                <a:cs typeface="Times New Roman"/>
              </a:rPr>
              <a:t>к</a:t>
            </a:r>
            <a:r>
              <a:rPr sz="2800" spc="-5" dirty="0">
                <a:solidFill>
                  <a:srgbClr val="1F2021"/>
                </a:solidFill>
                <a:latin typeface="Times New Roman"/>
                <a:cs typeface="Times New Roman"/>
              </a:rPr>
              <a:t>у</a:t>
            </a:r>
            <a:r>
              <a:rPr sz="2800" dirty="0">
                <a:solidFill>
                  <a:srgbClr val="1F2021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1F2021"/>
                </a:solidFill>
                <a:latin typeface="Times New Roman"/>
                <a:cs typeface="Times New Roman"/>
              </a:rPr>
              <a:t>м</a:t>
            </a:r>
            <a:r>
              <a:rPr sz="2800" spc="-80" dirty="0">
                <a:solidFill>
                  <a:srgbClr val="1F2021"/>
                </a:solidFill>
                <a:latin typeface="Times New Roman"/>
                <a:cs typeface="Times New Roman"/>
              </a:rPr>
              <a:t>о</a:t>
            </a:r>
            <a:r>
              <a:rPr sz="2800" dirty="0">
                <a:solidFill>
                  <a:srgbClr val="1F2021"/>
                </a:solidFill>
                <a:latin typeface="Times New Roman"/>
                <a:cs typeface="Times New Roman"/>
              </a:rPr>
              <a:t>ж</a:t>
            </a:r>
            <a:r>
              <a:rPr sz="2800" spc="-10" dirty="0">
                <a:solidFill>
                  <a:srgbClr val="1F2021"/>
                </a:solidFill>
                <a:latin typeface="Times New Roman"/>
                <a:cs typeface="Times New Roman"/>
              </a:rPr>
              <a:t>н</a:t>
            </a:r>
            <a:r>
              <a:rPr sz="2800" spc="-5" dirty="0">
                <a:solidFill>
                  <a:srgbClr val="1F2021"/>
                </a:solidFill>
                <a:latin typeface="Times New Roman"/>
                <a:cs typeface="Times New Roman"/>
              </a:rPr>
              <a:t>а</a:t>
            </a:r>
            <a:r>
              <a:rPr sz="2800" dirty="0">
                <a:solidFill>
                  <a:srgbClr val="1F2021"/>
                </a:solidFill>
                <a:latin typeface="Times New Roman"/>
                <a:cs typeface="Times New Roman"/>
              </a:rPr>
              <a:t>	</a:t>
            </a:r>
            <a:r>
              <a:rPr sz="2800" spc="-55" dirty="0">
                <a:solidFill>
                  <a:srgbClr val="1F2021"/>
                </a:solidFill>
                <a:latin typeface="Times New Roman"/>
                <a:cs typeface="Times New Roman"/>
              </a:rPr>
              <a:t>з</a:t>
            </a:r>
            <a:r>
              <a:rPr sz="2800" spc="-5" dirty="0">
                <a:solidFill>
                  <a:srgbClr val="1F2021"/>
                </a:solidFill>
                <a:latin typeface="Times New Roman"/>
                <a:cs typeface="Times New Roman"/>
              </a:rPr>
              <a:t>ді</a:t>
            </a:r>
            <a:r>
              <a:rPr sz="2800" dirty="0">
                <a:solidFill>
                  <a:srgbClr val="1F2021"/>
                </a:solidFill>
                <a:latin typeface="Times New Roman"/>
                <a:cs typeface="Times New Roman"/>
              </a:rPr>
              <a:t>й</a:t>
            </a:r>
            <a:r>
              <a:rPr sz="2800" spc="-25" dirty="0">
                <a:solidFill>
                  <a:srgbClr val="1F2021"/>
                </a:solidFill>
                <a:latin typeface="Times New Roman"/>
                <a:cs typeface="Times New Roman"/>
              </a:rPr>
              <a:t>с</a:t>
            </a:r>
            <a:r>
              <a:rPr sz="2800" spc="-10" dirty="0">
                <a:solidFill>
                  <a:srgbClr val="1F2021"/>
                </a:solidFill>
                <a:latin typeface="Times New Roman"/>
                <a:cs typeface="Times New Roman"/>
              </a:rPr>
              <a:t>ни</a:t>
            </a:r>
            <a:r>
              <a:rPr sz="2800" dirty="0">
                <a:solidFill>
                  <a:srgbClr val="1F2021"/>
                </a:solidFill>
                <a:latin typeface="Times New Roman"/>
                <a:cs typeface="Times New Roman"/>
              </a:rPr>
              <a:t>т</a:t>
            </a:r>
            <a:r>
              <a:rPr sz="2800" spc="-5" dirty="0">
                <a:solidFill>
                  <a:srgbClr val="1F2021"/>
                </a:solidFill>
                <a:latin typeface="Times New Roman"/>
                <a:cs typeface="Times New Roman"/>
              </a:rPr>
              <a:t>и</a:t>
            </a:r>
            <a:r>
              <a:rPr sz="2800" dirty="0">
                <a:solidFill>
                  <a:srgbClr val="1F2021"/>
                </a:solidFill>
                <a:latin typeface="Times New Roman"/>
                <a:cs typeface="Times New Roman"/>
              </a:rPr>
              <a:t>	</a:t>
            </a:r>
            <a:r>
              <a:rPr sz="2800" i="1" spc="-10" dirty="0">
                <a:solidFill>
                  <a:srgbClr val="1F2021"/>
                </a:solidFill>
                <a:latin typeface="Times New Roman"/>
                <a:cs typeface="Times New Roman"/>
              </a:rPr>
              <a:t>че</a:t>
            </a:r>
            <a:r>
              <a:rPr sz="2800" i="1" dirty="0">
                <a:solidFill>
                  <a:srgbClr val="1F2021"/>
                </a:solidFill>
                <a:latin typeface="Times New Roman"/>
                <a:cs typeface="Times New Roman"/>
              </a:rPr>
              <a:t>р</a:t>
            </a:r>
            <a:r>
              <a:rPr sz="2800" i="1" spc="-50" dirty="0">
                <a:solidFill>
                  <a:srgbClr val="1F2021"/>
                </a:solidFill>
                <a:latin typeface="Times New Roman"/>
                <a:cs typeface="Times New Roman"/>
              </a:rPr>
              <a:t>е</a:t>
            </a:r>
            <a:r>
              <a:rPr sz="2800" i="1" spc="-5" dirty="0">
                <a:solidFill>
                  <a:srgbClr val="1F2021"/>
                </a:solidFill>
                <a:latin typeface="Times New Roman"/>
                <a:cs typeface="Times New Roman"/>
              </a:rPr>
              <a:t>з  </a:t>
            </a:r>
            <a:r>
              <a:rPr sz="2800" i="1" spc="5" dirty="0">
                <a:solidFill>
                  <a:srgbClr val="1F2021"/>
                </a:solidFill>
                <a:latin typeface="Times New Roman"/>
                <a:cs typeface="Times New Roman"/>
              </a:rPr>
              <a:t>місцевий		</a:t>
            </a:r>
            <a:r>
              <a:rPr sz="2800" i="1" spc="10" dirty="0">
                <a:solidFill>
                  <a:srgbClr val="1F2021"/>
                </a:solidFill>
                <a:latin typeface="Times New Roman"/>
                <a:cs typeface="Times New Roman"/>
              </a:rPr>
              <a:t>центр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525392" y="4266946"/>
            <a:ext cx="125539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i="1" spc="-10" dirty="0">
                <a:solidFill>
                  <a:srgbClr val="1F2021"/>
                </a:solidFill>
                <a:latin typeface="Times New Roman"/>
                <a:cs typeface="Times New Roman"/>
              </a:rPr>
              <a:t>н</a:t>
            </a:r>
            <a:r>
              <a:rPr sz="2800" i="1" dirty="0">
                <a:solidFill>
                  <a:srgbClr val="1F2021"/>
                </a:solidFill>
                <a:latin typeface="Times New Roman"/>
                <a:cs typeface="Times New Roman"/>
              </a:rPr>
              <a:t>а</a:t>
            </a:r>
            <a:r>
              <a:rPr sz="2800" i="1" spc="-5" dirty="0">
                <a:solidFill>
                  <a:srgbClr val="1F2021"/>
                </a:solidFill>
                <a:latin typeface="Times New Roman"/>
                <a:cs typeface="Times New Roman"/>
              </a:rPr>
              <a:t>дання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171313" y="4266946"/>
            <a:ext cx="285432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i="1" spc="-5" dirty="0">
                <a:solidFill>
                  <a:srgbClr val="1F2021"/>
                </a:solidFill>
                <a:latin typeface="Times New Roman"/>
                <a:cs typeface="Times New Roman"/>
              </a:rPr>
              <a:t>адміністративних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97560" y="4693665"/>
            <a:ext cx="7628255" cy="1305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2800" i="1" spc="-10" dirty="0">
                <a:solidFill>
                  <a:srgbClr val="1F2021"/>
                </a:solidFill>
                <a:latin typeface="Times New Roman"/>
                <a:cs typeface="Times New Roman"/>
              </a:rPr>
              <a:t>послуг</a:t>
            </a:r>
            <a:r>
              <a:rPr sz="2800" i="1" spc="-5" dirty="0">
                <a:solidFill>
                  <a:srgbClr val="1F2021"/>
                </a:solidFill>
                <a:latin typeface="Times New Roman"/>
                <a:cs typeface="Times New Roman"/>
              </a:rPr>
              <a:t> </a:t>
            </a:r>
            <a:r>
              <a:rPr sz="2800" i="1" spc="-15" dirty="0">
                <a:solidFill>
                  <a:srgbClr val="1F2021"/>
                </a:solidFill>
                <a:latin typeface="Times New Roman"/>
                <a:cs typeface="Times New Roman"/>
              </a:rPr>
              <a:t>(ЦНАП),</a:t>
            </a:r>
            <a:r>
              <a:rPr sz="2800" i="1" spc="-10" dirty="0">
                <a:solidFill>
                  <a:srgbClr val="1F2021"/>
                </a:solidFill>
                <a:latin typeface="Times New Roman"/>
                <a:cs typeface="Times New Roman"/>
              </a:rPr>
              <a:t> </a:t>
            </a:r>
            <a:r>
              <a:rPr sz="2800" i="1" spc="-5" dirty="0">
                <a:solidFill>
                  <a:srgbClr val="1F2021"/>
                </a:solidFill>
                <a:latin typeface="Times New Roman"/>
                <a:cs typeface="Times New Roman"/>
              </a:rPr>
              <a:t>який</a:t>
            </a:r>
            <a:r>
              <a:rPr sz="2800" i="1" dirty="0">
                <a:solidFill>
                  <a:srgbClr val="1F2021"/>
                </a:solidFill>
                <a:latin typeface="Times New Roman"/>
                <a:cs typeface="Times New Roman"/>
              </a:rPr>
              <a:t> </a:t>
            </a:r>
            <a:r>
              <a:rPr sz="2800" i="1" spc="-5" dirty="0">
                <a:solidFill>
                  <a:srgbClr val="1F2021"/>
                </a:solidFill>
                <a:latin typeface="Times New Roman"/>
                <a:cs typeface="Times New Roman"/>
              </a:rPr>
              <a:t>приймає</a:t>
            </a:r>
            <a:r>
              <a:rPr sz="2800" i="1" dirty="0">
                <a:solidFill>
                  <a:srgbClr val="1F2021"/>
                </a:solidFill>
                <a:latin typeface="Times New Roman"/>
                <a:cs typeface="Times New Roman"/>
              </a:rPr>
              <a:t> </a:t>
            </a:r>
            <a:r>
              <a:rPr sz="2800" i="1" spc="-15" dirty="0">
                <a:solidFill>
                  <a:srgbClr val="1F2021"/>
                </a:solidFill>
                <a:latin typeface="Times New Roman"/>
                <a:cs typeface="Times New Roman"/>
              </a:rPr>
              <a:t>документи</a:t>
            </a:r>
            <a:r>
              <a:rPr sz="2800" i="1" spc="-10" dirty="0">
                <a:solidFill>
                  <a:srgbClr val="1F2021"/>
                </a:solidFill>
                <a:latin typeface="Times New Roman"/>
                <a:cs typeface="Times New Roman"/>
              </a:rPr>
              <a:t> </a:t>
            </a:r>
            <a:r>
              <a:rPr sz="2800" i="1" spc="-5" dirty="0">
                <a:solidFill>
                  <a:srgbClr val="1F2021"/>
                </a:solidFill>
                <a:latin typeface="Times New Roman"/>
                <a:cs typeface="Times New Roman"/>
              </a:rPr>
              <a:t>для </a:t>
            </a:r>
            <a:r>
              <a:rPr sz="2800" i="1" dirty="0">
                <a:solidFill>
                  <a:srgbClr val="1F2021"/>
                </a:solidFill>
                <a:latin typeface="Times New Roman"/>
                <a:cs typeface="Times New Roman"/>
              </a:rPr>
              <a:t> </a:t>
            </a:r>
            <a:r>
              <a:rPr sz="2800" i="1" spc="-10" dirty="0">
                <a:solidFill>
                  <a:srgbClr val="1F2021"/>
                </a:solidFill>
                <a:latin typeface="Times New Roman"/>
                <a:cs typeface="Times New Roman"/>
              </a:rPr>
              <a:t>держреєстрації </a:t>
            </a:r>
            <a:r>
              <a:rPr sz="2800" i="1" spc="-15" dirty="0">
                <a:solidFill>
                  <a:srgbClr val="1F2021"/>
                </a:solidFill>
                <a:latin typeface="Times New Roman"/>
                <a:cs typeface="Times New Roman"/>
              </a:rPr>
              <a:t>речових </a:t>
            </a:r>
            <a:r>
              <a:rPr sz="2800" i="1" spc="-5" dirty="0">
                <a:solidFill>
                  <a:srgbClr val="1F2021"/>
                </a:solidFill>
                <a:latin typeface="Times New Roman"/>
                <a:cs typeface="Times New Roman"/>
              </a:rPr>
              <a:t>прав на </a:t>
            </a:r>
            <a:r>
              <a:rPr sz="2800" i="1" spc="-40" dirty="0">
                <a:solidFill>
                  <a:srgbClr val="1F2021"/>
                </a:solidFill>
                <a:latin typeface="Times New Roman"/>
                <a:cs typeface="Times New Roman"/>
              </a:rPr>
              <a:t>нерухоме </a:t>
            </a:r>
            <a:r>
              <a:rPr sz="2800" i="1" spc="-5" dirty="0">
                <a:solidFill>
                  <a:srgbClr val="1F2021"/>
                </a:solidFill>
                <a:latin typeface="Times New Roman"/>
                <a:cs typeface="Times New Roman"/>
              </a:rPr>
              <a:t>майно, </a:t>
            </a:r>
            <a:r>
              <a:rPr sz="2800" i="1" dirty="0">
                <a:solidFill>
                  <a:srgbClr val="1F2021"/>
                </a:solidFill>
                <a:latin typeface="Times New Roman"/>
                <a:cs typeface="Times New Roman"/>
              </a:rPr>
              <a:t> </a:t>
            </a:r>
            <a:r>
              <a:rPr sz="2800" i="1" spc="-15" dirty="0">
                <a:solidFill>
                  <a:srgbClr val="1F2021"/>
                </a:solidFill>
                <a:latin typeface="Times New Roman"/>
                <a:cs typeface="Times New Roman"/>
              </a:rPr>
              <a:t>або</a:t>
            </a:r>
            <a:r>
              <a:rPr sz="2800" i="1" dirty="0">
                <a:solidFill>
                  <a:srgbClr val="1F2021"/>
                </a:solidFill>
                <a:latin typeface="Times New Roman"/>
                <a:cs typeface="Times New Roman"/>
              </a:rPr>
              <a:t> </a:t>
            </a:r>
            <a:r>
              <a:rPr sz="2800" i="1" spc="-5" dirty="0">
                <a:solidFill>
                  <a:srgbClr val="1F2021"/>
                </a:solidFill>
                <a:latin typeface="Times New Roman"/>
                <a:cs typeface="Times New Roman"/>
              </a:rPr>
              <a:t>у</a:t>
            </a:r>
            <a:r>
              <a:rPr sz="2800" i="1" dirty="0">
                <a:solidFill>
                  <a:srgbClr val="1F2021"/>
                </a:solidFill>
                <a:latin typeface="Times New Roman"/>
                <a:cs typeface="Times New Roman"/>
              </a:rPr>
              <a:t> </a:t>
            </a:r>
            <a:r>
              <a:rPr sz="2800" i="1" spc="-10" dirty="0">
                <a:solidFill>
                  <a:srgbClr val="1F2021"/>
                </a:solidFill>
                <a:latin typeface="Times New Roman"/>
                <a:cs typeface="Times New Roman"/>
              </a:rPr>
              <a:t>нотаріуса.</a:t>
            </a:r>
            <a:endParaRPr sz="2800">
              <a:latin typeface="Times New Roman"/>
              <a:cs typeface="Times New Roman"/>
            </a:endParaRPr>
          </a:p>
        </p:txBody>
      </p:sp>
      <p:pic>
        <p:nvPicPr>
          <p:cNvPr id="14" name="object 1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206740" y="955547"/>
            <a:ext cx="3872484" cy="514197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7560" y="403098"/>
            <a:ext cx="10862945" cy="1305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2800" b="0" spc="-10" dirty="0">
                <a:latin typeface="Times New Roman"/>
                <a:cs typeface="Times New Roman"/>
              </a:rPr>
              <a:t>Під </a:t>
            </a:r>
            <a:r>
              <a:rPr sz="2800" b="0" spc="-5" dirty="0">
                <a:latin typeface="Times New Roman"/>
                <a:cs typeface="Times New Roman"/>
              </a:rPr>
              <a:t>час проведення оцінки </a:t>
            </a:r>
            <a:r>
              <a:rPr sz="2800" b="0" spc="-10" dirty="0">
                <a:latin typeface="Times New Roman"/>
                <a:cs typeface="Times New Roman"/>
              </a:rPr>
              <a:t>земельна </a:t>
            </a:r>
            <a:r>
              <a:rPr sz="2800" b="0" spc="-5" dirty="0">
                <a:latin typeface="Times New Roman"/>
                <a:cs typeface="Times New Roman"/>
              </a:rPr>
              <a:t>ділянка розглядається </a:t>
            </a:r>
            <a:r>
              <a:rPr sz="2800" b="0" dirty="0">
                <a:latin typeface="Times New Roman"/>
                <a:cs typeface="Times New Roman"/>
              </a:rPr>
              <a:t>як </a:t>
            </a:r>
            <a:r>
              <a:rPr sz="2800" b="0" spc="-5" dirty="0">
                <a:latin typeface="Times New Roman"/>
                <a:cs typeface="Times New Roman"/>
              </a:rPr>
              <a:t>частина </a:t>
            </a:r>
            <a:r>
              <a:rPr sz="2800" b="0" dirty="0">
                <a:latin typeface="Times New Roman"/>
                <a:cs typeface="Times New Roman"/>
              </a:rPr>
              <a:t> </a:t>
            </a:r>
            <a:r>
              <a:rPr sz="2800" b="0" spc="-10" dirty="0">
                <a:latin typeface="Times New Roman"/>
                <a:cs typeface="Times New Roman"/>
              </a:rPr>
              <a:t>земної </a:t>
            </a:r>
            <a:r>
              <a:rPr sz="2800" b="0" spc="-5" dirty="0">
                <a:latin typeface="Times New Roman"/>
                <a:cs typeface="Times New Roman"/>
              </a:rPr>
              <a:t>поверхні і </a:t>
            </a:r>
            <a:r>
              <a:rPr sz="2800" b="0" dirty="0">
                <a:latin typeface="Times New Roman"/>
                <a:cs typeface="Times New Roman"/>
              </a:rPr>
              <a:t>(або) </a:t>
            </a:r>
            <a:r>
              <a:rPr sz="2800" b="0" spc="-5" dirty="0">
                <a:latin typeface="Times New Roman"/>
                <a:cs typeface="Times New Roman"/>
              </a:rPr>
              <a:t>простір над та </a:t>
            </a:r>
            <a:r>
              <a:rPr sz="2800" b="0" dirty="0">
                <a:latin typeface="Times New Roman"/>
                <a:cs typeface="Times New Roman"/>
              </a:rPr>
              <a:t>під </a:t>
            </a:r>
            <a:r>
              <a:rPr sz="2800" b="0" spc="-5" dirty="0">
                <a:latin typeface="Times New Roman"/>
                <a:cs typeface="Times New Roman"/>
              </a:rPr>
              <a:t>нею висотою і глибиною, </a:t>
            </a:r>
            <a:r>
              <a:rPr sz="2800" b="0" spc="-10" dirty="0">
                <a:latin typeface="Times New Roman"/>
                <a:cs typeface="Times New Roman"/>
              </a:rPr>
              <a:t>що </a:t>
            </a:r>
            <a:r>
              <a:rPr sz="2800" b="0" spc="-5" dirty="0">
                <a:latin typeface="Times New Roman"/>
                <a:cs typeface="Times New Roman"/>
              </a:rPr>
              <a:t> необхідні</a:t>
            </a:r>
            <a:r>
              <a:rPr sz="2800" b="0" spc="-10" dirty="0">
                <a:latin typeface="Times New Roman"/>
                <a:cs typeface="Times New Roman"/>
              </a:rPr>
              <a:t> </a:t>
            </a:r>
            <a:r>
              <a:rPr sz="2800" b="0" spc="-5" dirty="0">
                <a:latin typeface="Times New Roman"/>
                <a:cs typeface="Times New Roman"/>
              </a:rPr>
              <a:t>для</a:t>
            </a:r>
            <a:r>
              <a:rPr sz="2800" b="0" spc="15" dirty="0">
                <a:latin typeface="Times New Roman"/>
                <a:cs typeface="Times New Roman"/>
              </a:rPr>
              <a:t> </a:t>
            </a:r>
            <a:r>
              <a:rPr sz="2800" b="0" spc="-5" dirty="0">
                <a:latin typeface="Times New Roman"/>
                <a:cs typeface="Times New Roman"/>
              </a:rPr>
              <a:t>здійснення</a:t>
            </a:r>
            <a:r>
              <a:rPr sz="2800" b="0" spc="-15" dirty="0">
                <a:latin typeface="Times New Roman"/>
                <a:cs typeface="Times New Roman"/>
              </a:rPr>
              <a:t> </a:t>
            </a:r>
            <a:r>
              <a:rPr sz="2800" b="0" spc="-10" dirty="0">
                <a:latin typeface="Times New Roman"/>
                <a:cs typeface="Times New Roman"/>
              </a:rPr>
              <a:t>земельних</a:t>
            </a:r>
            <a:r>
              <a:rPr sz="2800" b="0" spc="30" dirty="0">
                <a:latin typeface="Times New Roman"/>
                <a:cs typeface="Times New Roman"/>
              </a:rPr>
              <a:t> </a:t>
            </a:r>
            <a:r>
              <a:rPr sz="2800" b="0" spc="-10" dirty="0">
                <a:latin typeface="Times New Roman"/>
                <a:cs typeface="Times New Roman"/>
              </a:rPr>
              <a:t>поліпшень.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72160" y="2109927"/>
            <a:ext cx="2132965" cy="1305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 marR="30480" algn="just">
              <a:lnSpc>
                <a:spcPct val="100000"/>
              </a:lnSpc>
              <a:spcBef>
                <a:spcPts val="95"/>
              </a:spcBef>
            </a:pPr>
            <a:r>
              <a:rPr sz="2800" spc="-30" dirty="0">
                <a:latin typeface="Times New Roman"/>
                <a:cs typeface="Times New Roman"/>
              </a:rPr>
              <a:t>Формува</a:t>
            </a:r>
            <a:r>
              <a:rPr sz="4200" spc="-44" baseline="-9920" dirty="0">
                <a:latin typeface="Times New Roman"/>
                <a:cs typeface="Times New Roman"/>
              </a:rPr>
              <a:t>́</a:t>
            </a:r>
            <a:r>
              <a:rPr sz="2800" spc="-30" dirty="0">
                <a:latin typeface="Times New Roman"/>
                <a:cs typeface="Times New Roman"/>
              </a:rPr>
              <a:t>ння 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економічних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зе</a:t>
            </a:r>
            <a:r>
              <a:rPr sz="2800" spc="-20" dirty="0">
                <a:latin typeface="Times New Roman"/>
                <a:cs typeface="Times New Roman"/>
              </a:rPr>
              <a:t>м</a:t>
            </a:r>
            <a:r>
              <a:rPr sz="2800" spc="-10" dirty="0">
                <a:latin typeface="Times New Roman"/>
                <a:cs typeface="Times New Roman"/>
              </a:rPr>
              <a:t>л</a:t>
            </a:r>
            <a:r>
              <a:rPr sz="2800" spc="-15" dirty="0">
                <a:latin typeface="Times New Roman"/>
                <a:cs typeface="Times New Roman"/>
              </a:rPr>
              <a:t>е</a:t>
            </a:r>
            <a:r>
              <a:rPr sz="2800" spc="-5" dirty="0">
                <a:latin typeface="Times New Roman"/>
                <a:cs typeface="Times New Roman"/>
              </a:rPr>
              <a:t>уст</a:t>
            </a:r>
            <a:r>
              <a:rPr sz="2800" dirty="0">
                <a:latin typeface="Times New Roman"/>
                <a:cs typeface="Times New Roman"/>
              </a:rPr>
              <a:t>р</a:t>
            </a:r>
            <a:r>
              <a:rPr sz="2800" spc="-5" dirty="0">
                <a:latin typeface="Times New Roman"/>
                <a:cs typeface="Times New Roman"/>
              </a:rPr>
              <a:t>о</a:t>
            </a:r>
            <a:r>
              <a:rPr sz="2800" spc="5" dirty="0">
                <a:latin typeface="Times New Roman"/>
                <a:cs typeface="Times New Roman"/>
              </a:rPr>
              <a:t>ю</a:t>
            </a:r>
            <a:r>
              <a:rPr sz="2800" spc="-5" dirty="0">
                <a:latin typeface="Times New Roman"/>
                <a:cs typeface="Times New Roman"/>
              </a:rPr>
              <a:t>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30042" y="2109927"/>
            <a:ext cx="3170555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0325" marR="55880" indent="2540">
              <a:lnSpc>
                <a:spcPct val="100000"/>
              </a:lnSpc>
              <a:spcBef>
                <a:spcPts val="95"/>
              </a:spcBef>
              <a:tabLst>
                <a:tab pos="1933575" algn="l"/>
                <a:tab pos="2602230" algn="l"/>
              </a:tabLst>
            </a:pPr>
            <a:r>
              <a:rPr sz="2800" spc="-30" dirty="0">
                <a:latin typeface="Times New Roman"/>
                <a:cs typeface="Times New Roman"/>
              </a:rPr>
              <a:t>земе</a:t>
            </a:r>
            <a:r>
              <a:rPr sz="4200" spc="-44" baseline="-9920" dirty="0">
                <a:latin typeface="Times New Roman"/>
                <a:cs typeface="Times New Roman"/>
              </a:rPr>
              <a:t>́</a:t>
            </a:r>
            <a:r>
              <a:rPr sz="2800" spc="-30" dirty="0">
                <a:latin typeface="Times New Roman"/>
                <a:cs typeface="Times New Roman"/>
              </a:rPr>
              <a:t>льної	</a:t>
            </a:r>
            <a:r>
              <a:rPr sz="2800" spc="-35" dirty="0">
                <a:latin typeface="Times New Roman"/>
                <a:cs typeface="Times New Roman"/>
              </a:rPr>
              <a:t>діля</a:t>
            </a:r>
            <a:r>
              <a:rPr sz="4200" spc="-52" baseline="-9920" dirty="0">
                <a:latin typeface="Times New Roman"/>
                <a:cs typeface="Times New Roman"/>
              </a:rPr>
              <a:t>́</a:t>
            </a:r>
            <a:r>
              <a:rPr sz="2800" spc="-35" dirty="0">
                <a:latin typeface="Times New Roman"/>
                <a:cs typeface="Times New Roman"/>
              </a:rPr>
              <a:t>нки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характеристик	та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875782" y="2109927"/>
            <a:ext cx="5386705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233045">
              <a:lnSpc>
                <a:spcPct val="100000"/>
              </a:lnSpc>
              <a:spcBef>
                <a:spcPts val="95"/>
              </a:spcBef>
              <a:tabLst>
                <a:tab pos="748665" algn="l"/>
                <a:tab pos="2232660" algn="l"/>
                <a:tab pos="3183890" algn="l"/>
                <a:tab pos="3712845" algn="l"/>
                <a:tab pos="3766185" algn="l"/>
                <a:tab pos="4222115" algn="l"/>
              </a:tabLst>
            </a:pPr>
            <a:r>
              <a:rPr sz="2800" spc="-5" dirty="0">
                <a:latin typeface="Times New Roman"/>
                <a:cs typeface="Times New Roman"/>
              </a:rPr>
              <a:t>-	</a:t>
            </a:r>
            <a:r>
              <a:rPr sz="2800" spc="-10" dirty="0">
                <a:latin typeface="Times New Roman"/>
                <a:cs typeface="Times New Roman"/>
              </a:rPr>
              <a:t>вст</a:t>
            </a:r>
            <a:r>
              <a:rPr sz="2800" spc="-20" dirty="0">
                <a:latin typeface="Times New Roman"/>
                <a:cs typeface="Times New Roman"/>
              </a:rPr>
              <a:t>а</a:t>
            </a:r>
            <a:r>
              <a:rPr sz="2800" spc="-10" dirty="0">
                <a:latin typeface="Times New Roman"/>
                <a:cs typeface="Times New Roman"/>
              </a:rPr>
              <a:t>но</a:t>
            </a:r>
            <a:r>
              <a:rPr sz="2800" spc="10" dirty="0">
                <a:latin typeface="Times New Roman"/>
                <a:cs typeface="Times New Roman"/>
              </a:rPr>
              <a:t>в</a:t>
            </a:r>
            <a:r>
              <a:rPr sz="2800" spc="-10" dirty="0">
                <a:latin typeface="Times New Roman"/>
                <a:cs typeface="Times New Roman"/>
              </a:rPr>
              <a:t>л</a:t>
            </a:r>
            <a:r>
              <a:rPr sz="2800" spc="-20" dirty="0">
                <a:latin typeface="Times New Roman"/>
                <a:cs typeface="Times New Roman"/>
              </a:rPr>
              <a:t>е</a:t>
            </a:r>
            <a:r>
              <a:rPr sz="2800" spc="-10" dirty="0">
                <a:latin typeface="Times New Roman"/>
                <a:cs typeface="Times New Roman"/>
              </a:rPr>
              <a:t>нн</a:t>
            </a:r>
            <a:r>
              <a:rPr sz="2800" spc="-5" dirty="0">
                <a:latin typeface="Times New Roman"/>
                <a:cs typeface="Times New Roman"/>
              </a:rPr>
              <a:t>я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її</a:t>
            </a:r>
            <a:r>
              <a:rPr sz="2800" dirty="0">
                <a:latin typeface="Times New Roman"/>
                <a:cs typeface="Times New Roman"/>
              </a:rPr>
              <a:t>		</a:t>
            </a:r>
            <a:r>
              <a:rPr sz="2800" spc="-5" dirty="0">
                <a:latin typeface="Times New Roman"/>
                <a:cs typeface="Times New Roman"/>
              </a:rPr>
              <a:t>техніч</a:t>
            </a:r>
            <a:r>
              <a:rPr sz="2800" spc="5" dirty="0">
                <a:latin typeface="Times New Roman"/>
                <a:cs typeface="Times New Roman"/>
              </a:rPr>
              <a:t>н</a:t>
            </a:r>
            <a:r>
              <a:rPr sz="2800" spc="-10" dirty="0">
                <a:latin typeface="Times New Roman"/>
                <a:cs typeface="Times New Roman"/>
              </a:rPr>
              <a:t>их,  </a:t>
            </a:r>
            <a:r>
              <a:rPr sz="2800" dirty="0">
                <a:latin typeface="Times New Roman"/>
                <a:cs typeface="Times New Roman"/>
              </a:rPr>
              <a:t>ю</a:t>
            </a:r>
            <a:r>
              <a:rPr sz="2800" spc="-5" dirty="0">
                <a:latin typeface="Times New Roman"/>
                <a:cs typeface="Times New Roman"/>
              </a:rPr>
              <a:t>р</a:t>
            </a:r>
            <a:r>
              <a:rPr sz="2800" dirty="0">
                <a:latin typeface="Times New Roman"/>
                <a:cs typeface="Times New Roman"/>
              </a:rPr>
              <a:t>и</a:t>
            </a:r>
            <a:r>
              <a:rPr sz="2800" spc="-5" dirty="0">
                <a:latin typeface="Times New Roman"/>
                <a:cs typeface="Times New Roman"/>
              </a:rPr>
              <a:t>д</a:t>
            </a:r>
            <a:r>
              <a:rPr sz="2800" dirty="0">
                <a:latin typeface="Times New Roman"/>
                <a:cs typeface="Times New Roman"/>
              </a:rPr>
              <a:t>и</a:t>
            </a:r>
            <a:r>
              <a:rPr sz="2800" spc="-5" dirty="0">
                <a:latin typeface="Times New Roman"/>
                <a:cs typeface="Times New Roman"/>
              </a:rPr>
              <a:t>чно</a:t>
            </a:r>
            <a:r>
              <a:rPr sz="2800" spc="5" dirty="0">
                <a:latin typeface="Times New Roman"/>
                <a:cs typeface="Times New Roman"/>
              </a:rPr>
              <a:t>г</a:t>
            </a:r>
            <a:r>
              <a:rPr sz="2800" spc="-5" dirty="0">
                <a:latin typeface="Times New Roman"/>
                <a:cs typeface="Times New Roman"/>
              </a:rPr>
              <a:t>о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ст</a:t>
            </a:r>
            <a:r>
              <a:rPr sz="2800" spc="-15" dirty="0">
                <a:latin typeface="Times New Roman"/>
                <a:cs typeface="Times New Roman"/>
              </a:rPr>
              <a:t>а</a:t>
            </a:r>
            <a:r>
              <a:rPr sz="2800" spc="-5" dirty="0">
                <a:latin typeface="Times New Roman"/>
                <a:cs typeface="Times New Roman"/>
              </a:rPr>
              <a:t>тусу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в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10" dirty="0">
                <a:latin typeface="Times New Roman"/>
                <a:cs typeface="Times New Roman"/>
              </a:rPr>
              <a:t>п</a:t>
            </a:r>
            <a:r>
              <a:rPr sz="2800" spc="10" dirty="0">
                <a:latin typeface="Times New Roman"/>
                <a:cs typeface="Times New Roman"/>
              </a:rPr>
              <a:t>р</a:t>
            </a:r>
            <a:r>
              <a:rPr sz="2800" spc="-5" dirty="0">
                <a:latin typeface="Times New Roman"/>
                <a:cs typeface="Times New Roman"/>
              </a:rPr>
              <a:t>о</a:t>
            </a:r>
            <a:r>
              <a:rPr sz="2800" dirty="0">
                <a:latin typeface="Times New Roman"/>
                <a:cs typeface="Times New Roman"/>
              </a:rPr>
              <a:t>ц</a:t>
            </a:r>
            <a:r>
              <a:rPr sz="2800" spc="-5" dirty="0">
                <a:latin typeface="Times New Roman"/>
                <a:cs typeface="Times New Roman"/>
              </a:rPr>
              <a:t>е</a:t>
            </a:r>
            <a:r>
              <a:rPr sz="2800" spc="-30" dirty="0">
                <a:latin typeface="Times New Roman"/>
                <a:cs typeface="Times New Roman"/>
              </a:rPr>
              <a:t>с</a:t>
            </a:r>
            <a:r>
              <a:rPr sz="2800" spc="-5" dirty="0">
                <a:latin typeface="Times New Roman"/>
                <a:cs typeface="Times New Roman"/>
              </a:rPr>
              <a:t>і</a:t>
            </a:r>
            <a:endParaRPr sz="2800">
              <a:latin typeface="Times New Roman"/>
              <a:cs typeface="Times New Roman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826764" y="3429000"/>
            <a:ext cx="7328916" cy="3189732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11566017" y="141173"/>
            <a:ext cx="15303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Times New Roman"/>
                <a:cs typeface="Times New Roman"/>
              </a:rPr>
              <a:t>2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556247" y="2439923"/>
            <a:ext cx="5260848" cy="3500628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586841" y="127761"/>
            <a:ext cx="11152505" cy="17322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2800" spc="-15" dirty="0">
                <a:latin typeface="Times New Roman"/>
                <a:cs typeface="Times New Roman"/>
              </a:rPr>
              <a:t>Формування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земельної ділянки </a:t>
            </a:r>
            <a:r>
              <a:rPr sz="2800" spc="-10" dirty="0">
                <a:latin typeface="Times New Roman"/>
                <a:cs typeface="Times New Roman"/>
              </a:rPr>
              <a:t>полягає </a:t>
            </a:r>
            <a:r>
              <a:rPr sz="2800" spc="-5" dirty="0">
                <a:latin typeface="Times New Roman"/>
                <a:cs typeface="Times New Roman"/>
              </a:rPr>
              <a:t>у </a:t>
            </a:r>
            <a:r>
              <a:rPr sz="2800" spc="-15" dirty="0">
                <a:latin typeface="Times New Roman"/>
                <a:cs typeface="Times New Roman"/>
              </a:rPr>
              <a:t>визначенні</a:t>
            </a:r>
            <a:r>
              <a:rPr sz="2800" spc="-10" dirty="0">
                <a:latin typeface="Times New Roman"/>
                <a:cs typeface="Times New Roman"/>
              </a:rPr>
              <a:t> земельної</a:t>
            </a:r>
            <a:r>
              <a:rPr sz="2800" spc="68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ділянки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як об'єкта цивільних прав. </a:t>
            </a:r>
            <a:r>
              <a:rPr sz="2800" spc="-15" dirty="0">
                <a:latin typeface="Times New Roman"/>
                <a:cs typeface="Times New Roman"/>
              </a:rPr>
              <a:t>Формування</a:t>
            </a:r>
            <a:r>
              <a:rPr sz="2800" spc="-10" dirty="0">
                <a:latin typeface="Times New Roman"/>
                <a:cs typeface="Times New Roman"/>
              </a:rPr>
              <a:t> земельної </a:t>
            </a:r>
            <a:r>
              <a:rPr sz="2800" spc="-5" dirty="0">
                <a:latin typeface="Times New Roman"/>
                <a:cs typeface="Times New Roman"/>
              </a:rPr>
              <a:t>ділянки </a:t>
            </a:r>
            <a:r>
              <a:rPr sz="2800" spc="-20" dirty="0">
                <a:latin typeface="Times New Roman"/>
                <a:cs typeface="Times New Roman"/>
              </a:rPr>
              <a:t>передбачає 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визначення </a:t>
            </a:r>
            <a:r>
              <a:rPr sz="2800" spc="-5" dirty="0">
                <a:latin typeface="Times New Roman"/>
                <a:cs typeface="Times New Roman"/>
              </a:rPr>
              <a:t>її </a:t>
            </a:r>
            <a:r>
              <a:rPr sz="2800" spc="-10" dirty="0">
                <a:latin typeface="Times New Roman"/>
                <a:cs typeface="Times New Roman"/>
              </a:rPr>
              <a:t>площі, </a:t>
            </a:r>
            <a:r>
              <a:rPr sz="2800" spc="-5" dirty="0">
                <a:latin typeface="Times New Roman"/>
                <a:cs typeface="Times New Roman"/>
              </a:rPr>
              <a:t>меж </a:t>
            </a:r>
            <a:r>
              <a:rPr sz="2800" spc="15" dirty="0">
                <a:latin typeface="Times New Roman"/>
                <a:cs typeface="Times New Roman"/>
              </a:rPr>
              <a:t>та </a:t>
            </a:r>
            <a:r>
              <a:rPr sz="2800" spc="5" dirty="0">
                <a:latin typeface="Times New Roman"/>
                <a:cs typeface="Times New Roman"/>
              </a:rPr>
              <a:t>внесення </a:t>
            </a:r>
            <a:r>
              <a:rPr sz="2800" spc="-10" dirty="0">
                <a:latin typeface="Times New Roman"/>
                <a:cs typeface="Times New Roman"/>
              </a:rPr>
              <a:t>інформації </a:t>
            </a:r>
            <a:r>
              <a:rPr sz="2800" spc="-5" dirty="0">
                <a:latin typeface="Times New Roman"/>
                <a:cs typeface="Times New Roman"/>
              </a:rPr>
              <a:t>про неї </a:t>
            </a:r>
            <a:r>
              <a:rPr sz="2800" spc="-10" dirty="0">
                <a:latin typeface="Times New Roman"/>
                <a:cs typeface="Times New Roman"/>
              </a:rPr>
              <a:t>до Державного 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земельного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40" dirty="0">
                <a:latin typeface="Times New Roman"/>
                <a:cs typeface="Times New Roman"/>
              </a:rPr>
              <a:t>кадастру.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4138" y="3937253"/>
            <a:ext cx="326199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088005" algn="l"/>
              </a:tabLst>
            </a:pPr>
            <a:r>
              <a:rPr sz="3200" spc="35" dirty="0">
                <a:latin typeface="Times New Roman"/>
                <a:cs typeface="Times New Roman"/>
              </a:rPr>
              <a:t>с</a:t>
            </a:r>
            <a:r>
              <a:rPr sz="3200" dirty="0">
                <a:latin typeface="Times New Roman"/>
                <a:cs typeface="Times New Roman"/>
              </a:rPr>
              <a:t>фо</a:t>
            </a:r>
            <a:r>
              <a:rPr sz="3200" spc="-50" dirty="0">
                <a:latin typeface="Times New Roman"/>
                <a:cs typeface="Times New Roman"/>
              </a:rPr>
              <a:t>р</a:t>
            </a:r>
            <a:r>
              <a:rPr sz="3200" dirty="0">
                <a:latin typeface="Times New Roman"/>
                <a:cs typeface="Times New Roman"/>
              </a:rPr>
              <a:t>мо</a:t>
            </a:r>
            <a:r>
              <a:rPr sz="3200" spc="-55" dirty="0">
                <a:latin typeface="Times New Roman"/>
                <a:cs typeface="Times New Roman"/>
              </a:rPr>
              <a:t>в</a:t>
            </a:r>
            <a:r>
              <a:rPr sz="3200" dirty="0">
                <a:latin typeface="Times New Roman"/>
                <a:cs typeface="Times New Roman"/>
              </a:rPr>
              <a:t>ан</a:t>
            </a:r>
            <a:r>
              <a:rPr sz="3200" spc="10" dirty="0">
                <a:latin typeface="Times New Roman"/>
                <a:cs typeface="Times New Roman"/>
              </a:rPr>
              <a:t>о</a:t>
            </a:r>
            <a:r>
              <a:rPr sz="3200" dirty="0">
                <a:latin typeface="Times New Roman"/>
                <a:cs typeface="Times New Roman"/>
              </a:rPr>
              <a:t>ю	з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4138" y="3449192"/>
            <a:ext cx="5419725" cy="10020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05"/>
              </a:spcBef>
              <a:tabLst>
                <a:tab pos="1886585" algn="l"/>
                <a:tab pos="3463925" algn="l"/>
              </a:tabLst>
            </a:pPr>
            <a:r>
              <a:rPr sz="3200" spc="-5" dirty="0">
                <a:latin typeface="Times New Roman"/>
                <a:cs typeface="Times New Roman"/>
              </a:rPr>
              <a:t>Земельна	</a:t>
            </a:r>
            <a:r>
              <a:rPr sz="3200" spc="-10" dirty="0">
                <a:latin typeface="Times New Roman"/>
                <a:cs typeface="Times New Roman"/>
              </a:rPr>
              <a:t>ділянка	</a:t>
            </a:r>
            <a:r>
              <a:rPr sz="3200" spc="-5" dirty="0">
                <a:latin typeface="Times New Roman"/>
                <a:cs typeface="Times New Roman"/>
              </a:rPr>
              <a:t>вважається</a:t>
            </a:r>
            <a:endParaRPr sz="320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</a:pPr>
            <a:r>
              <a:rPr sz="3200" spc="-15" dirty="0">
                <a:latin typeface="Times New Roman"/>
                <a:cs typeface="Times New Roman"/>
              </a:rPr>
              <a:t>моменту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4138" y="4424934"/>
            <a:ext cx="5418455" cy="10020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2408555" algn="l"/>
                <a:tab pos="3122930" algn="l"/>
              </a:tabLst>
            </a:pPr>
            <a:r>
              <a:rPr sz="3200" spc="-5" dirty="0">
                <a:latin typeface="Times New Roman"/>
                <a:cs typeface="Times New Roman"/>
              </a:rPr>
              <a:t>прис</a:t>
            </a:r>
            <a:r>
              <a:rPr sz="3200" spc="-25" dirty="0">
                <a:latin typeface="Times New Roman"/>
                <a:cs typeface="Times New Roman"/>
              </a:rPr>
              <a:t>в</a:t>
            </a:r>
            <a:r>
              <a:rPr sz="3200" dirty="0">
                <a:latin typeface="Times New Roman"/>
                <a:cs typeface="Times New Roman"/>
              </a:rPr>
              <a:t>оєння	</a:t>
            </a:r>
            <a:r>
              <a:rPr sz="3200" spc="-5" dirty="0">
                <a:latin typeface="Times New Roman"/>
                <a:cs typeface="Times New Roman"/>
              </a:rPr>
              <a:t>ї</a:t>
            </a:r>
            <a:r>
              <a:rPr sz="3200" dirty="0">
                <a:latin typeface="Times New Roman"/>
                <a:cs typeface="Times New Roman"/>
              </a:rPr>
              <a:t>й	</a:t>
            </a:r>
            <a:r>
              <a:rPr sz="3200" spc="-45" dirty="0">
                <a:latin typeface="Times New Roman"/>
                <a:cs typeface="Times New Roman"/>
              </a:rPr>
              <a:t>к</a:t>
            </a:r>
            <a:r>
              <a:rPr sz="3200" dirty="0">
                <a:latin typeface="Times New Roman"/>
                <a:cs typeface="Times New Roman"/>
              </a:rPr>
              <a:t>адас</a:t>
            </a:r>
            <a:r>
              <a:rPr sz="3200" spc="25" dirty="0">
                <a:latin typeface="Times New Roman"/>
                <a:cs typeface="Times New Roman"/>
              </a:rPr>
              <a:t>т</a:t>
            </a:r>
            <a:r>
              <a:rPr sz="3200" dirty="0">
                <a:latin typeface="Times New Roman"/>
                <a:cs typeface="Times New Roman"/>
              </a:rPr>
              <a:t>р</a:t>
            </a:r>
            <a:r>
              <a:rPr sz="3200" spc="5" dirty="0">
                <a:latin typeface="Times New Roman"/>
                <a:cs typeface="Times New Roman"/>
              </a:rPr>
              <a:t>о</a:t>
            </a:r>
            <a:r>
              <a:rPr sz="3200" spc="-40" dirty="0">
                <a:latin typeface="Times New Roman"/>
                <a:cs typeface="Times New Roman"/>
              </a:rPr>
              <a:t>в</a:t>
            </a:r>
            <a:r>
              <a:rPr sz="3200" dirty="0">
                <a:latin typeface="Times New Roman"/>
                <a:cs typeface="Times New Roman"/>
              </a:rPr>
              <a:t>о</a:t>
            </a:r>
            <a:r>
              <a:rPr sz="3200" spc="-85" dirty="0">
                <a:latin typeface="Times New Roman"/>
                <a:cs typeface="Times New Roman"/>
              </a:rPr>
              <a:t>г</a:t>
            </a:r>
            <a:r>
              <a:rPr sz="3200" dirty="0">
                <a:latin typeface="Times New Roman"/>
                <a:cs typeface="Times New Roman"/>
              </a:rPr>
              <a:t>о  </a:t>
            </a:r>
            <a:r>
              <a:rPr sz="3200" spc="-5" dirty="0">
                <a:latin typeface="Times New Roman"/>
                <a:cs typeface="Times New Roman"/>
              </a:rPr>
              <a:t>номера.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0563" y="20523"/>
            <a:ext cx="11404600" cy="67640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600" i="1" spc="-20" dirty="0">
                <a:latin typeface="Times New Roman"/>
                <a:cs typeface="Times New Roman"/>
              </a:rPr>
              <a:t>Формування</a:t>
            </a:r>
            <a:r>
              <a:rPr sz="2600" i="1" spc="-15" dirty="0">
                <a:latin typeface="Times New Roman"/>
                <a:cs typeface="Times New Roman"/>
              </a:rPr>
              <a:t> земельних</a:t>
            </a:r>
            <a:r>
              <a:rPr sz="2600" i="1" spc="-25" dirty="0">
                <a:latin typeface="Times New Roman"/>
                <a:cs typeface="Times New Roman"/>
              </a:rPr>
              <a:t> </a:t>
            </a:r>
            <a:r>
              <a:rPr sz="2600" i="1" dirty="0">
                <a:latin typeface="Times New Roman"/>
                <a:cs typeface="Times New Roman"/>
              </a:rPr>
              <a:t>ділянок</a:t>
            </a:r>
            <a:r>
              <a:rPr sz="2600" i="1" spc="-20" dirty="0">
                <a:latin typeface="Times New Roman"/>
                <a:cs typeface="Times New Roman"/>
              </a:rPr>
              <a:t> </a:t>
            </a:r>
            <a:r>
              <a:rPr sz="2600" i="1" spc="-5" dirty="0">
                <a:latin typeface="Times New Roman"/>
                <a:cs typeface="Times New Roman"/>
              </a:rPr>
              <a:t>здійснюється</a:t>
            </a:r>
            <a:r>
              <a:rPr sz="2600" spc="-5" dirty="0">
                <a:latin typeface="Times New Roman"/>
                <a:cs typeface="Times New Roman"/>
              </a:rPr>
              <a:t>:</a:t>
            </a:r>
            <a:endParaRPr sz="2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700">
              <a:latin typeface="Times New Roman"/>
              <a:cs typeface="Times New Roman"/>
            </a:endParaRPr>
          </a:p>
          <a:p>
            <a:pPr marL="469900" marR="12700" indent="-457200" algn="just">
              <a:lnSpc>
                <a:spcPct val="100000"/>
              </a:lnSpc>
              <a:buFont typeface="Wingdings"/>
              <a:buChar char=""/>
              <a:tabLst>
                <a:tab pos="469900" algn="l"/>
              </a:tabLst>
            </a:pPr>
            <a:r>
              <a:rPr sz="2600" dirty="0">
                <a:latin typeface="Times New Roman"/>
                <a:cs typeface="Times New Roman"/>
              </a:rPr>
              <a:t>у </a:t>
            </a:r>
            <a:r>
              <a:rPr sz="2600" spc="-10" dirty="0">
                <a:latin typeface="Times New Roman"/>
                <a:cs typeface="Times New Roman"/>
              </a:rPr>
              <a:t>порядку відведення земельних </a:t>
            </a:r>
            <a:r>
              <a:rPr sz="2600" spc="-5" dirty="0">
                <a:latin typeface="Times New Roman"/>
                <a:cs typeface="Times New Roman"/>
              </a:rPr>
              <a:t>ділянок із земель державної </a:t>
            </a:r>
            <a:r>
              <a:rPr sz="2600" spc="10" dirty="0">
                <a:latin typeface="Times New Roman"/>
                <a:cs typeface="Times New Roman"/>
              </a:rPr>
              <a:t>та </a:t>
            </a:r>
            <a:r>
              <a:rPr sz="2600" spc="-20" dirty="0">
                <a:latin typeface="Times New Roman"/>
                <a:cs typeface="Times New Roman"/>
              </a:rPr>
              <a:t>комунальної </a:t>
            </a:r>
            <a:r>
              <a:rPr sz="2600" spc="-1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власності;</a:t>
            </a:r>
            <a:endParaRPr sz="2600">
              <a:latin typeface="Times New Roman"/>
              <a:cs typeface="Times New Roman"/>
            </a:endParaRPr>
          </a:p>
          <a:p>
            <a:pPr marL="469900" indent="-457200" algn="just">
              <a:lnSpc>
                <a:spcPct val="100000"/>
              </a:lnSpc>
              <a:spcBef>
                <a:spcPts val="5"/>
              </a:spcBef>
              <a:buFont typeface="Wingdings"/>
              <a:buChar char=""/>
              <a:tabLst>
                <a:tab pos="469900" algn="l"/>
              </a:tabLst>
            </a:pPr>
            <a:r>
              <a:rPr sz="2600" spc="-25" dirty="0">
                <a:latin typeface="Times New Roman"/>
                <a:cs typeface="Times New Roman"/>
              </a:rPr>
              <a:t>шляхом</a:t>
            </a:r>
            <a:r>
              <a:rPr sz="2600" spc="-15" dirty="0">
                <a:latin typeface="Times New Roman"/>
                <a:cs typeface="Times New Roman"/>
              </a:rPr>
              <a:t> поділу</a:t>
            </a:r>
            <a:r>
              <a:rPr sz="2600" spc="-5" dirty="0">
                <a:latin typeface="Times New Roman"/>
                <a:cs typeface="Times New Roman"/>
              </a:rPr>
              <a:t> чи</a:t>
            </a:r>
            <a:r>
              <a:rPr sz="2600" spc="1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об’єднання</a:t>
            </a:r>
            <a:r>
              <a:rPr sz="2600" spc="-2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раніше</a:t>
            </a:r>
            <a:r>
              <a:rPr sz="2600" spc="-1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сформованих</a:t>
            </a:r>
            <a:r>
              <a:rPr sz="2600" spc="-4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земельних ділянок;</a:t>
            </a:r>
            <a:endParaRPr sz="2600">
              <a:latin typeface="Times New Roman"/>
              <a:cs typeface="Times New Roman"/>
            </a:endParaRPr>
          </a:p>
          <a:p>
            <a:pPr marL="469900" marR="5080" indent="-457200" algn="just">
              <a:lnSpc>
                <a:spcPct val="100000"/>
              </a:lnSpc>
              <a:buFont typeface="Wingdings"/>
              <a:buChar char=""/>
              <a:tabLst>
                <a:tab pos="469900" algn="l"/>
              </a:tabLst>
            </a:pPr>
            <a:r>
              <a:rPr sz="2600" spc="-30" dirty="0">
                <a:latin typeface="Times New Roman"/>
                <a:cs typeface="Times New Roman"/>
              </a:rPr>
              <a:t>шляхом</a:t>
            </a:r>
            <a:r>
              <a:rPr sz="2600" spc="-25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визначення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меж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земельних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ділянок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державної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чи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20" dirty="0">
                <a:latin typeface="Times New Roman"/>
                <a:cs typeface="Times New Roman"/>
              </a:rPr>
              <a:t>комунальної </a:t>
            </a:r>
            <a:r>
              <a:rPr sz="2600" spc="-1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власності</a:t>
            </a:r>
            <a:r>
              <a:rPr sz="2600" spc="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за</a:t>
            </a:r>
            <a:r>
              <a:rPr sz="2600" spc="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проектами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землеустрою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20" dirty="0">
                <a:latin typeface="Times New Roman"/>
                <a:cs typeface="Times New Roman"/>
              </a:rPr>
              <a:t>щодо</a:t>
            </a:r>
            <a:r>
              <a:rPr sz="2600" spc="-1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впорядкування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територій </a:t>
            </a:r>
            <a:r>
              <a:rPr sz="2600" spc="-5" dirty="0">
                <a:latin typeface="Times New Roman"/>
                <a:cs typeface="Times New Roman"/>
              </a:rPr>
              <a:t> населених </a:t>
            </a:r>
            <a:r>
              <a:rPr sz="2600" spc="-10" dirty="0">
                <a:latin typeface="Times New Roman"/>
                <a:cs typeface="Times New Roman"/>
              </a:rPr>
              <a:t>пунктів, </a:t>
            </a:r>
            <a:r>
              <a:rPr sz="2600" dirty="0">
                <a:latin typeface="Times New Roman"/>
                <a:cs typeface="Times New Roman"/>
              </a:rPr>
              <a:t>проектами </a:t>
            </a:r>
            <a:r>
              <a:rPr sz="2600" spc="-10" dirty="0">
                <a:latin typeface="Times New Roman"/>
                <a:cs typeface="Times New Roman"/>
              </a:rPr>
              <a:t>землеустрою </a:t>
            </a:r>
            <a:r>
              <a:rPr sz="2600" spc="-20" dirty="0">
                <a:latin typeface="Times New Roman"/>
                <a:cs typeface="Times New Roman"/>
              </a:rPr>
              <a:t>щодо </a:t>
            </a:r>
            <a:r>
              <a:rPr sz="2600" spc="-10" dirty="0">
                <a:latin typeface="Times New Roman"/>
                <a:cs typeface="Times New Roman"/>
              </a:rPr>
              <a:t>впорядкування </a:t>
            </a:r>
            <a:r>
              <a:rPr sz="2600" spc="-5" dirty="0">
                <a:latin typeface="Times New Roman"/>
                <a:cs typeface="Times New Roman"/>
              </a:rPr>
              <a:t>території 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для </a:t>
            </a:r>
            <a:r>
              <a:rPr sz="2600" spc="-25" dirty="0">
                <a:latin typeface="Times New Roman"/>
                <a:cs typeface="Times New Roman"/>
              </a:rPr>
              <a:t>містобудівних </a:t>
            </a:r>
            <a:r>
              <a:rPr sz="2600" spc="-5" dirty="0">
                <a:latin typeface="Times New Roman"/>
                <a:cs typeface="Times New Roman"/>
              </a:rPr>
              <a:t>потреб, </a:t>
            </a:r>
            <a:r>
              <a:rPr sz="2600" dirty="0">
                <a:latin typeface="Times New Roman"/>
                <a:cs typeface="Times New Roman"/>
              </a:rPr>
              <a:t>проектами </a:t>
            </a:r>
            <a:r>
              <a:rPr sz="2600" spc="-10" dirty="0">
                <a:latin typeface="Times New Roman"/>
                <a:cs typeface="Times New Roman"/>
              </a:rPr>
              <a:t>землеустрою </a:t>
            </a:r>
            <a:r>
              <a:rPr sz="2600" spc="-25" dirty="0">
                <a:latin typeface="Times New Roman"/>
                <a:cs typeface="Times New Roman"/>
              </a:rPr>
              <a:t>щодо </a:t>
            </a:r>
            <a:r>
              <a:rPr sz="2600" spc="-15" dirty="0">
                <a:latin typeface="Times New Roman"/>
                <a:cs typeface="Times New Roman"/>
              </a:rPr>
              <a:t>приватизації </a:t>
            </a:r>
            <a:r>
              <a:rPr sz="2600" spc="-5" dirty="0">
                <a:latin typeface="Times New Roman"/>
                <a:cs typeface="Times New Roman"/>
              </a:rPr>
              <a:t>земель 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державних</a:t>
            </a:r>
            <a:r>
              <a:rPr sz="2600" dirty="0">
                <a:latin typeface="Times New Roman"/>
                <a:cs typeface="Times New Roman"/>
              </a:rPr>
              <a:t> і</a:t>
            </a:r>
            <a:r>
              <a:rPr sz="2600" spc="5" dirty="0">
                <a:latin typeface="Times New Roman"/>
                <a:cs typeface="Times New Roman"/>
              </a:rPr>
              <a:t> </a:t>
            </a:r>
            <a:r>
              <a:rPr sz="2600" spc="-20" dirty="0">
                <a:latin typeface="Times New Roman"/>
                <a:cs typeface="Times New Roman"/>
              </a:rPr>
              <a:t>комунальних</a:t>
            </a:r>
            <a:r>
              <a:rPr sz="2600" spc="-15" dirty="0">
                <a:latin typeface="Times New Roman"/>
                <a:cs typeface="Times New Roman"/>
              </a:rPr>
              <a:t> сільськогосподарських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підприємств,</a:t>
            </a:r>
            <a:r>
              <a:rPr sz="2600" dirty="0">
                <a:latin typeface="Times New Roman"/>
                <a:cs typeface="Times New Roman"/>
              </a:rPr>
              <a:t> установ</a:t>
            </a:r>
            <a:r>
              <a:rPr sz="2600" spc="5" dirty="0">
                <a:latin typeface="Times New Roman"/>
                <a:cs typeface="Times New Roman"/>
              </a:rPr>
              <a:t> </a:t>
            </a:r>
            <a:r>
              <a:rPr sz="2600" spc="35" dirty="0">
                <a:latin typeface="Times New Roman"/>
                <a:cs typeface="Times New Roman"/>
              </a:rPr>
              <a:t>та </a:t>
            </a:r>
            <a:r>
              <a:rPr sz="2600" spc="-63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організацій;</a:t>
            </a:r>
            <a:endParaRPr sz="2600">
              <a:latin typeface="Times New Roman"/>
              <a:cs typeface="Times New Roman"/>
            </a:endParaRPr>
          </a:p>
          <a:p>
            <a:pPr marL="469900" indent="-457200" algn="just">
              <a:lnSpc>
                <a:spcPct val="100000"/>
              </a:lnSpc>
              <a:spcBef>
                <a:spcPts val="5"/>
              </a:spcBef>
              <a:buFont typeface="Wingdings"/>
              <a:buChar char=""/>
              <a:tabLst>
                <a:tab pos="469900" algn="l"/>
              </a:tabLst>
            </a:pPr>
            <a:r>
              <a:rPr sz="2600" spc="-25" dirty="0">
                <a:latin typeface="Times New Roman"/>
                <a:cs typeface="Times New Roman"/>
              </a:rPr>
              <a:t>шляхом </a:t>
            </a:r>
            <a:r>
              <a:rPr sz="2600" dirty="0">
                <a:latin typeface="Times New Roman"/>
                <a:cs typeface="Times New Roman"/>
              </a:rPr>
              <a:t>інвентаризації</a:t>
            </a:r>
            <a:r>
              <a:rPr sz="2600" spc="-3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земель </a:t>
            </a:r>
            <a:r>
              <a:rPr sz="2600" dirty="0">
                <a:latin typeface="Times New Roman"/>
                <a:cs typeface="Times New Roman"/>
              </a:rPr>
              <a:t>у </a:t>
            </a:r>
            <a:r>
              <a:rPr sz="2600" spc="-10" dirty="0">
                <a:latin typeface="Times New Roman"/>
                <a:cs typeface="Times New Roman"/>
              </a:rPr>
              <a:t>випадках,</a:t>
            </a:r>
            <a:r>
              <a:rPr sz="2600" spc="-25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передбачених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spc="-25" dirty="0">
                <a:latin typeface="Times New Roman"/>
                <a:cs typeface="Times New Roman"/>
              </a:rPr>
              <a:t>законом;</a:t>
            </a:r>
            <a:endParaRPr sz="2600">
              <a:latin typeface="Times New Roman"/>
              <a:cs typeface="Times New Roman"/>
            </a:endParaRPr>
          </a:p>
          <a:p>
            <a:pPr marL="469900" marR="10160" indent="-457200" algn="just">
              <a:lnSpc>
                <a:spcPct val="100000"/>
              </a:lnSpc>
              <a:buFont typeface="Wingdings"/>
              <a:buChar char=""/>
              <a:tabLst>
                <a:tab pos="469900" algn="l"/>
              </a:tabLst>
            </a:pPr>
            <a:r>
              <a:rPr sz="2600" dirty="0">
                <a:latin typeface="Times New Roman"/>
                <a:cs typeface="Times New Roman"/>
              </a:rPr>
              <a:t>за</a:t>
            </a:r>
            <a:r>
              <a:rPr sz="2600" spc="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проектами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землеустрою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spc="-20" dirty="0">
                <a:latin typeface="Times New Roman"/>
                <a:cs typeface="Times New Roman"/>
              </a:rPr>
              <a:t>щодо</a:t>
            </a:r>
            <a:r>
              <a:rPr sz="2600" spc="-1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організації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території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земельних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часток </a:t>
            </a:r>
            <a:r>
              <a:rPr sz="2600" spc="-5" dirty="0">
                <a:latin typeface="Times New Roman"/>
                <a:cs typeface="Times New Roman"/>
              </a:rPr>
              <a:t> (паїв);</a:t>
            </a:r>
            <a:endParaRPr sz="2600">
              <a:latin typeface="Times New Roman"/>
              <a:cs typeface="Times New Roman"/>
            </a:endParaRPr>
          </a:p>
          <a:p>
            <a:pPr marL="469900" marR="10795" indent="-457200" algn="just">
              <a:lnSpc>
                <a:spcPct val="100000"/>
              </a:lnSpc>
              <a:buFont typeface="Wingdings"/>
              <a:buChar char=""/>
              <a:tabLst>
                <a:tab pos="469900" algn="l"/>
              </a:tabLst>
            </a:pPr>
            <a:r>
              <a:rPr sz="2600" dirty="0">
                <a:latin typeface="Times New Roman"/>
                <a:cs typeface="Times New Roman"/>
              </a:rPr>
              <a:t>за </a:t>
            </a:r>
            <a:r>
              <a:rPr sz="2600" spc="-20" dirty="0">
                <a:latin typeface="Times New Roman"/>
                <a:cs typeface="Times New Roman"/>
              </a:rPr>
              <a:t>затвердженими </a:t>
            </a:r>
            <a:r>
              <a:rPr sz="2600" spc="-25" dirty="0">
                <a:latin typeface="Times New Roman"/>
                <a:cs typeface="Times New Roman"/>
              </a:rPr>
              <a:t>комплексними </a:t>
            </a:r>
            <a:r>
              <a:rPr sz="2600" spc="-5" dirty="0">
                <a:latin typeface="Times New Roman"/>
                <a:cs typeface="Times New Roman"/>
              </a:rPr>
              <a:t>планами </a:t>
            </a:r>
            <a:r>
              <a:rPr sz="2600" spc="-10" dirty="0">
                <a:latin typeface="Times New Roman"/>
                <a:cs typeface="Times New Roman"/>
              </a:rPr>
              <a:t>просторового розвитку території </a:t>
            </a:r>
            <a:r>
              <a:rPr sz="2600" spc="-5" dirty="0">
                <a:latin typeface="Times New Roman"/>
                <a:cs typeface="Times New Roman"/>
              </a:rPr>
              <a:t> територіальних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громад,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генеральними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планами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населених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пунктів, 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детальними</a:t>
            </a:r>
            <a:r>
              <a:rPr sz="2600" spc="-2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планами території.</a:t>
            </a:r>
            <a:endParaRPr sz="2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9519" y="940434"/>
            <a:ext cx="6347460" cy="14897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</a:pPr>
            <a:r>
              <a:rPr sz="3200" b="0" spc="-10" dirty="0">
                <a:latin typeface="Times New Roman"/>
                <a:cs typeface="Times New Roman"/>
              </a:rPr>
              <a:t>Сформовані</a:t>
            </a:r>
            <a:r>
              <a:rPr sz="3200" b="0" spc="-5" dirty="0">
                <a:latin typeface="Times New Roman"/>
                <a:cs typeface="Times New Roman"/>
              </a:rPr>
              <a:t> земельні</a:t>
            </a:r>
            <a:r>
              <a:rPr sz="3200" b="0" dirty="0">
                <a:latin typeface="Times New Roman"/>
                <a:cs typeface="Times New Roman"/>
              </a:rPr>
              <a:t> </a:t>
            </a:r>
            <a:r>
              <a:rPr sz="3200" b="0" spc="-5" dirty="0">
                <a:latin typeface="Times New Roman"/>
                <a:cs typeface="Times New Roman"/>
              </a:rPr>
              <a:t>ділянки </a:t>
            </a:r>
            <a:r>
              <a:rPr sz="3200" b="0" dirty="0">
                <a:latin typeface="Times New Roman"/>
                <a:cs typeface="Times New Roman"/>
              </a:rPr>
              <a:t> </a:t>
            </a:r>
            <a:r>
              <a:rPr sz="3200" b="0" spc="-10" dirty="0">
                <a:latin typeface="Times New Roman"/>
                <a:cs typeface="Times New Roman"/>
              </a:rPr>
              <a:t>підлягають</a:t>
            </a:r>
            <a:r>
              <a:rPr sz="3200" b="0" spc="-5" dirty="0">
                <a:latin typeface="Times New Roman"/>
                <a:cs typeface="Times New Roman"/>
              </a:rPr>
              <a:t> </a:t>
            </a:r>
            <a:r>
              <a:rPr sz="3200" b="0" dirty="0">
                <a:latin typeface="Times New Roman"/>
                <a:cs typeface="Times New Roman"/>
              </a:rPr>
              <a:t>державній</a:t>
            </a:r>
            <a:r>
              <a:rPr sz="3200" b="0" spc="5" dirty="0">
                <a:latin typeface="Times New Roman"/>
                <a:cs typeface="Times New Roman"/>
              </a:rPr>
              <a:t> </a:t>
            </a:r>
            <a:r>
              <a:rPr sz="3200" b="0" dirty="0">
                <a:latin typeface="Times New Roman"/>
                <a:cs typeface="Times New Roman"/>
              </a:rPr>
              <a:t>реєстрації</a:t>
            </a:r>
            <a:r>
              <a:rPr sz="3200" b="0" spc="5" dirty="0">
                <a:latin typeface="Times New Roman"/>
                <a:cs typeface="Times New Roman"/>
              </a:rPr>
              <a:t> </a:t>
            </a:r>
            <a:r>
              <a:rPr sz="3200" b="0" dirty="0">
                <a:latin typeface="Times New Roman"/>
                <a:cs typeface="Times New Roman"/>
              </a:rPr>
              <a:t>у </a:t>
            </a:r>
            <a:r>
              <a:rPr sz="3200" b="0" spc="-785" dirty="0">
                <a:latin typeface="Times New Roman"/>
                <a:cs typeface="Times New Roman"/>
              </a:rPr>
              <a:t> </a:t>
            </a:r>
            <a:r>
              <a:rPr sz="3200" b="0" dirty="0">
                <a:latin typeface="Times New Roman"/>
                <a:cs typeface="Times New Roman"/>
              </a:rPr>
              <a:t>Державному</a:t>
            </a:r>
            <a:r>
              <a:rPr sz="3200" b="0" spc="-25" dirty="0">
                <a:latin typeface="Times New Roman"/>
                <a:cs typeface="Times New Roman"/>
              </a:rPr>
              <a:t> </a:t>
            </a:r>
            <a:r>
              <a:rPr sz="3200" b="0" spc="-10" dirty="0">
                <a:latin typeface="Times New Roman"/>
                <a:cs typeface="Times New Roman"/>
              </a:rPr>
              <a:t>земельному</a:t>
            </a:r>
            <a:r>
              <a:rPr sz="3200" b="0" spc="-30" dirty="0">
                <a:latin typeface="Times New Roman"/>
                <a:cs typeface="Times New Roman"/>
              </a:rPr>
              <a:t> </a:t>
            </a:r>
            <a:r>
              <a:rPr sz="3200" b="0" dirty="0">
                <a:latin typeface="Times New Roman"/>
                <a:cs typeface="Times New Roman"/>
              </a:rPr>
              <a:t>кадастрі.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49016" y="3867150"/>
            <a:ext cx="1831339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>
                <a:latin typeface="Times New Roman"/>
                <a:cs typeface="Times New Roman"/>
              </a:rPr>
              <a:t>земельних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61178" y="3867150"/>
            <a:ext cx="135382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>
                <a:latin typeface="Times New Roman"/>
                <a:cs typeface="Times New Roman"/>
              </a:rPr>
              <a:t>ділянок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69519" y="3867150"/>
            <a:ext cx="2276475" cy="14897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3200" spc="-10" dirty="0">
                <a:latin typeface="Times New Roman"/>
                <a:cs typeface="Times New Roman"/>
              </a:rPr>
              <a:t>Формування </a:t>
            </a:r>
            <a:r>
              <a:rPr sz="3200" spc="-79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дійснюється 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земл</a:t>
            </a:r>
            <a:r>
              <a:rPr sz="3200" spc="-85" dirty="0">
                <a:latin typeface="Times New Roman"/>
                <a:cs typeface="Times New Roman"/>
              </a:rPr>
              <a:t>е</a:t>
            </a:r>
            <a:r>
              <a:rPr sz="3200" dirty="0">
                <a:latin typeface="Times New Roman"/>
                <a:cs typeface="Times New Roman"/>
              </a:rPr>
              <a:t>у</a:t>
            </a:r>
            <a:r>
              <a:rPr sz="3200" spc="5" dirty="0">
                <a:latin typeface="Times New Roman"/>
                <a:cs typeface="Times New Roman"/>
              </a:rPr>
              <a:t>с</a:t>
            </a:r>
            <a:r>
              <a:rPr sz="3200" spc="25" dirty="0">
                <a:latin typeface="Times New Roman"/>
                <a:cs typeface="Times New Roman"/>
              </a:rPr>
              <a:t>т</a:t>
            </a:r>
            <a:r>
              <a:rPr sz="3200" dirty="0">
                <a:latin typeface="Times New Roman"/>
                <a:cs typeface="Times New Roman"/>
              </a:rPr>
              <a:t>р</a:t>
            </a:r>
            <a:r>
              <a:rPr sz="3200" spc="5" dirty="0">
                <a:latin typeface="Times New Roman"/>
                <a:cs typeface="Times New Roman"/>
              </a:rPr>
              <a:t>о</a:t>
            </a:r>
            <a:r>
              <a:rPr sz="3200" dirty="0">
                <a:latin typeface="Times New Roman"/>
                <a:cs typeface="Times New Roman"/>
              </a:rPr>
              <a:t>ю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254755" y="4354525"/>
            <a:ext cx="3462654" cy="10020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257175">
              <a:lnSpc>
                <a:spcPct val="100000"/>
              </a:lnSpc>
              <a:spcBef>
                <a:spcPts val="105"/>
              </a:spcBef>
              <a:tabLst>
                <a:tab pos="1562735" algn="l"/>
                <a:tab pos="1608455" algn="l"/>
              </a:tabLst>
            </a:pPr>
            <a:r>
              <a:rPr sz="3200" spc="-10" dirty="0">
                <a:latin typeface="Times New Roman"/>
                <a:cs typeface="Times New Roman"/>
              </a:rPr>
              <a:t>з</a:t>
            </a:r>
            <a:r>
              <a:rPr sz="3200" dirty="0">
                <a:latin typeface="Times New Roman"/>
                <a:cs typeface="Times New Roman"/>
              </a:rPr>
              <a:t>а		</a:t>
            </a:r>
            <a:r>
              <a:rPr sz="3200" spc="-15" dirty="0">
                <a:latin typeface="Times New Roman"/>
                <a:cs typeface="Times New Roman"/>
              </a:rPr>
              <a:t>п</a:t>
            </a:r>
            <a:r>
              <a:rPr sz="3200" dirty="0">
                <a:latin typeface="Times New Roman"/>
                <a:cs typeface="Times New Roman"/>
              </a:rPr>
              <a:t>р</a:t>
            </a:r>
            <a:r>
              <a:rPr sz="3200" spc="25" dirty="0">
                <a:latin typeface="Times New Roman"/>
                <a:cs typeface="Times New Roman"/>
              </a:rPr>
              <a:t>о</a:t>
            </a:r>
            <a:r>
              <a:rPr sz="3200" dirty="0">
                <a:latin typeface="Times New Roman"/>
                <a:cs typeface="Times New Roman"/>
              </a:rPr>
              <a:t>е</a:t>
            </a:r>
            <a:r>
              <a:rPr sz="3200" spc="-45" dirty="0">
                <a:latin typeface="Times New Roman"/>
                <a:cs typeface="Times New Roman"/>
              </a:rPr>
              <a:t>к</a:t>
            </a:r>
            <a:r>
              <a:rPr sz="3200" spc="35" dirty="0">
                <a:latin typeface="Times New Roman"/>
                <a:cs typeface="Times New Roman"/>
              </a:rPr>
              <a:t>т</a:t>
            </a:r>
            <a:r>
              <a:rPr sz="3200" dirty="0">
                <a:latin typeface="Times New Roman"/>
                <a:cs typeface="Times New Roman"/>
              </a:rPr>
              <a:t>ами  </a:t>
            </a:r>
            <a:r>
              <a:rPr sz="3200" spc="-5" dirty="0">
                <a:latin typeface="Times New Roman"/>
                <a:cs typeface="Times New Roman"/>
              </a:rPr>
              <a:t>щ</a:t>
            </a:r>
            <a:r>
              <a:rPr sz="3200" spc="-100" dirty="0">
                <a:latin typeface="Times New Roman"/>
                <a:cs typeface="Times New Roman"/>
              </a:rPr>
              <a:t>о</a:t>
            </a:r>
            <a:r>
              <a:rPr sz="3200" dirty="0">
                <a:latin typeface="Times New Roman"/>
                <a:cs typeface="Times New Roman"/>
              </a:rPr>
              <a:t>до	</a:t>
            </a:r>
            <a:r>
              <a:rPr sz="3200" spc="-5" dirty="0">
                <a:latin typeface="Times New Roman"/>
                <a:cs typeface="Times New Roman"/>
              </a:rPr>
              <a:t>від</a:t>
            </a:r>
            <a:r>
              <a:rPr sz="3200" spc="-30" dirty="0">
                <a:latin typeface="Times New Roman"/>
                <a:cs typeface="Times New Roman"/>
              </a:rPr>
              <a:t>в</a:t>
            </a:r>
            <a:r>
              <a:rPr sz="3200" spc="-35" dirty="0">
                <a:latin typeface="Times New Roman"/>
                <a:cs typeface="Times New Roman"/>
              </a:rPr>
              <a:t>е</a:t>
            </a:r>
            <a:r>
              <a:rPr sz="3200" spc="-10" dirty="0">
                <a:latin typeface="Times New Roman"/>
                <a:cs typeface="Times New Roman"/>
              </a:rPr>
              <a:t>д</a:t>
            </a:r>
            <a:r>
              <a:rPr sz="3200" dirty="0">
                <a:latin typeface="Times New Roman"/>
                <a:cs typeface="Times New Roman"/>
              </a:rPr>
              <a:t>ення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69519" y="5330444"/>
            <a:ext cx="336613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>
                <a:latin typeface="Times New Roman"/>
                <a:cs typeface="Times New Roman"/>
              </a:rPr>
              <a:t>земельних</a:t>
            </a:r>
            <a:r>
              <a:rPr sz="3200" spc="-5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ділянок.</a:t>
            </a:r>
            <a:endParaRPr sz="3200">
              <a:latin typeface="Times New Roman"/>
              <a:cs typeface="Times New Roman"/>
            </a:endParaRPr>
          </a:p>
        </p:txBody>
      </p: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54952" y="1749551"/>
            <a:ext cx="5045964" cy="3358896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701" y="80848"/>
            <a:ext cx="11887200" cy="14897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b="0" spc="-5" dirty="0">
                <a:latin typeface="Times New Roman"/>
                <a:cs typeface="Times New Roman"/>
              </a:rPr>
              <a:t>Формування</a:t>
            </a:r>
            <a:r>
              <a:rPr b="0" dirty="0">
                <a:latin typeface="Times New Roman"/>
                <a:cs typeface="Times New Roman"/>
              </a:rPr>
              <a:t> земельних</a:t>
            </a:r>
            <a:r>
              <a:rPr b="0" spc="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ділянок</a:t>
            </a:r>
            <a:r>
              <a:rPr b="0" spc="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шляхом</a:t>
            </a:r>
            <a:r>
              <a:rPr b="0" spc="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поділу</a:t>
            </a:r>
            <a:r>
              <a:rPr b="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та</a:t>
            </a:r>
            <a:r>
              <a:rPr b="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об'єднання</a:t>
            </a:r>
            <a:r>
              <a:rPr b="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раніше</a:t>
            </a:r>
            <a:r>
              <a:rPr b="0" dirty="0">
                <a:latin typeface="Times New Roman"/>
                <a:cs typeface="Times New Roman"/>
              </a:rPr>
              <a:t> сформованих </a:t>
            </a:r>
            <a:r>
              <a:rPr b="0" spc="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земельних </a:t>
            </a:r>
            <a:r>
              <a:rPr b="0" dirty="0">
                <a:latin typeface="Times New Roman"/>
                <a:cs typeface="Times New Roman"/>
              </a:rPr>
              <a:t>ділянок, </a:t>
            </a:r>
            <a:r>
              <a:rPr b="0" spc="-5" dirty="0">
                <a:latin typeface="Times New Roman"/>
                <a:cs typeface="Times New Roman"/>
              </a:rPr>
              <a:t>які перебувають </a:t>
            </a:r>
            <a:r>
              <a:rPr b="0" dirty="0">
                <a:latin typeface="Times New Roman"/>
                <a:cs typeface="Times New Roman"/>
              </a:rPr>
              <a:t>у </a:t>
            </a:r>
            <a:r>
              <a:rPr b="0" spc="-5" dirty="0">
                <a:latin typeface="Times New Roman"/>
                <a:cs typeface="Times New Roman"/>
              </a:rPr>
              <a:t>власності </a:t>
            </a:r>
            <a:r>
              <a:rPr b="0" dirty="0">
                <a:latin typeface="Times New Roman"/>
                <a:cs typeface="Times New Roman"/>
              </a:rPr>
              <a:t>або </a:t>
            </a:r>
            <a:r>
              <a:rPr b="0" spc="-5" dirty="0">
                <a:latin typeface="Times New Roman"/>
                <a:cs typeface="Times New Roman"/>
              </a:rPr>
              <a:t>користуванні, </a:t>
            </a:r>
            <a:r>
              <a:rPr b="0" dirty="0">
                <a:latin typeface="Times New Roman"/>
                <a:cs typeface="Times New Roman"/>
              </a:rPr>
              <a:t>без зміни їх </a:t>
            </a:r>
            <a:r>
              <a:rPr b="0" spc="-5" dirty="0">
                <a:latin typeface="Times New Roman"/>
                <a:cs typeface="Times New Roman"/>
              </a:rPr>
              <a:t>цільового </a:t>
            </a:r>
            <a:r>
              <a:rPr b="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призначення здійснюються </a:t>
            </a:r>
            <a:r>
              <a:rPr b="0" dirty="0">
                <a:latin typeface="Times New Roman"/>
                <a:cs typeface="Times New Roman"/>
              </a:rPr>
              <a:t>за технічною </a:t>
            </a:r>
            <a:r>
              <a:rPr b="0" spc="-5" dirty="0">
                <a:latin typeface="Times New Roman"/>
                <a:cs typeface="Times New Roman"/>
              </a:rPr>
              <a:t>документацією </a:t>
            </a:r>
            <a:r>
              <a:rPr b="0" dirty="0">
                <a:latin typeface="Times New Roman"/>
                <a:cs typeface="Times New Roman"/>
              </a:rPr>
              <a:t>із </a:t>
            </a:r>
            <a:r>
              <a:rPr b="0" spc="-5" dirty="0">
                <a:latin typeface="Times New Roman"/>
                <a:cs typeface="Times New Roman"/>
              </a:rPr>
              <a:t>землеустрою </a:t>
            </a:r>
            <a:r>
              <a:rPr b="0" dirty="0">
                <a:latin typeface="Times New Roman"/>
                <a:cs typeface="Times New Roman"/>
              </a:rPr>
              <a:t>щодо </a:t>
            </a:r>
            <a:r>
              <a:rPr b="0" spc="-5" dirty="0">
                <a:latin typeface="Times New Roman"/>
                <a:cs typeface="Times New Roman"/>
              </a:rPr>
              <a:t>поділу </a:t>
            </a:r>
            <a:r>
              <a:rPr b="0" spc="-20" dirty="0">
                <a:latin typeface="Times New Roman"/>
                <a:cs typeface="Times New Roman"/>
              </a:rPr>
              <a:t>та </a:t>
            </a:r>
            <a:r>
              <a:rPr b="0" spc="-1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об'єднання</a:t>
            </a:r>
            <a:r>
              <a:rPr b="0" spc="1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земельних</a:t>
            </a:r>
            <a:r>
              <a:rPr b="0" spc="1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ділянок.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28701" y="2641803"/>
            <a:ext cx="1188720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Винесення </a:t>
            </a:r>
            <a:r>
              <a:rPr sz="2400" dirty="0">
                <a:latin typeface="Times New Roman"/>
                <a:cs typeface="Times New Roman"/>
              </a:rPr>
              <a:t>в </a:t>
            </a:r>
            <a:r>
              <a:rPr sz="2400" spc="-5" dirty="0">
                <a:latin typeface="Times New Roman"/>
                <a:cs typeface="Times New Roman"/>
              </a:rPr>
              <a:t>натуру </a:t>
            </a:r>
            <a:r>
              <a:rPr sz="2400" dirty="0">
                <a:latin typeface="Times New Roman"/>
                <a:cs typeface="Times New Roman"/>
              </a:rPr>
              <a:t>(на </a:t>
            </a:r>
            <a:r>
              <a:rPr sz="2400" spc="-5" dirty="0">
                <a:latin typeface="Times New Roman"/>
                <a:cs typeface="Times New Roman"/>
              </a:rPr>
              <a:t>місцевість) </a:t>
            </a:r>
            <a:r>
              <a:rPr sz="2400" dirty="0">
                <a:latin typeface="Times New Roman"/>
                <a:cs typeface="Times New Roman"/>
              </a:rPr>
              <a:t>меж сформованої земельної </a:t>
            </a:r>
            <a:r>
              <a:rPr sz="2400" spc="-5" dirty="0">
                <a:latin typeface="Times New Roman"/>
                <a:cs typeface="Times New Roman"/>
              </a:rPr>
              <a:t>ділянки </a:t>
            </a:r>
            <a:r>
              <a:rPr sz="2400" dirty="0">
                <a:latin typeface="Times New Roman"/>
                <a:cs typeface="Times New Roman"/>
              </a:rPr>
              <a:t>до її </a:t>
            </a:r>
            <a:r>
              <a:rPr sz="2400" spc="-5" dirty="0">
                <a:latin typeface="Times New Roman"/>
                <a:cs typeface="Times New Roman"/>
              </a:rPr>
              <a:t>державної 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реєстрації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здійснюється</a:t>
            </a:r>
            <a:r>
              <a:rPr sz="2400" dirty="0">
                <a:latin typeface="Times New Roman"/>
                <a:cs typeface="Times New Roman"/>
              </a:rPr>
              <a:t> за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документацією</a:t>
            </a:r>
            <a:r>
              <a:rPr sz="2400" dirty="0">
                <a:latin typeface="Times New Roman"/>
                <a:cs typeface="Times New Roman"/>
              </a:rPr>
              <a:t> із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землеустрою,</a:t>
            </a:r>
            <a:r>
              <a:rPr sz="2400" dirty="0">
                <a:latin typeface="Times New Roman"/>
                <a:cs typeface="Times New Roman"/>
              </a:rPr>
              <a:t> яка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стала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підставою</a:t>
            </a:r>
            <a:r>
              <a:rPr sz="2400" dirty="0">
                <a:latin typeface="Times New Roman"/>
                <a:cs typeface="Times New Roman"/>
              </a:rPr>
              <a:t> для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її 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формування.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8701" y="5203316"/>
            <a:ext cx="11885930" cy="148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У разі </a:t>
            </a:r>
            <a:r>
              <a:rPr sz="2400" spc="-10" dirty="0">
                <a:latin typeface="Times New Roman"/>
                <a:cs typeface="Times New Roman"/>
              </a:rPr>
              <a:t>встановлення </a:t>
            </a:r>
            <a:r>
              <a:rPr sz="2400" dirty="0">
                <a:latin typeface="Times New Roman"/>
                <a:cs typeface="Times New Roman"/>
              </a:rPr>
              <a:t>(відновлення) меж земельних ділянок за їх </a:t>
            </a:r>
            <a:r>
              <a:rPr sz="2400" spc="-10" dirty="0">
                <a:latin typeface="Times New Roman"/>
                <a:cs typeface="Times New Roman"/>
              </a:rPr>
              <a:t>фактичним </a:t>
            </a:r>
            <a:r>
              <a:rPr sz="2400" spc="-5" dirty="0">
                <a:latin typeface="Times New Roman"/>
                <a:cs typeface="Times New Roman"/>
              </a:rPr>
              <a:t>використанням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у</a:t>
            </a:r>
            <a:r>
              <a:rPr sz="2400" spc="29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зв'язку</a:t>
            </a:r>
            <a:r>
              <a:rPr sz="2400" spc="3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з</a:t>
            </a:r>
            <a:r>
              <a:rPr sz="2400" spc="26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неможливістю</a:t>
            </a:r>
            <a:r>
              <a:rPr sz="2400" spc="2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виявлення</a:t>
            </a:r>
            <a:r>
              <a:rPr sz="2400" spc="2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дійсних</a:t>
            </a:r>
            <a:r>
              <a:rPr sz="2400" spc="2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меж,</a:t>
            </a:r>
            <a:r>
              <a:rPr sz="2400" spc="2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формування</a:t>
            </a:r>
            <a:r>
              <a:rPr sz="2400" spc="29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нових</a:t>
            </a:r>
            <a:r>
              <a:rPr sz="2400" spc="27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земельних</a:t>
            </a:r>
            <a:r>
              <a:rPr sz="2400" spc="2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ділянок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не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здійснюється,</a:t>
            </a:r>
            <a:r>
              <a:rPr sz="2400" dirty="0">
                <a:latin typeface="Times New Roman"/>
                <a:cs typeface="Times New Roman"/>
              </a:rPr>
              <a:t> а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зміни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до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відомостей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про</a:t>
            </a:r>
            <a:r>
              <a:rPr sz="2400" dirty="0">
                <a:latin typeface="Times New Roman"/>
                <a:cs typeface="Times New Roman"/>
              </a:rPr>
              <a:t> межі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земельних</a:t>
            </a:r>
            <a:r>
              <a:rPr sz="2400" dirty="0">
                <a:latin typeface="Times New Roman"/>
                <a:cs typeface="Times New Roman"/>
              </a:rPr>
              <a:t> ділянок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вносяться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до </a:t>
            </a:r>
            <a:r>
              <a:rPr sz="2400" spc="-5" dirty="0">
                <a:latin typeface="Times New Roman"/>
                <a:cs typeface="Times New Roman"/>
              </a:rPr>
              <a:t> Державного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земельного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кадастру.</a:t>
            </a:r>
            <a:endParaRPr sz="2400">
              <a:latin typeface="Times New Roman"/>
              <a:cs typeface="Times New Roman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083295" y="3429000"/>
            <a:ext cx="2467355" cy="1847088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840980" y="1130808"/>
            <a:ext cx="2953512" cy="1551432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067811" y="3599688"/>
            <a:ext cx="3028188" cy="150571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4059</Words>
  <Application>Microsoft Office PowerPoint</Application>
  <PresentationFormat>Широкоэкранный</PresentationFormat>
  <Paragraphs>346</Paragraphs>
  <Slides>44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44</vt:i4>
      </vt:variant>
    </vt:vector>
  </HeadingPairs>
  <TitlesOfParts>
    <vt:vector size="49" baseType="lpstr">
      <vt:lpstr>Arial MT</vt:lpstr>
      <vt:lpstr>Calibri</vt:lpstr>
      <vt:lpstr>Times New Roman</vt:lpstr>
      <vt:lpstr>Wingdings</vt:lpstr>
      <vt:lpstr>Office Theme</vt:lpstr>
      <vt:lpstr>Поняття земельної ділянки. Право власності на землю</vt:lpstr>
      <vt:lpstr>План</vt:lpstr>
      <vt:lpstr>Земельна ділянка - це частина земної  поверхні з установленими межами, певним  місцем розташування, з визначеними щодо  неї правами (Земельний кодекс України.  Стаття 79).</vt:lpstr>
      <vt:lpstr>Презентация PowerPoint</vt:lpstr>
      <vt:lpstr>Під час проведення оцінки земельна ділянка розглядається як частина  земної поверхні і (або) простір над та під нею висотою і глибиною, що  необхідні для здійснення земельних поліпшень.</vt:lpstr>
      <vt:lpstr>Презентация PowerPoint</vt:lpstr>
      <vt:lpstr>Презентация PowerPoint</vt:lpstr>
      <vt:lpstr>Сформовані земельні ділянки  підлягають державній реєстрації у  Державному земельному кадастрі.</vt:lpstr>
      <vt:lpstr>Формування земельних ділянок шляхом поділу та об'єднання раніше сформованих  земельних ділянок, які перебувають у власності або користуванні, без зміни їх цільового  призначення здійснюються за технічною документацією із землеустрою щодо поділу та  об'єднання земельних ділянок.</vt:lpstr>
      <vt:lpstr>Презентация PowerPoint</vt:lpstr>
      <vt:lpstr>Вилучення земельних здійснюється за  письмовою  землекористувачів, а в разі</vt:lpstr>
      <vt:lpstr>Презентация PowerPoint</vt:lpstr>
      <vt:lpstr>Презентация PowerPoint</vt:lpstr>
      <vt:lpstr>Презентация PowerPoint</vt:lpstr>
      <vt:lpstr>Встановлення меж земельної ділянки в натурі (на місцевості) – це  визначення за допомогою геодезичних пристроїв місця знаходження  поворотних точок меж земельної ділянки та їх закріплення межовими  знаками.</vt:lpstr>
      <vt:lpstr>Презентация PowerPoint</vt:lpstr>
      <vt:lpstr>Презентация PowerPoint</vt:lpstr>
      <vt:lpstr>Презентация PowerPoint</vt:lpstr>
      <vt:lpstr>Порядок встановлення меж земельної ділянки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Відповідно до Земельного кодексу України  право на земельну ділянку – це право  володіти, користуватися і розпоряджатися  земельними ділянками.</vt:lpstr>
      <vt:lpstr>Земля в Україні може перебувати</vt:lpstr>
      <vt:lpstr>Презентация PowerPoint</vt:lpstr>
      <vt:lpstr>Презентация PowerPoint</vt:lpstr>
      <vt:lpstr>Обов'язки власників земельних ділянок</vt:lpstr>
      <vt:lpstr>Відповідно до Земельного кодексу  України визначаються підстави, порядок  і механізм припинення прав на землю як  для юридичних осіб, так і для громадян.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Випадки коли можна позбутися права власності на земельну ділянку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Вика</dc:creator>
  <cp:lastModifiedBy>Герасимчук Олена Леонтіївна</cp:lastModifiedBy>
  <cp:revision>1</cp:revision>
  <dcterms:created xsi:type="dcterms:W3CDTF">2024-09-27T10:50:46Z</dcterms:created>
  <dcterms:modified xsi:type="dcterms:W3CDTF">2024-09-27T10:53:10Z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2022-09-12T00:00:00Z</vt:filetime>
  </property>
  <property fmtid="{D5CDD505-2E9C-101B-9397-08002B2CF9AE}" pid="3" name="Creator">
    <vt:lpwstr>Microsoft® PowerPoint® 2019</vt:lpwstr>
  </property>
  <property fmtid="{D5CDD505-2E9C-101B-9397-08002B2CF9AE}" pid="4" name="LastSaved">
    <vt:filetime>2024-09-27T00:00:00Z</vt:filetime>
  </property>
</Properties>
</file>