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2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6529" y="47371"/>
            <a:ext cx="829894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987" y="1903857"/>
            <a:ext cx="7144359" cy="32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kodeksy.com.ua/pro_zemleustrij.htm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0%D1%80%D0%BE%D0%B4%D0%BD%D0%B5_%D0%B3%D0%BE%D1%81%D0%BF%D0%BE%D0%B4%D0%B0%D1%80%D1%81%D1%82%D0%B2%D0%BE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uk.wikipedia.org/w/index.php?title=%D0%97%D0%B5%D0%BC%D0%B5%D0%BB%D1%8C%D0%BD%D0%B8%D0%B9_%D1%84%D0%BE%D0%BD%D0%B4&amp;action=edit&amp;redlin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k.wikipedia.org/w/index.php?title=%D0%9B%D1%96%D1%81%D0%BE%D0%B2%D0%BE%D0%BC%D1%83_%D0%B3%D0%BE%D1%81%D0%BF%D0%BE%D0%B4%D0%B0%D1%80%D1%81%D1%82%D0%B2%D1%96&amp;action=edit&amp;redlink=1" TargetMode="External"/><Relationship Id="rId5" Type="http://schemas.openxmlformats.org/officeDocument/2006/relationships/hyperlink" Target="https://uk.wikipedia.org/wiki/%D0%93%D0%BE%D1%81%D0%BF%D0%BE%D0%B4%D0%B0%D1%80%D1%81%D1%8C%D0%BA%D0%B0_%D0%B4%D1%96%D1%8F%D0%BB%D1%8C%D0%BD%D1%96%D1%81%D1%82%D1%8C" TargetMode="External"/><Relationship Id="rId4" Type="http://schemas.openxmlformats.org/officeDocument/2006/relationships/hyperlink" Target="https://uk.wikipedia.org/wiki/%D0%A1%D1%83%D1%88%D0%B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legalaid.gov.ua/index.php/%D0%97%D0%B5%D0%BC%D0%BB%D1%96_%D0%BB%D1%96%D1%81%D0%BE%D0%B3%D0%BE%D1%81%D0%BF%D0%BE%D0%B4%D0%B0%D1%80%D1%81%D1%8C%D0%BA%D0%BE%D0%B3%D0%BE_%D0%BF%D1%80%D0%B8%D0%B7%D0%BD%D0%B0%D1%87%D0%B5%D0%BD%D0%BD%D1%8F" TargetMode="External"/><Relationship Id="rId3" Type="http://schemas.openxmlformats.org/officeDocument/2006/relationships/hyperlink" Target="https://wiki.legalaid.gov.ua/index.php/%D0%9F%D1%80%D0%B0%D0%B2%D0%BE%D0%B2%D0%B8%D0%B9_%D1%80%D0%B5%D0%B6%D0%B8%D0%BC_%D0%B7%D0%B5%D0%BC%D0%B5%D0%BB%D1%8C_%D0%B6%D0%B8%D1%82%D0%BB%D0%BE%D0%B2%D0%BE%D1%97_%D1%82%D0%B0_%D0%B3%D1%80%D0%BE%D0%BC%D0%B0%D0%B4%D1%81%D1%8C%D0%BA%D0%BE%D1%97_%D0%B7%D0%B0%D0%B1%D1%83%D0%B4%D0%BE%D0%B2%D0%B8" TargetMode="External"/><Relationship Id="rId7" Type="http://schemas.openxmlformats.org/officeDocument/2006/relationships/hyperlink" Target="https://wiki.legalaid.gov.ua/index.php/%D0%97%D0%B5%D0%BC%D0%BB%D1%96_%D1%96%D1%81%D1%82%D0%BE%D1%80%D0%B8%D0%BA%D0%BE-%D0%BA%D1%83%D0%BB%D1%8C%D1%82%D1%83%D1%80%D0%BD%D0%BE%D0%B3%D0%BE_%D0%BF%D1%80%D0%B8%D0%B7%D0%BD%D0%B0%D1%87%D0%B5%D0%BD%D0%BD%D1%8F_%D1%82%D0%B0_%D1%97%D1%85_%D0%BF%D1%80%D0%B0%D0%B2%D0%BE%D0%B2%D0%B5_%D1%80%D0%B5%D0%B3%D1%83%D0%BB%D1%8E%D0%B2%D0%B0%D0%BD%D0%BD%D1%8F" TargetMode="External"/><Relationship Id="rId2" Type="http://schemas.openxmlformats.org/officeDocument/2006/relationships/hyperlink" Target="https://wiki.legalaid.gov.ua/index.php/%D0%9F%D0%BE%D0%BA%D1%83%D0%BF%D1%86%D1%96_%D0%B7%D0%B5%D0%BC%D0%B5%D0%BB%D1%8C_%D1%81%D1%96%D0%BB%D1%8C%D1%81%D1%8C%D0%BA%D0%BE%D0%B3%D0%BE%D1%81%D0%BF%D0%BE%D0%B4%D0%B0%D1%80%D1%81%D1%8C%D0%BA%D0%BE%D0%B3%D0%BE_%D0%BF%D1%80%D0%B8%D0%B7%D0%BD%D0%B0%D1%87%D0%B5%D0%BD%D0%BD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iki.legalaid.gov.ua/index.php?title=%D0%97%D0%B5%D0%BC%D0%BB%D1%96_%D1%8F%D0%BA%D1%96_%D0%B2%D0%B8%D0%BA%D0%BE%D1%80%D0%B8%D1%81%D1%82%D0%BE%D0%B2%D1%83%D1%8E%D1%82%D1%8C%D1%81%D1%8F_%D0%B4%D0%BB%D1%8F_%D0%BE%D1%80%D0%B3%D0%B0%D0%BD%D1%96%D0%B7%D0%B0%D1%86%D1%96%D1%97_%D0%B2%D1%96%D0%B4%D0%BF%D0%BE%D1%87%D0%B8%D0%BD%D0%BA%D1%83_%D0%BD%D0%B0%D1%81%D0%B5%D0%BB%D0%B5%D0%BD%D0%BD%D1%8F&amp;action=edit&amp;redlink=1" TargetMode="External"/><Relationship Id="rId5" Type="http://schemas.openxmlformats.org/officeDocument/2006/relationships/hyperlink" Target="https://wiki.legalaid.gov.ua/index.php/%D0%9F%D1%80%D0%B0%D0%B2%D0%BE%D0%B2%D0%B8%D0%B9_%D1%80%D0%B5%D0%B6%D0%B8%D0%BC_%D0%B7%D0%B5%D0%BC%D0%B5%D0%BB%D1%8C_%D0%BE%D0%B7%D0%B4%D0%BE%D1%80%D0%BE%D0%B2%D1%87%D0%BE%D0%B3%D0%BE_%D0%BF%D1%80%D0%B8%D0%B7%D0%BD%D0%B0%D1%87%D0%B5%D0%BD%D0%BD%D1%8F" TargetMode="External"/><Relationship Id="rId4" Type="http://schemas.openxmlformats.org/officeDocument/2006/relationships/hyperlink" Target="https://wiki.legalaid.gov.ua/index.php/%D0%9F%D1%80%D0%B0%D0%B2%D0%BE%D0%B2%D0%B8%D0%B9_%D1%80%D0%B5%D0%B6%D0%B8%D0%BC_%D0%B7%D0%B5%D0%BC%D0%B5%D0%BB%D1%8C_%D0%BF%D1%80%D0%B8%D1%80%D0%BE%D0%B4%D0%BD%D0%BE_-_%D0%B7%D0%B0%D0%BF%D0%BE%D0%B2%D1%96%D0%B4%D0%BD%D0%BE%D0%B3%D0%BE_%D1%84%D0%BE%D0%BD%D0%B4%D1%83_(%D0%9F%D0%97%D0%A4)_%D1%82%D0%B0_%D1%96%D0%BD%D1%88%D0%BE%D0%B3%D0%BE_%D0%BF%D1%80%D0%B8%D1%80%D0%BE%D0%B4%D0%BE%D0%BE%D1%85%D0%BE%D1%80%D0%BE%D0%BD%D0%BD%D0%BE%D0%B3%D0%BE_%D0%B7%D0%BD%D0%B0%D1%87%D0%B5%D0%BD%D0%BD%D1%8F" TargetMode="External"/><Relationship Id="rId9" Type="http://schemas.openxmlformats.org/officeDocument/2006/relationships/hyperlink" Target="https://wiki.legalaid.gov.ua/index.php/%D0%97%D0%B5%D0%BC%D0%BB%D1%96_%D0%B2%D0%BE%D0%B4%D0%BD%D0%BE%D0%B3%D0%BE_%D1%84%D0%BE%D0%BD%D0%B4%D1%83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775" y="1681048"/>
            <a:ext cx="7620634" cy="20180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75005" marR="5080" indent="-662940">
              <a:lnSpc>
                <a:spcPts val="7770"/>
              </a:lnSpc>
              <a:spcBef>
                <a:spcPts val="350"/>
              </a:spcBef>
            </a:pPr>
            <a:r>
              <a:rPr sz="6600" b="1" dirty="0">
                <a:latin typeface="Times New Roman"/>
                <a:cs typeface="Times New Roman"/>
              </a:rPr>
              <a:t>Земельні</a:t>
            </a:r>
            <a:r>
              <a:rPr sz="6600" b="1" spc="-35" dirty="0">
                <a:latin typeface="Times New Roman"/>
                <a:cs typeface="Times New Roman"/>
              </a:rPr>
              <a:t> </a:t>
            </a:r>
            <a:r>
              <a:rPr sz="6600" b="1" dirty="0">
                <a:latin typeface="Times New Roman"/>
                <a:cs typeface="Times New Roman"/>
              </a:rPr>
              <a:t>ресурси</a:t>
            </a:r>
            <a:r>
              <a:rPr sz="6600" b="1" spc="-20" dirty="0">
                <a:latin typeface="Times New Roman"/>
                <a:cs typeface="Times New Roman"/>
              </a:rPr>
              <a:t> </a:t>
            </a:r>
            <a:r>
              <a:rPr sz="6600" b="1" spc="-25" dirty="0">
                <a:latin typeface="Times New Roman"/>
                <a:cs typeface="Times New Roman"/>
              </a:rPr>
              <a:t>та </a:t>
            </a:r>
            <a:r>
              <a:rPr sz="6600" b="1" dirty="0">
                <a:latin typeface="Times New Roman"/>
                <a:cs typeface="Times New Roman"/>
              </a:rPr>
              <a:t>їх</a:t>
            </a:r>
            <a:r>
              <a:rPr sz="6600" b="1" spc="-55" dirty="0">
                <a:latin typeface="Times New Roman"/>
                <a:cs typeface="Times New Roman"/>
              </a:rPr>
              <a:t> </a:t>
            </a:r>
            <a:r>
              <a:rPr sz="6600" b="1" spc="-10" dirty="0">
                <a:latin typeface="Times New Roman"/>
                <a:cs typeface="Times New Roman"/>
              </a:rPr>
              <a:t>використання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00" y="193928"/>
            <a:ext cx="11215370" cy="391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07005" algn="l"/>
              </a:tabLst>
            </a:pP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Таким</a:t>
            </a:r>
            <a:r>
              <a:rPr sz="3200" i="1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чином,</a:t>
            </a:r>
            <a:r>
              <a:rPr sz="3200" i="1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раціональне</a:t>
            </a:r>
            <a:r>
              <a:rPr sz="3200" i="1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використання</a:t>
            </a:r>
            <a:r>
              <a:rPr sz="3200" i="1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земельних</a:t>
            </a:r>
            <a:r>
              <a:rPr sz="3200" i="1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ресурсів</a:t>
            </a:r>
            <a:r>
              <a:rPr sz="3200" i="1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srgbClr val="1D1D1B"/>
                </a:solidFill>
                <a:latin typeface="Times New Roman"/>
                <a:cs typeface="Times New Roman"/>
              </a:rPr>
              <a:t>має 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базуватись</a:t>
            </a:r>
            <a:r>
              <a:rPr sz="3200" i="1" spc="-10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srgbClr val="1D1D1B"/>
                </a:solidFill>
                <a:latin typeface="Times New Roman"/>
                <a:cs typeface="Times New Roman"/>
              </a:rPr>
              <a:t>на</a:t>
            </a:r>
            <a:r>
              <a:rPr sz="3200" i="1" dirty="0">
                <a:solidFill>
                  <a:srgbClr val="1D1D1B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1D1D1B"/>
                </a:solidFill>
                <a:latin typeface="Times New Roman"/>
                <a:cs typeface="Times New Roman"/>
              </a:rPr>
              <a:t>дотриманні: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необхідного</a:t>
            </a:r>
            <a:r>
              <a:rPr sz="3200" spc="-10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рівня</a:t>
            </a:r>
            <a:r>
              <a:rPr sz="3200" spc="-8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вмісту</a:t>
            </a:r>
            <a:r>
              <a:rPr sz="3200" spc="-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поживних</a:t>
            </a:r>
            <a:r>
              <a:rPr sz="3200" spc="-9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речовин</a:t>
            </a:r>
            <a:r>
              <a:rPr sz="3200" spc="-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у</a:t>
            </a:r>
            <a:r>
              <a:rPr sz="3200" spc="-7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ґрунті;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запобіганні</a:t>
            </a:r>
            <a:r>
              <a:rPr sz="3200" spc="-7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різних</a:t>
            </a:r>
            <a:r>
              <a:rPr sz="32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видів</a:t>
            </a:r>
            <a:r>
              <a:rPr sz="32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ерозії;</a:t>
            </a:r>
            <a:endParaRPr sz="3200">
              <a:latin typeface="Times New Roman"/>
              <a:cs typeface="Times New Roman"/>
            </a:endParaRPr>
          </a:p>
          <a:p>
            <a:pPr marL="572135" indent="-559435">
              <a:lnSpc>
                <a:spcPct val="100000"/>
              </a:lnSpc>
              <a:buFont typeface="Wingdings"/>
              <a:buChar char=""/>
              <a:tabLst>
                <a:tab pos="572135" algn="l"/>
              </a:tabLst>
            </a:pP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дотриманні</a:t>
            </a:r>
            <a:r>
              <a:rPr sz="3200" spc="-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сівозмін;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вирощуванні</a:t>
            </a:r>
            <a:r>
              <a:rPr sz="3200" spc="-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екологічно</a:t>
            </a:r>
            <a:r>
              <a:rPr sz="3200" spc="-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чистої</a:t>
            </a:r>
            <a:r>
              <a:rPr sz="3200" spc="-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продукції;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ts val="38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зменшенні</a:t>
            </a:r>
            <a:r>
              <a:rPr sz="3200" spc="-9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розораності;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ts val="3800"/>
              </a:lnSpc>
              <a:buFont typeface="Wingdings"/>
              <a:buChar char=""/>
              <a:tabLst>
                <a:tab pos="469265" algn="l"/>
              </a:tabLst>
            </a:pP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використанні</a:t>
            </a:r>
            <a:r>
              <a:rPr sz="3200" spc="-6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земель</a:t>
            </a:r>
            <a:r>
              <a:rPr sz="3200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за</a:t>
            </a:r>
            <a:r>
              <a:rPr sz="32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D1D1B"/>
                </a:solidFill>
                <a:latin typeface="Times New Roman"/>
                <a:cs typeface="Times New Roman"/>
              </a:rPr>
              <a:t>цільовим</a:t>
            </a:r>
            <a:r>
              <a:rPr sz="32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D1D1B"/>
                </a:solidFill>
                <a:latin typeface="Times New Roman"/>
                <a:cs typeface="Times New Roman"/>
              </a:rPr>
              <a:t>призначенням.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7" y="4351019"/>
            <a:ext cx="8735568" cy="25069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523"/>
            <a:ext cx="683514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Стале</a:t>
            </a:r>
            <a:r>
              <a:rPr sz="2800" b="1" spc="3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(збалансоване)</a:t>
            </a:r>
            <a:r>
              <a:rPr sz="2800" b="1" spc="3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землекористування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4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така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система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організації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використання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охорони</a:t>
            </a:r>
            <a:r>
              <a:rPr sz="2800" spc="6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6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6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6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природних </a:t>
            </a:r>
            <a:r>
              <a:rPr sz="2800" dirty="0">
                <a:latin typeface="Times New Roman"/>
                <a:cs typeface="Times New Roman"/>
              </a:rPr>
              <a:t>ресурсів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біорізноманіття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відповідних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їй </a:t>
            </a:r>
            <a:r>
              <a:rPr sz="2800" dirty="0">
                <a:latin typeface="Times New Roman"/>
                <a:cs typeface="Times New Roman"/>
              </a:rPr>
              <a:t>земельних</a:t>
            </a:r>
            <a:r>
              <a:rPr sz="2800" spc="4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відносин,</a:t>
            </a:r>
            <a:r>
              <a:rPr sz="2800" spc="4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44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відповідають </a:t>
            </a:r>
            <a:r>
              <a:rPr sz="2800" dirty="0">
                <a:latin typeface="Times New Roman"/>
                <a:cs typeface="Times New Roman"/>
              </a:rPr>
              <a:t>відносинам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суспільного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розвитку,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якій </a:t>
            </a:r>
            <a:r>
              <a:rPr sz="2800" dirty="0">
                <a:latin typeface="Times New Roman"/>
                <a:cs typeface="Times New Roman"/>
              </a:rPr>
              <a:t>досягається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оптимальне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співвідношення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47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соціальними,</a:t>
            </a:r>
            <a:r>
              <a:rPr sz="2800" spc="47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екологічними</a:t>
            </a:r>
            <a:r>
              <a:rPr sz="2800" spc="475" dirty="0">
                <a:latin typeface="Times New Roman"/>
                <a:cs typeface="Times New Roman"/>
              </a:rPr>
              <a:t>  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економічними</a:t>
            </a:r>
            <a:r>
              <a:rPr sz="2800" spc="550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факторами</a:t>
            </a:r>
            <a:r>
              <a:rPr sz="2800" spc="55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розвитку </a:t>
            </a:r>
            <a:r>
              <a:rPr sz="2800" dirty="0">
                <a:latin typeface="Times New Roman"/>
                <a:cs typeface="Times New Roman"/>
              </a:rPr>
              <a:t>землекористування,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нормалізацією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якісного </a:t>
            </a:r>
            <a:r>
              <a:rPr sz="2800" dirty="0">
                <a:latin typeface="Times New Roman"/>
                <a:cs typeface="Times New Roman"/>
              </a:rPr>
              <a:t>стану</a:t>
            </a:r>
            <a:r>
              <a:rPr sz="2800" spc="26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земельних</a:t>
            </a:r>
            <a:r>
              <a:rPr sz="2800" spc="26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6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природних </a:t>
            </a:r>
            <a:r>
              <a:rPr sz="2800" dirty="0">
                <a:latin typeface="Times New Roman"/>
                <a:cs typeface="Times New Roman"/>
              </a:rPr>
              <a:t>ресурсів</a:t>
            </a:r>
            <a:r>
              <a:rPr sz="2800" spc="59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(нейтральною</a:t>
            </a:r>
            <a:r>
              <a:rPr sz="2800" spc="59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деградацією), </a:t>
            </a:r>
            <a:r>
              <a:rPr sz="2800" dirty="0">
                <a:latin typeface="Times New Roman"/>
                <a:cs typeface="Times New Roman"/>
              </a:rPr>
              <a:t>задоволенням</a:t>
            </a:r>
            <a:r>
              <a:rPr sz="2800" spc="27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матеріальних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духовних </a:t>
            </a:r>
            <a:r>
              <a:rPr sz="2800" dirty="0">
                <a:latin typeface="Times New Roman"/>
                <a:cs typeface="Times New Roman"/>
              </a:rPr>
              <a:t>потреб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нинішнього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прийдешніх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поколінь.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2631" y="1856232"/>
            <a:ext cx="4849368" cy="2723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456" y="387172"/>
            <a:ext cx="2930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8800" algn="l"/>
              </a:tabLst>
            </a:pPr>
            <a:r>
              <a:rPr b="1" spc="-10" dirty="0">
                <a:latin typeface="Times New Roman"/>
                <a:cs typeface="Times New Roman"/>
              </a:rPr>
              <a:t>Охорона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-10" dirty="0">
                <a:latin typeface="Times New Roman"/>
                <a:cs typeface="Times New Roman"/>
              </a:rPr>
              <a:t>земель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1442" y="387172"/>
            <a:ext cx="1841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9285" algn="l"/>
              </a:tabLst>
            </a:pP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система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5692" y="387172"/>
            <a:ext cx="1521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правових,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456" y="814578"/>
            <a:ext cx="4667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92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організаційних,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економічних,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3796" y="814578"/>
            <a:ext cx="2212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технологічних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456" y="1241298"/>
            <a:ext cx="7119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заходів,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спрямованих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раціональне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456" y="1668272"/>
            <a:ext cx="28124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використання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необґрунтованому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5703" y="1668272"/>
            <a:ext cx="2166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земель,</a:t>
            </a:r>
            <a:endParaRPr sz="28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вилученню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3084" y="1668272"/>
            <a:ext cx="18148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запобігання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земель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9539" y="2521711"/>
            <a:ext cx="1939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призначення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456" y="2521711"/>
            <a:ext cx="5214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сільськогосподарського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07098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несільськогосподарських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потреб,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6528" y="2521711"/>
            <a:ext cx="1690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1095">
              <a:lnSpc>
                <a:spcPct val="100000"/>
              </a:lnSpc>
              <a:spcBef>
                <a:spcPts val="95"/>
              </a:spcBef>
              <a:tabLst>
                <a:tab pos="1229995" algn="l"/>
              </a:tabLst>
            </a:pP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spc="-10" dirty="0">
                <a:latin typeface="Times New Roman"/>
                <a:cs typeface="Times New Roman"/>
              </a:rPr>
              <a:t>захист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від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456" y="3375405"/>
            <a:ext cx="71208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шкідливого</a:t>
            </a:r>
            <a:r>
              <a:rPr sz="2800" spc="685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антропогенного</a:t>
            </a:r>
            <a:r>
              <a:rPr sz="2800" spc="685" dirty="0">
                <a:latin typeface="Times New Roman"/>
                <a:cs typeface="Times New Roman"/>
              </a:rPr>
              <a:t>     </a:t>
            </a:r>
            <a:r>
              <a:rPr sz="2800" spc="-20" dirty="0">
                <a:latin typeface="Times New Roman"/>
                <a:cs typeface="Times New Roman"/>
              </a:rPr>
              <a:t>впливу, </a:t>
            </a:r>
            <a:r>
              <a:rPr sz="2800" dirty="0">
                <a:latin typeface="Times New Roman"/>
                <a:cs typeface="Times New Roman"/>
              </a:rPr>
              <a:t>відтворення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підвищення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родючості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ґрунтів, </a:t>
            </a:r>
            <a:r>
              <a:rPr sz="2800" dirty="0">
                <a:latin typeface="Times New Roman"/>
                <a:cs typeface="Times New Roman"/>
              </a:rPr>
              <a:t>підвищення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продуктивності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земель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лісового </a:t>
            </a:r>
            <a:r>
              <a:rPr sz="2800" dirty="0">
                <a:latin typeface="Times New Roman"/>
                <a:cs typeface="Times New Roman"/>
              </a:rPr>
              <a:t>фонду,</a:t>
            </a:r>
            <a:r>
              <a:rPr sz="2800" spc="254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забезпечення</a:t>
            </a:r>
            <a:r>
              <a:rPr sz="2800" spc="26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особливого</a:t>
            </a:r>
            <a:r>
              <a:rPr sz="2800" spc="26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режиму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456" y="5082666"/>
            <a:ext cx="71221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74265" algn="l"/>
                <a:tab pos="2542540" algn="l"/>
                <a:tab pos="4014470" algn="l"/>
                <a:tab pos="4964430" algn="l"/>
                <a:tab pos="5702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використання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земель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природоохоронного, </a:t>
            </a:r>
            <a:r>
              <a:rPr sz="2800" spc="-10" dirty="0">
                <a:latin typeface="Times New Roman"/>
                <a:cs typeface="Times New Roman"/>
              </a:rPr>
              <a:t>оздоровчого,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рекреаційного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історико-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456" y="5936386"/>
            <a:ext cx="3963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Times New Roman"/>
                <a:cs typeface="Times New Roman"/>
              </a:rPr>
              <a:t>культурного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призначення.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367284"/>
            <a:ext cx="4079748" cy="31927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91853" y="3834510"/>
            <a:ext cx="2515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tabLst>
                <a:tab pos="1289685" algn="l"/>
                <a:tab pos="2228850" algn="l"/>
                <a:tab pos="23717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охорони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0" dirty="0">
                <a:latin typeface="Times New Roman"/>
                <a:cs typeface="Times New Roman"/>
              </a:rPr>
              <a:t>є </a:t>
            </a:r>
            <a:r>
              <a:rPr sz="2400" spc="-10" dirty="0">
                <a:latin typeface="Times New Roman"/>
                <a:cs typeface="Times New Roman"/>
              </a:rPr>
              <a:t>збереження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6618" y="3834510"/>
            <a:ext cx="1737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Завданнями забезпечення відтворення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24184" y="4566030"/>
            <a:ext cx="138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земельних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64193" y="4932045"/>
            <a:ext cx="2842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  <a:tabLst>
                <a:tab pos="553085" algn="l"/>
                <a:tab pos="1741805" algn="l"/>
                <a:tab pos="18288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екологічної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цінності 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набутих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20" dirty="0">
                <a:latin typeface="Times New Roman"/>
                <a:cs typeface="Times New Roman"/>
              </a:rPr>
              <a:t>якостей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46618" y="4932045"/>
            <a:ext cx="1433830" cy="1115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spc="-10" dirty="0">
                <a:latin typeface="Times New Roman"/>
                <a:cs typeface="Times New Roman"/>
              </a:rPr>
              <a:t>ресурсів, </a:t>
            </a:r>
            <a:r>
              <a:rPr sz="2400" spc="-20" dirty="0">
                <a:latin typeface="Times New Roman"/>
                <a:cs typeface="Times New Roman"/>
              </a:rPr>
              <a:t>природних </a:t>
            </a:r>
            <a:r>
              <a:rPr sz="2400" spc="-10" dirty="0">
                <a:latin typeface="Times New Roman"/>
                <a:cs typeface="Times New Roman"/>
              </a:rPr>
              <a:t>земель.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" y="303021"/>
            <a:ext cx="78530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Охорона</a:t>
            </a:r>
            <a:r>
              <a:rPr sz="24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земель</a:t>
            </a:r>
            <a:r>
              <a:rPr sz="24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включає:</a:t>
            </a:r>
            <a:endParaRPr sz="2400">
              <a:latin typeface="Times New Roman"/>
              <a:cs typeface="Times New Roman"/>
            </a:endParaRPr>
          </a:p>
          <a:p>
            <a:pPr marL="240029" indent="-231775">
              <a:lnSpc>
                <a:spcPct val="100000"/>
              </a:lnSpc>
              <a:buSzPct val="95833"/>
              <a:buAutoNum type="arabicPeriod"/>
              <a:tabLst>
                <a:tab pos="240029" algn="l"/>
                <a:tab pos="2280285" algn="l"/>
                <a:tab pos="2503170" algn="l"/>
                <a:tab pos="4353560" algn="l"/>
                <a:tab pos="59715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обґрунтування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забезпечення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досягнення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раціонального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землекористування;</a:t>
            </a:r>
            <a:endParaRPr sz="2400">
              <a:latin typeface="Times New Roman"/>
              <a:cs typeface="Times New Roman"/>
            </a:endParaRPr>
          </a:p>
          <a:p>
            <a:pPr marL="12700" marR="5080" indent="-3175" algn="just">
              <a:lnSpc>
                <a:spcPct val="100000"/>
              </a:lnSpc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захист</a:t>
            </a:r>
            <a:r>
              <a:rPr sz="2400" spc="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сільськогосподарських</a:t>
            </a:r>
            <a:r>
              <a:rPr sz="2400" spc="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угідь,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лісових</a:t>
            </a:r>
            <a:r>
              <a:rPr sz="2400" spc="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6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чагарників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необґрунтованого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вилучення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інших потреб;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498" y="2498216"/>
            <a:ext cx="5716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065" algn="l"/>
                <a:tab pos="2868930" algn="l"/>
                <a:tab pos="3709670" algn="l"/>
                <a:tab pos="4972050" algn="l"/>
              </a:tabLst>
            </a:pPr>
            <a:r>
              <a:rPr sz="2400" spc="-10" dirty="0">
                <a:latin typeface="Times New Roman"/>
                <a:cs typeface="Times New Roman"/>
              </a:rPr>
              <a:t>3.захист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ерозії,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селів,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498" y="2863977"/>
            <a:ext cx="20059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заболочування, </a:t>
            </a:r>
            <a:r>
              <a:rPr sz="2400" spc="-10" dirty="0">
                <a:latin typeface="Times New Roman"/>
                <a:cs typeface="Times New Roman"/>
              </a:rPr>
              <a:t>ущільнення,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5738" y="2863977"/>
            <a:ext cx="17183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вторинного </a:t>
            </a:r>
            <a:r>
              <a:rPr sz="2400" spc="-10" dirty="0">
                <a:latin typeface="Times New Roman"/>
                <a:cs typeface="Times New Roman"/>
              </a:rPr>
              <a:t>забруднення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9676" y="2863977"/>
            <a:ext cx="1425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засолення, </a:t>
            </a:r>
            <a:r>
              <a:rPr sz="2400" spc="-30" dirty="0">
                <a:latin typeface="Times New Roman"/>
                <a:cs typeface="Times New Roman"/>
              </a:rPr>
              <a:t>відходами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8747" y="2498216"/>
            <a:ext cx="1968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підтоплення, переосушення, виробництва,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498" y="3595878"/>
            <a:ext cx="78511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  <a:tabLst>
                <a:tab pos="1550035" algn="l"/>
                <a:tab pos="2007870" algn="l"/>
                <a:tab pos="4275455" algn="l"/>
                <a:tab pos="6011545" algn="l"/>
                <a:tab pos="6468745" algn="l"/>
                <a:tab pos="7038975" algn="l"/>
              </a:tabLst>
            </a:pPr>
            <a:r>
              <a:rPr sz="2400" spc="-10" dirty="0">
                <a:latin typeface="Times New Roman"/>
                <a:cs typeface="Times New Roman"/>
              </a:rPr>
              <a:t>хімічними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радіоактивними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речовинами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інших </a:t>
            </a:r>
            <a:r>
              <a:rPr sz="2400" dirty="0">
                <a:latin typeface="Times New Roman"/>
                <a:cs typeface="Times New Roman"/>
              </a:rPr>
              <a:t>несприятливих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природних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техногенних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процесів;</a:t>
            </a:r>
            <a:endParaRPr sz="2400">
              <a:latin typeface="Times New Roman"/>
              <a:cs typeface="Times New Roman"/>
            </a:endParaRPr>
          </a:p>
          <a:p>
            <a:pPr marL="241300" indent="-231775">
              <a:lnSpc>
                <a:spcPct val="100000"/>
              </a:lnSpc>
              <a:buSzPct val="95833"/>
              <a:buAutoNum type="arabicPeriod" startAt="4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збереження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природних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водно-</a:t>
            </a:r>
            <a:r>
              <a:rPr sz="2400" dirty="0">
                <a:latin typeface="Times New Roman"/>
                <a:cs typeface="Times New Roman"/>
              </a:rPr>
              <a:t>болотних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угідь;</a:t>
            </a:r>
            <a:endParaRPr sz="2400">
              <a:latin typeface="Times New Roman"/>
              <a:cs typeface="Times New Roman"/>
            </a:endParaRPr>
          </a:p>
          <a:p>
            <a:pPr marL="12700" marR="5080" indent="-3175">
              <a:lnSpc>
                <a:spcPct val="100000"/>
              </a:lnSpc>
              <a:buSzPct val="95833"/>
              <a:buAutoNum type="arabicPeriod" startAt="4"/>
              <a:tabLst>
                <a:tab pos="241300" algn="l"/>
                <a:tab pos="2513330" algn="l"/>
                <a:tab pos="4438650" algn="l"/>
                <a:tab pos="6430645" algn="l"/>
                <a:tab pos="7564755" algn="l"/>
              </a:tabLst>
            </a:pPr>
            <a:r>
              <a:rPr sz="2400" spc="-10" dirty="0">
                <a:latin typeface="Times New Roman"/>
                <a:cs typeface="Times New Roman"/>
              </a:rPr>
              <a:t>	попередження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погіршення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естетичного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стану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екологічної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ролі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антропогенних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ландшафтів;</a:t>
            </a:r>
            <a:endParaRPr sz="2400">
              <a:latin typeface="Times New Roman"/>
              <a:cs typeface="Times New Roman"/>
            </a:endParaRPr>
          </a:p>
          <a:p>
            <a:pPr marL="12700" marR="6350" indent="-3175">
              <a:lnSpc>
                <a:spcPct val="100000"/>
              </a:lnSpc>
              <a:buSzPct val="95833"/>
              <a:buAutoNum type="arabicPeriod" startAt="4"/>
              <a:tabLst>
                <a:tab pos="241300" algn="l"/>
                <a:tab pos="2417445" algn="l"/>
                <a:tab pos="4735830" algn="l"/>
                <a:tab pos="5372735" algn="l"/>
              </a:tabLst>
            </a:pPr>
            <a:r>
              <a:rPr sz="2400" spc="-10" dirty="0">
                <a:latin typeface="Times New Roman"/>
                <a:cs typeface="Times New Roman"/>
              </a:rPr>
              <a:t>	консервацію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деградованих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малопродуктивних сільськогосподарських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угідь.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5443" y="1885188"/>
            <a:ext cx="3546348" cy="2670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158623"/>
            <a:ext cx="117843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27555" algn="l"/>
                <a:tab pos="4214495" algn="l"/>
                <a:tab pos="4734560" algn="l"/>
                <a:tab pos="6866890" algn="l"/>
                <a:tab pos="8442960" algn="l"/>
                <a:tab pos="8942705" algn="l"/>
                <a:tab pos="11448415" algn="l"/>
              </a:tabLst>
            </a:pPr>
            <a:r>
              <a:rPr spc="-10" dirty="0"/>
              <a:t>Державний,</a:t>
            </a:r>
            <a:r>
              <a:rPr dirty="0"/>
              <a:t>	</a:t>
            </a:r>
            <a:r>
              <a:rPr spc="-10" dirty="0"/>
              <a:t>самоврядний</a:t>
            </a:r>
            <a:r>
              <a:rPr dirty="0"/>
              <a:t>	</a:t>
            </a:r>
            <a:r>
              <a:rPr spc="-25" dirty="0"/>
              <a:t>та</a:t>
            </a:r>
            <a:r>
              <a:rPr dirty="0"/>
              <a:t>	</a:t>
            </a:r>
            <a:r>
              <a:rPr spc="-10" dirty="0"/>
              <a:t>громадський</a:t>
            </a:r>
            <a:r>
              <a:rPr dirty="0"/>
              <a:t>	</a:t>
            </a:r>
            <a:r>
              <a:rPr spc="-10" dirty="0"/>
              <a:t>контроль</a:t>
            </a:r>
            <a:r>
              <a:rPr dirty="0"/>
              <a:t>	</a:t>
            </a:r>
            <a:r>
              <a:rPr spc="-25" dirty="0"/>
              <a:t>за</a:t>
            </a:r>
            <a:r>
              <a:rPr dirty="0"/>
              <a:t>	</a:t>
            </a:r>
            <a:r>
              <a:rPr spc="-10" dirty="0"/>
              <a:t>використанням</a:t>
            </a:r>
            <a:r>
              <a:rPr dirty="0"/>
              <a:t>	</a:t>
            </a:r>
            <a:r>
              <a:rPr spc="-25" dirty="0"/>
              <a:t>та охороною</a:t>
            </a:r>
            <a:r>
              <a:rPr spc="-100" dirty="0"/>
              <a:t> </a:t>
            </a:r>
            <a:r>
              <a:rPr spc="-10" dirty="0"/>
              <a:t>земель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520" y="1367790"/>
            <a:ext cx="6200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  <a:tab pos="1507490" algn="l"/>
                <a:tab pos="1824989" algn="l"/>
                <a:tab pos="2574290" algn="l"/>
                <a:tab pos="3315335" algn="l"/>
                <a:tab pos="3751579" algn="l"/>
                <a:tab pos="4491990" algn="l"/>
                <a:tab pos="5920105" algn="l"/>
              </a:tabLst>
            </a:pPr>
            <a:r>
              <a:rPr sz="2400" b="1" u="sng" spc="-10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	державний</a:t>
            </a:r>
            <a:r>
              <a:rPr sz="2400" b="1" u="sng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u="sng" spc="-10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контроль</a:t>
            </a:r>
            <a:r>
              <a:rPr sz="2400" b="1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використанням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та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охороною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земель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здійснюється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центральним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9219" y="2099309"/>
            <a:ext cx="33724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100"/>
              </a:spcBef>
              <a:tabLst>
                <a:tab pos="1772920" algn="l"/>
                <a:tab pos="1800225" algn="l"/>
                <a:tab pos="2318385" algn="l"/>
                <a:tab pos="297243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виконавчої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влади,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що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політику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сфері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040" y="2099309"/>
            <a:ext cx="1379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реалізує земельних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520" y="2099309"/>
            <a:ext cx="1273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органом державну відносин,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520" y="3196844"/>
            <a:ext cx="1877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законодавства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258" y="2831084"/>
            <a:ext cx="4459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5080" indent="-562610">
              <a:lnSpc>
                <a:spcPct val="100000"/>
              </a:lnSpc>
              <a:spcBef>
                <a:spcPts val="100"/>
              </a:spcBef>
              <a:tabLst>
                <a:tab pos="650875" algn="l"/>
                <a:tab pos="1408430" algn="l"/>
                <a:tab pos="3669029" algn="l"/>
              </a:tabLst>
            </a:pP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додержанням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вимог 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про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0840" y="3196844"/>
            <a:ext cx="2980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240" algn="l"/>
                <a:tab pos="286575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охорону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земель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520" y="3562299"/>
            <a:ext cx="6202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4839" algn="l"/>
                <a:tab pos="3157220" algn="l"/>
                <a:tab pos="4787900" algn="l"/>
                <a:tab pos="5801360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центральним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органом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виконавчої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влади,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що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520" y="3928617"/>
            <a:ext cx="260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реалізує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5080" y="3928617"/>
            <a:ext cx="334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1290" algn="l"/>
                <a:tab pos="190690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політику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із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здійснення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7463" y="4294378"/>
            <a:ext cx="285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26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нагляду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(контролю)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7825" y="4294378"/>
            <a:ext cx="1203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409" algn="l"/>
              </a:tabLst>
            </a:pP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сфері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520" y="4294378"/>
            <a:ext cx="1644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7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державного охорони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середовища,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2035" y="4659833"/>
            <a:ext cx="20681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59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навколишнього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раціонального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2880" y="4659833"/>
            <a:ext cx="189738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природного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використання,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520" y="5392013"/>
            <a:ext cx="5662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відтворення</a:t>
            </a:r>
            <a:r>
              <a:rPr sz="2400" spc="-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і</a:t>
            </a:r>
            <a:r>
              <a:rPr sz="2400" spc="-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охорони</a:t>
            </a:r>
            <a:r>
              <a:rPr sz="2400" spc="-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природних</a:t>
            </a:r>
            <a:r>
              <a:rPr sz="2400" spc="-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ресурсів.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35569" y="1480184"/>
            <a:ext cx="37522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sz="2400" b="1" u="sng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	самоврядний</a:t>
            </a:r>
            <a:r>
              <a:rPr sz="2400" b="1" u="sng" spc="150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контроль</a:t>
            </a:r>
            <a:r>
              <a:rPr sz="2400" b="1" spc="1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за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використанням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та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охороною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5569" y="2212085"/>
            <a:ext cx="1556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земель сільськими, міськими,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86443" y="2212085"/>
            <a:ext cx="2099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440" algn="r">
              <a:lnSpc>
                <a:spcPct val="100000"/>
              </a:lnSpc>
              <a:spcBef>
                <a:spcPts val="100"/>
              </a:spcBef>
              <a:tabLst>
                <a:tab pos="181673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здійснюється селищними, районними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5569" y="3309620"/>
            <a:ext cx="252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обласними</a:t>
            </a:r>
            <a:r>
              <a:rPr sz="2400" spc="-114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радами.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9369" y="402082"/>
            <a:ext cx="391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indent="-114300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  <a:tab pos="2127885" algn="l"/>
                <a:tab pos="3648710" algn="l"/>
              </a:tabLst>
            </a:pPr>
            <a:r>
              <a:rPr sz="2400" b="1" u="sng" spc="-10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громадський</a:t>
            </a:r>
            <a:r>
              <a:rPr sz="2400" b="1" u="sng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u="sng" spc="-10" dirty="0">
                <a:solidFill>
                  <a:srgbClr val="1F2021"/>
                </a:solidFill>
                <a:uFill>
                  <a:solidFill>
                    <a:srgbClr val="1F2021"/>
                  </a:solidFill>
                </a:uFill>
                <a:latin typeface="Times New Roman"/>
                <a:cs typeface="Times New Roman"/>
              </a:rPr>
              <a:t>контроль</a:t>
            </a:r>
            <a:r>
              <a:rPr sz="2400" b="1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за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8453" y="402082"/>
            <a:ext cx="3993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5355" algn="l"/>
                <a:tab pos="269303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використанням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та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охороною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369" y="767841"/>
            <a:ext cx="8101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земель</a:t>
            </a:r>
            <a:r>
              <a:rPr sz="2400" spc="295" dirty="0">
                <a:solidFill>
                  <a:srgbClr val="1F2021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здійснюється</a:t>
            </a:r>
            <a:r>
              <a:rPr sz="2400" spc="290" dirty="0">
                <a:solidFill>
                  <a:srgbClr val="1F2021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громадськими</a:t>
            </a:r>
            <a:r>
              <a:rPr sz="2400" spc="295" dirty="0">
                <a:solidFill>
                  <a:srgbClr val="1F2021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інспекторами,</a:t>
            </a:r>
            <a:r>
              <a:rPr sz="2400" spc="300" dirty="0">
                <a:solidFill>
                  <a:srgbClr val="1F2021"/>
                </a:solidFill>
                <a:latin typeface="Times New Roman"/>
                <a:cs typeface="Times New Roman"/>
              </a:rPr>
              <a:t>   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які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призначаються</a:t>
            </a:r>
            <a:r>
              <a:rPr sz="24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центральним</a:t>
            </a:r>
            <a:r>
              <a:rPr sz="2400" spc="3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органом</a:t>
            </a:r>
            <a:r>
              <a:rPr sz="24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виконавчої</a:t>
            </a:r>
            <a:r>
              <a:rPr sz="2400" spc="40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влади,</a:t>
            </a:r>
            <a:r>
              <a:rPr sz="24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що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реалізує</a:t>
            </a:r>
            <a:r>
              <a:rPr sz="2400" spc="13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державну</a:t>
            </a:r>
            <a:r>
              <a:rPr sz="2400" spc="14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політику</a:t>
            </a:r>
            <a:r>
              <a:rPr sz="2400" spc="13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у</a:t>
            </a:r>
            <a:r>
              <a:rPr sz="2400" spc="13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сфері</a:t>
            </a:r>
            <a:r>
              <a:rPr sz="2400" spc="13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земельних</a:t>
            </a:r>
            <a:r>
              <a:rPr sz="2400" spc="13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відносин,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9369" y="1865503"/>
            <a:ext cx="3120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7714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центральним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органом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7219" y="1865503"/>
            <a:ext cx="84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влади,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9369" y="2231263"/>
            <a:ext cx="3233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8450" algn="l"/>
                <a:tab pos="3016250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політику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із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8082" y="1865503"/>
            <a:ext cx="1539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виконавчої здійснення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9516" y="2231263"/>
            <a:ext cx="154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1743" y="1865503"/>
            <a:ext cx="1798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09930" algn="l"/>
              </a:tabLst>
            </a:pP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що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реалізує</a:t>
            </a:r>
            <a:endParaRPr sz="24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нагляду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9369" y="2597022"/>
            <a:ext cx="4117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11325" algn="l"/>
                <a:tab pos="2099310" algn="l"/>
                <a:tab pos="3036570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(контролю)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сфері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1F2021"/>
                </a:solidFill>
                <a:latin typeface="Times New Roman"/>
                <a:cs typeface="Times New Roman"/>
              </a:rPr>
              <a:t>охорони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середовища,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8234" y="2963036"/>
            <a:ext cx="179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відповідними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3338" y="2597022"/>
            <a:ext cx="2025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 marR="5080" indent="-52324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навколишнього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органами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66252" y="2597022"/>
            <a:ext cx="1541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природного 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місцевого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9369" y="3328796"/>
            <a:ext cx="809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самоврядування</a:t>
            </a:r>
            <a:r>
              <a:rPr sz="2400" spc="2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і</a:t>
            </a:r>
            <a:r>
              <a:rPr sz="2400" spc="2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діють</a:t>
            </a:r>
            <a:r>
              <a:rPr sz="2400" spc="229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на</a:t>
            </a:r>
            <a:r>
              <a:rPr sz="2400" spc="2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підставі</a:t>
            </a:r>
            <a:r>
              <a:rPr sz="2400" spc="2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положень,</a:t>
            </a:r>
            <a:r>
              <a:rPr sz="2400" spc="2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затверджених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9369" y="3694557"/>
            <a:ext cx="8101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68780" algn="l"/>
                <a:tab pos="1755775" algn="l"/>
                <a:tab pos="3625850" algn="l"/>
                <a:tab pos="4952365" algn="l"/>
                <a:tab pos="6622415" algn="l"/>
                <a:tab pos="770191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відповідно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центральним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органом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виконавчої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влади,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що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забезпечує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формування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7161" y="4060012"/>
            <a:ext cx="4423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  <a:tab pos="3199130" algn="l"/>
                <a:tab pos="3702685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державної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політики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сфері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9369" y="4426457"/>
            <a:ext cx="8099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земельних</a:t>
            </a:r>
            <a:r>
              <a:rPr sz="240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відносин,</a:t>
            </a:r>
            <a:r>
              <a:rPr sz="240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центральним</a:t>
            </a:r>
            <a:r>
              <a:rPr sz="240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органом</a:t>
            </a:r>
            <a:r>
              <a:rPr sz="2400" spc="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виконавчої</a:t>
            </a:r>
            <a:r>
              <a:rPr sz="240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влади,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9369" y="4792217"/>
            <a:ext cx="203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745" algn="l"/>
              </a:tabLst>
            </a:pPr>
            <a:r>
              <a:rPr sz="2400" spc="-25" dirty="0">
                <a:solidFill>
                  <a:srgbClr val="1F2021"/>
                </a:solidFill>
                <a:latin typeface="Times New Roman"/>
                <a:cs typeface="Times New Roman"/>
              </a:rPr>
              <a:t>що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забезпечує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3934" y="4792217"/>
            <a:ext cx="161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формування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5970" y="4792217"/>
            <a:ext cx="1358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15276" y="4792217"/>
            <a:ext cx="118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політики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96019" y="4792217"/>
            <a:ext cx="1113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</a:tabLst>
            </a:pPr>
            <a:r>
              <a:rPr sz="2400" spc="-50" dirty="0">
                <a:solidFill>
                  <a:srgbClr val="1F2021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сфері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9369" y="5157673"/>
            <a:ext cx="3717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</a:tabLst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охорони</a:t>
            </a:r>
            <a:r>
              <a:rPr sz="24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F2021"/>
                </a:solidFill>
                <a:latin typeface="Times New Roman"/>
                <a:cs typeface="Times New Roman"/>
              </a:rPr>
              <a:t>навколишнього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25717" y="5157673"/>
            <a:ext cx="1540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природного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64143" y="5157673"/>
            <a:ext cx="1644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середовища,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9369" y="5523991"/>
            <a:ext cx="2628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відповідною</a:t>
            </a:r>
            <a:r>
              <a:rPr sz="2400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радою.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477" y="265633"/>
            <a:ext cx="8543290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Про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охорону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земель</a:t>
            </a:r>
            <a:endParaRPr sz="2400">
              <a:latin typeface="Times New Roman"/>
              <a:cs typeface="Times New Roman"/>
            </a:endParaRPr>
          </a:p>
          <a:p>
            <a:pPr marL="332105" marR="329565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imes New Roman"/>
                <a:cs typeface="Times New Roman"/>
              </a:rPr>
              <a:t>Стаття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25.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Документація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із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землеустрою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галузі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охорони земель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Документацією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галузі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охорони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схеми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техніко-</a:t>
            </a:r>
            <a:r>
              <a:rPr sz="2400" dirty="0">
                <a:latin typeface="Times New Roman"/>
                <a:cs typeface="Times New Roman"/>
              </a:rPr>
              <a:t>економічні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обґрунтування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використання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охорони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адміністративно-</a:t>
            </a:r>
            <a:r>
              <a:rPr sz="2400" dirty="0">
                <a:latin typeface="Times New Roman"/>
                <a:cs typeface="Times New Roman"/>
              </a:rPr>
              <a:t>територіальних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одиниць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робочі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проекти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землеустрою.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047239" algn="l"/>
                <a:tab pos="3187065" algn="l"/>
                <a:tab pos="5700395" algn="l"/>
                <a:tab pos="6756400" algn="l"/>
              </a:tabLst>
            </a:pPr>
            <a:r>
              <a:rPr sz="2400" dirty="0">
                <a:latin typeface="Times New Roman"/>
                <a:cs typeface="Times New Roman"/>
              </a:rPr>
              <a:t>Склад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документації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галузі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охорони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порядок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її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погодження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затвердження </a:t>
            </a:r>
            <a:r>
              <a:rPr sz="2400" dirty="0">
                <a:latin typeface="Times New Roman"/>
                <a:cs typeface="Times New Roman"/>
                <a:hlinkClick r:id="rId2"/>
              </a:rPr>
              <a:t>встановлюються</a:t>
            </a:r>
            <a:r>
              <a:rPr sz="2400" spc="395" dirty="0">
                <a:latin typeface="Times New Roman"/>
                <a:cs typeface="Times New Roman"/>
                <a:hlinkClick r:id="rId2"/>
              </a:rPr>
              <a:t> 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Земельним</a:t>
            </a:r>
            <a:r>
              <a:rPr sz="2400" u="sng" spc="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кодексом</a:t>
            </a:r>
            <a:r>
              <a:rPr sz="2400" u="sng" spc="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України</a:t>
            </a:r>
            <a:r>
              <a:rPr sz="2400" spc="400" dirty="0">
                <a:latin typeface="Times New Roman"/>
                <a:cs typeface="Times New Roman"/>
                <a:hlinkClick r:id="rId2"/>
              </a:rPr>
              <a:t>  </a:t>
            </a:r>
            <a:r>
              <a:rPr sz="2400" dirty="0">
                <a:latin typeface="Times New Roman"/>
                <a:cs typeface="Times New Roman"/>
                <a:hlinkClick r:id="rId2"/>
              </a:rPr>
              <a:t>та</a:t>
            </a:r>
            <a:r>
              <a:rPr sz="2400" spc="400" dirty="0">
                <a:latin typeface="Times New Roman"/>
                <a:cs typeface="Times New Roman"/>
                <a:hlinkClick r:id="rId2"/>
              </a:rPr>
              <a:t> 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Законом</a:t>
            </a:r>
            <a:r>
              <a:rPr sz="2400" spc="-10" dirty="0">
                <a:latin typeface="Times New Roman"/>
                <a:cs typeface="Times New Roman"/>
                <a:hlinkClick r:id="rId2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України</a:t>
            </a:r>
            <a:r>
              <a:rPr sz="24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"Про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землеустрій"</a:t>
            </a:r>
            <a:r>
              <a:rPr sz="2400" spc="-10" dirty="0">
                <a:latin typeface="Times New Roman"/>
                <a:cs typeface="Times New Roman"/>
                <a:hlinkClick r:id="rId2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Власники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землекористувачі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забезпечують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виконання </a:t>
            </a:r>
            <a:r>
              <a:rPr sz="2400" dirty="0">
                <a:latin typeface="Times New Roman"/>
                <a:cs typeface="Times New Roman"/>
              </a:rPr>
              <a:t>заходів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охорони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обмежень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використанні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земель, </a:t>
            </a:r>
            <a:r>
              <a:rPr sz="2400" dirty="0">
                <a:latin typeface="Times New Roman"/>
                <a:cs typeface="Times New Roman"/>
              </a:rPr>
              <a:t>передбачених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документацією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галузі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охорони земель.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0971" y="2557272"/>
            <a:ext cx="2628900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20523"/>
            <a:ext cx="4760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4525" algn="l"/>
                <a:tab pos="1908175" algn="l"/>
                <a:tab pos="2403475" algn="l"/>
                <a:tab pos="4130675" algn="l"/>
              </a:tabLst>
            </a:pP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теорії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практиці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слід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8505" y="20523"/>
            <a:ext cx="1635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розрізняти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5994" y="20523"/>
            <a:ext cx="121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поняття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527" y="20523"/>
            <a:ext cx="2936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землекористування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39" y="447802"/>
            <a:ext cx="11663045" cy="17246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4"/>
              </a:spcBef>
            </a:pPr>
            <a:r>
              <a:rPr sz="2800" dirty="0">
                <a:latin typeface="Times New Roman"/>
                <a:cs typeface="Times New Roman"/>
              </a:rPr>
              <a:t>(землеволодіння)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матеріального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(фізичного)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об’єкта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комплексу </a:t>
            </a:r>
            <a:r>
              <a:rPr sz="2800" spc="-55" dirty="0">
                <a:latin typeface="Times New Roman"/>
                <a:cs typeface="Times New Roman"/>
              </a:rPr>
              <a:t>економіко-</a:t>
            </a:r>
            <a:r>
              <a:rPr sz="2800" dirty="0">
                <a:latin typeface="Times New Roman"/>
                <a:cs typeface="Times New Roman"/>
              </a:rPr>
              <a:t>правових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соціальних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відносин,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забезпечують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спеціальний </a:t>
            </a:r>
            <a:r>
              <a:rPr sz="2800" dirty="0">
                <a:latin typeface="Times New Roman"/>
                <a:cs typeface="Times New Roman"/>
              </a:rPr>
              <a:t>порядок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використання,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володіння</a:t>
            </a:r>
            <a:r>
              <a:rPr sz="2800" spc="6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і,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окремих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випадках,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розпорядження </a:t>
            </a:r>
            <a:r>
              <a:rPr sz="2800" dirty="0">
                <a:latin typeface="Times New Roman"/>
                <a:cs typeface="Times New Roman"/>
              </a:rPr>
              <a:t>ним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особливу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стійкість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прав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4076298"/>
            <a:ext cx="11772900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 algn="just">
              <a:lnSpc>
                <a:spcPct val="114999"/>
              </a:lnSpc>
              <a:spcBef>
                <a:spcPts val="105"/>
              </a:spcBef>
            </a:pPr>
            <a:r>
              <a:rPr sz="2800" spc="-65" dirty="0">
                <a:latin typeface="Times New Roman"/>
                <a:cs typeface="Times New Roman"/>
              </a:rPr>
              <a:t>Будь-</a:t>
            </a:r>
            <a:r>
              <a:rPr sz="2800" dirty="0">
                <a:latin typeface="Times New Roman"/>
                <a:cs typeface="Times New Roman"/>
              </a:rPr>
              <a:t>який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об’єкт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землекористування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реальній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дійсності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існує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поєднанні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фізичних,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економічних,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екологічних,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соціальних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правових </a:t>
            </a:r>
            <a:r>
              <a:rPr sz="2800" dirty="0">
                <a:latin typeface="Times New Roman"/>
                <a:cs typeface="Times New Roman"/>
              </a:rPr>
              <a:t>приналежностей,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кожна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може,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відповідних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випадках,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виступати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якості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основної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(визначальної)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залежності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життєвих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ситуацій,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цілей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стадій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аналізу.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6964" y="1700783"/>
            <a:ext cx="4547616" cy="2601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6350"/>
          <a:ext cx="12268200" cy="6372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6005"/>
                <a:gridCol w="2432049"/>
                <a:gridCol w="2438400"/>
                <a:gridCol w="2459989"/>
                <a:gridCol w="2539365"/>
              </a:tblGrid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Земельна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ділянка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1398270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Фізичний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об’єкт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12700">
                      <a:solidFill>
                        <a:srgbClr val="EC7C30"/>
                      </a:solidFill>
                      <a:prstDash val="solid"/>
                    </a:lnT>
                    <a:solidFill>
                      <a:srgbClr val="EC7C3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Об’єкт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правових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255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відносин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12700">
                      <a:solidFill>
                        <a:srgbClr val="EC7C30"/>
                      </a:solidFill>
                      <a:prstDash val="solid"/>
                    </a:lnT>
                    <a:solidFill>
                      <a:srgbClr val="EC7C3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Об’єкт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66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економічних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60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відносин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12700">
                      <a:solidFill>
                        <a:srgbClr val="EC7C30"/>
                      </a:solidFill>
                      <a:prstDash val="solid"/>
                    </a:lnT>
                    <a:solidFill>
                      <a:srgbClr val="EC7C30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Об’єкт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соціальних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відносин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T w="12700">
                      <a:solidFill>
                        <a:srgbClr val="EC7C30"/>
                      </a:solidFill>
                      <a:prstDash val="solid"/>
                    </a:lnT>
                    <a:solidFill>
                      <a:srgbClr val="EC7C30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26915">
                <a:tc>
                  <a:txBody>
                    <a:bodyPr/>
                    <a:lstStyle/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місцерозміщення;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площа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межі;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форма;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ландшафт;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81940" indent="180975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запаси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корисних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копалин;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ґрунту;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фізичні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характеристики;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249554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довкілля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2420" indent="-18097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31242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власності;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речові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права: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2420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1242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право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успадкування;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1445" marR="236854" indent="180975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31242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постійного користування;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2420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1242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застави,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оренди,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забудови;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2420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1242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сервітути;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2420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1242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земельну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1445" marR="182245">
                        <a:lnSpc>
                          <a:spcPct val="114999"/>
                        </a:lnSpc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ділянку,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будівлі,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які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розміщені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ній;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інші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права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товар;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00" marR="265430" indent="180975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капітал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речовій формі;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корисність;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доходність;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витрати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утримання;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фінансовий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актив;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вартість;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ціна;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оподаткування;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інвестування;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7975" indent="-180975">
                        <a:lnSpc>
                          <a:spcPts val="234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30797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попит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пропозиції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97180" indent="-18097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місцепроживання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людей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всіх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поколінь;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6205" marR="774700" indent="180975">
                        <a:lnSpc>
                          <a:spcPts val="276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умови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життя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людей;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6205" marR="291465" indent="180975">
                        <a:lnSpc>
                          <a:spcPts val="276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невідновний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природний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ресурс;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97180" indent="-180975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джерело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благ;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6205" marR="106045" indent="180975">
                        <a:lnSpc>
                          <a:spcPct val="1149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просторовий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базис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розміщення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інших об’єктів;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6205" marR="490220" indent="180975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захищається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благо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всіх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людей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66065" indent="-18097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6606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основа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волі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і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незалежності;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 marR="800100" indent="180975">
                        <a:lnSpc>
                          <a:spcPts val="276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26606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престижність володіння;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 marR="422275" indent="180975">
                        <a:lnSpc>
                          <a:spcPts val="276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6606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основа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гордості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слави;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50" dirty="0">
                          <a:latin typeface="Symbol"/>
                          <a:cs typeface="Symbol"/>
                        </a:rPr>
                        <a:t>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5090" marR="13779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багатофункціональне призначення;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66065" indent="-18097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Symbol"/>
                        <a:buChar char=""/>
                        <a:tabLst>
                          <a:tab pos="26606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умови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формування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 marR="499109">
                        <a:lnSpc>
                          <a:spcPct val="114999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середньої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верстви суспільства.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68579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219" y="181483"/>
            <a:ext cx="1738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Географічна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9935" y="181483"/>
            <a:ext cx="143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концепція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1850" y="181483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відображає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903" y="602107"/>
            <a:ext cx="206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характеристики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39" y="547243"/>
            <a:ext cx="30791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795780" algn="l"/>
              </a:tabLst>
            </a:pPr>
            <a:r>
              <a:rPr sz="2400" spc="-10" dirty="0">
                <a:latin typeface="Times New Roman"/>
                <a:cs typeface="Times New Roman"/>
              </a:rPr>
              <a:t>фізичні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(технічні) землекористування: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967612"/>
            <a:ext cx="593979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5825">
              <a:lnSpc>
                <a:spcPct val="115100"/>
              </a:lnSpc>
              <a:spcBef>
                <a:spcPts val="100"/>
              </a:spcBef>
              <a:tabLst>
                <a:tab pos="1987550" algn="l"/>
                <a:tab pos="3240405" algn="l"/>
                <a:tab pos="4915535" algn="l"/>
                <a:tab pos="521271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розмір,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місце розміщення,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клімат,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родючість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ґрунтів,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639" y="1864233"/>
            <a:ext cx="529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поліпшення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довкілля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параметри.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39" y="2229612"/>
            <a:ext cx="1489710" cy="867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535"/>
              </a:spcBef>
            </a:pPr>
            <a:r>
              <a:rPr sz="2400" spc="-25" dirty="0">
                <a:latin typeface="Times New Roman"/>
                <a:cs typeface="Times New Roman"/>
              </a:rPr>
              <a:t>Усі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spc="-10" dirty="0">
                <a:latin typeface="Times New Roman"/>
                <a:cs typeface="Times New Roman"/>
              </a:rPr>
              <a:t>піддаються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9816" y="2229612"/>
            <a:ext cx="429387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15100"/>
              </a:lnSpc>
              <a:spcBef>
                <a:spcPts val="100"/>
              </a:spcBef>
              <a:tabLst>
                <a:tab pos="1240790" algn="l"/>
                <a:tab pos="1784985" algn="l"/>
                <a:tab pos="305625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об’єкти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20" dirty="0">
                <a:latin typeface="Times New Roman"/>
                <a:cs typeface="Times New Roman"/>
              </a:rPr>
              <a:t>землекористування </a:t>
            </a:r>
            <a:r>
              <a:rPr sz="2400" spc="-25" dirty="0">
                <a:latin typeface="Times New Roman"/>
                <a:cs typeface="Times New Roman"/>
              </a:rPr>
              <a:t>дії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фізичних,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хімічних,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639" y="3071621"/>
            <a:ext cx="593788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біологічних,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технологічних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процесів.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результаті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постійно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змінюються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споживчі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639" y="3967988"/>
            <a:ext cx="5938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3460" algn="l"/>
                <a:tab pos="1914525" algn="l"/>
                <a:tab pos="2212975" algn="l"/>
                <a:tab pos="4374515" algn="l"/>
              </a:tabLst>
            </a:pPr>
            <a:r>
              <a:rPr sz="2400" spc="-10" dirty="0">
                <a:latin typeface="Times New Roman"/>
                <a:cs typeface="Times New Roman"/>
              </a:rPr>
              <a:t>якості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землі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функціональна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придатність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639" y="4333747"/>
            <a:ext cx="593852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земельної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ділянки,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стан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яких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враховується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процесі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землевпорядкування,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володіння</a:t>
            </a:r>
            <a:r>
              <a:rPr sz="2400" spc="36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користування.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2531" y="213486"/>
            <a:ext cx="160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Times New Roman"/>
                <a:cs typeface="Times New Roman"/>
              </a:rPr>
              <a:t>Економічна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2544" y="213486"/>
            <a:ext cx="1375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концепція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87608" y="213486"/>
            <a:ext cx="127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розглядає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2951" y="634365"/>
            <a:ext cx="3266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4815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землекористування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як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92951" y="1054989"/>
            <a:ext cx="3591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5085" algn="l"/>
                <a:tab pos="34931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об’єкт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інвестування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2951" y="1420368"/>
            <a:ext cx="1467485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інструмент Основні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35720" y="1420368"/>
            <a:ext cx="1852295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151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генерування </a:t>
            </a:r>
            <a:r>
              <a:rPr sz="2400" spc="-10" dirty="0">
                <a:latin typeface="Times New Roman"/>
                <a:cs typeface="Times New Roman"/>
              </a:rPr>
              <a:t>економічні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88905" y="579501"/>
            <a:ext cx="157416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 algn="r">
              <a:lnSpc>
                <a:spcPct val="114999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ефективний надійний доходу.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434"/>
              </a:spcBef>
            </a:pPr>
            <a:r>
              <a:rPr sz="2400" spc="-10" dirty="0">
                <a:latin typeface="Times New Roman"/>
                <a:cs typeface="Times New Roman"/>
              </a:rPr>
              <a:t>елементи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2951" y="2262377"/>
            <a:ext cx="526796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560830" algn="l"/>
                <a:tab pos="2691765" algn="l"/>
                <a:tab pos="2715895" algn="l"/>
                <a:tab pos="2957195" algn="l"/>
                <a:tab pos="3074035" algn="l"/>
                <a:tab pos="3685540" algn="l"/>
                <a:tab pos="4018915" algn="l"/>
                <a:tab pos="445516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землекористування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земельна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рента, земельний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капітал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ціна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первинно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2951" y="3158744"/>
            <a:ext cx="526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6905" algn="l"/>
                <a:tab pos="2597150" algn="l"/>
                <a:tab pos="449199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виникають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із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корисності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землі,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2951" y="3579367"/>
            <a:ext cx="526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здатності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задовольняти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різні потреби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92951" y="3999992"/>
            <a:ext cx="358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32873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інтереси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людей.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За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2951" y="3944873"/>
            <a:ext cx="527050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9255">
              <a:lnSpc>
                <a:spcPct val="115100"/>
              </a:lnSpc>
              <a:spcBef>
                <a:spcPts val="100"/>
              </a:spcBef>
              <a:tabLst>
                <a:tab pos="2196465" algn="l"/>
                <a:tab pos="3978275" algn="l"/>
              </a:tabLst>
            </a:pPr>
            <a:r>
              <a:rPr sz="2400" spc="-25" dirty="0">
                <a:latin typeface="Times New Roman"/>
                <a:cs typeface="Times New Roman"/>
              </a:rPr>
              <a:t>рахунок </a:t>
            </a:r>
            <a:r>
              <a:rPr sz="2400" spc="-10" dirty="0">
                <a:latin typeface="Times New Roman"/>
                <a:cs typeface="Times New Roman"/>
              </a:rPr>
              <a:t>оподаткування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володільців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2951" y="4786629"/>
            <a:ext cx="31813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343025" algn="l"/>
                <a:tab pos="1390015" algn="l"/>
                <a:tab pos="2891155" algn="l"/>
              </a:tabLst>
            </a:pPr>
            <a:r>
              <a:rPr sz="2400" spc="-10" dirty="0">
                <a:latin typeface="Times New Roman"/>
                <a:cs typeface="Times New Roman"/>
              </a:rPr>
              <a:t>ділянки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формуються місцеві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бюджети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56672" y="4786629"/>
            <a:ext cx="1904364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14999"/>
              </a:lnSpc>
              <a:spcBef>
                <a:spcPts val="100"/>
              </a:spcBef>
              <a:tabLst>
                <a:tab pos="1806575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державний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реалізуються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92951" y="5683097"/>
            <a:ext cx="262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соціальні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програми.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712" y="347599"/>
            <a:ext cx="59975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9525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Times New Roman"/>
                <a:cs typeface="Times New Roman"/>
              </a:rPr>
              <a:t>План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200" spc="-25" dirty="0">
                <a:latin typeface="Times New Roman"/>
                <a:cs typeface="Times New Roman"/>
              </a:rPr>
              <a:t>1.</a:t>
            </a:r>
            <a:r>
              <a:rPr sz="3200" dirty="0">
                <a:latin typeface="Times New Roman"/>
                <a:cs typeface="Times New Roman"/>
              </a:rPr>
              <a:t>	Поняття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функції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землі.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712" y="1323213"/>
            <a:ext cx="5495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3106420" algn="l"/>
              </a:tabLst>
            </a:pPr>
            <a:r>
              <a:rPr sz="3200" spc="-25" dirty="0">
                <a:latin typeface="Times New Roman"/>
                <a:cs typeface="Times New Roman"/>
              </a:rPr>
              <a:t>2.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Раціональне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використання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989" y="1323213"/>
            <a:ext cx="5156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2135" algn="l"/>
                <a:tab pos="2409825" algn="l"/>
                <a:tab pos="4127500" algn="l"/>
              </a:tabLst>
            </a:pPr>
            <a:r>
              <a:rPr sz="3200" spc="-50" dirty="0">
                <a:latin typeface="Times New Roman"/>
                <a:cs typeface="Times New Roman"/>
              </a:rPr>
              <a:t>і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охорона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земель.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Стале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824" y="1810893"/>
            <a:ext cx="3462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землекористування.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712" y="2298268"/>
            <a:ext cx="4493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2283460" algn="l"/>
                <a:tab pos="3391535" algn="l"/>
              </a:tabLst>
            </a:pPr>
            <a:r>
              <a:rPr sz="3200" spc="-25" dirty="0">
                <a:latin typeface="Times New Roman"/>
                <a:cs typeface="Times New Roman"/>
              </a:rPr>
              <a:t>3.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Земля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як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об’єкт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3565" y="2298268"/>
            <a:ext cx="5883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6575" algn="l"/>
              </a:tabLst>
            </a:pPr>
            <a:r>
              <a:rPr sz="3200" spc="-10" dirty="0">
                <a:latin typeface="Times New Roman"/>
                <a:cs typeface="Times New Roman"/>
              </a:rPr>
              <a:t>права,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сільськогосподарських,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712" y="2786633"/>
            <a:ext cx="1108202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містобудівних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та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інших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відносин.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Властивості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земельних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та </a:t>
            </a:r>
            <a:r>
              <a:rPr sz="3200" dirty="0">
                <a:latin typeface="Times New Roman"/>
                <a:cs typeface="Times New Roman"/>
              </a:rPr>
              <a:t>інших</a:t>
            </a:r>
            <a:r>
              <a:rPr sz="3200" spc="47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природних</a:t>
            </a:r>
            <a:r>
              <a:rPr sz="3200" spc="47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ресурсів,</a:t>
            </a:r>
            <a:r>
              <a:rPr sz="3200" spc="47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47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враховуються</a:t>
            </a:r>
            <a:r>
              <a:rPr sz="3200" spc="475" dirty="0">
                <a:latin typeface="Times New Roman"/>
                <a:cs typeface="Times New Roman"/>
              </a:rPr>
              <a:t>   </a:t>
            </a:r>
            <a:r>
              <a:rPr sz="3200" spc="-25" dirty="0">
                <a:latin typeface="Times New Roman"/>
                <a:cs typeface="Times New Roman"/>
              </a:rPr>
              <a:t>при </a:t>
            </a:r>
            <a:r>
              <a:rPr sz="3200" spc="-10" dirty="0">
                <a:latin typeface="Times New Roman"/>
                <a:cs typeface="Times New Roman"/>
              </a:rPr>
              <a:t>землеустрої.</a:t>
            </a:r>
            <a:endParaRPr sz="3200">
              <a:latin typeface="Times New Roman"/>
              <a:cs typeface="Times New Roman"/>
            </a:endParaRPr>
          </a:p>
          <a:p>
            <a:pPr marL="526415" marR="8890" indent="-514350" algn="just">
              <a:lnSpc>
                <a:spcPct val="100000"/>
              </a:lnSpc>
              <a:buAutoNum type="arabicPeriod" startAt="4"/>
              <a:tabLst>
                <a:tab pos="527685" algn="l"/>
              </a:tabLst>
            </a:pPr>
            <a:r>
              <a:rPr sz="3200" dirty="0">
                <a:latin typeface="Times New Roman"/>
                <a:cs typeface="Times New Roman"/>
              </a:rPr>
              <a:t>Види</a:t>
            </a:r>
            <a:r>
              <a:rPr sz="3200" spc="3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господарського</a:t>
            </a:r>
            <a:r>
              <a:rPr sz="3200" spc="3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використання</a:t>
            </a:r>
            <a:r>
              <a:rPr sz="3200" spc="3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земель</a:t>
            </a:r>
            <a:r>
              <a:rPr sz="3200" spc="3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35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правового 	</a:t>
            </a:r>
            <a:r>
              <a:rPr sz="3200" dirty="0">
                <a:latin typeface="Times New Roman"/>
                <a:cs typeface="Times New Roman"/>
              </a:rPr>
              <a:t>стану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земельних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ресурсів.</a:t>
            </a:r>
            <a:endParaRPr sz="3200">
              <a:latin typeface="Times New Roman"/>
              <a:cs typeface="Times New Roman"/>
            </a:endParaRPr>
          </a:p>
          <a:p>
            <a:pPr marL="527050" indent="-514350" algn="just">
              <a:lnSpc>
                <a:spcPct val="100000"/>
              </a:lnSpc>
              <a:buAutoNum type="arabicPeriod" startAt="4"/>
              <a:tabLst>
                <a:tab pos="527050" algn="l"/>
              </a:tabLst>
            </a:pPr>
            <a:r>
              <a:rPr sz="3200" dirty="0">
                <a:latin typeface="Times New Roman"/>
                <a:cs typeface="Times New Roman"/>
              </a:rPr>
              <a:t>Типи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землекористування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та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дозволене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використання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земель.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333247"/>
            <a:ext cx="1087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  <a:tab pos="2501265" algn="l"/>
                <a:tab pos="3351529" algn="l"/>
                <a:tab pos="6092190" algn="l"/>
                <a:tab pos="8562975" algn="l"/>
                <a:tab pos="8936355" algn="l"/>
                <a:tab pos="9455785" algn="l"/>
              </a:tabLst>
            </a:pPr>
            <a:r>
              <a:rPr sz="2400" spc="-2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i="1" spc="-10" dirty="0">
                <a:latin typeface="Times New Roman"/>
                <a:cs typeface="Times New Roman"/>
              </a:rPr>
              <a:t>юридичному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b="1" i="1" spc="-20" dirty="0">
                <a:latin typeface="Times New Roman"/>
                <a:cs typeface="Times New Roman"/>
              </a:rPr>
              <a:t>рівні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землекористування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(землеволодіння)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це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сукупність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131" y="754126"/>
            <a:ext cx="3390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8935" algn="l"/>
                <a:tab pos="2009139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публічних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приватних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754126"/>
            <a:ext cx="767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644" algn="l"/>
                <a:tab pos="1626235" algn="l"/>
                <a:tab pos="4074160" algn="l"/>
                <a:tab pos="5671820" algn="l"/>
                <a:tab pos="73558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прав,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які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встановлюються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державою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відповідно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до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131" y="1119886"/>
            <a:ext cx="11623675" cy="532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0990">
              <a:lnSpc>
                <a:spcPct val="114999"/>
              </a:lnSpc>
              <a:spcBef>
                <a:spcPts val="100"/>
              </a:spcBef>
              <a:tabLst>
                <a:tab pos="2195195" algn="l"/>
                <a:tab pos="3562350" algn="l"/>
                <a:tab pos="4123054" algn="l"/>
                <a:tab pos="5877560" algn="l"/>
                <a:tab pos="7157720" algn="l"/>
                <a:tab pos="7677150" algn="l"/>
                <a:tab pos="8729345" algn="l"/>
                <a:tab pos="9930130" algn="l"/>
                <a:tab pos="1032637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законодавства,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зокрема,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до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кодексу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інших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законів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процесі землеустрою.</a:t>
            </a:r>
            <a:endParaRPr sz="24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  <a:spcBef>
                <a:spcPts val="2010"/>
              </a:spcBef>
            </a:pPr>
            <a:r>
              <a:rPr sz="2400" b="1" i="1" dirty="0">
                <a:latin typeface="Times New Roman"/>
                <a:cs typeface="Times New Roman"/>
              </a:rPr>
              <a:t>Соціальна</a:t>
            </a:r>
            <a:r>
              <a:rPr sz="2400" b="1" i="1" spc="9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роль</a:t>
            </a:r>
            <a:r>
              <a:rPr sz="2400" b="1" i="1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землекористування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полягає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задоволенні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фізичних,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психологічних, </a:t>
            </a:r>
            <a:r>
              <a:rPr sz="2400" dirty="0">
                <a:latin typeface="Times New Roman"/>
                <a:cs typeface="Times New Roman"/>
              </a:rPr>
              <a:t>інтелектуальних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інших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потреб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людей.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Все,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людині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потрібно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виживання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достойного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життя,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вона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одержує,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решті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решт,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землі.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Володіння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земельною </a:t>
            </a:r>
            <a:r>
              <a:rPr sz="2400" dirty="0">
                <a:latin typeface="Times New Roman"/>
                <a:cs typeface="Times New Roman"/>
              </a:rPr>
              <a:t>ділянкою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суспільній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свідомості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престижно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необхідно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формування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цивілізованого </a:t>
            </a:r>
            <a:r>
              <a:rPr sz="2400" dirty="0">
                <a:latin typeface="Times New Roman"/>
                <a:cs typeface="Times New Roman"/>
              </a:rPr>
              <a:t>середнього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соціального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прошарку.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світовій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практиці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під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землекористуванням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земельна</a:t>
            </a:r>
            <a:r>
              <a:rPr sz="2400" i="1" spc="1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ділянка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основною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складовою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нерухомості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розуміється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земельна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ділянка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все,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 знаходиться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 нею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 проекцією до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центру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все, що знаходиться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нею, </a:t>
            </a:r>
            <a:r>
              <a:rPr sz="2400" dirty="0">
                <a:latin typeface="Times New Roman"/>
                <a:cs typeface="Times New Roman"/>
              </a:rPr>
              <a:t>продовжене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нескінченність,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включаючи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постійні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об’єкти,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приєднані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неї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природою </a:t>
            </a:r>
            <a:r>
              <a:rPr sz="2400" dirty="0">
                <a:latin typeface="Times New Roman"/>
                <a:cs typeface="Times New Roman"/>
              </a:rPr>
              <a:t>(лісова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рослинність,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багаторічні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насадження,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ін.)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людиною,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також </a:t>
            </a:r>
            <a:r>
              <a:rPr sz="2400" dirty="0">
                <a:latin typeface="Times New Roman"/>
                <a:cs typeface="Times New Roman"/>
              </a:rPr>
              <a:t>права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об’єкти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900" y="78740"/>
            <a:ext cx="6941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Властивості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враховуються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землеустрої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477" y="1004391"/>
            <a:ext cx="2211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Україна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володіє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1201" y="1004391"/>
            <a:ext cx="35293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7945" algn="l"/>
                <a:tab pos="30975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великою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територією,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яка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477" y="1370838"/>
            <a:ext cx="59397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відрізняється</a:t>
            </a:r>
            <a:r>
              <a:rPr sz="2400" spc="49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різноманіттям</a:t>
            </a:r>
            <a:r>
              <a:rPr sz="2400" spc="49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природних, </a:t>
            </a:r>
            <a:r>
              <a:rPr sz="2400" dirty="0">
                <a:latin typeface="Times New Roman"/>
                <a:cs typeface="Times New Roman"/>
              </a:rPr>
              <a:t>екологічних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соціальних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умов.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територія </a:t>
            </a:r>
            <a:r>
              <a:rPr sz="2400" dirty="0">
                <a:latin typeface="Times New Roman"/>
                <a:cs typeface="Times New Roman"/>
              </a:rPr>
              <a:t>простягається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зі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сходу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захід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більше,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ніж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1,3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тис.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півночі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південь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майже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0,9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тис.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км.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Тому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просторові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властивості,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477" y="3199891"/>
            <a:ext cx="5937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46175" algn="l"/>
                <a:tab pos="1355090" algn="l"/>
                <a:tab pos="1528445" algn="l"/>
                <a:tab pos="2906395" algn="l"/>
                <a:tab pos="426466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рельєф,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гунтовий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покрив,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рослинність, клімат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20" dirty="0">
                <a:latin typeface="Times New Roman"/>
                <a:cs typeface="Times New Roman"/>
              </a:rPr>
              <a:t>інші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3769" y="3565905"/>
            <a:ext cx="355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  <a:tab pos="327279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природні,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економічні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477" y="3931666"/>
            <a:ext cx="59397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соціальні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умови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окремих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зонах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районах </a:t>
            </a:r>
            <a:r>
              <a:rPr sz="2400" dirty="0">
                <a:latin typeface="Times New Roman"/>
                <a:cs typeface="Times New Roman"/>
              </a:rPr>
              <a:t>країни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мають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великі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розходження.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Дуже </a:t>
            </a:r>
            <a:r>
              <a:rPr sz="2400" dirty="0">
                <a:latin typeface="Times New Roman"/>
                <a:cs typeface="Times New Roman"/>
              </a:rPr>
              <a:t>часто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ці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розходження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спостерігаються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навіть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30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межах</a:t>
            </a:r>
            <a:r>
              <a:rPr sz="2400" spc="59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окремих</a:t>
            </a:r>
            <a:r>
              <a:rPr sz="2400" spc="30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землеволодінь</a:t>
            </a:r>
            <a:r>
              <a:rPr sz="2400" spc="300" dirty="0">
                <a:latin typeface="Times New Roman"/>
                <a:cs typeface="Times New Roman"/>
              </a:rPr>
              <a:t>  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землекористувань.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728" y="1552955"/>
            <a:ext cx="4526280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20523"/>
            <a:ext cx="1161796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51484" algn="l"/>
                <a:tab pos="1438910" algn="l"/>
                <a:tab pos="2588260" algn="l"/>
                <a:tab pos="5025390" algn="l"/>
                <a:tab pos="5665470" algn="l"/>
                <a:tab pos="6810375" algn="l"/>
                <a:tab pos="8255000" algn="l"/>
                <a:tab pos="10161905" algn="l"/>
              </a:tabLst>
            </a:pP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землі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багато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-10" dirty="0">
                <a:latin typeface="Times New Roman"/>
                <a:cs typeface="Times New Roman"/>
              </a:rPr>
              <a:t>властивостей,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мають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важливе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виробниче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значення. </a:t>
            </a:r>
            <a:r>
              <a:rPr sz="2800" dirty="0">
                <a:latin typeface="Times New Roman"/>
                <a:cs typeface="Times New Roman"/>
              </a:rPr>
              <a:t>Основними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є:</a:t>
            </a:r>
            <a:endParaRPr sz="2800">
              <a:latin typeface="Times New Roman"/>
              <a:cs typeface="Times New Roman"/>
            </a:endParaRPr>
          </a:p>
          <a:p>
            <a:pPr marL="135255" indent="-133350">
              <a:lnSpc>
                <a:spcPct val="100000"/>
              </a:lnSpc>
              <a:spcBef>
                <a:spcPts val="5"/>
              </a:spcBef>
              <a:buSzPct val="96428"/>
              <a:buFont typeface="Arial MT"/>
              <a:buChar char="•"/>
              <a:tabLst>
                <a:tab pos="135255" algn="l"/>
              </a:tabLst>
            </a:pPr>
            <a:r>
              <a:rPr sz="2800" dirty="0">
                <a:latin typeface="Times New Roman"/>
                <a:cs typeface="Times New Roman"/>
              </a:rPr>
              <a:t>властивості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природного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ресурсу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засобу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виробництва;</a:t>
            </a:r>
            <a:endParaRPr sz="2800">
              <a:latin typeface="Times New Roman"/>
              <a:cs typeface="Times New Roman"/>
            </a:endParaRPr>
          </a:p>
          <a:p>
            <a:pPr marL="135255" indent="-133350">
              <a:lnSpc>
                <a:spcPct val="100000"/>
              </a:lnSpc>
              <a:buSzPct val="96428"/>
              <a:buFont typeface="Arial MT"/>
              <a:buChar char="•"/>
              <a:tabLst>
                <a:tab pos="135255" algn="l"/>
              </a:tabLst>
            </a:pPr>
            <a:r>
              <a:rPr sz="2800" dirty="0">
                <a:latin typeface="Times New Roman"/>
                <a:cs typeface="Times New Roman"/>
              </a:rPr>
              <a:t>властивості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об'єкта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соціально-</a:t>
            </a:r>
            <a:r>
              <a:rPr sz="2800" spc="-20" dirty="0">
                <a:latin typeface="Times New Roman"/>
                <a:cs typeface="Times New Roman"/>
              </a:rPr>
              <a:t>економічних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відносин.</a:t>
            </a:r>
            <a:endParaRPr sz="2800">
              <a:latin typeface="Times New Roman"/>
              <a:cs typeface="Times New Roman"/>
            </a:endParaRPr>
          </a:p>
          <a:p>
            <a:pPr marL="12700" marR="6350" indent="19939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сукупності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ці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властивості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визначають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необхідність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урахування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при </a:t>
            </a:r>
            <a:r>
              <a:rPr sz="2800" dirty="0">
                <a:latin typeface="Times New Roman"/>
                <a:cs typeface="Times New Roman"/>
              </a:rPr>
              <a:t>землевпорядному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проектуванні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природних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економічних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умов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об'єктів землеустрою.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9836" y="2793562"/>
            <a:ext cx="4937600" cy="37488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110" y="22352"/>
            <a:ext cx="1171067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Серед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різноманітних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властивостей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природного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ресурсу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засобу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виробництва </a:t>
            </a:r>
            <a:r>
              <a:rPr sz="2400" dirty="0">
                <a:latin typeface="Times New Roman"/>
                <a:cs typeface="Times New Roman"/>
              </a:rPr>
              <a:t>землевпорядна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наука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виділяє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ті,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мають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постійний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вплив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сільськогосподарське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або </a:t>
            </a:r>
            <a:r>
              <a:rPr sz="2400" dirty="0">
                <a:latin typeface="Times New Roman"/>
                <a:cs typeface="Times New Roman"/>
              </a:rPr>
              <a:t>інше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виробництво,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ліквідовуються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глобальному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розумінні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штучними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методами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визначають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характер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території.</a:t>
            </a: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першу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чергу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відносяться:</a:t>
            </a:r>
            <a:endParaRPr sz="2400">
              <a:latin typeface="Times New Roman"/>
              <a:cs typeface="Times New Roman"/>
            </a:endParaRPr>
          </a:p>
          <a:p>
            <a:pPr marL="431165" indent="-4184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31165" algn="l"/>
              </a:tabLst>
            </a:pPr>
            <a:r>
              <a:rPr sz="2400" dirty="0">
                <a:latin typeface="Times New Roman"/>
                <a:cs typeface="Times New Roman"/>
              </a:rPr>
              <a:t>простір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рельєф</a:t>
            </a:r>
            <a:endParaRPr sz="2400">
              <a:latin typeface="Times New Roman"/>
              <a:cs typeface="Times New Roman"/>
            </a:endParaRPr>
          </a:p>
          <a:p>
            <a:pPr marL="431165" indent="-418465">
              <a:lnSpc>
                <a:spcPct val="100000"/>
              </a:lnSpc>
              <a:buFont typeface="Wingdings"/>
              <a:buChar char=""/>
              <a:tabLst>
                <a:tab pos="431165" algn="l"/>
              </a:tabLst>
            </a:pPr>
            <a:r>
              <a:rPr sz="2400" dirty="0">
                <a:latin typeface="Times New Roman"/>
                <a:cs typeface="Times New Roman"/>
              </a:rPr>
              <a:t>ґрунтовий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рослинний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покрив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гідрогеологічні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гідрографічні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умови.</a:t>
            </a:r>
            <a:endParaRPr sz="2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зв'язку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тим,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властивості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проявляються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одночасно,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необхідний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комплексний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облік.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сукупності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кліматичними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умовами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вони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головною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частиною екологічних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факторів,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впливають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прийняття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землевпорядних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рішень.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8180" y="4655820"/>
            <a:ext cx="2878835" cy="19095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8808" y="4489703"/>
            <a:ext cx="3165347" cy="2100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972" y="4354067"/>
            <a:ext cx="3165348" cy="23713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129286"/>
            <a:ext cx="65862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Властивості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об'єкту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соціально- </a:t>
            </a:r>
            <a:r>
              <a:rPr sz="2800" dirty="0">
                <a:latin typeface="Times New Roman"/>
                <a:cs typeface="Times New Roman"/>
              </a:rPr>
              <a:t>економічних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відносин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визначають </a:t>
            </a:r>
            <a:r>
              <a:rPr sz="2800" dirty="0">
                <a:latin typeface="Times New Roman"/>
                <a:cs typeface="Times New Roman"/>
              </a:rPr>
              <a:t>методику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землевпорядного</a:t>
            </a:r>
            <a:r>
              <a:rPr sz="2800" spc="5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проектування. </a:t>
            </a:r>
            <a:r>
              <a:rPr sz="2800" dirty="0">
                <a:latin typeface="Times New Roman"/>
                <a:cs typeface="Times New Roman"/>
              </a:rPr>
              <a:t>Основними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є: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8946" y="1836242"/>
            <a:ext cx="174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(володіння,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39" y="1836242"/>
            <a:ext cx="409829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24154" indent="-4572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2420620" algn="l"/>
              </a:tabLst>
            </a:pPr>
            <a:r>
              <a:rPr sz="2800" spc="-10" dirty="0">
                <a:latin typeface="Times New Roman"/>
                <a:cs typeface="Times New Roman"/>
              </a:rPr>
              <a:t>форма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власності користування)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площа</a:t>
            </a:r>
            <a:endParaRPr sz="2800">
              <a:latin typeface="Times New Roman"/>
              <a:cs typeface="Times New Roman"/>
            </a:endParaRPr>
          </a:p>
          <a:p>
            <a:pPr marL="558165" indent="-545465">
              <a:lnSpc>
                <a:spcPct val="100000"/>
              </a:lnSpc>
              <a:buFont typeface="Wingdings"/>
              <a:buChar char=""/>
              <a:tabLst>
                <a:tab pos="558165" algn="l"/>
                <a:tab pos="19589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місце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розташування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39" y="3544061"/>
            <a:ext cx="4421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земельної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ділянки</a:t>
            </a:r>
            <a:endParaRPr sz="2800">
              <a:latin typeface="Times New Roman"/>
              <a:cs typeface="Times New Roman"/>
            </a:endParaRPr>
          </a:p>
          <a:p>
            <a:pPr marL="558165" indent="-545465">
              <a:lnSpc>
                <a:spcPct val="100000"/>
              </a:lnSpc>
              <a:buFont typeface="Wingdings"/>
              <a:buChar char=""/>
              <a:tabLst>
                <a:tab pos="558165" algn="l"/>
                <a:tab pos="1061085" algn="l"/>
                <a:tab pos="2494915" algn="l"/>
              </a:tabLst>
            </a:pPr>
            <a:r>
              <a:rPr sz="2800" spc="-25" dirty="0">
                <a:latin typeface="Times New Roman"/>
                <a:cs typeface="Times New Roman"/>
              </a:rPr>
              <a:t>її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цільове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призначення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350" y="3117342"/>
            <a:ext cx="19399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2625" algn="l"/>
              </a:tabLst>
            </a:pP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цінність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tabLst>
                <a:tab pos="1827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(доцільне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4397755"/>
            <a:ext cx="65932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фактичне)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Font typeface="Wingdings"/>
              <a:buChar char=""/>
              <a:tabLst>
                <a:tab pos="469900" algn="l"/>
                <a:tab pos="557530" algn="l"/>
              </a:tabLst>
            </a:pPr>
            <a:r>
              <a:rPr sz="2800" dirty="0">
                <a:latin typeface="Times New Roman"/>
                <a:cs typeface="Times New Roman"/>
              </a:rPr>
              <a:t>	розміщення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виробництва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spc="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об'єктів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нерухомого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майна,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яке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тісно </a:t>
            </a:r>
            <a:r>
              <a:rPr sz="2800" dirty="0">
                <a:latin typeface="Times New Roman"/>
                <a:cs typeface="Times New Roman"/>
              </a:rPr>
              <a:t>пов'язане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землею.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1568" y="1450847"/>
            <a:ext cx="4590287" cy="34396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948" y="296671"/>
            <a:ext cx="744474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Врахування</a:t>
            </a:r>
            <a:r>
              <a:rPr sz="2400" i="1" spc="225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властивостей</a:t>
            </a:r>
            <a:r>
              <a:rPr sz="2400" i="1" spc="235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землі</a:t>
            </a:r>
            <a:r>
              <a:rPr sz="2400" i="1" spc="235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та</a:t>
            </a:r>
            <a:r>
              <a:rPr sz="2400" i="1" spc="235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природних</a:t>
            </a:r>
            <a:r>
              <a:rPr sz="2400" i="1" spc="235" dirty="0">
                <a:latin typeface="Times New Roman"/>
                <a:cs typeface="Times New Roman"/>
              </a:rPr>
              <a:t>  </a:t>
            </a:r>
            <a:r>
              <a:rPr sz="2400" i="1" spc="-20" dirty="0">
                <a:latin typeface="Times New Roman"/>
                <a:cs typeface="Times New Roman"/>
              </a:rPr>
              <a:t>умов </a:t>
            </a:r>
            <a:r>
              <a:rPr sz="2400" i="1" dirty="0">
                <a:latin typeface="Times New Roman"/>
                <a:cs typeface="Times New Roman"/>
              </a:rPr>
              <a:t>визначає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такий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вид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землевпорядних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робіт,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як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вивчення</a:t>
            </a:r>
            <a:r>
              <a:rPr sz="2400" i="1" spc="-25" dirty="0">
                <a:latin typeface="Times New Roman"/>
                <a:cs typeface="Times New Roman"/>
              </a:rPr>
              <a:t> її </a:t>
            </a:r>
            <a:r>
              <a:rPr sz="2400" i="1" dirty="0">
                <a:latin typeface="Times New Roman"/>
                <a:cs typeface="Times New Roman"/>
              </a:rPr>
              <a:t>стану,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що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проводиться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метою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одержання </a:t>
            </a:r>
            <a:r>
              <a:rPr sz="2400" i="1" spc="-10" dirty="0">
                <a:latin typeface="Times New Roman"/>
                <a:cs typeface="Times New Roman"/>
              </a:rPr>
              <a:t>інформації, </a:t>
            </a: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включає: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350" indent="-3175" algn="just">
              <a:lnSpc>
                <a:spcPct val="100000"/>
              </a:lnSpc>
              <a:buSzPct val="95833"/>
              <a:buAutoNum type="arabicPeriod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	топографо-</a:t>
            </a:r>
            <a:r>
              <a:rPr sz="2400" dirty="0">
                <a:latin typeface="Times New Roman"/>
                <a:cs typeface="Times New Roman"/>
              </a:rPr>
              <a:t>геодезичні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картографічні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роботи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(для </a:t>
            </a:r>
            <a:r>
              <a:rPr sz="2400" dirty="0">
                <a:latin typeface="Times New Roman"/>
                <a:cs typeface="Times New Roman"/>
              </a:rPr>
              <a:t>оцінки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простору,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рельєфу,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топографічної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ін.);</a:t>
            </a:r>
            <a:endParaRPr sz="2400">
              <a:latin typeface="Times New Roman"/>
              <a:cs typeface="Times New Roman"/>
            </a:endParaRPr>
          </a:p>
          <a:p>
            <a:pPr marL="12700" marR="7620" indent="-3175" algn="just">
              <a:lnSpc>
                <a:spcPct val="100000"/>
              </a:lnSpc>
              <a:spcBef>
                <a:spcPts val="5"/>
              </a:spcBef>
              <a:buSzPct val="95833"/>
              <a:buAutoNum type="arabicPeriod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ґрунтові,</a:t>
            </a:r>
            <a:r>
              <a:rPr sz="2400" spc="40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геоботанічні</a:t>
            </a:r>
            <a:r>
              <a:rPr sz="2400" spc="40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0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інші</a:t>
            </a:r>
            <a:r>
              <a:rPr sz="2400" spc="409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обстеження</a:t>
            </a:r>
            <a:r>
              <a:rPr sz="2400" spc="405" dirty="0">
                <a:latin typeface="Times New Roman"/>
                <a:cs typeface="Times New Roman"/>
              </a:rPr>
              <a:t> 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вишукування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(для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оцінки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ґрунтового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рослинного </a:t>
            </a:r>
            <a:r>
              <a:rPr sz="2400" spc="-40" dirty="0">
                <a:latin typeface="Times New Roman"/>
                <a:cs typeface="Times New Roman"/>
              </a:rPr>
              <a:t>покриву,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гідрогеологічних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тощо);</a:t>
            </a:r>
            <a:endParaRPr sz="2400">
              <a:latin typeface="Times New Roman"/>
              <a:cs typeface="Times New Roman"/>
            </a:endParaRPr>
          </a:p>
          <a:p>
            <a:pPr marL="12700" marR="6350" indent="-3175" algn="just">
              <a:lnSpc>
                <a:spcPct val="100000"/>
              </a:lnSpc>
              <a:buSzPct val="95833"/>
              <a:buAutoNum type="arabicPeriod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інвентаризацію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(для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оцінки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земельних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ділянок </a:t>
            </a:r>
            <a:r>
              <a:rPr sz="2400" dirty="0">
                <a:latin typeface="Times New Roman"/>
                <a:cs typeface="Times New Roman"/>
              </a:rPr>
              <a:t>як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об'єктів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земельно-</a:t>
            </a:r>
            <a:r>
              <a:rPr sz="2400" dirty="0">
                <a:latin typeface="Times New Roman"/>
                <a:cs typeface="Times New Roman"/>
              </a:rPr>
              <a:t>майнових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відносин);</a:t>
            </a:r>
            <a:endParaRPr sz="2400">
              <a:latin typeface="Times New Roman"/>
              <a:cs typeface="Times New Roman"/>
            </a:endParaRPr>
          </a:p>
          <a:p>
            <a:pPr marL="12700" marR="5715" indent="-3175" algn="just">
              <a:lnSpc>
                <a:spcPct val="100000"/>
              </a:lnSpc>
              <a:buSzPct val="95833"/>
              <a:buAutoNum type="arabicPeriod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якісну</a:t>
            </a:r>
            <a:r>
              <a:rPr sz="2400" spc="204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оцінку</a:t>
            </a:r>
            <a:r>
              <a:rPr sz="2400" spc="21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2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(для</a:t>
            </a:r>
            <a:r>
              <a:rPr sz="2400" spc="2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одержання</a:t>
            </a:r>
            <a:r>
              <a:rPr sz="2400" spc="204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цілісних </a:t>
            </a:r>
            <a:r>
              <a:rPr sz="2400" dirty="0">
                <a:latin typeface="Times New Roman"/>
                <a:cs typeface="Times New Roman"/>
              </a:rPr>
              <a:t>характеристик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земельних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ділянок).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0540" y="1847088"/>
            <a:ext cx="3898392" cy="26258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110" y="277114"/>
            <a:ext cx="6769734" cy="345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2344420" algn="l"/>
                <a:tab pos="3376295" algn="l"/>
                <a:tab pos="3774440" algn="l"/>
                <a:tab pos="5878830" algn="l"/>
              </a:tabLst>
            </a:pPr>
            <a:r>
              <a:rPr sz="2400" spc="-25" dirty="0">
                <a:latin typeface="Times New Roman"/>
                <a:cs typeface="Times New Roman"/>
              </a:rPr>
              <a:t>Для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вивчення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стану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використання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 </a:t>
            </a:r>
            <a:r>
              <a:rPr sz="2400" dirty="0">
                <a:latin typeface="Times New Roman"/>
                <a:cs typeface="Times New Roman"/>
              </a:rPr>
              <a:t>проводяться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види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робіт: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  <a:tab pos="2070100" algn="l"/>
                <a:tab pos="3213100" algn="l"/>
                <a:tab pos="3790950" algn="l"/>
                <a:tab pos="4972050" algn="l"/>
                <a:tab pos="64884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обстеження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що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зазнали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деградації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забруднення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оцінка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районах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Чорнобильської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АЕС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прирівняних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місцевостях,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  <a:tab pos="1833880" algn="l"/>
                <a:tab pos="2070100" algn="l"/>
                <a:tab pos="3284854" algn="l"/>
                <a:tab pos="4963160" algn="l"/>
                <a:tab pos="5680710" algn="l"/>
                <a:tab pos="598741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складання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видання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тематичних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карт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галузі </a:t>
            </a:r>
            <a:r>
              <a:rPr sz="2400" dirty="0">
                <a:latin typeface="Times New Roman"/>
                <a:cs typeface="Times New Roman"/>
              </a:rPr>
              <a:t>землекористування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922655" algn="l"/>
                <a:tab pos="1838325" algn="l"/>
                <a:tab pos="3493770" algn="l"/>
                <a:tab pos="4691380" algn="l"/>
                <a:tab pos="5262880" algn="l"/>
              </a:tabLst>
            </a:pPr>
            <a:r>
              <a:rPr sz="2500" spc="-20" dirty="0">
                <a:latin typeface="Times New Roman"/>
                <a:cs typeface="Times New Roman"/>
              </a:rPr>
              <a:t>Крім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0" dirty="0">
                <a:latin typeface="Times New Roman"/>
                <a:cs typeface="Times New Roman"/>
              </a:rPr>
              <a:t>того,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підготовчі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роботи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до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складання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3881" y="3324859"/>
            <a:ext cx="48094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6870" algn="l"/>
                <a:tab pos="3034665" algn="l"/>
              </a:tabLst>
            </a:pPr>
            <a:r>
              <a:rPr sz="2500" spc="-10" dirty="0">
                <a:latin typeface="Times New Roman"/>
                <a:cs typeface="Times New Roman"/>
              </a:rPr>
              <a:t>будь-</a:t>
            </a:r>
            <a:r>
              <a:rPr sz="2500" spc="-20" dirty="0">
                <a:latin typeface="Times New Roman"/>
                <a:cs typeface="Times New Roman"/>
              </a:rPr>
              <a:t>яких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проектів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землеустрою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110" y="3705555"/>
            <a:ext cx="1169352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Times New Roman"/>
                <a:cs typeface="Times New Roman"/>
              </a:rPr>
              <a:t>обов'язково</a:t>
            </a:r>
            <a:r>
              <a:rPr sz="2500" spc="3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включають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питання,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пов'язані</a:t>
            </a:r>
            <a:r>
              <a:rPr sz="2500" spc="3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</a:t>
            </a:r>
            <a:r>
              <a:rPr sz="2500" spc="3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вивченням</a:t>
            </a:r>
            <a:r>
              <a:rPr sz="2500" spc="3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екологічних,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економічних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і </a:t>
            </a:r>
            <a:r>
              <a:rPr sz="2500" dirty="0">
                <a:latin typeface="Times New Roman"/>
                <a:cs typeface="Times New Roman"/>
              </a:rPr>
              <a:t>соціальних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факторів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виробництва,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властивостей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землі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та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природних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умов.</a:t>
            </a:r>
            <a:endParaRPr sz="2500">
              <a:latin typeface="Times New Roman"/>
              <a:cs typeface="Times New Roman"/>
            </a:endParaRPr>
          </a:p>
          <a:p>
            <a:pPr marL="12700" marR="5080" indent="177800" algn="just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Times New Roman"/>
                <a:cs typeface="Times New Roman"/>
              </a:rPr>
              <a:t>Інформація</a:t>
            </a:r>
            <a:r>
              <a:rPr sz="2500" spc="3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про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стан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земель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є</a:t>
            </a:r>
            <a:r>
              <a:rPr sz="2500" spc="2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основою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для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розробки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проектів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землеустрою.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Вона </a:t>
            </a:r>
            <a:r>
              <a:rPr sz="2500" dirty="0">
                <a:latin typeface="Times New Roman"/>
                <a:cs typeface="Times New Roman"/>
              </a:rPr>
              <a:t>використовується</a:t>
            </a:r>
            <a:r>
              <a:rPr sz="2500" spc="39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при</a:t>
            </a:r>
            <a:r>
              <a:rPr sz="2500" spc="385" dirty="0">
                <a:latin typeface="Times New Roman"/>
                <a:cs typeface="Times New Roman"/>
              </a:rPr>
              <a:t>  </a:t>
            </a:r>
            <a:r>
              <a:rPr sz="2500" spc="-20" dirty="0">
                <a:latin typeface="Times New Roman"/>
                <a:cs typeface="Times New Roman"/>
              </a:rPr>
              <a:t>природно-</a:t>
            </a:r>
            <a:r>
              <a:rPr sz="2500" dirty="0">
                <a:latin typeface="Times New Roman"/>
                <a:cs typeface="Times New Roman"/>
              </a:rPr>
              <a:t>сільськогосподарському</a:t>
            </a:r>
            <a:r>
              <a:rPr sz="2500" spc="40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районуванні,</a:t>
            </a:r>
            <a:r>
              <a:rPr sz="2500" spc="400" dirty="0">
                <a:latin typeface="Times New Roman"/>
                <a:cs typeface="Times New Roman"/>
              </a:rPr>
              <a:t>  </a:t>
            </a:r>
            <a:r>
              <a:rPr sz="2500" spc="-10" dirty="0">
                <a:latin typeface="Times New Roman"/>
                <a:cs typeface="Times New Roman"/>
              </a:rPr>
              <a:t>еколого- </a:t>
            </a:r>
            <a:r>
              <a:rPr sz="2500" dirty="0">
                <a:latin typeface="Times New Roman"/>
                <a:cs typeface="Times New Roman"/>
              </a:rPr>
              <a:t>економічному,</a:t>
            </a:r>
            <a:r>
              <a:rPr sz="2500" spc="4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агроекологічному,</a:t>
            </a:r>
            <a:r>
              <a:rPr sz="2500" spc="47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еколого-</a:t>
            </a:r>
            <a:r>
              <a:rPr sz="2500" dirty="0">
                <a:latin typeface="Times New Roman"/>
                <a:cs typeface="Times New Roman"/>
              </a:rPr>
              <a:t>господарському</a:t>
            </a:r>
            <a:r>
              <a:rPr sz="2500" spc="5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і</a:t>
            </a:r>
            <a:r>
              <a:rPr sz="2500" spc="4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екологоландшафтному </a:t>
            </a:r>
            <a:r>
              <a:rPr sz="2500" dirty="0">
                <a:latin typeface="Times New Roman"/>
                <a:cs typeface="Times New Roman"/>
              </a:rPr>
              <a:t>зонуванні</a:t>
            </a:r>
            <a:r>
              <a:rPr sz="2500" spc="4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території,</a:t>
            </a:r>
            <a:r>
              <a:rPr sz="2500" spc="4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внутрішньогосподарській</a:t>
            </a:r>
            <a:r>
              <a:rPr sz="2500" spc="47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оцінці</a:t>
            </a:r>
            <a:r>
              <a:rPr sz="2500" spc="47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земель,</a:t>
            </a:r>
            <a:r>
              <a:rPr sz="2500" spc="475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складанні</a:t>
            </a:r>
            <a:r>
              <a:rPr sz="2500" spc="470" dirty="0">
                <a:latin typeface="Times New Roman"/>
                <a:cs typeface="Times New Roman"/>
              </a:rPr>
              <a:t>  </a:t>
            </a:r>
            <a:r>
              <a:rPr sz="2500" spc="-20" dirty="0">
                <a:latin typeface="Times New Roman"/>
                <a:cs typeface="Times New Roman"/>
              </a:rPr>
              <a:t>карт </a:t>
            </a:r>
            <a:r>
              <a:rPr sz="2500" spc="-10" dirty="0">
                <a:latin typeface="Times New Roman"/>
                <a:cs typeface="Times New Roman"/>
              </a:rPr>
              <a:t>агровиробничого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групування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ґрунтів.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4611" y="649223"/>
            <a:ext cx="4026407" cy="24856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3790" y="141808"/>
            <a:ext cx="256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Простір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рельєф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12" y="795019"/>
            <a:ext cx="3987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8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Просторові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властивості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8434" y="1221993"/>
            <a:ext cx="1792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основними.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4865" y="795019"/>
            <a:ext cx="1813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6840" marR="5080" indent="-1374775" algn="r">
              <a:lnSpc>
                <a:spcPct val="100000"/>
              </a:lnSpc>
              <a:spcBef>
                <a:spcPts val="95"/>
              </a:spcBef>
              <a:tabLst>
                <a:tab pos="127698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землі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для Не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012" y="1221993"/>
            <a:ext cx="3910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28800" algn="l"/>
                <a:tab pos="3391535" algn="l"/>
                <a:tab pos="3427729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землевпорядкування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є </a:t>
            </a:r>
            <a:r>
              <a:rPr sz="2800" spc="-10" dirty="0">
                <a:latin typeface="Times New Roman"/>
                <a:cs typeface="Times New Roman"/>
              </a:rPr>
              <a:t>випадково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спочатку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під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012" y="2075433"/>
            <a:ext cx="3968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688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розуміли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пристосування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527" y="1648713"/>
            <a:ext cx="2105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землеустроєм просторових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012" y="2502535"/>
            <a:ext cx="6243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5195" algn="l"/>
                <a:tab pos="3747770" algn="l"/>
                <a:tab pos="443738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властивостей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території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господарсь-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012" y="2929254"/>
            <a:ext cx="4133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31265" algn="l"/>
                <a:tab pos="1671955" algn="l"/>
                <a:tab pos="2332355" algn="l"/>
                <a:tab pos="29343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кого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використання. кожна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земельна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25" dirty="0">
                <a:latin typeface="Times New Roman"/>
                <a:cs typeface="Times New Roman"/>
              </a:rPr>
              <a:t>ділянка </a:t>
            </a:r>
            <a:r>
              <a:rPr sz="2800" b="1" i="1" spc="-10" dirty="0">
                <a:latin typeface="Times New Roman"/>
                <a:cs typeface="Times New Roman"/>
              </a:rPr>
              <a:t>зувалася</a:t>
            </a:r>
            <a:r>
              <a:rPr sz="2800" b="1" i="1" dirty="0">
                <a:latin typeface="Times New Roman"/>
                <a:cs typeface="Times New Roman"/>
              </a:rPr>
              <a:t>		</a:t>
            </a:r>
            <a:r>
              <a:rPr sz="2800" b="1" i="1" spc="-10" dirty="0">
                <a:latin typeface="Times New Roman"/>
                <a:cs typeface="Times New Roman"/>
              </a:rPr>
              <a:t>трьома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6577" y="2929254"/>
            <a:ext cx="183133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4815" algn="just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Times New Roman"/>
                <a:cs typeface="Times New Roman"/>
              </a:rPr>
              <a:t>Причому </a:t>
            </a:r>
            <a:r>
              <a:rPr sz="2800" b="1" i="1" spc="-25" dirty="0">
                <a:latin typeface="Times New Roman"/>
                <a:cs typeface="Times New Roman"/>
              </a:rPr>
              <a:t>характери- </a:t>
            </a:r>
            <a:r>
              <a:rPr sz="2800" b="1" i="1" spc="-10" dirty="0">
                <a:latin typeface="Times New Roman"/>
                <a:cs typeface="Times New Roman"/>
              </a:rPr>
              <a:t>основними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012" y="4209669"/>
            <a:ext cx="624268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latin typeface="Times New Roman"/>
                <a:cs typeface="Times New Roman"/>
              </a:rPr>
              <a:t>просторовими</a:t>
            </a:r>
            <a:r>
              <a:rPr sz="2800" b="1" i="1" spc="-17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ознаками:</a:t>
            </a:r>
            <a:endParaRPr sz="2800">
              <a:latin typeface="Times New Roman"/>
              <a:cs typeface="Times New Roman"/>
            </a:endParaRPr>
          </a:p>
          <a:p>
            <a:pPr marL="135255" indent="-133350">
              <a:lnSpc>
                <a:spcPct val="100000"/>
              </a:lnSpc>
              <a:buSzPct val="96428"/>
              <a:buFont typeface="Arial MT"/>
              <a:buChar char="•"/>
              <a:tabLst>
                <a:tab pos="13525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площею;</a:t>
            </a:r>
            <a:endParaRPr sz="2800">
              <a:latin typeface="Times New Roman"/>
              <a:cs typeface="Times New Roman"/>
            </a:endParaRPr>
          </a:p>
          <a:p>
            <a:pPr marL="135255" indent="-133350">
              <a:lnSpc>
                <a:spcPct val="100000"/>
              </a:lnSpc>
              <a:spcBef>
                <a:spcPts val="5"/>
              </a:spcBef>
              <a:buSzPct val="96428"/>
              <a:buFont typeface="Arial MT"/>
              <a:buChar char="•"/>
              <a:tabLst>
                <a:tab pos="135255" algn="l"/>
              </a:tabLst>
            </a:pPr>
            <a:r>
              <a:rPr sz="2800" dirty="0">
                <a:latin typeface="Times New Roman"/>
                <a:cs typeface="Times New Roman"/>
              </a:rPr>
              <a:t>складом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земельних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угідь;</a:t>
            </a:r>
            <a:endParaRPr sz="2800">
              <a:latin typeface="Times New Roman"/>
              <a:cs typeface="Times New Roman"/>
            </a:endParaRPr>
          </a:p>
          <a:p>
            <a:pPr marL="12700" marR="5080" indent="-10795">
              <a:lnSpc>
                <a:spcPct val="100000"/>
              </a:lnSpc>
              <a:buSzPct val="96428"/>
              <a:buFont typeface="Arial MT"/>
              <a:buChar char="•"/>
              <a:tabLst>
                <a:tab pos="135255" algn="l"/>
                <a:tab pos="1580515" algn="l"/>
                <a:tab pos="3903345" algn="l"/>
                <a:tab pos="4864100" algn="l"/>
              </a:tabLst>
            </a:pPr>
            <a:r>
              <a:rPr sz="2800" spc="-10" dirty="0">
                <a:latin typeface="Times New Roman"/>
                <a:cs typeface="Times New Roman"/>
              </a:rPr>
              <a:t>	формою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розташування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угідь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стосовно </a:t>
            </a:r>
            <a:r>
              <a:rPr sz="2800" spc="-25" dirty="0">
                <a:latin typeface="Times New Roman"/>
                <a:cs typeface="Times New Roman"/>
              </a:rPr>
              <a:t>господарського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центру.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3888" y="1844039"/>
            <a:ext cx="5343144" cy="35539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12036425" cy="661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найбільш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важливих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просторових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властивостей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землі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відносять:</a:t>
            </a:r>
            <a:endParaRPr sz="2400">
              <a:latin typeface="Times New Roman"/>
              <a:cs typeface="Times New Roman"/>
            </a:endParaRPr>
          </a:p>
          <a:p>
            <a:pPr marL="355600" marR="1925955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2708275" algn="l"/>
                <a:tab pos="5563235" algn="l"/>
                <a:tab pos="805688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площу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ділянок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(землеволодінь, </a:t>
            </a:r>
            <a:r>
              <a:rPr sz="2400" spc="-20" dirty="0">
                <a:latin typeface="Times New Roman"/>
                <a:cs typeface="Times New Roman"/>
              </a:rPr>
              <a:t>землекористувань,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територіальних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земельних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масивів,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контурів)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розташування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конфігурацію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довжину</a:t>
            </a:r>
            <a:endParaRPr sz="2400">
              <a:latin typeface="Times New Roman"/>
              <a:cs typeface="Times New Roman"/>
            </a:endParaRPr>
          </a:p>
          <a:p>
            <a:pPr marL="355600" marR="1924685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2341245" algn="l"/>
                <a:tab pos="3091180" algn="l"/>
                <a:tab pos="5821045" algn="l"/>
                <a:tab pos="8088630" algn="l"/>
                <a:tab pos="8540115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віддаленість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адміністративних,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господарських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виробничих </a:t>
            </a:r>
            <a:r>
              <a:rPr sz="2400" dirty="0">
                <a:latin typeface="Times New Roman"/>
                <a:cs typeface="Times New Roman"/>
              </a:rPr>
              <a:t>центрів,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один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одного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т.д.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Times New Roman"/>
              <a:cs typeface="Times New Roman"/>
            </a:endParaRPr>
          </a:p>
          <a:p>
            <a:pPr marL="120014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процесі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просторові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властивості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оцінюють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рядом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технічних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показників: </a:t>
            </a:r>
            <a:r>
              <a:rPr sz="2400" dirty="0">
                <a:latin typeface="Times New Roman"/>
                <a:cs typeface="Times New Roman"/>
              </a:rPr>
              <a:t>площею,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середньою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відстанню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господарського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центра,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коефіцієнтами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компактності, </a:t>
            </a:r>
            <a:r>
              <a:rPr sz="2400" dirty="0">
                <a:latin typeface="Times New Roman"/>
                <a:cs typeface="Times New Roman"/>
              </a:rPr>
              <a:t>конфігурації,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числом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формою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ділянок,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середнім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розміром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контуру,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довжиною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шириною </a:t>
            </a:r>
            <a:r>
              <a:rPr sz="2400" dirty="0">
                <a:latin typeface="Times New Roman"/>
                <a:cs typeface="Times New Roman"/>
              </a:rPr>
              <a:t>ділянок,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полів,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міжсмужних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просторів,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розміром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сторін,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відстанню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між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найбільш </a:t>
            </a:r>
            <a:r>
              <a:rPr sz="2400" dirty="0">
                <a:latin typeface="Times New Roman"/>
                <a:cs typeface="Times New Roman"/>
              </a:rPr>
              <a:t>віддаленими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контурами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угідь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т.д..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120014" marR="5080" indent="17208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Просторові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властивості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3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важливі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землеволодінь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землекористувань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як сільськогосподарського,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несільськогосподарського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призначення,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оскільки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них </a:t>
            </a:r>
            <a:r>
              <a:rPr sz="2400" dirty="0">
                <a:latin typeface="Times New Roman"/>
                <a:cs typeface="Times New Roman"/>
              </a:rPr>
              <a:t>виступає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просторовим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операційним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базисом.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987" y="1172083"/>
            <a:ext cx="3228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307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Економічні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Times New Roman"/>
                <a:cs typeface="Times New Roman"/>
              </a:rPr>
              <a:t>результати </a:t>
            </a:r>
            <a:r>
              <a:rPr sz="2400" spc="-10" dirty="0">
                <a:latin typeface="Times New Roman"/>
                <a:cs typeface="Times New Roman"/>
              </a:rPr>
              <a:t>сільськогосподарських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7403" y="1172083"/>
            <a:ext cx="182181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  <a:tabLst>
                <a:tab pos="101028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промислових, 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інших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987" y="1903857"/>
            <a:ext cx="53854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підприємств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багато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чому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залежать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від </a:t>
            </a:r>
            <a:r>
              <a:rPr sz="2400" dirty="0">
                <a:latin typeface="Times New Roman"/>
                <a:cs typeface="Times New Roman"/>
              </a:rPr>
              <a:t>зовнішніх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просторових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властивостей: </a:t>
            </a:r>
            <a:r>
              <a:rPr sz="2400" dirty="0">
                <a:latin typeface="Times New Roman"/>
                <a:cs typeface="Times New Roman"/>
              </a:rPr>
              <a:t>місця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розташування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стосовно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джерел </a:t>
            </a:r>
            <a:r>
              <a:rPr sz="2400" dirty="0">
                <a:latin typeface="Times New Roman"/>
                <a:cs typeface="Times New Roman"/>
              </a:rPr>
              <a:t>сировини,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пунктів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реалізації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продукції, </a:t>
            </a:r>
            <a:r>
              <a:rPr sz="2400" dirty="0">
                <a:latin typeface="Times New Roman"/>
                <a:cs typeface="Times New Roman"/>
              </a:rPr>
              <a:t>баз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матеріально-</a:t>
            </a:r>
            <a:r>
              <a:rPr sz="2400" dirty="0">
                <a:latin typeface="Times New Roman"/>
                <a:cs typeface="Times New Roman"/>
              </a:rPr>
              <a:t>технічного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постачання, </a:t>
            </a:r>
            <a:r>
              <a:rPr sz="2400" spc="-40" dirty="0">
                <a:latin typeface="Times New Roman"/>
                <a:cs typeface="Times New Roman"/>
              </a:rPr>
              <a:t>культурно-</a:t>
            </a:r>
            <a:r>
              <a:rPr sz="2400" dirty="0">
                <a:latin typeface="Times New Roman"/>
                <a:cs typeface="Times New Roman"/>
              </a:rPr>
              <a:t>побутових</a:t>
            </a:r>
            <a:r>
              <a:rPr sz="2400" spc="2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інших</a:t>
            </a:r>
            <a:r>
              <a:rPr sz="2400" spc="22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центрів, </a:t>
            </a:r>
            <a:r>
              <a:rPr sz="2400" dirty="0">
                <a:latin typeface="Times New Roman"/>
                <a:cs typeface="Times New Roman"/>
              </a:rPr>
              <a:t>об'єктів</a:t>
            </a:r>
            <a:r>
              <a:rPr sz="2400" spc="45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виробничої</a:t>
            </a:r>
            <a:r>
              <a:rPr sz="2400" spc="45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59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соціальної інфраструктури.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90256" y="229361"/>
            <a:ext cx="44754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6070" algn="l"/>
                <a:tab pos="2955290" algn="l"/>
              </a:tabLst>
            </a:pPr>
            <a:r>
              <a:rPr sz="2400" spc="-10" dirty="0"/>
              <a:t>Відмічені</a:t>
            </a:r>
            <a:r>
              <a:rPr sz="2400" dirty="0"/>
              <a:t>	</a:t>
            </a:r>
            <a:r>
              <a:rPr sz="2400" spc="-10" dirty="0"/>
              <a:t>фактори</a:t>
            </a:r>
            <a:r>
              <a:rPr sz="2400" dirty="0"/>
              <a:t>	</a:t>
            </a:r>
            <a:r>
              <a:rPr sz="2400" spc="-30" dirty="0"/>
              <a:t>враховують </a:t>
            </a:r>
            <a:r>
              <a:rPr sz="2400" dirty="0"/>
              <a:t>при</a:t>
            </a:r>
            <a:r>
              <a:rPr sz="2400" spc="-40" dirty="0"/>
              <a:t> </a:t>
            </a:r>
            <a:r>
              <a:rPr sz="2400" spc="-10" dirty="0"/>
              <a:t>територіальному</a:t>
            </a:r>
            <a:r>
              <a:rPr sz="2400" spc="-30" dirty="0"/>
              <a:t> </a:t>
            </a:r>
            <a:r>
              <a:rPr sz="2400" spc="-10" dirty="0"/>
              <a:t>землеустрої.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3659" y="2127504"/>
            <a:ext cx="5215128" cy="2983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523"/>
            <a:ext cx="12036425" cy="685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Земля</a:t>
            </a:r>
            <a:r>
              <a:rPr sz="2800" b="1" spc="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основне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національне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багатство,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перебуває</a:t>
            </a:r>
            <a:r>
              <a:rPr sz="2800" spc="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8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особливою </a:t>
            </a:r>
            <a:r>
              <a:rPr sz="2800" dirty="0">
                <a:latin typeface="Times New Roman"/>
                <a:cs typeface="Times New Roman"/>
              </a:rPr>
              <a:t>охороною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держави.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Поняття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може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вживатися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різних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розуміннях, </a:t>
            </a:r>
            <a:r>
              <a:rPr sz="2800" dirty="0">
                <a:latin typeface="Times New Roman"/>
                <a:cs typeface="Times New Roman"/>
              </a:rPr>
              <a:t>залежно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контексту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поглядів.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можемо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розглядати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її,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як: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планета, </a:t>
            </a:r>
            <a:r>
              <a:rPr sz="2800" dirty="0">
                <a:latin typeface="Times New Roman"/>
                <a:cs typeface="Times New Roman"/>
              </a:rPr>
              <a:t>суходіл,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ґрунт,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економічний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базис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територія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правовим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режимом.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межах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цих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розумінь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можуть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існувати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різні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підходи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наповнення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цього </a:t>
            </a:r>
            <a:r>
              <a:rPr sz="2800" dirty="0">
                <a:latin typeface="Times New Roman"/>
                <a:cs typeface="Times New Roman"/>
              </a:rPr>
              <a:t>поняття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змістом.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Згідно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ст.1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Закону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України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«Про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охорону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земель»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земля</a:t>
            </a:r>
            <a:r>
              <a:rPr sz="2800" b="1" spc="4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визначається,</a:t>
            </a:r>
            <a:r>
              <a:rPr sz="2800" b="1" spc="4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як </a:t>
            </a:r>
            <a:r>
              <a:rPr sz="2800" dirty="0">
                <a:latin typeface="Times New Roman"/>
                <a:cs typeface="Times New Roman"/>
              </a:rPr>
              <a:t>поверхня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суші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ґрунтами,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корисними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копалинами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іншими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природними </a:t>
            </a:r>
            <a:r>
              <a:rPr sz="2800" dirty="0">
                <a:latin typeface="Times New Roman"/>
                <a:cs typeface="Times New Roman"/>
              </a:rPr>
              <a:t>елементами,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органічно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поєднані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функціонують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разом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нею.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Але,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таке </a:t>
            </a:r>
            <a:r>
              <a:rPr sz="2800" dirty="0">
                <a:latin typeface="Times New Roman"/>
                <a:cs typeface="Times New Roman"/>
              </a:rPr>
              <a:t>поняття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є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точним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єдиним.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можливо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розглядати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землю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її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поняття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руслі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законодавства,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саме,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думку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В.І.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Андрейцева,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«земля»</a:t>
            </a:r>
            <a:r>
              <a:rPr sz="2800" b="1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головна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частина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довкілля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межах </a:t>
            </a:r>
            <a:r>
              <a:rPr sz="2800" dirty="0">
                <a:latin typeface="Times New Roman"/>
                <a:cs typeface="Times New Roman"/>
              </a:rPr>
              <a:t>території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України,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основа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територіальної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цілісності,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суверенітету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 держави.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6197"/>
            <a:ext cx="12139295" cy="654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marR="592963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Рельєф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місцевості  являє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собою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сукупність </a:t>
            </a:r>
            <a:r>
              <a:rPr sz="2400" dirty="0">
                <a:latin typeface="Times New Roman"/>
                <a:cs typeface="Times New Roman"/>
              </a:rPr>
              <a:t>форм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земної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поверхні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одне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просторових </a:t>
            </a:r>
            <a:r>
              <a:rPr sz="2400" dirty="0">
                <a:latin typeface="Times New Roman"/>
                <a:cs typeface="Times New Roman"/>
              </a:rPr>
              <a:t>властивостей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має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виняткове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значення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сільськогосподарському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виробництві.</a:t>
            </a:r>
            <a:endParaRPr sz="2400">
              <a:latin typeface="Times New Roman"/>
              <a:cs typeface="Times New Roman"/>
            </a:endParaRPr>
          </a:p>
          <a:p>
            <a:pPr marL="12700" marR="227329" algn="just">
              <a:lnSpc>
                <a:spcPct val="100000"/>
              </a:lnSpc>
              <a:spcBef>
                <a:spcPts val="1860"/>
              </a:spcBef>
            </a:pPr>
            <a:r>
              <a:rPr sz="2400" dirty="0">
                <a:latin typeface="Times New Roman"/>
                <a:cs typeface="Times New Roman"/>
              </a:rPr>
              <a:t>Рельєф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першопричина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водної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ерозії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ґрунтів,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крутих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довгих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схилах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утворюється </a:t>
            </a:r>
            <a:r>
              <a:rPr sz="2400" dirty="0">
                <a:latin typeface="Times New Roman"/>
                <a:cs typeface="Times New Roman"/>
              </a:rPr>
              <a:t>сильний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поверхневий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стік,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змиває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розмиває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верхній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гумусовий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шар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ґрунту,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утворюются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вимоїни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яри,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знижують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родючість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крутості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схилу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залежить </a:t>
            </a:r>
            <a:r>
              <a:rPr sz="2400" dirty="0">
                <a:latin typeface="Times New Roman"/>
                <a:cs typeface="Times New Roman"/>
              </a:rPr>
              <a:t>продуктивність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машинно-</a:t>
            </a:r>
            <a:r>
              <a:rPr sz="2400" dirty="0">
                <a:latin typeface="Times New Roman"/>
                <a:cs typeface="Times New Roman"/>
              </a:rPr>
              <a:t>тракторних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агрегатів,</a:t>
            </a:r>
            <a:r>
              <a:rPr sz="2400" spc="40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роботі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агрегатів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підйомах </a:t>
            </a:r>
            <a:r>
              <a:rPr sz="2400" dirty="0">
                <a:latin typeface="Times New Roman"/>
                <a:cs typeface="Times New Roman"/>
              </a:rPr>
              <a:t>непродуктивно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витрачається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тягова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потужність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двигуна,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результаті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сповільнюється </a:t>
            </a:r>
            <a:r>
              <a:rPr sz="2400" dirty="0">
                <a:latin typeface="Times New Roman"/>
                <a:cs typeface="Times New Roman"/>
              </a:rPr>
              <a:t>поступальний</a:t>
            </a:r>
            <a:r>
              <a:rPr sz="2400" spc="2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рух</a:t>
            </a:r>
            <a:r>
              <a:rPr sz="2400" spc="2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техніки,</a:t>
            </a:r>
            <a:r>
              <a:rPr sz="2400" spc="2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знижується</a:t>
            </a:r>
            <a:r>
              <a:rPr sz="2400" spc="2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продуктивність</a:t>
            </a:r>
            <a:r>
              <a:rPr sz="2400" spc="2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праці,</a:t>
            </a:r>
            <a:r>
              <a:rPr sz="2400" spc="2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збільшується</a:t>
            </a:r>
            <a:r>
              <a:rPr sz="2400" spc="2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витрата палива.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latin typeface="Times New Roman"/>
                <a:cs typeface="Times New Roman"/>
              </a:rPr>
              <a:t>Серед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різних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характеристик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рельєфу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особливе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значення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землеустрої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мають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ухил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земної </a:t>
            </a:r>
            <a:r>
              <a:rPr sz="2400" dirty="0">
                <a:latin typeface="Times New Roman"/>
                <a:cs typeface="Times New Roman"/>
              </a:rPr>
              <a:t>поверхні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(крутість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схилів),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довжина,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форма,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експозиція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конкретних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схилів.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Великий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ухил </a:t>
            </a:r>
            <a:r>
              <a:rPr sz="2400" dirty="0">
                <a:latin typeface="Times New Roman"/>
                <a:cs typeface="Times New Roman"/>
              </a:rPr>
              <a:t>земної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поверхні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головний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фактор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водної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ерозії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обмежує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розораність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території, </a:t>
            </a:r>
            <a:r>
              <a:rPr sz="2400" dirty="0">
                <a:latin typeface="Times New Roman"/>
                <a:cs typeface="Times New Roman"/>
              </a:rPr>
              <a:t>впливає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зернових,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технічних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культур,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багаторічних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однорічних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трав, </a:t>
            </a:r>
            <a:r>
              <a:rPr sz="2400" dirty="0">
                <a:latin typeface="Times New Roman"/>
                <a:cs typeface="Times New Roman"/>
              </a:rPr>
              <a:t>визначає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внутрішньопольову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організацію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водорегулювальних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інших </a:t>
            </a:r>
            <a:r>
              <a:rPr sz="2400" spc="-20" dirty="0">
                <a:latin typeface="Times New Roman"/>
                <a:cs typeface="Times New Roman"/>
              </a:rPr>
              <a:t>лісосмуг,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проведення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гідротехнічних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протиерозійних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заходів.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452" y="416051"/>
            <a:ext cx="3104388" cy="14676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90" y="186054"/>
            <a:ext cx="8380095" cy="307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13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Ґрунтовий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природний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рослинний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покрив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53162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Ґрунтове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обстеження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проводиться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землях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усіх </a:t>
            </a:r>
            <a:r>
              <a:rPr sz="2400" dirty="0">
                <a:latin typeface="Times New Roman"/>
                <a:cs typeface="Times New Roman"/>
              </a:rPr>
              <a:t>категорій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форм</a:t>
            </a:r>
            <a:r>
              <a:rPr sz="2400" spc="29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господарювання</a:t>
            </a:r>
            <a:r>
              <a:rPr sz="2400" spc="29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9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метою </a:t>
            </a:r>
            <a:r>
              <a:rPr sz="2400" dirty="0">
                <a:latin typeface="Times New Roman"/>
                <a:cs typeface="Times New Roman"/>
              </a:rPr>
              <a:t>одержання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інформації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якісний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стан,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також </a:t>
            </a:r>
            <a:r>
              <a:rPr sz="2400" dirty="0">
                <a:latin typeface="Times New Roman"/>
                <a:cs typeface="Times New Roman"/>
              </a:rPr>
              <a:t>виявлення</a:t>
            </a:r>
            <a:r>
              <a:rPr sz="2400" spc="3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земель,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зазнали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водної,</a:t>
            </a:r>
            <a:r>
              <a:rPr sz="2400" spc="3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вітрової </a:t>
            </a:r>
            <a:r>
              <a:rPr sz="2400" dirty="0">
                <a:latin typeface="Times New Roman"/>
                <a:cs typeface="Times New Roman"/>
              </a:rPr>
              <a:t>ерозії,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підтопленню,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заболочуванню,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забрудненню </a:t>
            </a:r>
            <a:r>
              <a:rPr sz="2400" dirty="0">
                <a:latin typeface="Times New Roman"/>
                <a:cs typeface="Times New Roman"/>
              </a:rPr>
              <a:t>радіоактивними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хімічними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речовинами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990" y="3602812"/>
            <a:ext cx="51708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1713230" algn="l"/>
                <a:tab pos="3380740" algn="l"/>
              </a:tabLst>
            </a:pPr>
            <a:r>
              <a:rPr sz="2400" spc="-5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процесі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ґрунтового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обстеження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2194560" algn="l"/>
                <a:tab pos="2860675" algn="l"/>
                <a:tab pos="404812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розташування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не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тільки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окремих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7455" y="3602812"/>
            <a:ext cx="15259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визначають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ґрунтових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990" y="4335017"/>
            <a:ext cx="68541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різновидностей,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але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структуру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ґрунтового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покриву. </a:t>
            </a:r>
            <a:r>
              <a:rPr sz="2400" dirty="0">
                <a:latin typeface="Times New Roman"/>
                <a:cs typeface="Times New Roman"/>
              </a:rPr>
              <a:t>Структура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ґрунтового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покриву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може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бути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простою 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39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складною,</a:t>
            </a:r>
            <a:r>
              <a:rPr sz="2400" spc="39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однорідною</a:t>
            </a:r>
            <a:r>
              <a:rPr sz="2400" spc="39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39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контрастною. </a:t>
            </a:r>
            <a:r>
              <a:rPr sz="2400" dirty="0">
                <a:latin typeface="Times New Roman"/>
                <a:cs typeface="Times New Roman"/>
              </a:rPr>
              <a:t>Відповідно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форми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теж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можуть </a:t>
            </a:r>
            <a:r>
              <a:rPr sz="2400" dirty="0">
                <a:latin typeface="Times New Roman"/>
                <a:cs typeface="Times New Roman"/>
              </a:rPr>
              <a:t>бути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простими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складними.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259" y="1842516"/>
            <a:ext cx="4777738" cy="23286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76529"/>
            <a:ext cx="1160653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умовах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лісостепової</a:t>
            </a:r>
            <a:r>
              <a:rPr sz="2400" i="1" spc="15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зони,</a:t>
            </a:r>
            <a:r>
              <a:rPr sz="2400" i="1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яка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відрізняється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строкатістю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складністю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ґрунтового </a:t>
            </a:r>
            <a:r>
              <a:rPr sz="2400" dirty="0">
                <a:latin typeface="Times New Roman"/>
                <a:cs typeface="Times New Roman"/>
              </a:rPr>
              <a:t>покриву,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дрібноконтурністю</a:t>
            </a:r>
            <a:r>
              <a:rPr sz="2400" spc="4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роздробленістю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угідь,</a:t>
            </a:r>
            <a:r>
              <a:rPr sz="2400" spc="4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перезволоженістю</a:t>
            </a:r>
            <a:r>
              <a:rPr sz="2400" spc="47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земель, </a:t>
            </a:r>
            <a:r>
              <a:rPr sz="2400" dirty="0">
                <a:latin typeface="Times New Roman"/>
                <a:cs typeface="Times New Roman"/>
              </a:rPr>
              <a:t>переважає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мозаїчне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сільськогосподарських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угідь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складна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організація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великим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числом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різноманітних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сівозмін,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окремо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оброблюваних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контурів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робочих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ділянок,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меліорованістю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угідь.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степовій</a:t>
            </a:r>
            <a:r>
              <a:rPr sz="2400" i="1" spc="4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зоні</a:t>
            </a:r>
            <a:r>
              <a:rPr sz="2400" i="1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найменша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контрастність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ґрунтового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покриву.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Тут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великі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масиви </a:t>
            </a:r>
            <a:r>
              <a:rPr sz="2400" dirty="0">
                <a:latin typeface="Times New Roman"/>
                <a:cs typeface="Times New Roman"/>
              </a:rPr>
              <a:t>земель,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розходження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якісному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стані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яких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невеликі.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Тому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степовій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зоні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процесі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проектують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більш великі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сівозміни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поля,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складних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схилах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намічають заходи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щодо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водної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вітрової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ерозії.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476" y="3939540"/>
            <a:ext cx="3828287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75005"/>
            <a:ext cx="11605260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95"/>
              </a:spcBef>
              <a:tabLst>
                <a:tab pos="945515" algn="l"/>
                <a:tab pos="3069590" algn="l"/>
                <a:tab pos="4594225" algn="l"/>
                <a:tab pos="5735320" algn="l"/>
                <a:tab pos="7896859" algn="l"/>
                <a:tab pos="989647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При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землеустрої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головну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увагу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приділяють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наступним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30" dirty="0">
                <a:latin typeface="Times New Roman"/>
                <a:cs typeface="Times New Roman"/>
              </a:rPr>
              <a:t>ґрунтовим </a:t>
            </a:r>
            <a:r>
              <a:rPr sz="2800" b="1" spc="-10" dirty="0">
                <a:latin typeface="Times New Roman"/>
                <a:cs typeface="Times New Roman"/>
              </a:rPr>
              <a:t>умовам: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виду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(різновиду,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роду,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підтипу)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ґрунтів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гранулометричному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складу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Font typeface="Wingdings"/>
              <a:buChar char=""/>
              <a:tabLst>
                <a:tab pos="4438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кислотності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Font typeface="Wingdings"/>
              <a:buChar char=""/>
              <a:tabLst>
                <a:tab pos="443865" algn="l"/>
              </a:tabLst>
            </a:pPr>
            <a:r>
              <a:rPr sz="2800" dirty="0">
                <a:latin typeface="Times New Roman"/>
                <a:cs typeface="Times New Roman"/>
              </a:rPr>
              <a:t>ступеню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змитості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443865" algn="l"/>
                <a:tab pos="1949450" algn="l"/>
                <a:tab pos="3512185" algn="l"/>
                <a:tab pos="5283200" algn="l"/>
                <a:tab pos="6981190" algn="l"/>
                <a:tab pos="8388985" algn="l"/>
                <a:tab pos="1003681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вихідній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величині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складових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елементів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балансу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ґрунтової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родючості </a:t>
            </a:r>
            <a:r>
              <a:rPr sz="2800" dirty="0">
                <a:latin typeface="Times New Roman"/>
                <a:cs typeface="Times New Roman"/>
              </a:rPr>
              <a:t>(вмісту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гумусу,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азоту,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фосфору,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калію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тощо)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  <a:tab pos="3126105" algn="l"/>
                <a:tab pos="4298315" algn="l"/>
                <a:tab pos="6281420" algn="l"/>
                <a:tab pos="7854315" algn="l"/>
                <a:tab pos="94900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меліоративному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стану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ґрунтового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покриву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(ступеня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зволоженості, </a:t>
            </a:r>
            <a:r>
              <a:rPr sz="2800" dirty="0">
                <a:latin typeface="Times New Roman"/>
                <a:cs typeface="Times New Roman"/>
              </a:rPr>
              <a:t>засоленості,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забруднення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т.д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Більш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родючими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є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ґрунти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високим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змістом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гумусу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(чорнозе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каштанові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сірі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лісові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ґрунти).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Кращі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умови</a:t>
            </a:r>
            <a:r>
              <a:rPr sz="2800" spc="2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розвитку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рослин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добре </a:t>
            </a:r>
            <a:r>
              <a:rPr sz="2800" dirty="0">
                <a:latin typeface="Times New Roman"/>
                <a:cs typeface="Times New Roman"/>
              </a:rPr>
              <a:t>окультурених,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пухких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ґрунтах,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досягається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оптимальне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співвідношення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нагромадженням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витратою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поживних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речовин.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047" y="219836"/>
            <a:ext cx="11386185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процесі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обов'язково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створюють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умови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відтворення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ґрунтової </a:t>
            </a:r>
            <a:r>
              <a:rPr sz="2400" dirty="0">
                <a:latin typeface="Times New Roman"/>
                <a:cs typeface="Times New Roman"/>
              </a:rPr>
              <a:t>родючості,</a:t>
            </a:r>
            <a:r>
              <a:rPr sz="2400" spc="42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намагаються</a:t>
            </a:r>
            <a:r>
              <a:rPr sz="2400" spc="42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максимально</a:t>
            </a:r>
            <a:r>
              <a:rPr sz="2400" spc="42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корисно</a:t>
            </a:r>
            <a:r>
              <a:rPr sz="2400" spc="42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42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сільськогосподарського </a:t>
            </a:r>
            <a:r>
              <a:rPr sz="2400" dirty="0">
                <a:latin typeface="Times New Roman"/>
                <a:cs typeface="Times New Roman"/>
              </a:rPr>
              <a:t>виробництва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 рослин  використовувати  властивості  ґрунтів,  а  напрями  </a:t>
            </a:r>
            <a:r>
              <a:rPr sz="2400" spc="-10" dirty="0">
                <a:latin typeface="Times New Roman"/>
                <a:cs typeface="Times New Roman"/>
              </a:rPr>
              <a:t>організації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ставлять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залежність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якості.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Так,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поліської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зони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важливе </a:t>
            </a:r>
            <a:r>
              <a:rPr sz="2400" dirty="0">
                <a:latin typeface="Times New Roman"/>
                <a:cs typeface="Times New Roman"/>
              </a:rPr>
              <a:t>значення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має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землевпорядкування,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пов'язане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осушуванням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земель,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проведенням </a:t>
            </a:r>
            <a:r>
              <a:rPr sz="2400" dirty="0">
                <a:latin typeface="Times New Roman"/>
                <a:cs typeface="Times New Roman"/>
              </a:rPr>
              <a:t>комплексу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укрупнення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контурів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угідь,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освоєнню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окультуренню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земельних </a:t>
            </a:r>
            <a:r>
              <a:rPr sz="2400" dirty="0">
                <a:latin typeface="Times New Roman"/>
                <a:cs typeface="Times New Roman"/>
              </a:rPr>
              <a:t>ділянок,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здійсненню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культуротехнічних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заходів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(збирання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каменів,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зрізання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купин, </a:t>
            </a:r>
            <a:r>
              <a:rPr sz="2400" dirty="0">
                <a:latin typeface="Times New Roman"/>
                <a:cs typeface="Times New Roman"/>
              </a:rPr>
              <a:t>ліквідація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чагарнику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дрібнолісся),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вапнуванням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кислих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ґрунтів.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лісостеповій</a:t>
            </a:r>
            <a:r>
              <a:rPr sz="2400" i="1" spc="1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зоні</a:t>
            </a:r>
            <a:r>
              <a:rPr sz="2400" i="1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поряд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зі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зниженням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кислотності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важливе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значення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мають </a:t>
            </a:r>
            <a:r>
              <a:rPr sz="2400" dirty="0">
                <a:latin typeface="Times New Roman"/>
                <a:cs typeface="Times New Roman"/>
              </a:rPr>
              <a:t>подвійне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регулювання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зволоження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(осушення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зрошення),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проведення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заходів </a:t>
            </a:r>
            <a:r>
              <a:rPr sz="2400" dirty="0">
                <a:latin typeface="Times New Roman"/>
                <a:cs typeface="Times New Roman"/>
              </a:rPr>
              <a:t>щодо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вирівнювання</a:t>
            </a:r>
            <a:r>
              <a:rPr sz="2400" spc="3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контролю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ґрунтової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родючості,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раціональної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організації території.</a:t>
            </a:r>
            <a:endParaRPr sz="2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лісостеповій</a:t>
            </a:r>
            <a:r>
              <a:rPr sz="2400" i="1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степовій</a:t>
            </a:r>
            <a:r>
              <a:rPr sz="2400" i="1" spc="125" dirty="0">
                <a:latin typeface="Times New Roman"/>
                <a:cs typeface="Times New Roman"/>
              </a:rPr>
              <a:t>  </a:t>
            </a:r>
            <a:r>
              <a:rPr sz="2400" i="1" dirty="0">
                <a:latin typeface="Times New Roman"/>
                <a:cs typeface="Times New Roman"/>
              </a:rPr>
              <a:t>зонах</a:t>
            </a:r>
            <a:r>
              <a:rPr sz="2400" i="1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ході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землеустрою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головною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протиерозійна </a:t>
            </a:r>
            <a:r>
              <a:rPr sz="2400" dirty="0">
                <a:latin typeface="Times New Roman"/>
                <a:cs typeface="Times New Roman"/>
              </a:rPr>
              <a:t>організація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забезпечує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водної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вітрової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ерозії.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степовій</a:t>
            </a:r>
            <a:r>
              <a:rPr sz="2400" i="1" spc="45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зоні</a:t>
            </a:r>
            <a:r>
              <a:rPr sz="2400" i="1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особливу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роль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має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землеустрій,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ґрунтується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використанні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зрошуваних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земель.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519" y="201295"/>
            <a:ext cx="116097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Природний</a:t>
            </a:r>
            <a:r>
              <a:rPr sz="2400" b="1" spc="39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рослинний</a:t>
            </a:r>
            <a:r>
              <a:rPr sz="2400" b="1" spc="40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покрив</a:t>
            </a:r>
            <a:r>
              <a:rPr sz="2400" b="1" spc="3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розміщується,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виходячи</a:t>
            </a:r>
            <a:r>
              <a:rPr sz="2400" spc="3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взаємодії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факторів </a:t>
            </a:r>
            <a:r>
              <a:rPr sz="2400" dirty="0">
                <a:latin typeface="Times New Roman"/>
                <a:cs typeface="Times New Roman"/>
              </a:rPr>
              <a:t>природнього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середовища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залежності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широтної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зональності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рівнині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(полісся, </a:t>
            </a:r>
            <a:r>
              <a:rPr sz="2400" dirty="0">
                <a:latin typeface="Times New Roman"/>
                <a:cs typeface="Times New Roman"/>
              </a:rPr>
              <a:t>лісостеп,  степ)  і  висотної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поясної  зональності  -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горах.  Сама  рослинність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разом  </a:t>
            </a:r>
            <a:r>
              <a:rPr sz="2400" spc="-50" dirty="0">
                <a:latin typeface="Times New Roman"/>
                <a:cs typeface="Times New Roman"/>
              </a:rPr>
              <a:t>з </a:t>
            </a:r>
            <a:r>
              <a:rPr sz="2400" dirty="0">
                <a:latin typeface="Times New Roman"/>
                <a:cs typeface="Times New Roman"/>
              </a:rPr>
              <a:t>такими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факторами,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клімат,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рельєф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місцевості,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ґрунтоутворюючі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породи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визначає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ґрунтів,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методи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території.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519" y="2322067"/>
            <a:ext cx="1706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18515" algn="l"/>
              </a:tabLst>
            </a:pPr>
            <a:r>
              <a:rPr sz="2400" spc="-25" dirty="0">
                <a:latin typeface="Times New Roman"/>
                <a:cs typeface="Times New Roman"/>
              </a:rPr>
              <a:t>Для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оцінки визначення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7120" y="2322067"/>
            <a:ext cx="47409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367155" algn="l"/>
                <a:tab pos="1588135" algn="l"/>
                <a:tab pos="3217545" algn="l"/>
                <a:tab pos="429831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складу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структури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рослинного </a:t>
            </a:r>
            <a:r>
              <a:rPr sz="2400" spc="-20" dirty="0">
                <a:latin typeface="Times New Roman"/>
                <a:cs typeface="Times New Roman"/>
              </a:rPr>
              <a:t>його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взаємозалежності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334" y="2322067"/>
            <a:ext cx="11804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покриву, умовами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519" y="3053841"/>
            <a:ext cx="819023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місцепроростання;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оцінки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кормових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переваг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запасів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кормів, </a:t>
            </a:r>
            <a:r>
              <a:rPr sz="2400" dirty="0">
                <a:latin typeface="Times New Roman"/>
                <a:cs typeface="Times New Roman"/>
              </a:rPr>
              <a:t>господарського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стану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кормових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угідь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процесі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землеустрою </a:t>
            </a:r>
            <a:r>
              <a:rPr sz="2400" dirty="0">
                <a:latin typeface="Times New Roman"/>
                <a:cs typeface="Times New Roman"/>
              </a:rPr>
              <a:t>проводять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геоботанічне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обстеження.</a:t>
            </a:r>
            <a:endParaRPr sz="2400">
              <a:latin typeface="Times New Roman"/>
              <a:cs typeface="Times New Roman"/>
            </a:endParaRPr>
          </a:p>
          <a:p>
            <a:pPr marL="12700" marR="5080" indent="173355" algn="just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Матеріали</a:t>
            </a:r>
            <a:r>
              <a:rPr sz="2400" b="1" spc="3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геоботанічних</a:t>
            </a:r>
            <a:r>
              <a:rPr sz="2400" b="1" spc="34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обстежень</a:t>
            </a:r>
            <a:r>
              <a:rPr sz="2400" b="1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основа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якісної </a:t>
            </a:r>
            <a:r>
              <a:rPr sz="2400" dirty="0">
                <a:latin typeface="Times New Roman"/>
                <a:cs typeface="Times New Roman"/>
              </a:rPr>
              <a:t>характеристики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природних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кормових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угідь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розробки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заходів </a:t>
            </a:r>
            <a:r>
              <a:rPr sz="2400" dirty="0">
                <a:latin typeface="Times New Roman"/>
                <a:cs typeface="Times New Roman"/>
              </a:rPr>
              <a:t>щодо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раціонального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використання</a:t>
            </a:r>
            <a:r>
              <a:rPr sz="2400" spc="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поліпшення.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Крім </a:t>
            </a:r>
            <a:r>
              <a:rPr sz="2400" dirty="0">
                <a:latin typeface="Times New Roman"/>
                <a:cs typeface="Times New Roman"/>
              </a:rPr>
              <a:t>того,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ці</a:t>
            </a:r>
            <a:r>
              <a:rPr sz="2400" spc="5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матеріали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використовують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впорядкування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сінокосів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пасовищ,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розміщенні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гуртових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отарних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ділянок,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загонів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чергового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випасання.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закріплення </a:t>
            </a:r>
            <a:r>
              <a:rPr sz="2400" dirty="0">
                <a:latin typeface="Times New Roman"/>
                <a:cs typeface="Times New Roman"/>
              </a:rPr>
              <a:t>різних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видів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худоби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пасовищними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ділянками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1" y="3095244"/>
            <a:ext cx="3418331" cy="21092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560" y="393649"/>
            <a:ext cx="11356975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Трав'яниста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рослинність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землеустрої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грає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дуже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важливу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роль.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обумовлено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тим,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вона:</a:t>
            </a:r>
            <a:endParaRPr sz="2400">
              <a:latin typeface="Times New Roman"/>
              <a:cs typeface="Times New Roman"/>
            </a:endParaRPr>
          </a:p>
          <a:p>
            <a:pPr marL="12700" marR="7620" indent="343535">
              <a:lnSpc>
                <a:spcPct val="100000"/>
              </a:lnSpc>
              <a:buAutoNum type="arabicParenR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джерело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зелених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грубих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кормів;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враховується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розрахунку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балансу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кормів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проектах</a:t>
            </a:r>
            <a:r>
              <a:rPr sz="2400" spc="-10" dirty="0">
                <a:latin typeface="Times New Roman"/>
                <a:cs typeface="Times New Roman"/>
              </a:rPr>
              <a:t> землеустрою;</a:t>
            </a:r>
            <a:endParaRPr sz="2400">
              <a:latin typeface="Times New Roman"/>
              <a:cs typeface="Times New Roman"/>
            </a:endParaRPr>
          </a:p>
          <a:p>
            <a:pPr marL="12700" marR="5080" indent="644525">
              <a:lnSpc>
                <a:spcPct val="100000"/>
              </a:lnSpc>
              <a:buAutoNum type="arabicParenR"/>
              <a:tabLst>
                <a:tab pos="657225" algn="l"/>
                <a:tab pos="1946910" algn="l"/>
                <a:tab pos="3288029" algn="l"/>
                <a:tab pos="4510405" algn="l"/>
                <a:tab pos="5112385" algn="l"/>
                <a:tab pos="6135370" algn="l"/>
                <a:tab pos="6740525" algn="l"/>
                <a:tab pos="9247505" algn="l"/>
                <a:tab pos="99441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захищає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ділянки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ерозії,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що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використовується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при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організації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розміщенні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угідь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сівозмін,</a:t>
            </a:r>
            <a:endParaRPr sz="2400">
              <a:latin typeface="Times New Roman"/>
              <a:cs typeface="Times New Roman"/>
            </a:endParaRPr>
          </a:p>
          <a:p>
            <a:pPr marL="12700" marR="6985" indent="488950">
              <a:lnSpc>
                <a:spcPct val="100000"/>
              </a:lnSpc>
              <a:buAutoNum type="arabicParenR"/>
              <a:tabLst>
                <a:tab pos="501650" algn="l"/>
                <a:tab pos="1967864" algn="l"/>
                <a:tab pos="3512185" algn="l"/>
                <a:tab pos="4681220" algn="l"/>
                <a:tab pos="5862320" algn="l"/>
                <a:tab pos="7289165" algn="l"/>
                <a:tab pos="7607300" algn="l"/>
                <a:tab pos="8822055" algn="l"/>
                <a:tab pos="9886315" algn="l"/>
                <a:tab pos="105048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підвищує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родючість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ґрунтів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(бобові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рослини)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очищує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землю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різних </a:t>
            </a:r>
            <a:r>
              <a:rPr sz="2400" spc="-20" dirty="0">
                <a:latin typeface="Times New Roman"/>
                <a:cs typeface="Times New Roman"/>
              </a:rPr>
              <a:t>забруднень,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засолення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Крім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того,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масиви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природних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сінокосів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пасовищ,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лісів,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чагарників,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болотних </a:t>
            </a:r>
            <a:r>
              <a:rPr sz="2400" spc="-20" dirty="0">
                <a:latin typeface="Times New Roman"/>
                <a:cs typeface="Times New Roman"/>
              </a:rPr>
              <a:t>співтовариств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виконують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велику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екологічну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роль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будучи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мікрозаповідниками,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місцями </a:t>
            </a:r>
            <a:r>
              <a:rPr sz="2400" dirty="0">
                <a:latin typeface="Times New Roman"/>
                <a:cs typeface="Times New Roman"/>
              </a:rPr>
              <a:t>життя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тварин,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птахів,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комах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також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враховується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землеустрої.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Поліпшення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природних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сінокосів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пасовищ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найбільший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резерв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зміцнення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кормової </a:t>
            </a:r>
            <a:r>
              <a:rPr sz="2400" dirty="0">
                <a:latin typeface="Times New Roman"/>
                <a:cs typeface="Times New Roman"/>
              </a:rPr>
              <a:t>бази</a:t>
            </a:r>
            <a:r>
              <a:rPr sz="2400" spc="2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тваринництва,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важливий</a:t>
            </a:r>
            <a:r>
              <a:rPr sz="2400" spc="2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фактор</a:t>
            </a:r>
            <a:r>
              <a:rPr sz="2400" spc="2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підвищення</a:t>
            </a:r>
            <a:r>
              <a:rPr sz="2400" spc="2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ефективності</a:t>
            </a:r>
            <a:r>
              <a:rPr sz="2400" spc="27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сільського господарства.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Кліматичні,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гідрогеологічні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та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гідрографічні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умови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444" y="572261"/>
            <a:ext cx="117062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Серед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кліматичних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умов,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враховуються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землеустрої,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найбільш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важливими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є </a:t>
            </a:r>
            <a:r>
              <a:rPr sz="2400" dirty="0">
                <a:latin typeface="Times New Roman"/>
                <a:cs typeface="Times New Roman"/>
              </a:rPr>
              <a:t>теплота-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вологозабезпеченість,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вітровий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режим,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мікрокліматичні.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Теплозабезпеченість</a:t>
            </a:r>
            <a:r>
              <a:rPr sz="2400" b="1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характеризується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сумою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температур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повітря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вище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°С.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цій </a:t>
            </a:r>
            <a:r>
              <a:rPr sz="2400" dirty="0">
                <a:latin typeface="Times New Roman"/>
                <a:cs typeface="Times New Roman"/>
              </a:rPr>
              <a:t>температурі</a:t>
            </a:r>
            <a:r>
              <a:rPr sz="2400" spc="229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відбувається</a:t>
            </a:r>
            <a:r>
              <a:rPr sz="2400" spc="24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вегетація</a:t>
            </a:r>
            <a:r>
              <a:rPr sz="2400" spc="24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основних</a:t>
            </a:r>
            <a:r>
              <a:rPr sz="2400" spc="24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культурних</a:t>
            </a:r>
            <a:r>
              <a:rPr sz="2400" spc="23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рослин.</a:t>
            </a:r>
            <a:r>
              <a:rPr sz="2400" spc="24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Чим</a:t>
            </a:r>
            <a:r>
              <a:rPr sz="2400" spc="235" dirty="0">
                <a:latin typeface="Times New Roman"/>
                <a:cs typeface="Times New Roman"/>
              </a:rPr>
              <a:t>   </a:t>
            </a:r>
            <a:r>
              <a:rPr sz="2400" spc="-20" dirty="0">
                <a:latin typeface="Times New Roman"/>
                <a:cs typeface="Times New Roman"/>
              </a:rPr>
              <a:t>вище </a:t>
            </a:r>
            <a:r>
              <a:rPr sz="2400" spc="-10" dirty="0">
                <a:latin typeface="Times New Roman"/>
                <a:cs typeface="Times New Roman"/>
              </a:rPr>
              <a:t>теплозабезпеченість,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тим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більше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активної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сонячної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радіації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одержує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рослина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краще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фо- </a:t>
            </a:r>
            <a:r>
              <a:rPr sz="2400" dirty="0">
                <a:latin typeface="Times New Roman"/>
                <a:cs typeface="Times New Roman"/>
              </a:rPr>
              <a:t>тосинтез,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отже,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вище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врожайність.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Розходження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теплозабезпеченості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окремих </a:t>
            </a:r>
            <a:r>
              <a:rPr sz="2400" dirty="0">
                <a:latin typeface="Times New Roman"/>
                <a:cs typeface="Times New Roman"/>
              </a:rPr>
              <a:t>регіонів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України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дуже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великі: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2400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2500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°С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півночі,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3200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3600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°С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півдні..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Вологозабезпеченість</a:t>
            </a:r>
            <a:r>
              <a:rPr sz="2400" b="1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визначається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сумою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опадів,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випадають,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особливо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протягом </a:t>
            </a:r>
            <a:r>
              <a:rPr sz="2400" dirty="0">
                <a:latin typeface="Times New Roman"/>
                <a:cs typeface="Times New Roman"/>
              </a:rPr>
              <a:t>вегетаційного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періоду,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характером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(дощі,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зливи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тощо),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випаровуваністю.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Вона </a:t>
            </a:r>
            <a:r>
              <a:rPr sz="2400" dirty="0">
                <a:latin typeface="Times New Roman"/>
                <a:cs typeface="Times New Roman"/>
              </a:rPr>
              <a:t>виражається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коефіцієнтом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річного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атмосферного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зволоження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(відношення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опадів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до </a:t>
            </a:r>
            <a:r>
              <a:rPr sz="2400" dirty="0">
                <a:latin typeface="Times New Roman"/>
                <a:cs typeface="Times New Roman"/>
              </a:rPr>
              <a:t>випаровуваності).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Значення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коливається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1,00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північному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заході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країни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0,20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півдні.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Оптимальна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вологозабезпеченість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спостерігається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коефіцієнті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зволоження </a:t>
            </a:r>
            <a:r>
              <a:rPr sz="2400" dirty="0">
                <a:latin typeface="Times New Roman"/>
                <a:cs typeface="Times New Roman"/>
              </a:rPr>
              <a:t>0,5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25" dirty="0">
                <a:latin typeface="Times New Roman"/>
                <a:cs typeface="Times New Roman"/>
              </a:rPr>
              <a:t> високопродуктивних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землях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лісостепової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зони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876"/>
            <a:ext cx="12036425" cy="639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Тепло-</a:t>
            </a:r>
            <a:r>
              <a:rPr sz="2200" b="1" spc="8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і</a:t>
            </a:r>
            <a:r>
              <a:rPr sz="2200" b="1" spc="8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вологозабезпеченість,</a:t>
            </a:r>
            <a:r>
              <a:rPr sz="2200" b="1" spc="9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біокліматичний</a:t>
            </a:r>
            <a:r>
              <a:rPr sz="2200" b="1" spc="8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потенціал</a:t>
            </a:r>
            <a:r>
              <a:rPr sz="2200" b="1" spc="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враховують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територіальному </a:t>
            </a:r>
            <a:r>
              <a:rPr sz="2200" dirty="0">
                <a:latin typeface="Times New Roman"/>
                <a:cs typeface="Times New Roman"/>
              </a:rPr>
              <a:t>землеустрої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великих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об'єктів,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розробці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Генеральної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схеми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використання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охорони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території </a:t>
            </a:r>
            <a:r>
              <a:rPr sz="2200" dirty="0">
                <a:latin typeface="Times New Roman"/>
                <a:cs typeface="Times New Roman"/>
              </a:rPr>
              <a:t>України,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схем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землеустрою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територій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областей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районів.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цьому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уточнюються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зональна </a:t>
            </a:r>
            <a:r>
              <a:rPr sz="2200" dirty="0">
                <a:latin typeface="Times New Roman"/>
                <a:cs typeface="Times New Roman"/>
              </a:rPr>
              <a:t>спеціалізація,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розміщення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угідь,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структура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посівних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площ,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напрямку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меліорації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земель.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indent="156845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Вітровий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режим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−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напрямок,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сила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повторюваність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вітрів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дуже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важливий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територіального </a:t>
            </a:r>
            <a:r>
              <a:rPr sz="2200" dirty="0">
                <a:latin typeface="Times New Roman"/>
                <a:cs typeface="Times New Roman"/>
              </a:rPr>
              <a:t>землеустрою.</a:t>
            </a:r>
            <a:r>
              <a:rPr sz="2200" spc="50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Напрямок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переважних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вітрів</a:t>
            </a:r>
            <a:r>
              <a:rPr sz="2200" spc="5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враховується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визначенні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взаємного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розміщення </a:t>
            </a:r>
            <a:r>
              <a:rPr sz="2200" dirty="0">
                <a:latin typeface="Times New Roman"/>
                <a:cs typeface="Times New Roman"/>
              </a:rPr>
              <a:t>селищ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виробничих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центрів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(тваринницьких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ферм,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гноєсховищ,</a:t>
            </a:r>
            <a:r>
              <a:rPr sz="2200" spc="5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складів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мінеральних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добрив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і </a:t>
            </a:r>
            <a:r>
              <a:rPr sz="2200" dirty="0">
                <a:latin typeface="Times New Roman"/>
                <a:cs typeface="Times New Roman"/>
              </a:rPr>
              <a:t>ядохімікатів).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цьому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потрібно,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щоб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запахи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пил,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розносяться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вітром,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попадали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села. </a:t>
            </a:r>
            <a:r>
              <a:rPr sz="2200" dirty="0">
                <a:latin typeface="Times New Roman"/>
                <a:cs typeface="Times New Roman"/>
              </a:rPr>
              <a:t>Від</a:t>
            </a:r>
            <a:r>
              <a:rPr sz="2200" spc="3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напрямку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сили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шкідливих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вітрів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залежать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розміщення,</a:t>
            </a:r>
            <a:r>
              <a:rPr sz="2200" spc="4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конструкція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площі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вітроломних </a:t>
            </a:r>
            <a:r>
              <a:rPr sz="2200" spc="-20" dirty="0">
                <a:latin typeface="Times New Roman"/>
                <a:cs typeface="Times New Roman"/>
              </a:rPr>
              <a:t>лісосмуг,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необхідність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смугового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розміщення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посівів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пари,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закладки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кулісних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насаджень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районах </a:t>
            </a:r>
            <a:r>
              <a:rPr sz="2200" dirty="0">
                <a:latin typeface="Times New Roman"/>
                <a:cs typeface="Times New Roman"/>
              </a:rPr>
              <a:t>вітрової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ерозії,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також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доріг,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якщо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узимку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випадає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багато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снігу.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Мікрокліматичні</a:t>
            </a:r>
            <a:r>
              <a:rPr sz="2200" b="1" spc="280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умови</a:t>
            </a:r>
            <a:r>
              <a:rPr sz="2200" b="1" spc="28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дуже</a:t>
            </a:r>
            <a:r>
              <a:rPr sz="2200" spc="27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важливі</a:t>
            </a:r>
            <a:r>
              <a:rPr sz="2200" spc="2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28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землевпорядкування</a:t>
            </a:r>
            <a:r>
              <a:rPr sz="2200" spc="28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конкретних</a:t>
            </a:r>
            <a:r>
              <a:rPr sz="2200" spc="285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ділянок Землевпоряднику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потрібно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знати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ділянки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розміщення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мочарів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(виходів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ґрунтових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вод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поверхню), </a:t>
            </a:r>
            <a:r>
              <a:rPr sz="2200" dirty="0">
                <a:latin typeface="Times New Roman"/>
                <a:cs typeface="Times New Roman"/>
              </a:rPr>
              <a:t>вітро-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ударні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схили,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вогнища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розміщення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перезволожених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земель,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місця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скупчення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снігу,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умови </a:t>
            </a:r>
            <a:r>
              <a:rPr sz="2200" dirty="0">
                <a:latin typeface="Times New Roman"/>
                <a:cs typeface="Times New Roman"/>
              </a:rPr>
              <a:t>інсоляції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(освітленість)</a:t>
            </a:r>
            <a:r>
              <a:rPr sz="2200" spc="1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затоплення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ділянок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т.д.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Ці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фактори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визначають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диференційоване </a:t>
            </a:r>
            <a:r>
              <a:rPr sz="2200" dirty="0">
                <a:latin typeface="Times New Roman"/>
                <a:cs typeface="Times New Roman"/>
              </a:rPr>
              <a:t>розміщення</a:t>
            </a:r>
            <a:r>
              <a:rPr sz="2200" spc="33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посівів</a:t>
            </a:r>
            <a:r>
              <a:rPr sz="2200" spc="330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сільськогосподарських</a:t>
            </a:r>
            <a:r>
              <a:rPr sz="2200" spc="33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культур,</a:t>
            </a:r>
            <a:r>
              <a:rPr sz="2200" spc="330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технологію</a:t>
            </a:r>
            <a:r>
              <a:rPr sz="2200" spc="33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330" dirty="0">
                <a:latin typeface="Times New Roman"/>
                <a:cs typeface="Times New Roman"/>
              </a:rPr>
              <a:t>    </a:t>
            </a:r>
            <a:r>
              <a:rPr sz="2200" spc="-10" dirty="0">
                <a:latin typeface="Times New Roman"/>
                <a:cs typeface="Times New Roman"/>
              </a:rPr>
              <a:t>вирощування, внутрішньопольову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організацію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території.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6209"/>
            <a:ext cx="11939270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Гідрогеологічні</a:t>
            </a:r>
            <a:r>
              <a:rPr sz="2400" b="1" spc="33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та</a:t>
            </a:r>
            <a:r>
              <a:rPr sz="2400" b="1" spc="33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гідрографічні</a:t>
            </a:r>
            <a:r>
              <a:rPr sz="2400" b="1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умови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характеризують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3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підземних</a:t>
            </a:r>
            <a:r>
              <a:rPr sz="2400" spc="33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поверхневих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джерел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води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Гідрогеологічні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властивості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визначають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глибину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залягання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підземних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вод,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їхній </a:t>
            </a:r>
            <a:r>
              <a:rPr sz="2400" dirty="0">
                <a:latin typeface="Times New Roman"/>
                <a:cs typeface="Times New Roman"/>
              </a:rPr>
              <a:t>склад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(якість),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походження,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динаміку.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близькому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заляганні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ґрунтових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можуть </a:t>
            </a:r>
            <a:r>
              <a:rPr sz="2400" dirty="0">
                <a:latin typeface="Times New Roman"/>
                <a:cs typeface="Times New Roman"/>
              </a:rPr>
              <a:t>загинути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багаторічні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насадження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результаті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вимочування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кореневої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системи.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Виходи мінералізованих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поверхню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їхнє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близьке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розташування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стосовно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поверхні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можуть </a:t>
            </a:r>
            <a:r>
              <a:rPr sz="2400" dirty="0">
                <a:latin typeface="Times New Roman"/>
                <a:cs typeface="Times New Roman"/>
              </a:rPr>
              <a:t>викликати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засолення.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Їхня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взаємодія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ґрунтом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поверхневим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стоком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атмосферних </a:t>
            </a:r>
            <a:r>
              <a:rPr sz="2400" dirty="0">
                <a:latin typeface="Times New Roman"/>
                <a:cs typeface="Times New Roman"/>
              </a:rPr>
              <a:t>опадах,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поливними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водами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повинна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регулюватися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найсуворішим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образом.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Стан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підземних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визначає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об'єктів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будівництва,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вибір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земельних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масивів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зрошення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осушення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способи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здійснення,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особливості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садибного,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польового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пасовищного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водопостачання.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7620" indent="17208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Ландшафти,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тому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числі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агроландшафти,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включають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гідрографічну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мережу,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являє </a:t>
            </a:r>
            <a:r>
              <a:rPr sz="2400" dirty="0">
                <a:latin typeface="Times New Roman"/>
                <a:cs typeface="Times New Roman"/>
              </a:rPr>
              <a:t>собою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сукупність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водотоків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водойм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природного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штучного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походження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(ріки,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струмки, </a:t>
            </a:r>
            <a:r>
              <a:rPr sz="2400" dirty="0">
                <a:latin typeface="Times New Roman"/>
                <a:cs typeface="Times New Roman"/>
              </a:rPr>
              <a:t>озера,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ставки, </a:t>
            </a:r>
            <a:r>
              <a:rPr sz="2400" spc="-10" dirty="0">
                <a:latin typeface="Times New Roman"/>
                <a:cs typeface="Times New Roman"/>
              </a:rPr>
              <a:t>ярово-</a:t>
            </a:r>
            <a:r>
              <a:rPr sz="2400" dirty="0">
                <a:latin typeface="Times New Roman"/>
                <a:cs typeface="Times New Roman"/>
              </a:rPr>
              <a:t>балкова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мережа). Землевпорядні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рішення,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змінюють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ландшафти,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значній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мірі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залежать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розчленованості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останніх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гідрографічною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мережею,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визначають </a:t>
            </a:r>
            <a:r>
              <a:rPr sz="2400" dirty="0">
                <a:latin typeface="Times New Roman"/>
                <a:cs typeface="Times New Roman"/>
              </a:rPr>
              <a:t>характер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(протиерозійний,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меліоративний,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водозберігаючийіт.п).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827" y="20523"/>
            <a:ext cx="840740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5880">
              <a:lnSpc>
                <a:spcPct val="100000"/>
              </a:lnSpc>
              <a:spcBef>
                <a:spcPts val="95"/>
              </a:spcBef>
              <a:tabLst>
                <a:tab pos="1670685" algn="l"/>
                <a:tab pos="3094355" algn="l"/>
                <a:tab pos="3385820" algn="l"/>
                <a:tab pos="4747260" algn="l"/>
                <a:tab pos="6631940" algn="l"/>
                <a:tab pos="784987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Земе</a:t>
            </a:r>
            <a:r>
              <a:rPr sz="4200" b="1" spc="-15" baseline="-9920" dirty="0">
                <a:latin typeface="Times New Roman"/>
                <a:cs typeface="Times New Roman"/>
              </a:rPr>
              <a:t>́</a:t>
            </a:r>
            <a:r>
              <a:rPr sz="2800" b="1" spc="-10" dirty="0">
                <a:latin typeface="Times New Roman"/>
                <a:cs typeface="Times New Roman"/>
              </a:rPr>
              <a:t>льні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р</a:t>
            </a:r>
            <a:r>
              <a:rPr sz="2800" b="1" spc="20" dirty="0">
                <a:latin typeface="Times New Roman"/>
                <a:cs typeface="Times New Roman"/>
              </a:rPr>
              <a:t>е</a:t>
            </a:r>
            <a:r>
              <a:rPr sz="2800" b="1" spc="-50" dirty="0">
                <a:latin typeface="Times New Roman"/>
                <a:cs typeface="Times New Roman"/>
              </a:rPr>
              <a:t>с</a:t>
            </a:r>
            <a:r>
              <a:rPr sz="2800" b="1" spc="-350" dirty="0">
                <a:latin typeface="Times New Roman"/>
                <a:cs typeface="Times New Roman"/>
              </a:rPr>
              <a:t>у</a:t>
            </a:r>
            <a:r>
              <a:rPr sz="4200" b="1" spc="487" baseline="-9920" dirty="0">
                <a:latin typeface="Times New Roman"/>
                <a:cs typeface="Times New Roman"/>
              </a:rPr>
              <a:t>́</a:t>
            </a:r>
            <a:r>
              <a:rPr sz="2800" b="1" spc="-20" dirty="0">
                <a:latin typeface="Times New Roman"/>
                <a:cs typeface="Times New Roman"/>
              </a:rPr>
              <a:t>рс</a:t>
            </a:r>
            <a:r>
              <a:rPr sz="2800" b="1" spc="-10" dirty="0">
                <a:latin typeface="Times New Roman"/>
                <a:cs typeface="Times New Roman"/>
              </a:rPr>
              <a:t>и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частина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земельного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	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фонду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яка </a:t>
            </a:r>
            <a:r>
              <a:rPr sz="2800" dirty="0">
                <a:latin typeface="Times New Roman"/>
                <a:cs typeface="Times New Roman"/>
              </a:rPr>
              <a:t>може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бути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використаною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народному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господарстві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63500" marR="53975">
              <a:lnSpc>
                <a:spcPct val="100000"/>
              </a:lnSpc>
              <a:tabLst>
                <a:tab pos="1630045" algn="l"/>
                <a:tab pos="1768475" algn="l"/>
                <a:tab pos="2566035" algn="l"/>
                <a:tab pos="3129915" algn="l"/>
                <a:tab pos="3292475" algn="l"/>
                <a:tab pos="3681095" algn="l"/>
                <a:tab pos="5400675" algn="l"/>
                <a:tab pos="5422265" algn="l"/>
                <a:tab pos="6653530" algn="l"/>
                <a:tab pos="733933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Земельні</a:t>
            </a:r>
            <a:r>
              <a:rPr sz="2800" b="1" dirty="0">
                <a:latin typeface="Times New Roman"/>
                <a:cs typeface="Times New Roman"/>
              </a:rPr>
              <a:t>		</a:t>
            </a:r>
            <a:r>
              <a:rPr sz="2800" b="1" spc="-10" dirty="0">
                <a:latin typeface="Times New Roman"/>
                <a:cs typeface="Times New Roman"/>
              </a:rPr>
              <a:t>ресурси</a:t>
            </a:r>
            <a:r>
              <a:rPr sz="2800" b="1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сукупний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природний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ресурс поверхні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суші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як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просторового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базису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розселення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627" y="2155062"/>
            <a:ext cx="65284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4105" algn="l"/>
                <a:tab pos="4212590" algn="l"/>
              </a:tabLst>
            </a:pP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господарської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	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діяльності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62685" algn="l"/>
                <a:tab pos="3529965" algn="l"/>
                <a:tab pos="4115435" algn="l"/>
                <a:tab pos="6202045" algn="l"/>
              </a:tabLst>
            </a:pPr>
            <a:r>
              <a:rPr sz="2800" spc="-10" dirty="0">
                <a:latin typeface="Times New Roman"/>
                <a:cs typeface="Times New Roman"/>
                <a:hlinkClick r:id="rId6"/>
              </a:rPr>
              <a:t>засіб</a:t>
            </a:r>
            <a:r>
              <a:rPr sz="2800" dirty="0">
                <a:latin typeface="Times New Roman"/>
                <a:cs typeface="Times New Roman"/>
                <a:hlinkClick r:id="rId6"/>
              </a:rPr>
              <a:t>	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виробництва</a:t>
            </a:r>
            <a:r>
              <a:rPr sz="2800" dirty="0">
                <a:latin typeface="Times New Roman"/>
                <a:cs typeface="Times New Roman"/>
                <a:hlinkClick r:id="rId6"/>
              </a:rPr>
              <a:t>	</a:t>
            </a:r>
            <a:r>
              <a:rPr sz="2800" spc="-50" dirty="0">
                <a:latin typeface="Times New Roman"/>
                <a:cs typeface="Times New Roman"/>
                <a:hlinkClick r:id="rId6"/>
              </a:rPr>
              <a:t>в</a:t>
            </a:r>
            <a:r>
              <a:rPr sz="2800" dirty="0">
                <a:latin typeface="Times New Roman"/>
                <a:cs typeface="Times New Roman"/>
                <a:hlinkClick r:id="rId6"/>
              </a:rPr>
              <a:t>	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сільському</a:t>
            </a:r>
            <a:r>
              <a:rPr sz="2800" dirty="0">
                <a:latin typeface="Times New Roman"/>
                <a:cs typeface="Times New Roman"/>
                <a:hlinkClick r:id="rId6"/>
              </a:rPr>
              <a:t>	</a:t>
            </a:r>
            <a:r>
              <a:rPr sz="2800" spc="-25" dirty="0">
                <a:latin typeface="Times New Roman"/>
                <a:cs typeface="Times New Roman"/>
                <a:hlinkClick r:id="rId6"/>
              </a:rPr>
              <a:t>та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9879" y="2155062"/>
            <a:ext cx="14712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основний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лісовому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627" y="3008756"/>
            <a:ext cx="830580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господарстві</a:t>
            </a:r>
            <a:r>
              <a:rPr sz="2800" spc="-10" dirty="0">
                <a:latin typeface="Times New Roman"/>
                <a:cs typeface="Times New Roman"/>
                <a:hlinkClick r:id="rId6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Територію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теж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можна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вважати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своєрідним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ресурсом. </a:t>
            </a:r>
            <a:r>
              <a:rPr sz="2800" dirty="0">
                <a:latin typeface="Times New Roman"/>
                <a:cs typeface="Times New Roman"/>
              </a:rPr>
              <a:t>Вона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слугує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просторовою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основою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розміщення </a:t>
            </a:r>
            <a:r>
              <a:rPr sz="2800" dirty="0">
                <a:latin typeface="Times New Roman"/>
                <a:cs typeface="Times New Roman"/>
              </a:rPr>
              <a:t>всіх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галузей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господарства.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Територія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вже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стає </a:t>
            </a:r>
            <a:r>
              <a:rPr sz="2800" dirty="0">
                <a:latin typeface="Times New Roman"/>
                <a:cs typeface="Times New Roman"/>
              </a:rPr>
              <a:t>своєрідним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дефіцитом,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особливо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невеликих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за </a:t>
            </a:r>
            <a:r>
              <a:rPr sz="2800" dirty="0">
                <a:latin typeface="Times New Roman"/>
                <a:cs typeface="Times New Roman"/>
              </a:rPr>
              <a:t>площею,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проте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численним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населенням,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країнах </a:t>
            </a:r>
            <a:r>
              <a:rPr sz="2800" dirty="0">
                <a:latin typeface="Times New Roman"/>
                <a:cs typeface="Times New Roman"/>
              </a:rPr>
              <a:t>(Японія,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Нідерланди,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Данія).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2456" y="2449067"/>
            <a:ext cx="2761488" cy="16581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197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Економічні</a:t>
            </a:r>
            <a:r>
              <a:rPr spc="-30" dirty="0"/>
              <a:t> </a:t>
            </a:r>
            <a:r>
              <a:rPr dirty="0"/>
              <a:t>та</a:t>
            </a:r>
            <a:r>
              <a:rPr spc="-35" dirty="0"/>
              <a:t> </a:t>
            </a:r>
            <a:r>
              <a:rPr dirty="0"/>
              <a:t>соціальні</a:t>
            </a:r>
            <a:r>
              <a:rPr spc="-35" dirty="0"/>
              <a:t> </a:t>
            </a:r>
            <a:r>
              <a:rPr spc="-10" dirty="0"/>
              <a:t>умови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557" y="654558"/>
            <a:ext cx="11464290" cy="606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Серед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економічних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умов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враховуються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землеустрої,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важливе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значення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мають: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222250" indent="-212725" algn="just">
              <a:lnSpc>
                <a:spcPct val="100000"/>
              </a:lnSpc>
              <a:buSzPct val="95454"/>
              <a:buAutoNum type="arabicPeriod"/>
              <a:tabLst>
                <a:tab pos="222250" algn="l"/>
              </a:tabLst>
            </a:pPr>
            <a:r>
              <a:rPr sz="2200" dirty="0">
                <a:latin typeface="Times New Roman"/>
                <a:cs typeface="Times New Roman"/>
              </a:rPr>
              <a:t>форма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власності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землю;</a:t>
            </a:r>
            <a:endParaRPr sz="2200">
              <a:latin typeface="Times New Roman"/>
              <a:cs typeface="Times New Roman"/>
            </a:endParaRPr>
          </a:p>
          <a:p>
            <a:pPr marL="221615" indent="-212725" algn="just">
              <a:lnSpc>
                <a:spcPct val="100000"/>
              </a:lnSpc>
              <a:buSzPct val="95454"/>
              <a:buAutoNum type="arabicPeriod"/>
              <a:tabLst>
                <a:tab pos="221615" algn="l"/>
              </a:tabLst>
            </a:pPr>
            <a:r>
              <a:rPr sz="2200" dirty="0">
                <a:latin typeface="Times New Roman"/>
                <a:cs typeface="Times New Roman"/>
              </a:rPr>
              <a:t>склад,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площа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якість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земельних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угідь,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можливості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їхньої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трансформації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поліпшення,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а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також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сільськогосподарського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освоєння;</a:t>
            </a:r>
            <a:endParaRPr sz="2200">
              <a:latin typeface="Times New Roman"/>
              <a:cs typeface="Times New Roman"/>
            </a:endParaRPr>
          </a:p>
          <a:p>
            <a:pPr marL="12700" marR="6350" indent="-3175" algn="just">
              <a:lnSpc>
                <a:spcPct val="100000"/>
              </a:lnSpc>
              <a:buSzPct val="95454"/>
              <a:buAutoNum type="arabicPeriod" startAt="3"/>
              <a:tabLst>
                <a:tab pos="222250" algn="l"/>
              </a:tabLst>
            </a:pPr>
            <a:r>
              <a:rPr sz="2200" dirty="0">
                <a:latin typeface="Times New Roman"/>
                <a:cs typeface="Times New Roman"/>
              </a:rPr>
              <a:t>	економічна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характеристика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земель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сільськогосподарського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призначення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оцінкою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по </a:t>
            </a:r>
            <a:r>
              <a:rPr sz="2200" dirty="0">
                <a:latin typeface="Times New Roman"/>
                <a:cs typeface="Times New Roman"/>
              </a:rPr>
              <a:t>валовій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продукції,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окупності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затрат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диференційованому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доходу;</a:t>
            </a:r>
            <a:endParaRPr sz="2200">
              <a:latin typeface="Times New Roman"/>
              <a:cs typeface="Times New Roman"/>
            </a:endParaRPr>
          </a:p>
          <a:p>
            <a:pPr marL="221615" indent="-212725" algn="just">
              <a:lnSpc>
                <a:spcPct val="100000"/>
              </a:lnSpc>
              <a:buSzPct val="95454"/>
              <a:buAutoNum type="arabicPeriod" startAt="3"/>
              <a:tabLst>
                <a:tab pos="221615" algn="l"/>
              </a:tabLst>
            </a:pPr>
            <a:r>
              <a:rPr sz="2200" dirty="0">
                <a:latin typeface="Times New Roman"/>
                <a:cs typeface="Times New Roman"/>
              </a:rPr>
              <a:t>спеціалізація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господарств.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коопераційний</a:t>
            </a:r>
            <a:r>
              <a:rPr sz="2200" spc="2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інтеграційний</a:t>
            </a:r>
            <a:r>
              <a:rPr sz="2200" spc="2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зв'язок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85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рамках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/>
                <a:cs typeface="Times New Roman"/>
              </a:rPr>
              <a:t>агропромислового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комплексу;</a:t>
            </a:r>
            <a:endParaRPr sz="2200">
              <a:latin typeface="Times New Roman"/>
              <a:cs typeface="Times New Roman"/>
            </a:endParaRPr>
          </a:p>
          <a:p>
            <a:pPr marL="12700" marR="5080" indent="-3175" algn="just">
              <a:lnSpc>
                <a:spcPct val="100000"/>
              </a:lnSpc>
              <a:buSzPct val="95454"/>
              <a:buAutoNum type="arabicPeriod" startAt="5"/>
              <a:tabLst>
                <a:tab pos="222250" algn="l"/>
              </a:tabLst>
            </a:pPr>
            <a:r>
              <a:rPr sz="2200" dirty="0">
                <a:latin typeface="Times New Roman"/>
                <a:cs typeface="Times New Roman"/>
              </a:rPr>
              <a:t>	прийнята</a:t>
            </a:r>
            <a:r>
              <a:rPr sz="2200" spc="4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система</a:t>
            </a:r>
            <a:r>
              <a:rPr sz="2200" spc="4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ведення</a:t>
            </a:r>
            <a:r>
              <a:rPr sz="2200" spc="43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сільського</a:t>
            </a:r>
            <a:r>
              <a:rPr sz="2200" spc="4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господарства</a:t>
            </a:r>
            <a:r>
              <a:rPr sz="2200" spc="4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4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її</a:t>
            </a:r>
            <a:r>
              <a:rPr sz="2200" spc="43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економічна</a:t>
            </a:r>
            <a:r>
              <a:rPr sz="2200" spc="434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ефективність </a:t>
            </a:r>
            <a:r>
              <a:rPr sz="2200" dirty="0">
                <a:latin typeface="Times New Roman"/>
                <a:cs typeface="Times New Roman"/>
              </a:rPr>
              <a:t>(сполучення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розміри</a:t>
            </a:r>
            <a:r>
              <a:rPr sz="2200" spc="4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галузей,</a:t>
            </a:r>
            <a:r>
              <a:rPr sz="2200" spc="40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система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землеробства,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структура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посівних</a:t>
            </a:r>
            <a:r>
              <a:rPr sz="2200" spc="4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площ,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сівозміни, </a:t>
            </a:r>
            <a:r>
              <a:rPr sz="2200" dirty="0">
                <a:latin typeface="Times New Roman"/>
                <a:cs typeface="Times New Roman"/>
              </a:rPr>
              <a:t>системи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насінництва,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кормовиробництва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тваринництва,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врожайність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сільськогосподарських </a:t>
            </a:r>
            <a:r>
              <a:rPr sz="2200" dirty="0">
                <a:latin typeface="Times New Roman"/>
                <a:cs typeface="Times New Roman"/>
              </a:rPr>
              <a:t>культур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продуктивність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угідь,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валова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товарна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продукція,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валовий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чистий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доход,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прибуток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і </a:t>
            </a:r>
            <a:r>
              <a:rPr sz="2200" spc="-10" dirty="0">
                <a:latin typeface="Times New Roman"/>
                <a:cs typeface="Times New Roman"/>
              </a:rPr>
              <a:t>рентабельність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виробництва);</a:t>
            </a:r>
            <a:endParaRPr sz="2200">
              <a:latin typeface="Times New Roman"/>
              <a:cs typeface="Times New Roman"/>
            </a:endParaRPr>
          </a:p>
          <a:p>
            <a:pPr marL="221615" indent="-212725" algn="just">
              <a:lnSpc>
                <a:spcPct val="100000"/>
              </a:lnSpc>
              <a:buSzPct val="95454"/>
              <a:buAutoNum type="arabicPeriod" startAt="5"/>
              <a:tabLst>
                <a:tab pos="221615" algn="l"/>
              </a:tabLst>
            </a:pPr>
            <a:r>
              <a:rPr sz="2200" spc="-10" dirty="0">
                <a:latin typeface="Times New Roman"/>
                <a:cs typeface="Times New Roman"/>
              </a:rPr>
              <a:t>організаційно-</a:t>
            </a:r>
            <a:r>
              <a:rPr sz="2200" dirty="0">
                <a:latin typeface="Times New Roman"/>
                <a:cs typeface="Times New Roman"/>
              </a:rPr>
              <a:t>виробнича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структура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підприємств,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система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організації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праці;</a:t>
            </a:r>
            <a:endParaRPr sz="2200">
              <a:latin typeface="Times New Roman"/>
              <a:cs typeface="Times New Roman"/>
            </a:endParaRPr>
          </a:p>
          <a:p>
            <a:pPr marL="12700" marR="5715" indent="-3175" algn="just">
              <a:lnSpc>
                <a:spcPct val="100000"/>
              </a:lnSpc>
              <a:spcBef>
                <a:spcPts val="5"/>
              </a:spcBef>
              <a:buSzPct val="95454"/>
              <a:buAutoNum type="arabicPeriod" startAt="5"/>
              <a:tabLst>
                <a:tab pos="222250" algn="l"/>
              </a:tabLst>
            </a:pPr>
            <a:r>
              <a:rPr sz="2200" dirty="0">
                <a:latin typeface="Times New Roman"/>
                <a:cs typeface="Times New Roman"/>
              </a:rPr>
              <a:t>	забезпеченість</a:t>
            </a:r>
            <a:r>
              <a:rPr sz="2200" spc="5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господарств</a:t>
            </a:r>
            <a:r>
              <a:rPr sz="2200" spc="5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трудовими</a:t>
            </a:r>
            <a:r>
              <a:rPr sz="2200" spc="5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ресурсами,</a:t>
            </a:r>
            <a:r>
              <a:rPr sz="2200" spc="5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сіпьськогосподарською</a:t>
            </a:r>
            <a:r>
              <a:rPr sz="2200" spc="53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технікою, </a:t>
            </a:r>
            <a:r>
              <a:rPr sz="2200" dirty="0">
                <a:latin typeface="Times New Roman"/>
                <a:cs typeface="Times New Roman"/>
              </a:rPr>
              <a:t>основними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й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оборотними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фондами,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їхня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енергооснащеність;</a:t>
            </a:r>
            <a:endParaRPr sz="2200">
              <a:latin typeface="Times New Roman"/>
              <a:cs typeface="Times New Roman"/>
            </a:endParaRPr>
          </a:p>
          <a:p>
            <a:pPr marL="222250" indent="-212725" algn="just">
              <a:lnSpc>
                <a:spcPct val="100000"/>
              </a:lnSpc>
              <a:buSzPct val="95454"/>
              <a:buAutoNum type="arabicPeriod" startAt="5"/>
              <a:tabLst>
                <a:tab pos="222250" algn="l"/>
              </a:tabLst>
            </a:pPr>
            <a:r>
              <a:rPr sz="2200" dirty="0">
                <a:latin typeface="Times New Roman"/>
                <a:cs typeface="Times New Roman"/>
              </a:rPr>
              <a:t>фінансове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положення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підприємств,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можливість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залучення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кредитів,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наявність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вільних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коштів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4150"/>
            <a:ext cx="11900535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соціальних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умов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враховуються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землеустрої,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відносяться: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240029" indent="-231775">
              <a:lnSpc>
                <a:spcPct val="100000"/>
              </a:lnSpc>
              <a:buSzPct val="95833"/>
              <a:buAutoNum type="arabicPeriod"/>
              <a:tabLst>
                <a:tab pos="240029" algn="l"/>
              </a:tabLst>
            </a:pPr>
            <a:r>
              <a:rPr sz="2400" dirty="0">
                <a:latin typeface="Times New Roman"/>
                <a:cs typeface="Times New Roman"/>
              </a:rPr>
              <a:t>існуюча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система розселення,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щільність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населення, його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структура,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динаміка </a:t>
            </a:r>
            <a:r>
              <a:rPr sz="2400" spc="-10" dirty="0">
                <a:latin typeface="Times New Roman"/>
                <a:cs typeface="Times New Roman"/>
              </a:rPr>
              <a:t>міграційних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процесів;</a:t>
            </a:r>
            <a:endParaRPr sz="2400">
              <a:latin typeface="Times New Roman"/>
              <a:cs typeface="Times New Roman"/>
            </a:endParaRPr>
          </a:p>
          <a:p>
            <a:pPr marL="12700" marR="6350" indent="-3175" algn="just">
              <a:lnSpc>
                <a:spcPct val="100000"/>
              </a:lnSpc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число,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розміри,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розміщення,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цільове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призначення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рівень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благоустрою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населених </a:t>
            </a:r>
            <a:r>
              <a:rPr sz="2400" dirty="0">
                <a:latin typeface="Times New Roman"/>
                <a:cs typeface="Times New Roman"/>
              </a:rPr>
              <a:t>пунктів,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розвиток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соціальної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інфраструктури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даній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території;</a:t>
            </a:r>
            <a:endParaRPr sz="2400">
              <a:latin typeface="Times New Roman"/>
              <a:cs typeface="Times New Roman"/>
            </a:endParaRPr>
          </a:p>
          <a:p>
            <a:pPr marL="12700" marR="5080" indent="-3175" algn="just">
              <a:lnSpc>
                <a:spcPct val="100000"/>
              </a:lnSpc>
              <a:spcBef>
                <a:spcPts val="5"/>
              </a:spcBef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види,</a:t>
            </a:r>
            <a:r>
              <a:rPr sz="2400" spc="3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число,</a:t>
            </a:r>
            <a:r>
              <a:rPr sz="2400" spc="3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розміри</a:t>
            </a:r>
            <a:r>
              <a:rPr sz="2400" spc="3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3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виробничих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центрів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(тваринницьких</a:t>
            </a:r>
            <a:r>
              <a:rPr sz="2400" spc="3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ферм, </a:t>
            </a:r>
            <a:r>
              <a:rPr sz="2400" dirty="0">
                <a:latin typeface="Times New Roman"/>
                <a:cs typeface="Times New Roman"/>
              </a:rPr>
              <a:t>господарських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дворів),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рівень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механізації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виробничих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процесів</a:t>
            </a:r>
            <a:r>
              <a:rPr sz="2400" spc="3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землеробстві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тваринництві;</a:t>
            </a:r>
            <a:endParaRPr sz="2400">
              <a:latin typeface="Times New Roman"/>
              <a:cs typeface="Times New Roman"/>
            </a:endParaRPr>
          </a:p>
          <a:p>
            <a:pPr marL="241300" indent="-231775" algn="just">
              <a:lnSpc>
                <a:spcPct val="100000"/>
              </a:lnSpc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розмежування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формах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власності,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наявні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відносини;</a:t>
            </a:r>
            <a:endParaRPr sz="2400">
              <a:latin typeface="Times New Roman"/>
              <a:cs typeface="Times New Roman"/>
            </a:endParaRPr>
          </a:p>
          <a:p>
            <a:pPr marL="12700" marR="6350" indent="-3175" algn="just">
              <a:lnSpc>
                <a:spcPct val="100000"/>
              </a:lnSpc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форми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організації,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оплати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матеріального</a:t>
            </a:r>
            <a:r>
              <a:rPr sz="2400" spc="2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стимулювання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праці,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застосовувані</a:t>
            </a:r>
            <a:r>
              <a:rPr sz="2400" spc="20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підприємства,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закріплення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(власність,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оренда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тощо);</a:t>
            </a:r>
            <a:endParaRPr sz="2400">
              <a:latin typeface="Times New Roman"/>
              <a:cs typeface="Times New Roman"/>
            </a:endParaRPr>
          </a:p>
          <a:p>
            <a:pPr marL="240029" indent="-231775" algn="just">
              <a:lnSpc>
                <a:spcPct val="100000"/>
              </a:lnSpc>
              <a:buSzPct val="95833"/>
              <a:buAutoNum type="arabicPeriod" startAt="2"/>
              <a:tabLst>
                <a:tab pos="240029" algn="l"/>
              </a:tabLst>
            </a:pPr>
            <a:r>
              <a:rPr sz="2400" dirty="0">
                <a:latin typeface="Times New Roman"/>
                <a:cs typeface="Times New Roman"/>
              </a:rPr>
              <a:t>стан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дорожньої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мережі,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рівень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транспортного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обслуговування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населення;</a:t>
            </a:r>
            <a:endParaRPr sz="2400">
              <a:latin typeface="Times New Roman"/>
              <a:cs typeface="Times New Roman"/>
            </a:endParaRPr>
          </a:p>
          <a:p>
            <a:pPr marL="12700" marR="6350" indent="-3175" algn="just">
              <a:lnSpc>
                <a:spcPct val="100000"/>
              </a:lnSpc>
              <a:spcBef>
                <a:spcPts val="5"/>
              </a:spcBef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наявність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джерел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води,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організація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постачання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нею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населених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пунктів,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виробничих </a:t>
            </a:r>
            <a:r>
              <a:rPr sz="2400" dirty="0">
                <a:latin typeface="Times New Roman"/>
                <a:cs typeface="Times New Roman"/>
              </a:rPr>
              <a:t>центрів,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полів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пасовищ;</a:t>
            </a:r>
            <a:endParaRPr sz="2400">
              <a:latin typeface="Times New Roman"/>
              <a:cs typeface="Times New Roman"/>
            </a:endParaRPr>
          </a:p>
          <a:p>
            <a:pPr marL="12700" marR="5080" indent="-3175" algn="just">
              <a:lnSpc>
                <a:spcPct val="100000"/>
              </a:lnSpc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	розвиток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особистого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селянського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господарства,</a:t>
            </a:r>
            <a:r>
              <a:rPr sz="2400" spc="4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можливості</a:t>
            </a:r>
            <a:r>
              <a:rPr sz="2400" spc="4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3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розширення</a:t>
            </a:r>
            <a:r>
              <a:rPr sz="2400" spc="40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кооперації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суспільним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виробництвом,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поліпшення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умов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життя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сільського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населення.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828" y="123901"/>
            <a:ext cx="11204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Види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господарського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використання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земель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правового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стану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земельних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ресурсів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868" y="754506"/>
            <a:ext cx="59372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2021"/>
                </a:solidFill>
              </a:rPr>
              <a:t>До</a:t>
            </a:r>
            <a:r>
              <a:rPr spc="180" dirty="0">
                <a:solidFill>
                  <a:srgbClr val="1F2021"/>
                </a:solidFill>
              </a:rPr>
              <a:t> </a:t>
            </a:r>
            <a:r>
              <a:rPr dirty="0">
                <a:solidFill>
                  <a:srgbClr val="1F2021"/>
                </a:solidFill>
              </a:rPr>
              <a:t>земель</a:t>
            </a:r>
            <a:r>
              <a:rPr spc="180" dirty="0">
                <a:solidFill>
                  <a:srgbClr val="1F2021"/>
                </a:solidFill>
              </a:rPr>
              <a:t> </a:t>
            </a:r>
            <a:r>
              <a:rPr dirty="0">
                <a:solidFill>
                  <a:srgbClr val="1F2021"/>
                </a:solidFill>
              </a:rPr>
              <a:t>України</a:t>
            </a:r>
            <a:r>
              <a:rPr spc="190" dirty="0">
                <a:solidFill>
                  <a:srgbClr val="1F2021"/>
                </a:solidFill>
              </a:rPr>
              <a:t> </a:t>
            </a:r>
            <a:r>
              <a:rPr dirty="0">
                <a:solidFill>
                  <a:srgbClr val="1F2021"/>
                </a:solidFill>
              </a:rPr>
              <a:t>належать</a:t>
            </a:r>
            <a:r>
              <a:rPr spc="190" dirty="0">
                <a:solidFill>
                  <a:srgbClr val="1F2021"/>
                </a:solidFill>
              </a:rPr>
              <a:t> </a:t>
            </a:r>
            <a:r>
              <a:rPr dirty="0">
                <a:solidFill>
                  <a:srgbClr val="1F2021"/>
                </a:solidFill>
              </a:rPr>
              <a:t>усі</a:t>
            </a:r>
            <a:r>
              <a:rPr spc="175" dirty="0">
                <a:solidFill>
                  <a:srgbClr val="1F2021"/>
                </a:solidFill>
              </a:rPr>
              <a:t> </a:t>
            </a:r>
            <a:r>
              <a:rPr spc="-10" dirty="0">
                <a:solidFill>
                  <a:srgbClr val="1F2021"/>
                </a:solidFill>
              </a:rPr>
              <a:t>землі </a:t>
            </a:r>
            <a:r>
              <a:rPr dirty="0">
                <a:solidFill>
                  <a:srgbClr val="1F2021"/>
                </a:solidFill>
              </a:rPr>
              <a:t>в</a:t>
            </a:r>
            <a:r>
              <a:rPr spc="195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межах</a:t>
            </a:r>
            <a:r>
              <a:rPr spc="200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її</a:t>
            </a:r>
            <a:r>
              <a:rPr spc="195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території,</a:t>
            </a:r>
            <a:r>
              <a:rPr spc="195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в</a:t>
            </a:r>
            <a:r>
              <a:rPr spc="195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тому</a:t>
            </a:r>
            <a:r>
              <a:rPr spc="195" dirty="0">
                <a:solidFill>
                  <a:srgbClr val="1F2021"/>
                </a:solidFill>
              </a:rPr>
              <a:t>  </a:t>
            </a:r>
            <a:r>
              <a:rPr spc="-10" dirty="0">
                <a:solidFill>
                  <a:srgbClr val="1F2021"/>
                </a:solidFill>
              </a:rPr>
              <a:t>числі </a:t>
            </a:r>
            <a:r>
              <a:rPr dirty="0">
                <a:solidFill>
                  <a:srgbClr val="1F2021"/>
                </a:solidFill>
              </a:rPr>
              <a:t>острови</a:t>
            </a:r>
            <a:r>
              <a:rPr spc="370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та</a:t>
            </a:r>
            <a:r>
              <a:rPr spc="365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землі,</a:t>
            </a:r>
            <a:r>
              <a:rPr spc="370" dirty="0">
                <a:solidFill>
                  <a:srgbClr val="1F2021"/>
                </a:solidFill>
              </a:rPr>
              <a:t>  </a:t>
            </a:r>
            <a:r>
              <a:rPr dirty="0">
                <a:solidFill>
                  <a:srgbClr val="1F2021"/>
                </a:solidFill>
              </a:rPr>
              <a:t>зайняті</a:t>
            </a:r>
            <a:r>
              <a:rPr spc="365" dirty="0">
                <a:solidFill>
                  <a:srgbClr val="1F2021"/>
                </a:solidFill>
              </a:rPr>
              <a:t>  </a:t>
            </a:r>
            <a:r>
              <a:rPr spc="-10" dirty="0">
                <a:solidFill>
                  <a:srgbClr val="1F2021"/>
                </a:solidFill>
              </a:rPr>
              <a:t>водними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868" y="2034920"/>
            <a:ext cx="593915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об'єктами,</a:t>
            </a:r>
            <a:r>
              <a:rPr sz="2800" spc="6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які</a:t>
            </a:r>
            <a:r>
              <a:rPr sz="2800" spc="69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за</a:t>
            </a:r>
            <a:r>
              <a:rPr sz="2800" spc="69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основним</a:t>
            </a:r>
            <a:r>
              <a:rPr sz="2800" spc="5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цільовим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призначенням</a:t>
            </a:r>
            <a:r>
              <a:rPr sz="2800" spc="459" dirty="0">
                <a:solidFill>
                  <a:srgbClr val="1F2021"/>
                </a:solidFill>
                <a:latin typeface="Times New Roman"/>
                <a:cs typeface="Times New Roman"/>
              </a:rPr>
              <a:t>    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поділяються</a:t>
            </a:r>
            <a:r>
              <a:rPr sz="2800" spc="470" dirty="0">
                <a:solidFill>
                  <a:srgbClr val="1F2021"/>
                </a:solidFill>
                <a:latin typeface="Times New Roman"/>
                <a:cs typeface="Times New Roman"/>
              </a:rPr>
              <a:t>     </a:t>
            </a:r>
            <a:r>
              <a:rPr sz="2800" spc="-25" dirty="0">
                <a:solidFill>
                  <a:srgbClr val="1F2021"/>
                </a:solidFill>
                <a:latin typeface="Times New Roman"/>
                <a:cs typeface="Times New Roman"/>
              </a:rPr>
              <a:t>на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категорії.</a:t>
            </a:r>
            <a:r>
              <a:rPr sz="2800" spc="38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Категорії</a:t>
            </a:r>
            <a:r>
              <a:rPr sz="2800" spc="39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земель</a:t>
            </a:r>
            <a:r>
              <a:rPr sz="2800" spc="390" dirty="0">
                <a:solidFill>
                  <a:srgbClr val="1F2021"/>
                </a:solidFill>
                <a:latin typeface="Times New Roman"/>
                <a:cs typeface="Times New Roman"/>
              </a:rPr>
              <a:t>  </a:t>
            </a:r>
            <a:r>
              <a:rPr sz="2800" spc="-25" dirty="0">
                <a:solidFill>
                  <a:srgbClr val="1F2021"/>
                </a:solidFill>
                <a:latin typeface="Times New Roman"/>
                <a:cs typeface="Times New Roman"/>
              </a:rPr>
              <a:t>України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мають</a:t>
            </a:r>
            <a:r>
              <a:rPr sz="2800" spc="-1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особливий</a:t>
            </a:r>
            <a:r>
              <a:rPr sz="2800" spc="-1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правовий</a:t>
            </a:r>
            <a:r>
              <a:rPr sz="2800" spc="-1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режим.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Україна</a:t>
            </a:r>
            <a:r>
              <a:rPr sz="2800" spc="5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за</a:t>
            </a:r>
            <a:r>
              <a:rPr sz="2800" spc="5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межами</a:t>
            </a:r>
            <a:r>
              <a:rPr sz="2800" spc="5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її</a:t>
            </a:r>
            <a:r>
              <a:rPr sz="2800" spc="5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території</a:t>
            </a:r>
            <a:r>
              <a:rPr sz="2800" spc="5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1F2021"/>
                </a:solidFill>
                <a:latin typeface="Times New Roman"/>
                <a:cs typeface="Times New Roman"/>
              </a:rPr>
              <a:t>може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868" y="4595876"/>
            <a:ext cx="59378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92505" algn="l"/>
                <a:tab pos="1605280" algn="l"/>
                <a:tab pos="2661285" algn="l"/>
                <a:tab pos="4479925" algn="l"/>
              </a:tabLst>
            </a:pPr>
            <a:r>
              <a:rPr sz="2800" spc="-20" dirty="0">
                <a:solidFill>
                  <a:srgbClr val="1F2021"/>
                </a:solidFill>
                <a:latin typeface="Times New Roman"/>
                <a:cs typeface="Times New Roman"/>
              </a:rPr>
              <a:t>мати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1F2021"/>
                </a:solidFill>
                <a:latin typeface="Times New Roman"/>
                <a:cs typeface="Times New Roman"/>
              </a:rPr>
              <a:t>на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1F2021"/>
                </a:solidFill>
                <a:latin typeface="Times New Roman"/>
                <a:cs typeface="Times New Roman"/>
              </a:rPr>
              <a:t>праві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державної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власності земельні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1639" y="5022596"/>
            <a:ext cx="4320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3690" algn="l"/>
                <a:tab pos="3310254" algn="l"/>
              </a:tabLst>
            </a:pP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ділянки,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правовий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режим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868" y="5449011"/>
            <a:ext cx="59378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56970" algn="l"/>
                <a:tab pos="3557270" algn="l"/>
              </a:tabLst>
            </a:pPr>
            <a:r>
              <a:rPr sz="2800" spc="-20" dirty="0">
                <a:solidFill>
                  <a:srgbClr val="1F2021"/>
                </a:solidFill>
                <a:latin typeface="Times New Roman"/>
                <a:cs typeface="Times New Roman"/>
              </a:rPr>
              <a:t>яких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визначається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800" spc="-30" dirty="0">
                <a:solidFill>
                  <a:srgbClr val="1F2021"/>
                </a:solidFill>
                <a:latin typeface="Times New Roman"/>
                <a:cs typeface="Times New Roman"/>
              </a:rPr>
              <a:t>законодавством </a:t>
            </a:r>
            <a:r>
              <a:rPr sz="2800" dirty="0">
                <a:solidFill>
                  <a:srgbClr val="1F2021"/>
                </a:solidFill>
                <a:latin typeface="Times New Roman"/>
                <a:cs typeface="Times New Roman"/>
              </a:rPr>
              <a:t>відповідної</a:t>
            </a:r>
            <a:r>
              <a:rPr sz="2800" spc="-1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F2021"/>
                </a:solidFill>
                <a:latin typeface="Times New Roman"/>
                <a:cs typeface="Times New Roman"/>
              </a:rPr>
              <a:t>країни.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988" y="1744979"/>
            <a:ext cx="5207508" cy="316534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320" y="491998"/>
            <a:ext cx="104794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Землі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України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основним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цільовим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призначенням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поділяються </a:t>
            </a:r>
            <a:r>
              <a:rPr sz="2800" b="1" dirty="0">
                <a:latin typeface="Times New Roman"/>
                <a:cs typeface="Times New Roman"/>
              </a:rPr>
              <a:t>на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такі </a:t>
            </a:r>
            <a:r>
              <a:rPr sz="2800" b="1" spc="-10" dirty="0">
                <a:latin typeface="Times New Roman"/>
                <a:cs typeface="Times New Roman"/>
              </a:rPr>
              <a:t>категорії: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9225" y="3031363"/>
            <a:ext cx="9968865" cy="17145"/>
          </a:xfrm>
          <a:custGeom>
            <a:avLst/>
            <a:gdLst/>
            <a:ahLst/>
            <a:cxnLst/>
            <a:rect l="l" t="t" r="r" b="b"/>
            <a:pathLst>
              <a:path w="9968865" h="17144">
                <a:moveTo>
                  <a:pt x="9968484" y="0"/>
                </a:moveTo>
                <a:lnTo>
                  <a:pt x="0" y="0"/>
                </a:lnTo>
                <a:lnTo>
                  <a:pt x="0" y="16763"/>
                </a:lnTo>
                <a:lnTo>
                  <a:pt x="9968484" y="16763"/>
                </a:lnTo>
                <a:lnTo>
                  <a:pt x="9968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3320" y="1772538"/>
            <a:ext cx="72751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210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а)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землі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сільськогосподарського</a:t>
            </a:r>
            <a:r>
              <a:rPr sz="2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призначення</a:t>
            </a:r>
            <a:r>
              <a:rPr sz="2800" spc="-10" dirty="0">
                <a:latin typeface="Times New Roman"/>
                <a:cs typeface="Times New Roman"/>
              </a:rPr>
              <a:t>; </a:t>
            </a:r>
            <a:r>
              <a:rPr sz="2800" dirty="0">
                <a:latin typeface="Times New Roman"/>
                <a:cs typeface="Times New Roman"/>
              </a:rPr>
              <a:t>б)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землі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житлової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та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громадської</a:t>
            </a:r>
            <a:r>
              <a:rPr sz="2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забудови</a:t>
            </a:r>
            <a:r>
              <a:rPr sz="2800" spc="-10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5955" algn="l"/>
                <a:tab pos="1812289" algn="l"/>
                <a:tab pos="5534660" algn="l"/>
                <a:tab pos="6207125" algn="l"/>
              </a:tabLst>
            </a:pPr>
            <a:r>
              <a:rPr sz="2800" spc="-25" dirty="0">
                <a:latin typeface="Times New Roman"/>
                <a:cs typeface="Times New Roman"/>
                <a:hlinkClick r:id="rId4"/>
              </a:rPr>
              <a:t>в)</a:t>
            </a:r>
            <a:r>
              <a:rPr sz="2800" dirty="0">
                <a:latin typeface="Times New Roman"/>
                <a:cs typeface="Times New Roman"/>
                <a:hlinkClick r:id="rId4"/>
              </a:rPr>
              <a:t>	</a:t>
            </a:r>
            <a:r>
              <a:rPr sz="2800" spc="-10" dirty="0">
                <a:latin typeface="Times New Roman"/>
                <a:cs typeface="Times New Roman"/>
                <a:hlinkClick r:id="rId4"/>
              </a:rPr>
              <a:t>землі</a:t>
            </a:r>
            <a:r>
              <a:rPr sz="2800" dirty="0">
                <a:latin typeface="Times New Roman"/>
                <a:cs typeface="Times New Roman"/>
                <a:hlinkClick r:id="rId4"/>
              </a:rPr>
              <a:t>	</a:t>
            </a:r>
            <a:r>
              <a:rPr sz="2800" spc="-30" dirty="0">
                <a:latin typeface="Times New Roman"/>
                <a:cs typeface="Times New Roman"/>
                <a:hlinkClick r:id="rId4"/>
              </a:rPr>
              <a:t>природно-</a:t>
            </a:r>
            <a:r>
              <a:rPr sz="2800" spc="-10" dirty="0">
                <a:latin typeface="Times New Roman"/>
                <a:cs typeface="Times New Roman"/>
                <a:hlinkClick r:id="rId4"/>
              </a:rPr>
              <a:t>заповідного</a:t>
            </a:r>
            <a:r>
              <a:rPr sz="2800" dirty="0">
                <a:latin typeface="Times New Roman"/>
                <a:cs typeface="Times New Roman"/>
                <a:hlinkClick r:id="rId4"/>
              </a:rPr>
              <a:t>	</a:t>
            </a:r>
            <a:r>
              <a:rPr sz="2800" spc="-25" dirty="0">
                <a:latin typeface="Times New Roman"/>
                <a:cs typeface="Times New Roman"/>
                <a:hlinkClick r:id="rId4"/>
              </a:rPr>
              <a:t>та</a:t>
            </a:r>
            <a:r>
              <a:rPr sz="2800" dirty="0">
                <a:latin typeface="Times New Roman"/>
                <a:cs typeface="Times New Roman"/>
                <a:hlinkClick r:id="rId4"/>
              </a:rPr>
              <a:t>	</a:t>
            </a:r>
            <a:r>
              <a:rPr sz="2800" spc="-10" dirty="0">
                <a:latin typeface="Times New Roman"/>
                <a:cs typeface="Times New Roman"/>
                <a:hlinkClick r:id="rId4"/>
              </a:rPr>
              <a:t>іншого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9300" y="2626232"/>
            <a:ext cx="3029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Times New Roman"/>
                <a:cs typeface="Times New Roman"/>
                <a:hlinkClick r:id="rId4"/>
              </a:rPr>
              <a:t>природоохоронного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320" y="3052952"/>
            <a:ext cx="1064260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призначення;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г)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землі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оздоровчого</a:t>
            </a:r>
            <a:r>
              <a:rPr sz="2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призначення</a:t>
            </a:r>
            <a:r>
              <a:rPr sz="2800" spc="-10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ґ)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землі</a:t>
            </a:r>
            <a:r>
              <a:rPr sz="2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рекреаційного</a:t>
            </a:r>
            <a:r>
              <a:rPr sz="2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призначення</a:t>
            </a:r>
            <a:r>
              <a:rPr sz="2800" spc="-10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12700" marR="3993515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д)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землі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історико-культурного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призначення</a:t>
            </a:r>
            <a:r>
              <a:rPr sz="2800" spc="-10" dirty="0">
                <a:latin typeface="Times New Roman"/>
                <a:cs typeface="Times New Roman"/>
              </a:rPr>
              <a:t>; </a:t>
            </a:r>
            <a:r>
              <a:rPr sz="2800" dirty="0">
                <a:latin typeface="Times New Roman"/>
                <a:cs typeface="Times New Roman"/>
              </a:rPr>
              <a:t>е)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8"/>
              </a:rPr>
              <a:t>землі</a:t>
            </a:r>
            <a:r>
              <a:rPr sz="2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8"/>
              </a:rPr>
              <a:t>лісогосподарського</a:t>
            </a:r>
            <a:r>
              <a:rPr sz="28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8"/>
              </a:rPr>
              <a:t>призначення</a:t>
            </a:r>
            <a:r>
              <a:rPr sz="2800" spc="-10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є)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9"/>
              </a:rPr>
              <a:t>землі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9"/>
              </a:rPr>
              <a:t>водного</a:t>
            </a:r>
            <a:r>
              <a:rPr sz="2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9"/>
              </a:rPr>
              <a:t>фонду</a:t>
            </a:r>
            <a:r>
              <a:rPr sz="2800" spc="-10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ж)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промисловості,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транспорту,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зв'язку,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енергетики,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оборони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іншого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призначення.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4525"/>
            <a:ext cx="10562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2021"/>
                </a:solidFill>
              </a:rPr>
              <a:t>Типи</a:t>
            </a:r>
            <a:r>
              <a:rPr spc="-130" dirty="0">
                <a:solidFill>
                  <a:srgbClr val="1F2021"/>
                </a:solidFill>
              </a:rPr>
              <a:t> </a:t>
            </a:r>
            <a:r>
              <a:rPr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землекористування</a:t>
            </a:r>
            <a:r>
              <a:rPr b="1" spc="-1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2021"/>
                </a:solidFill>
              </a:rPr>
              <a:t>можуть</a:t>
            </a:r>
            <a:r>
              <a:rPr spc="-130" dirty="0">
                <a:solidFill>
                  <a:srgbClr val="1F2021"/>
                </a:solidFill>
              </a:rPr>
              <a:t> </a:t>
            </a:r>
            <a:r>
              <a:rPr dirty="0">
                <a:solidFill>
                  <a:srgbClr val="1F2021"/>
                </a:solidFill>
              </a:rPr>
              <a:t>бути</a:t>
            </a:r>
            <a:r>
              <a:rPr spc="-135" dirty="0">
                <a:solidFill>
                  <a:srgbClr val="1F2021"/>
                </a:solidFill>
              </a:rPr>
              <a:t> </a:t>
            </a:r>
            <a:r>
              <a:rPr b="1" dirty="0">
                <a:solidFill>
                  <a:srgbClr val="1F2021"/>
                </a:solidFill>
                <a:latin typeface="Times New Roman"/>
                <a:cs typeface="Times New Roman"/>
              </a:rPr>
              <a:t>постійним</a:t>
            </a:r>
            <a:r>
              <a:rPr b="1" spc="-1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2021"/>
                </a:solidFill>
              </a:rPr>
              <a:t>або</a:t>
            </a:r>
            <a:r>
              <a:rPr spc="-140" dirty="0">
                <a:solidFill>
                  <a:srgbClr val="1F2021"/>
                </a:solidFill>
              </a:rPr>
              <a:t> </a:t>
            </a:r>
            <a:r>
              <a:rPr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тимчасовим.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027" y="935228"/>
            <a:ext cx="92729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практиці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найчастіше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зустрічаються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підстави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користування: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постійне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користування;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сервітут;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суперфіцій;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емфітевзис.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027" y="3452241"/>
            <a:ext cx="62490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Постійне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користування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говорить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те,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що </a:t>
            </a:r>
            <a:r>
              <a:rPr sz="2400" dirty="0">
                <a:latin typeface="Times New Roman"/>
                <a:cs typeface="Times New Roman"/>
              </a:rPr>
              <a:t>особа</a:t>
            </a:r>
            <a:r>
              <a:rPr sz="2400" spc="49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(користувач)</a:t>
            </a:r>
            <a:r>
              <a:rPr sz="2400" spc="49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може</a:t>
            </a:r>
            <a:r>
              <a:rPr sz="2400" spc="500" dirty="0">
                <a:latin typeface="Times New Roman"/>
                <a:cs typeface="Times New Roman"/>
              </a:rPr>
              <a:t>   </a:t>
            </a:r>
            <a:r>
              <a:rPr sz="2400" spc="-20" dirty="0">
                <a:latin typeface="Times New Roman"/>
                <a:cs typeface="Times New Roman"/>
              </a:rPr>
              <a:t>користуватися </a:t>
            </a:r>
            <a:r>
              <a:rPr sz="2400" dirty="0">
                <a:latin typeface="Times New Roman"/>
                <a:cs typeface="Times New Roman"/>
              </a:rPr>
              <a:t>земельною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ділянкою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відповідно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цільового </a:t>
            </a:r>
            <a:r>
              <a:rPr sz="2400" dirty="0">
                <a:latin typeface="Times New Roman"/>
                <a:cs typeface="Times New Roman"/>
              </a:rPr>
              <a:t>призначення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без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певного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обмеження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часі. </a:t>
            </a:r>
            <a:r>
              <a:rPr sz="2400" dirty="0">
                <a:latin typeface="Times New Roman"/>
                <a:cs typeface="Times New Roman"/>
              </a:rPr>
              <a:t>Тобто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таке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користування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безстроковим.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Ця </a:t>
            </a:r>
            <a:r>
              <a:rPr sz="2400" dirty="0">
                <a:latin typeface="Times New Roman"/>
                <a:cs typeface="Times New Roman"/>
              </a:rPr>
              <a:t>ознака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вигідно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відрізняє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право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постійного </a:t>
            </a:r>
            <a:r>
              <a:rPr sz="2400" dirty="0">
                <a:latin typeface="Times New Roman"/>
                <a:cs typeface="Times New Roman"/>
              </a:rPr>
              <a:t>користування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права</a:t>
            </a:r>
            <a:r>
              <a:rPr sz="2400" spc="31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оренди,</a:t>
            </a:r>
            <a:r>
              <a:rPr sz="2400" spc="30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яке</a:t>
            </a:r>
            <a:r>
              <a:rPr sz="2400" spc="315" dirty="0">
                <a:latin typeface="Times New Roman"/>
                <a:cs typeface="Times New Roman"/>
              </a:rPr>
              <a:t>   </a:t>
            </a:r>
            <a:r>
              <a:rPr sz="2400" spc="-50" dirty="0">
                <a:latin typeface="Times New Roman"/>
                <a:cs typeface="Times New Roman"/>
              </a:rPr>
              <a:t>є </a:t>
            </a:r>
            <a:r>
              <a:rPr sz="2400" spc="-10" dirty="0">
                <a:latin typeface="Times New Roman"/>
                <a:cs typeface="Times New Roman"/>
              </a:rPr>
              <a:t>строковим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років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максимум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8138" y="3509898"/>
            <a:ext cx="170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сервітутами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0989" y="3509898"/>
            <a:ext cx="3439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Земельними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784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встановлюється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право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8009" y="3875658"/>
            <a:ext cx="1201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719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особи суміжної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0989" y="4241114"/>
            <a:ext cx="3069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9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(зазвичай,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власника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392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земельної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ділянки)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9350" y="4607432"/>
            <a:ext cx="191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користуватися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92106" y="4973192"/>
            <a:ext cx="1249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ділянкою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76735" y="4973192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0989" y="4973192"/>
            <a:ext cx="946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чужою певних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0753" y="4973192"/>
            <a:ext cx="1443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5080" indent="-41084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земельною потреб.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36530" y="5338978"/>
            <a:ext cx="1612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Можливість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30918" y="5705043"/>
            <a:ext cx="871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такого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95026" y="5705043"/>
            <a:ext cx="1455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913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права Земельним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0989" y="5705043"/>
            <a:ext cx="20231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встановлення передбачається кодексом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519" y="642873"/>
            <a:ext cx="5164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Суперфіцій</a:t>
            </a:r>
            <a:r>
              <a:rPr sz="2400" b="1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право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користуватися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0950" y="1008634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519" y="1008634"/>
            <a:ext cx="4334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94130" algn="l"/>
                <a:tab pos="1728470" algn="l"/>
                <a:tab pos="2543810" algn="l"/>
                <a:tab pos="30968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чужою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ділянкою забудови.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25" dirty="0">
                <a:latin typeface="Times New Roman"/>
                <a:cs typeface="Times New Roman"/>
              </a:rPr>
              <a:t>Це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поняття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519" y="1374394"/>
            <a:ext cx="5163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15740">
              <a:lnSpc>
                <a:spcPct val="100000"/>
              </a:lnSpc>
              <a:spcBef>
                <a:spcPts val="100"/>
              </a:spcBef>
              <a:tabLst>
                <a:tab pos="1629410" algn="l"/>
                <a:tab pos="3607435" algn="l"/>
                <a:tab pos="40208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знайшло практичне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застосування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багатьох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519" y="2106295"/>
            <a:ext cx="5165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регіонах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України.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Суперфіцій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виникає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підставі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договору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між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власником </a:t>
            </a:r>
            <a:r>
              <a:rPr sz="2400" dirty="0">
                <a:latin typeface="Times New Roman"/>
                <a:cs typeface="Times New Roman"/>
              </a:rPr>
              <a:t>земельної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ділянки</a:t>
            </a:r>
            <a:r>
              <a:rPr sz="2400" spc="4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особою,</a:t>
            </a:r>
            <a:r>
              <a:rPr sz="2400" spc="484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яка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519" y="3203828"/>
            <a:ext cx="516636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виявила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бажання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користуватися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цією </a:t>
            </a:r>
            <a:r>
              <a:rPr sz="2400" dirty="0">
                <a:latin typeface="Times New Roman"/>
                <a:cs typeface="Times New Roman"/>
              </a:rPr>
              <a:t>земельною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ділянкою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  </a:t>
            </a:r>
            <a:r>
              <a:rPr sz="2400" spc="-10" dirty="0">
                <a:latin typeface="Times New Roman"/>
                <a:cs typeface="Times New Roman"/>
              </a:rPr>
              <a:t>відповідних </a:t>
            </a:r>
            <a:r>
              <a:rPr sz="2400" dirty="0">
                <a:latin typeface="Times New Roman"/>
                <a:cs typeface="Times New Roman"/>
              </a:rPr>
              <a:t>потреб.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Суперфіцій</a:t>
            </a:r>
            <a:r>
              <a:rPr sz="2400" spc="3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може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виникати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4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підставі</a:t>
            </a:r>
            <a:r>
              <a:rPr sz="2400" spc="4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заповіту.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Право </a:t>
            </a:r>
            <a:r>
              <a:rPr sz="2400" dirty="0">
                <a:latin typeface="Times New Roman"/>
                <a:cs typeface="Times New Roman"/>
              </a:rPr>
              <a:t>суперфіцію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підлягає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реєстрації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тому 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порядку,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земельний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сервітут,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договір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оренди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землі.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6078" y="642873"/>
            <a:ext cx="5457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2147570" algn="l"/>
                <a:tab pos="2642870" algn="l"/>
                <a:tab pos="358521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Емфітевзис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це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право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користуватися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6078" y="1008634"/>
            <a:ext cx="5456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3298825" algn="l"/>
                <a:tab pos="4994910" algn="l"/>
              </a:tabLst>
            </a:pPr>
            <a:r>
              <a:rPr sz="2400" spc="-10" dirty="0">
                <a:latin typeface="Times New Roman"/>
                <a:cs typeface="Times New Roman"/>
              </a:rPr>
              <a:t>чужою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ділянкою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6078" y="1374394"/>
            <a:ext cx="2995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сільськогосподарських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8984" y="1374394"/>
            <a:ext cx="99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потреб.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62184" y="1739849"/>
            <a:ext cx="2061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порівняно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із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6078" y="1739849"/>
            <a:ext cx="1688464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Емфітевзис, суперфіцієм, рідкісним,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0310" y="1739849"/>
            <a:ext cx="18611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навіть</a:t>
            </a:r>
            <a:endParaRPr sz="2400">
              <a:latin typeface="Times New Roman"/>
              <a:cs typeface="Times New Roman"/>
            </a:endParaRPr>
          </a:p>
          <a:p>
            <a:pPr marL="344805" marR="5080" indent="-332740">
              <a:lnSpc>
                <a:spcPct val="100000"/>
              </a:lnSpc>
              <a:spcBef>
                <a:spcPts val="5"/>
              </a:spcBef>
              <a:tabLst>
                <a:tab pos="1423670" algn="l"/>
              </a:tabLst>
            </a:pPr>
            <a:r>
              <a:rPr sz="2400" spc="-10" dirty="0">
                <a:latin typeface="Times New Roman"/>
                <a:cs typeface="Times New Roman"/>
              </a:rPr>
              <a:t>тривалий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час </a:t>
            </a:r>
            <a:r>
              <a:rPr sz="2400" spc="-10" dirty="0">
                <a:latin typeface="Times New Roman"/>
                <a:cs typeface="Times New Roman"/>
              </a:rPr>
              <a:t>навіть,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8153" y="2106295"/>
            <a:ext cx="1552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  <a:tabLst>
                <a:tab pos="652145" algn="l"/>
              </a:tabLst>
            </a:pPr>
            <a:r>
              <a:rPr sz="2400" spc="-25" dirty="0">
                <a:latin typeface="Times New Roman"/>
                <a:cs typeface="Times New Roman"/>
              </a:rPr>
              <a:t>був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досить </a:t>
            </a:r>
            <a:r>
              <a:rPr sz="2400" spc="-20" dirty="0">
                <a:latin typeface="Times New Roman"/>
                <a:cs typeface="Times New Roman"/>
              </a:rPr>
              <a:t>екзотичним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6078" y="2837510"/>
            <a:ext cx="5454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  <a:tab pos="2905760" algn="l"/>
                <a:tab pos="366014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різновидом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передачі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прав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використання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6078" y="3203828"/>
            <a:ext cx="3434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2023110" algn="l"/>
                <a:tab pos="321818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земельних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ділянок.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мораторію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договори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6078" y="3935348"/>
            <a:ext cx="33039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48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використовувалися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95356" y="3203828"/>
            <a:ext cx="1826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 algn="r">
              <a:lnSpc>
                <a:spcPct val="100000"/>
              </a:lnSpc>
              <a:spcBef>
                <a:spcPts val="100"/>
              </a:spcBef>
              <a:tabLst>
                <a:tab pos="1489075" algn="l"/>
              </a:tabLst>
            </a:pPr>
            <a:r>
              <a:rPr sz="2400" spc="-10" dirty="0">
                <a:latin typeface="Times New Roman"/>
                <a:cs typeface="Times New Roman"/>
              </a:rPr>
              <a:t>умовах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дії </a:t>
            </a:r>
            <a:r>
              <a:rPr sz="2400" spc="-10" dirty="0">
                <a:latin typeface="Times New Roman"/>
                <a:cs typeface="Times New Roman"/>
              </a:rPr>
              <a:t>емфітевзису </a:t>
            </a:r>
            <a:r>
              <a:rPr sz="2400" spc="-30" dirty="0">
                <a:latin typeface="Times New Roman"/>
                <a:cs typeface="Times New Roman"/>
              </a:rPr>
              <a:t>приховування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6078" y="4301490"/>
            <a:ext cx="5455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12645" algn="l"/>
                <a:tab pos="2983230" algn="l"/>
                <a:tab pos="4088129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правовідносин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щодо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викупу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земельних ділянок.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990" y="695655"/>
            <a:ext cx="976947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Земельні</a:t>
            </a:r>
            <a:r>
              <a:rPr sz="3200" spc="325" dirty="0"/>
              <a:t> </a:t>
            </a:r>
            <a:r>
              <a:rPr sz="3200" dirty="0"/>
              <a:t>ресурси</a:t>
            </a:r>
            <a:r>
              <a:rPr sz="3200" spc="345" dirty="0"/>
              <a:t> </a:t>
            </a:r>
            <a:r>
              <a:rPr sz="3200" dirty="0"/>
              <a:t>відіграють</a:t>
            </a:r>
            <a:r>
              <a:rPr sz="3200" spc="355" dirty="0"/>
              <a:t> </a:t>
            </a:r>
            <a:r>
              <a:rPr sz="3200" dirty="0"/>
              <a:t>важливу</a:t>
            </a:r>
            <a:r>
              <a:rPr sz="3200" spc="350" dirty="0"/>
              <a:t> </a:t>
            </a:r>
            <a:r>
              <a:rPr sz="3200" dirty="0"/>
              <a:t>роль</a:t>
            </a:r>
            <a:r>
              <a:rPr sz="3200" spc="330" dirty="0"/>
              <a:t> </a:t>
            </a:r>
            <a:r>
              <a:rPr sz="3200" dirty="0"/>
              <a:t>в</a:t>
            </a:r>
            <a:r>
              <a:rPr sz="3200" spc="345" dirty="0"/>
              <a:t> </a:t>
            </a:r>
            <a:r>
              <a:rPr sz="3200" spc="-10" dirty="0"/>
              <a:t>існуванні </a:t>
            </a:r>
            <a:r>
              <a:rPr sz="3200" dirty="0"/>
              <a:t>нашої</a:t>
            </a:r>
            <a:r>
              <a:rPr sz="3200" spc="525" dirty="0"/>
              <a:t> </a:t>
            </a:r>
            <a:r>
              <a:rPr sz="3200" dirty="0"/>
              <a:t>планети</a:t>
            </a:r>
            <a:r>
              <a:rPr sz="3200" spc="530" dirty="0"/>
              <a:t> </a:t>
            </a:r>
            <a:r>
              <a:rPr sz="3200" dirty="0"/>
              <a:t>і</a:t>
            </a:r>
            <a:r>
              <a:rPr sz="3200" spc="520" dirty="0"/>
              <a:t> </a:t>
            </a:r>
            <a:r>
              <a:rPr sz="3200" dirty="0"/>
              <a:t>обумовлюють</a:t>
            </a:r>
            <a:r>
              <a:rPr sz="3200" spc="530" dirty="0"/>
              <a:t> </a:t>
            </a:r>
            <a:r>
              <a:rPr sz="3200" dirty="0"/>
              <a:t>функціонування</a:t>
            </a:r>
            <a:r>
              <a:rPr sz="3200" spc="530" dirty="0"/>
              <a:t> </a:t>
            </a:r>
            <a:r>
              <a:rPr sz="3200" spc="-10" dirty="0"/>
              <a:t>інших </a:t>
            </a:r>
            <a:r>
              <a:rPr sz="3200" dirty="0"/>
              <a:t>природних</a:t>
            </a:r>
            <a:r>
              <a:rPr sz="3200" spc="305" dirty="0"/>
              <a:t> </a:t>
            </a:r>
            <a:r>
              <a:rPr sz="3200" dirty="0"/>
              <a:t>ресурсів,</a:t>
            </a:r>
            <a:r>
              <a:rPr sz="3200" spc="315" dirty="0"/>
              <a:t> </a:t>
            </a:r>
            <a:r>
              <a:rPr sz="3200" dirty="0"/>
              <a:t>а</a:t>
            </a:r>
            <a:r>
              <a:rPr sz="3200" spc="320" dirty="0"/>
              <a:t> </a:t>
            </a:r>
            <a:r>
              <a:rPr sz="3200" dirty="0"/>
              <a:t>саме</a:t>
            </a:r>
            <a:r>
              <a:rPr sz="3200" spc="305" dirty="0"/>
              <a:t> </a:t>
            </a:r>
            <a:r>
              <a:rPr sz="3200" dirty="0"/>
              <a:t>–</a:t>
            </a:r>
            <a:r>
              <a:rPr sz="3200" spc="315" dirty="0"/>
              <a:t> </a:t>
            </a:r>
            <a:r>
              <a:rPr sz="3200" dirty="0"/>
              <a:t>рослинного</a:t>
            </a:r>
            <a:r>
              <a:rPr sz="3200" spc="315" dirty="0"/>
              <a:t> </a:t>
            </a:r>
            <a:r>
              <a:rPr sz="3200" dirty="0"/>
              <a:t>і</a:t>
            </a:r>
            <a:r>
              <a:rPr sz="3200" spc="300" dirty="0"/>
              <a:t> </a:t>
            </a:r>
            <a:r>
              <a:rPr sz="3200" spc="-10" dirty="0"/>
              <a:t>тваринного </a:t>
            </a:r>
            <a:r>
              <a:rPr sz="3200" dirty="0"/>
              <a:t>світу,</a:t>
            </a:r>
            <a:r>
              <a:rPr sz="3200" spc="484" dirty="0"/>
              <a:t> </a:t>
            </a:r>
            <a:r>
              <a:rPr sz="3200" dirty="0"/>
              <a:t>атмосферного</a:t>
            </a:r>
            <a:r>
              <a:rPr sz="3200" spc="500" dirty="0"/>
              <a:t> </a:t>
            </a:r>
            <a:r>
              <a:rPr sz="3200" dirty="0"/>
              <a:t>повітря,</a:t>
            </a:r>
            <a:r>
              <a:rPr sz="3200" spc="490" dirty="0"/>
              <a:t> </a:t>
            </a:r>
            <a:r>
              <a:rPr sz="3200" dirty="0"/>
              <a:t>поверхневих</a:t>
            </a:r>
            <a:r>
              <a:rPr sz="3200" spc="490" dirty="0"/>
              <a:t> </a:t>
            </a:r>
            <a:r>
              <a:rPr sz="3200" dirty="0"/>
              <a:t>і</a:t>
            </a:r>
            <a:r>
              <a:rPr sz="3200" spc="480" dirty="0"/>
              <a:t> </a:t>
            </a:r>
            <a:r>
              <a:rPr sz="3200" spc="-10" dirty="0"/>
              <a:t>підземних </a:t>
            </a:r>
            <a:r>
              <a:rPr sz="3200" spc="-20" dirty="0"/>
              <a:t>вод.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855" y="3133344"/>
            <a:ext cx="696620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080" y="103435"/>
            <a:ext cx="7143840" cy="6472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969" y="387172"/>
            <a:ext cx="76841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450" algn="l"/>
                <a:tab pos="1972310" algn="l"/>
                <a:tab pos="3298190" algn="l"/>
                <a:tab pos="4157979" algn="l"/>
                <a:tab pos="5464175" algn="l"/>
                <a:tab pos="6110605" algn="l"/>
              </a:tabLst>
            </a:pP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сучасних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умовах,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коли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людина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все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активніше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969" y="814578"/>
            <a:ext cx="4198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92960" algn="l"/>
                <a:tab pos="25457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втручається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природні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70455" algn="l"/>
                <a:tab pos="29692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використання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охорона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2678" y="814578"/>
            <a:ext cx="3489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95"/>
              </a:spcBef>
              <a:tabLst>
                <a:tab pos="1566545" algn="l"/>
                <a:tab pos="1635125" algn="l"/>
                <a:tab pos="1999614" algn="l"/>
                <a:tab pos="3335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процеси,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раціональне земель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є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однією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69" y="1668272"/>
            <a:ext cx="76822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найголовніших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5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найактуальніших</a:t>
            </a:r>
            <a:r>
              <a:rPr sz="2800" spc="58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проблем. </a:t>
            </a:r>
            <a:r>
              <a:rPr sz="2800" dirty="0">
                <a:latin typeface="Times New Roman"/>
                <a:cs typeface="Times New Roman"/>
              </a:rPr>
              <a:t>Сьогодні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перед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людством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загалом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Україною </a:t>
            </a:r>
            <a:r>
              <a:rPr sz="2800" dirty="0">
                <a:latin typeface="Times New Roman"/>
                <a:cs typeface="Times New Roman"/>
              </a:rPr>
              <a:t>зокрема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постає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першочергове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завдання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знайти </a:t>
            </a:r>
            <a:r>
              <a:rPr sz="2800" dirty="0">
                <a:latin typeface="Times New Roman"/>
                <a:cs typeface="Times New Roman"/>
              </a:rPr>
              <a:t>шляхи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порятунку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землі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середовища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нашого існування.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969" y="4229227"/>
            <a:ext cx="20110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Дослідження підвищення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7485" y="4229227"/>
            <a:ext cx="10877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стану темпів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0905" y="4229227"/>
            <a:ext cx="11474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земель їхньої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4029" y="4229227"/>
            <a:ext cx="25774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1460">
              <a:lnSpc>
                <a:spcPct val="100000"/>
              </a:lnSpc>
              <a:spcBef>
                <a:spcPts val="95"/>
              </a:spcBef>
              <a:tabLst>
                <a:tab pos="2016760" algn="l"/>
                <a:tab pos="211391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свідчать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про </a:t>
            </a:r>
            <a:r>
              <a:rPr sz="2800" spc="-10" dirty="0">
                <a:latin typeface="Times New Roman"/>
                <a:cs typeface="Times New Roman"/>
              </a:rPr>
              <a:t>деградації,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69" y="5082666"/>
            <a:ext cx="76835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спричинена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вітровою,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водною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ерозією, </a:t>
            </a:r>
            <a:r>
              <a:rPr sz="2800" dirty="0">
                <a:latin typeface="Times New Roman"/>
                <a:cs typeface="Times New Roman"/>
              </a:rPr>
              <a:t>використанням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великій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кількості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мінеральних </a:t>
            </a:r>
            <a:r>
              <a:rPr sz="2800" dirty="0">
                <a:latin typeface="Times New Roman"/>
                <a:cs typeface="Times New Roman"/>
              </a:rPr>
              <a:t>добрив,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пестицидів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хімічних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препаратів.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711" y="2197607"/>
            <a:ext cx="3447286" cy="2462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9136" y="439038"/>
            <a:ext cx="2077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Times New Roman"/>
                <a:cs typeface="Times New Roman"/>
              </a:rPr>
              <a:t>користування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1634" y="439038"/>
            <a:ext cx="1840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земельними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66" y="439038"/>
            <a:ext cx="16103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Сучасне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ресурсами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1557" y="865759"/>
            <a:ext cx="2318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2155" algn="l"/>
              </a:tabLst>
            </a:pPr>
            <a:r>
              <a:rPr sz="2800" spc="-25" dirty="0">
                <a:latin typeface="Times New Roman"/>
                <a:cs typeface="Times New Roman"/>
              </a:rPr>
              <a:t>не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відповідає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4365" y="865759"/>
            <a:ext cx="1316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вимогам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66" y="1292174"/>
            <a:ext cx="2200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раціонального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8065" y="1292174"/>
            <a:ext cx="2193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використання.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66" y="1719452"/>
            <a:ext cx="1985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122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Надмірна призвела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6336" y="1719452"/>
            <a:ext cx="18237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розораність порушення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8878" y="1719452"/>
            <a:ext cx="1793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354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території </a:t>
            </a:r>
            <a:r>
              <a:rPr sz="2800" spc="-25" dirty="0">
                <a:latin typeface="Times New Roman"/>
                <a:cs typeface="Times New Roman"/>
              </a:rPr>
              <a:t>природного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766" y="2572588"/>
            <a:ext cx="593915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93165" algn="l"/>
                <a:tab pos="1379220" algn="l"/>
                <a:tab pos="1673225" algn="l"/>
                <a:tab pos="3068320" algn="l"/>
                <a:tab pos="4159250" algn="l"/>
                <a:tab pos="4474845" algn="l"/>
                <a:tab pos="57842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процесу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утворення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ґрунту.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Деградація земель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опустелювання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є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одними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66" y="3426714"/>
            <a:ext cx="18243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найбільших розвитку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1745" y="3426714"/>
            <a:ext cx="400240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  <a:tabLst>
                <a:tab pos="1949450" algn="l"/>
                <a:tab pos="28409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викликів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сталого людства,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6173" y="4280408"/>
            <a:ext cx="149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проблеми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3246" y="3853129"/>
            <a:ext cx="2660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95"/>
              </a:spcBef>
              <a:tabLst>
                <a:tab pos="606425" algn="l"/>
              </a:tabLst>
            </a:pPr>
            <a:r>
              <a:rPr sz="2800" spc="-20" dirty="0">
                <a:latin typeface="Times New Roman"/>
                <a:cs typeface="Times New Roman"/>
              </a:rPr>
              <a:t>спричиняючи </a:t>
            </a:r>
            <a:r>
              <a:rPr sz="2800" spc="-25" dirty="0">
                <a:latin typeface="Times New Roman"/>
                <a:cs typeface="Times New Roman"/>
              </a:rPr>
              <a:t>як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екологічного,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4766" y="4280408"/>
            <a:ext cx="14503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3794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серйозні </a:t>
            </a:r>
            <a:r>
              <a:rPr sz="2800" spc="-25" dirty="0">
                <a:latin typeface="Times New Roman"/>
                <a:cs typeface="Times New Roman"/>
              </a:rPr>
              <a:t>так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6357" y="4707128"/>
            <a:ext cx="3674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соціально-економічного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4766" y="5134102"/>
            <a:ext cx="59416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54225" algn="l"/>
                <a:tab pos="4275455" algn="l"/>
                <a:tab pos="5605780" algn="l"/>
              </a:tabLst>
            </a:pPr>
            <a:r>
              <a:rPr sz="2800" spc="-10" dirty="0">
                <a:latin typeface="Times New Roman"/>
                <a:cs typeface="Times New Roman"/>
              </a:rPr>
              <a:t>характеру,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включаючи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голод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вимушену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міграцію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населення.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5264" y="1812035"/>
            <a:ext cx="4861560" cy="323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725" y="324688"/>
            <a:ext cx="897636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1460" marR="5080" indent="-239395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Раціональне</a:t>
            </a:r>
            <a:r>
              <a:rPr sz="4400" spc="-125" dirty="0"/>
              <a:t> </a:t>
            </a:r>
            <a:r>
              <a:rPr sz="4400" dirty="0"/>
              <a:t>використання</a:t>
            </a:r>
            <a:r>
              <a:rPr sz="4400" spc="-155" dirty="0"/>
              <a:t> </a:t>
            </a:r>
            <a:r>
              <a:rPr sz="4400" spc="-10" dirty="0"/>
              <a:t>земельних </a:t>
            </a:r>
            <a:r>
              <a:rPr sz="4400" dirty="0"/>
              <a:t>ресурсів</a:t>
            </a:r>
            <a:r>
              <a:rPr sz="4400" spc="-40" dirty="0"/>
              <a:t> </a:t>
            </a:r>
            <a:r>
              <a:rPr sz="4400" dirty="0"/>
              <a:t>містить</a:t>
            </a:r>
            <a:r>
              <a:rPr sz="4400" spc="10" dirty="0"/>
              <a:t> </a:t>
            </a:r>
            <a:r>
              <a:rPr sz="4400" dirty="0"/>
              <a:t>в</a:t>
            </a:r>
            <a:r>
              <a:rPr sz="4400" spc="-10" dirty="0"/>
              <a:t> </a:t>
            </a:r>
            <a:r>
              <a:rPr sz="4400" dirty="0"/>
              <a:t>собі</a:t>
            </a:r>
            <a:r>
              <a:rPr sz="4400" spc="-20" dirty="0"/>
              <a:t> </a:t>
            </a:r>
            <a:r>
              <a:rPr sz="4400" dirty="0"/>
              <a:t>2</a:t>
            </a:r>
            <a:r>
              <a:rPr sz="4400" spc="-15" dirty="0"/>
              <a:t> </a:t>
            </a:r>
            <a:r>
              <a:rPr sz="4400" spc="-10" dirty="0"/>
              <a:t>складових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80285" y="1883409"/>
            <a:ext cx="2277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екологічну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768" y="2486913"/>
            <a:ext cx="45313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77695" algn="l"/>
                <a:tab pos="3440429" algn="l"/>
              </a:tabLst>
            </a:pPr>
            <a:r>
              <a:rPr sz="2600" spc="-10" dirty="0">
                <a:latin typeface="Times New Roman"/>
                <a:cs typeface="Times New Roman"/>
              </a:rPr>
              <a:t>Екологічна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складова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полягає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2843225"/>
            <a:ext cx="49993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67864" algn="l"/>
                <a:tab pos="3281679" algn="l"/>
                <a:tab pos="3528695" algn="l"/>
              </a:tabLst>
            </a:pPr>
            <a:r>
              <a:rPr sz="2600" spc="-10" dirty="0">
                <a:latin typeface="Times New Roman"/>
                <a:cs typeface="Times New Roman"/>
              </a:rPr>
              <a:t>необхідності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охорони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і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розумного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3200526"/>
            <a:ext cx="19538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Times New Roman"/>
                <a:cs typeface="Times New Roman"/>
              </a:rPr>
              <a:t>використання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768" y="3557142"/>
            <a:ext cx="17760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Times New Roman"/>
                <a:cs typeface="Times New Roman"/>
              </a:rPr>
              <a:t>виробництві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8226" y="3200526"/>
            <a:ext cx="1644014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670560">
              <a:lnSpc>
                <a:spcPts val="2810"/>
              </a:lnSpc>
              <a:spcBef>
                <a:spcPts val="455"/>
              </a:spcBef>
            </a:pPr>
            <a:r>
              <a:rPr sz="2600" spc="-10" dirty="0">
                <a:latin typeface="Times New Roman"/>
                <a:cs typeface="Times New Roman"/>
              </a:rPr>
              <a:t>земель екологічно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6466" y="3200526"/>
            <a:ext cx="91821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591185">
              <a:lnSpc>
                <a:spcPts val="2810"/>
              </a:lnSpc>
              <a:spcBef>
                <a:spcPts val="455"/>
              </a:spcBef>
            </a:pPr>
            <a:r>
              <a:rPr sz="2600" spc="-25" dirty="0">
                <a:latin typeface="Times New Roman"/>
                <a:cs typeface="Times New Roman"/>
              </a:rPr>
              <a:t>та </a:t>
            </a:r>
            <a:r>
              <a:rPr sz="2600" spc="-10" dirty="0">
                <a:latin typeface="Times New Roman"/>
                <a:cs typeface="Times New Roman"/>
              </a:rPr>
              <a:t>чистої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8768" y="3913759"/>
            <a:ext cx="26403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Times New Roman"/>
                <a:cs typeface="Times New Roman"/>
              </a:rPr>
              <a:t>сільгосппродукції.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6716" y="1807560"/>
            <a:ext cx="5541010" cy="14585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15620" algn="ctr">
              <a:lnSpc>
                <a:spcPct val="100000"/>
              </a:lnSpc>
              <a:spcBef>
                <a:spcPts val="695"/>
              </a:spcBef>
            </a:pPr>
            <a:r>
              <a:rPr sz="3600" b="1" spc="-10" dirty="0">
                <a:latin typeface="Times New Roman"/>
                <a:cs typeface="Times New Roman"/>
              </a:rPr>
              <a:t>економічну</a:t>
            </a:r>
            <a:endParaRPr sz="360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2810"/>
              </a:lnSpc>
              <a:spcBef>
                <a:spcPts val="790"/>
              </a:spcBef>
              <a:tabLst>
                <a:tab pos="527685" algn="l"/>
                <a:tab pos="1100455" algn="l"/>
                <a:tab pos="2397125" algn="l"/>
                <a:tab pos="2677795" algn="l"/>
                <a:tab pos="3860800" algn="l"/>
              </a:tabLst>
            </a:pPr>
            <a:r>
              <a:rPr sz="2600" spc="-5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Економічна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складова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ґрунтується </a:t>
            </a:r>
            <a:r>
              <a:rPr sz="2600" spc="-25" dirty="0">
                <a:latin typeface="Times New Roman"/>
                <a:cs typeface="Times New Roman"/>
              </a:rPr>
              <a:t>на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інтересах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сільгоспвиробників,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1828" y="3200526"/>
            <a:ext cx="5025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3335" algn="l"/>
                <a:tab pos="3272790" algn="l"/>
                <a:tab pos="4688205" algn="l"/>
              </a:tabLst>
            </a:pPr>
            <a:r>
              <a:rPr sz="2600" spc="-10" dirty="0">
                <a:latin typeface="Times New Roman"/>
                <a:cs typeface="Times New Roman"/>
              </a:rPr>
              <a:t>тобто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зменшенні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витрат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на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1828" y="3557142"/>
            <a:ext cx="50260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imes New Roman"/>
                <a:cs typeface="Times New Roman"/>
              </a:rPr>
              <a:t>виробництво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продукції,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що,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свою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1828" y="3913759"/>
            <a:ext cx="50272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3945" algn="l"/>
                <a:tab pos="2900680" algn="l"/>
                <a:tab pos="3444875" algn="l"/>
              </a:tabLst>
            </a:pPr>
            <a:r>
              <a:rPr sz="2600" spc="-10" dirty="0">
                <a:latin typeface="Times New Roman"/>
                <a:cs typeface="Times New Roman"/>
              </a:rPr>
              <a:t>чергу,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призводить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до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зменшення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1828" y="4270069"/>
            <a:ext cx="5026660" cy="14928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15"/>
              </a:spcBef>
            </a:pPr>
            <a:r>
              <a:rPr sz="2600" dirty="0">
                <a:latin typeface="Times New Roman"/>
                <a:cs typeface="Times New Roman"/>
              </a:rPr>
              <a:t>заходів</a:t>
            </a:r>
            <a:r>
              <a:rPr sz="2600" spc="370" dirty="0">
                <a:latin typeface="Times New Roman"/>
                <a:cs typeface="Times New Roman"/>
              </a:rPr>
              <a:t>    </a:t>
            </a:r>
            <a:r>
              <a:rPr sz="2600" dirty="0">
                <a:latin typeface="Times New Roman"/>
                <a:cs typeface="Times New Roman"/>
              </a:rPr>
              <a:t>з</a:t>
            </a:r>
            <a:r>
              <a:rPr sz="2600" spc="375" dirty="0">
                <a:latin typeface="Times New Roman"/>
                <a:cs typeface="Times New Roman"/>
              </a:rPr>
              <a:t>    </a:t>
            </a:r>
            <a:r>
              <a:rPr sz="2600" dirty="0">
                <a:latin typeface="Times New Roman"/>
                <a:cs typeface="Times New Roman"/>
              </a:rPr>
              <a:t>охорони</a:t>
            </a:r>
            <a:r>
              <a:rPr sz="2600" spc="375" dirty="0">
                <a:latin typeface="Times New Roman"/>
                <a:cs typeface="Times New Roman"/>
              </a:rPr>
              <a:t>    </a:t>
            </a:r>
            <a:r>
              <a:rPr sz="2600" spc="-10" dirty="0">
                <a:latin typeface="Times New Roman"/>
                <a:cs typeface="Times New Roman"/>
              </a:rPr>
              <a:t>ґрунтів, </a:t>
            </a:r>
            <a:r>
              <a:rPr sz="2600" dirty="0">
                <a:latin typeface="Times New Roman"/>
                <a:cs typeface="Times New Roman"/>
              </a:rPr>
              <a:t>недотримання</a:t>
            </a:r>
            <a:r>
              <a:rPr sz="2600" spc="555" dirty="0">
                <a:latin typeface="Times New Roman"/>
                <a:cs typeface="Times New Roman"/>
              </a:rPr>
              <a:t>     </a:t>
            </a:r>
            <a:r>
              <a:rPr sz="2600" spc="-10" dirty="0">
                <a:latin typeface="Times New Roman"/>
                <a:cs typeface="Times New Roman"/>
              </a:rPr>
              <a:t>агротехнологій, </a:t>
            </a:r>
            <a:r>
              <a:rPr sz="2600" dirty="0">
                <a:latin typeface="Times New Roman"/>
                <a:cs typeface="Times New Roman"/>
              </a:rPr>
              <a:t>застосування</a:t>
            </a:r>
            <a:r>
              <a:rPr sz="2600" spc="2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надмірної</a:t>
            </a:r>
            <a:r>
              <a:rPr sz="2600" spc="275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кількості </a:t>
            </a:r>
            <a:r>
              <a:rPr sz="2600" dirty="0">
                <a:latin typeface="Times New Roman"/>
                <a:cs typeface="Times New Roman"/>
              </a:rPr>
              <a:t>хімічних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засобів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тощо.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2979</Words>
  <Application>Microsoft Office PowerPoint</Application>
  <PresentationFormat>Широкоэкранный</PresentationFormat>
  <Paragraphs>487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 MT</vt:lpstr>
      <vt:lpstr>Calibri</vt:lpstr>
      <vt:lpstr>Symbol</vt:lpstr>
      <vt:lpstr>Times New Roman</vt:lpstr>
      <vt:lpstr>Wingdings</vt:lpstr>
      <vt:lpstr>Office Theme</vt:lpstr>
      <vt:lpstr>Земельні ресурси та їх використання</vt:lpstr>
      <vt:lpstr>Презентация PowerPoint</vt:lpstr>
      <vt:lpstr>Презентация PowerPoint</vt:lpstr>
      <vt:lpstr>Презентация PowerPoint</vt:lpstr>
      <vt:lpstr>Земельні ресурси відіграють важливу роль в існуванні нашої планети і обумовлюють функціонування інших природних ресурсів, а саме – рослинного і тваринного світу, атмосферного повітря, поверхневих і підземних вод.</vt:lpstr>
      <vt:lpstr>Презентация PowerPoint</vt:lpstr>
      <vt:lpstr>Презентация PowerPoint</vt:lpstr>
      <vt:lpstr>Презентация PowerPoint</vt:lpstr>
      <vt:lpstr>Раціональне використання земельних ресурсів містить в собі 2 складових</vt:lpstr>
      <vt:lpstr>Презентация PowerPoint</vt:lpstr>
      <vt:lpstr>Презентация PowerPoint</vt:lpstr>
      <vt:lpstr>Охорона земель</vt:lpstr>
      <vt:lpstr>Презентация PowerPoint</vt:lpstr>
      <vt:lpstr>Державний, самоврядний та громадський контроль за використанням та охороною земель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Відмічені фактори враховують при територіальному землеустрої.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Кліматичні, гідрогеологічні та гідрографічні умови</vt:lpstr>
      <vt:lpstr>Презентация PowerPoint</vt:lpstr>
      <vt:lpstr>Презентация PowerPoint</vt:lpstr>
      <vt:lpstr>Економічні та соціальні умови</vt:lpstr>
      <vt:lpstr>Презентация PowerPoint</vt:lpstr>
      <vt:lpstr>До земель України належать усі землі в  межах  її  території,  в  тому  числі острови  та  землі,  зайняті  водними</vt:lpstr>
      <vt:lpstr>Презентация PowerPoint</vt:lpstr>
      <vt:lpstr>Типи землекористування можуть бути постійним або тимчасовим.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Пользователь</cp:lastModifiedBy>
  <cp:revision>1</cp:revision>
  <dcterms:created xsi:type="dcterms:W3CDTF">2024-09-10T18:56:18Z</dcterms:created>
  <dcterms:modified xsi:type="dcterms:W3CDTF">2024-09-10T19:02:39Z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2024-09-10T00:00:00Z</vt:filetime>
  </property>
  <property fmtid="{D5CDD505-2E9C-101B-9397-08002B2CF9AE}" pid="5" name="Producer">
    <vt:lpwstr>Microsoft® PowerPoint® 2019</vt:lpwstr>
  </property>
</Properties>
</file>