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10"/>
  </p:notesMasterIdLst>
  <p:sldIdLst>
    <p:sldId id="271" r:id="rId2"/>
    <p:sldId id="1079" r:id="rId3"/>
    <p:sldId id="1078" r:id="rId4"/>
    <p:sldId id="1083" r:id="rId5"/>
    <p:sldId id="1084" r:id="rId6"/>
    <p:sldId id="329" r:id="rId7"/>
    <p:sldId id="1091" r:id="rId8"/>
    <p:sldId id="331" r:id="rId9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Сергій Іськов" initials="СІ" lastIdx="3" clrIdx="0">
    <p:extLst>
      <p:ext uri="{19B8F6BF-5375-455C-9EA6-DF929625EA0E}">
        <p15:presenceInfo xmlns:p15="http://schemas.microsoft.com/office/powerpoint/2012/main" userId="f820e5cc35a6efd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0209"/>
    <a:srgbClr val="EC8375"/>
    <a:srgbClr val="ED1A25"/>
    <a:srgbClr val="07B148"/>
    <a:srgbClr val="22B14C"/>
    <a:srgbClr val="3B43CA"/>
    <a:srgbClr val="87777A"/>
    <a:srgbClr val="596FE1"/>
    <a:srgbClr val="CCE9FB"/>
    <a:srgbClr val="C1DA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07" autoAdjust="0"/>
    <p:restoredTop sz="95250" autoAdjust="0"/>
  </p:normalViewPr>
  <p:slideViewPr>
    <p:cSldViewPr snapToGrid="0">
      <p:cViewPr varScale="1">
        <p:scale>
          <a:sx n="70" d="100"/>
          <a:sy n="70" d="100"/>
        </p:scale>
        <p:origin x="192" y="278"/>
      </p:cViewPr>
      <p:guideLst/>
    </p:cSldViewPr>
  </p:slideViewPr>
  <p:outlineViewPr>
    <p:cViewPr>
      <p:scale>
        <a:sx n="33" d="100"/>
        <a:sy n="33" d="100"/>
      </p:scale>
      <p:origin x="0" y="-1002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F7CEAB-F3A5-4633-B224-E9C9CF684AD3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2AD11-6F13-4F23-B7CA-94A53C86311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6706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92AD11-6F13-4F23-B7CA-94A53C86311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375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36D6E9-563F-48D1-2DC3-EE7BFC20AE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84E4A85C-5FB3-8DD7-62DB-6D1AED4B7C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A9416924-A23E-E32B-D699-4A7A304F0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99271-709F-4F12-8EC2-D9FF876B7DE2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AE4AA3D-15DF-55CB-BD68-1E38B8D41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274FE6F-5DFB-EC60-AC81-6CAF5A794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0FA22-DBF2-4F4C-8AC4-B1BDFE66C922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437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B715A6-7854-5EEB-DE1F-3362B4A5C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A1DCD706-9CF1-9BDC-2B5F-1C08CECB39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68DF45A6-C489-9138-1E4C-290F57037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99271-709F-4F12-8EC2-D9FF876B7DE2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16F8C139-49FA-DF89-7D05-8D31CA358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40066300-ACBF-7F6B-9DBC-CD462A934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0FA22-DBF2-4F4C-8AC4-B1BDFE66C922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6682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4053F1D2-8392-8C38-09B4-F54BCF6946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10E0D0CD-A61B-B78B-CC4A-67D2CA8512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76ADAEE-097D-3BF8-0108-92C55A1D3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99271-709F-4F12-8EC2-D9FF876B7DE2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85931DEF-23DC-8F4B-5EC6-7D52CC99D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448592F1-52DD-B3C7-BEF4-53AC5B2D3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0FA22-DBF2-4F4C-8AC4-B1BDFE66C922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248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DC921B-6E80-A668-FE60-5D9DEB4A0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35D1FA5-4658-6500-9300-64806ED65D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54948C4C-BC97-8446-8AC5-6F092AA7D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99271-709F-4F12-8EC2-D9FF876B7DE2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D37DF472-5D14-11E4-E13B-C7700C76E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2A533458-6F73-D56F-B9BD-912CE4B63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0FA22-DBF2-4F4C-8AC4-B1BDFE66C922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2994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5AD380-1810-FAD2-5CB3-C8096C394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6BCE06F0-FC59-F961-F148-679AAE3EA7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50A973F1-A442-065F-96ED-A7F477CFD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99271-709F-4F12-8EC2-D9FF876B7DE2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95E1A0D-3397-19F2-C7C0-DCBF69F6F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B848AEBD-E8F2-413B-6C6B-D5B750F53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0FA22-DBF2-4F4C-8AC4-B1BDFE66C922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863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88E1CE-EC6F-4CD2-152C-7C1142E6B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98A4265-9A0B-64D1-3AFC-F513C944B4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13A5E082-2CE2-6CF9-3215-F9F491A64F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EC6070DF-8DC8-B0B1-D714-43ADF16C2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99271-709F-4F12-8EC2-D9FF876B7DE2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CEFC7D8D-B2D3-4E8F-0D6B-9D2EDD835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FFD8408E-7235-BD03-DEC0-59ACAC76E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0FA22-DBF2-4F4C-8AC4-B1BDFE66C922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9080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BC97DA-52B0-5C71-2298-F6CDB48E1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CB09C89C-CE65-C6BE-C34D-2FFBF0383F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B4EB8798-1447-63DB-873C-A027C36085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31793A28-011A-939E-121F-4A4583D5DC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AE034CC8-220C-842D-B4E5-89792C5945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07DB5248-EA46-ECB7-90BA-30C3BC16E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99271-709F-4F12-8EC2-D9FF876B7DE2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E92A2EF4-405C-9B0B-EB07-6D55950BF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A48E6AAC-9459-0454-36CC-E61C67E0E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0FA22-DBF2-4F4C-8AC4-B1BDFE66C922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8114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15FBA8-83AE-83E5-0355-2CB1B8A72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16C05A3C-FAE0-D034-FA85-F2B536C27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99271-709F-4F12-8EC2-D9FF876B7DE2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DAE69AF8-8B05-E22A-38D7-363B71748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45714D93-D221-4F1D-6443-5ED5143AF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0FA22-DBF2-4F4C-8AC4-B1BDFE66C922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412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8A81FBD4-083A-7239-C3A8-C55015D62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99271-709F-4F12-8EC2-D9FF876B7DE2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05B8329F-4D66-06F6-07D4-A54B22146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32B3FA40-C1ED-CB39-AF7D-901609140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0FA22-DBF2-4F4C-8AC4-B1BDFE66C922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895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1E1242-3FC8-6693-7805-C034F8915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18A98F7-61CD-AD94-229F-2D6C8A28F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F78B0997-BC7C-C2A5-FD12-B5263C8FA7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925685B2-991F-BC58-CDEF-07B4A70C1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99271-709F-4F12-8EC2-D9FF876B7DE2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1AD60258-596E-EAE5-2A25-346856ED3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B15D8378-BF12-E456-D1C2-630701B20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0FA22-DBF2-4F4C-8AC4-B1BDFE66C922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768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C26677-0241-A9F8-6112-A9EAEFD48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2F46D7D6-6955-4E17-D4C2-EA6606D1ED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5851A998-AE11-F01C-8A86-7F623BE9A9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90F7BF92-D681-7001-172C-7A7195BFE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99271-709F-4F12-8EC2-D9FF876B7DE2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4B120C5C-26C9-1C32-B1BF-B891C315D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BFE5453C-0EF1-0430-5C31-314B821C4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0FA22-DBF2-4F4C-8AC4-B1BDFE66C922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484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A8329997-D5BD-9B99-171A-369814926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8A8467F2-EAB4-00EA-8E91-C69A8F5F43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FE6C740-8A01-90DF-DBD8-45582D3CC1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4199271-709F-4F12-8EC2-D9FF876B7DE2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58E3EAAD-5C1F-CFAC-5609-BB55BA3A20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AB5077C-F16C-2DE2-B480-17385AC259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3A0FA22-DBF2-4F4C-8AC4-B1BDFE66C922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2002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646-2013-%D0%BF#Tex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7933" y="809226"/>
            <a:ext cx="6461801" cy="5266299"/>
          </a:xfrm>
        </p:spPr>
        <p:txBody>
          <a:bodyPr anchor="ctr">
            <a:normAutofit/>
          </a:bodyPr>
          <a:lstStyle/>
          <a:p>
            <a:r>
              <a:rPr lang="uk-UA" altLang="ru-RU" sz="4400" b="1"/>
              <a:t>Тема 1</a:t>
            </a:r>
            <a:br>
              <a:rPr lang="uk-UA" altLang="ru-RU" sz="4400" dirty="0"/>
            </a:br>
            <a:br>
              <a:rPr lang="uk-UA" altLang="ru-RU" sz="2400" dirty="0"/>
            </a:br>
            <a:r>
              <a:rPr lang="uk-UA" sz="7000" b="1" dirty="0">
                <a:latin typeface="+mn-lt"/>
              </a:rPr>
              <a:t>Створення опорної мережі на кар'єрах</a:t>
            </a:r>
            <a:endParaRPr lang="ru-RU" altLang="ru-RU" sz="7000" b="1" i="1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4377514-C32E-42B9-89D3-964B8E0DCDC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9734" y="1941513"/>
            <a:ext cx="5391809" cy="28806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095590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B155B527-70E6-49B9-847B-8DBE92C29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517" y="157307"/>
            <a:ext cx="10980265" cy="507711"/>
          </a:xfrm>
        </p:spPr>
        <p:txBody>
          <a:bodyPr>
            <a:normAutofit fontScale="90000"/>
          </a:bodyPr>
          <a:lstStyle/>
          <a:p>
            <a:pPr algn="r"/>
            <a:endParaRPr lang="uk-UA" sz="3200" b="1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3390" y="1073574"/>
            <a:ext cx="11585220" cy="5177170"/>
          </a:xfrm>
        </p:spPr>
        <p:txBody>
          <a:bodyPr>
            <a:normAutofit/>
          </a:bodyPr>
          <a:lstStyle/>
          <a:p>
            <a:pPr marL="0" indent="457200">
              <a:lnSpc>
                <a:spcPct val="100000"/>
              </a:lnSpc>
              <a:buNone/>
            </a:pPr>
            <a:r>
              <a:rPr lang="uk-UA" sz="3200" b="1" i="1" dirty="0">
                <a:solidFill>
                  <a:srgbClr val="FF0000"/>
                </a:solidFill>
              </a:rPr>
              <a:t>Геодезична мережа</a:t>
            </a:r>
            <a:r>
              <a:rPr lang="uk-UA" sz="3200" dirty="0">
                <a:solidFill>
                  <a:srgbClr val="FF0000"/>
                </a:solidFill>
              </a:rPr>
              <a:t> </a:t>
            </a:r>
            <a:r>
              <a:rPr lang="uk-UA" sz="3200" dirty="0"/>
              <a:t>– це сукупність пунктів на земній поверхні, для яких відомо планове положення у вибраній системі координат (x, y) і відмітка висоти (Н) у прийнятій системі висот. </a:t>
            </a:r>
          </a:p>
          <a:p>
            <a:pPr marL="0" indent="457200">
              <a:lnSpc>
                <a:spcPct val="100000"/>
              </a:lnSpc>
              <a:buNone/>
            </a:pPr>
            <a:r>
              <a:rPr lang="uk-UA" sz="3200" b="1" i="1" dirty="0">
                <a:solidFill>
                  <a:srgbClr val="FF0000"/>
                </a:solidFill>
              </a:rPr>
              <a:t>Державна геодезична мережа України</a:t>
            </a:r>
            <a:r>
              <a:rPr lang="uk-UA" sz="3200" dirty="0">
                <a:solidFill>
                  <a:srgbClr val="FF0000"/>
                </a:solidFill>
              </a:rPr>
              <a:t> </a:t>
            </a:r>
            <a:r>
              <a:rPr lang="uk-UA" sz="3200" dirty="0"/>
              <a:t>– це сукупність пунктів мережі, рівномірно розміщених на території України і закріплених на місцевості спеціальними центрами, які забезпечують їх збереження та стійкість у плані та за висотою протягом тривалого часу. Ці пункти повинні бути суміщені або між ними встановлено надійний геодезичний зв’язок.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D6F4941-E180-4EB6-96A6-5C1074F053D7}"/>
              </a:ext>
            </a:extLst>
          </p:cNvPr>
          <p:cNvSpPr/>
          <p:nvPr/>
        </p:nvSpPr>
        <p:spPr>
          <a:xfrm>
            <a:off x="7984245" y="6581001"/>
            <a:ext cx="42077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UA" sz="1200" b="1" dirty="0">
                <a:hlinkClick r:id="rId2"/>
              </a:rPr>
              <a:t>https://zakon.rada.gov.ua/laws/show/646-2013-%D0%BF#Text</a:t>
            </a:r>
            <a:r>
              <a:rPr lang="uk-UA" sz="1200" b="1" dirty="0"/>
              <a:t> </a:t>
            </a:r>
            <a:endParaRPr lang="ru-UA" sz="1200" b="1" dirty="0"/>
          </a:p>
        </p:txBody>
      </p:sp>
    </p:spTree>
    <p:extLst>
      <p:ext uri="{BB962C8B-B14F-4D97-AF65-F5344CB8AC3E}">
        <p14:creationId xmlns:p14="http://schemas.microsoft.com/office/powerpoint/2010/main" val="41396953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7F032064-070B-455B-854E-3CCFBF0BFB59}"/>
              </a:ext>
            </a:extLst>
          </p:cNvPr>
          <p:cNvSpPr txBox="1">
            <a:spLocks/>
          </p:cNvSpPr>
          <p:nvPr/>
        </p:nvSpPr>
        <p:spPr>
          <a:xfrm>
            <a:off x="470517" y="157307"/>
            <a:ext cx="10980265" cy="5077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uk-UA" sz="3200" b="1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CE1734B-53A9-4344-8D6D-929862E81F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81" y="1101970"/>
            <a:ext cx="12008837" cy="5114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5253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0372" y="979790"/>
            <a:ext cx="11585220" cy="5177170"/>
          </a:xfrm>
        </p:spPr>
        <p:txBody>
          <a:bodyPr>
            <a:normAutofit lnSpcReduction="10000"/>
          </a:bodyPr>
          <a:lstStyle/>
          <a:p>
            <a:pPr marL="0" indent="457200">
              <a:buNone/>
            </a:pPr>
            <a:r>
              <a:rPr lang="uk-UA" sz="3000" b="1" i="1" dirty="0" err="1">
                <a:solidFill>
                  <a:srgbClr val="FF0000"/>
                </a:solidFill>
              </a:rPr>
              <a:t>Маркшейдерсько</a:t>
            </a:r>
            <a:r>
              <a:rPr lang="uk-UA" sz="3000" b="1" i="1" dirty="0">
                <a:solidFill>
                  <a:srgbClr val="FF0000"/>
                </a:solidFill>
              </a:rPr>
              <a:t>-геодезична мережа </a:t>
            </a:r>
            <a:r>
              <a:rPr lang="uk-UA" sz="3000" dirty="0"/>
              <a:t>– система пунктів на території </a:t>
            </a:r>
            <a:r>
              <a:rPr lang="uk-UA" sz="3000"/>
              <a:t>економічної доцільності </a:t>
            </a:r>
            <a:r>
              <a:rPr lang="uk-UA" sz="3000" dirty="0"/>
              <a:t>гірничого підприємства, закріплених спеціальними знаками і центрами, взаємне положення яких визначено в загальній для них системі геодезичних координат. </a:t>
            </a:r>
            <a:r>
              <a:rPr lang="uk-UA" sz="3000" dirty="0" err="1"/>
              <a:t>Маркшейдерсько</a:t>
            </a:r>
            <a:r>
              <a:rPr lang="uk-UA" sz="3000" dirty="0"/>
              <a:t>-геодезичні мережі є плановою і висотною основою для топографічних і маркшейдерських робіт.</a:t>
            </a:r>
          </a:p>
          <a:p>
            <a:pPr marL="0" indent="457200">
              <a:buNone/>
            </a:pPr>
            <a:r>
              <a:rPr lang="uk-UA" sz="3000" dirty="0"/>
              <a:t>Планові координати пунктів визначаються методами тріангуляції, трилатерації, полігонометрії, їх поєднанням та з використанням глобальних супутникових навігаційних систем.</a:t>
            </a:r>
          </a:p>
          <a:p>
            <a:pPr marL="0" indent="457200">
              <a:buNone/>
            </a:pPr>
            <a:r>
              <a:rPr lang="uk-UA" sz="3000" dirty="0"/>
              <a:t>Положення пунктів по висоті визначаються способами геометричного або тригонометричного нівелювання. </a:t>
            </a:r>
          </a:p>
        </p:txBody>
      </p:sp>
    </p:spTree>
    <p:extLst>
      <p:ext uri="{BB962C8B-B14F-4D97-AF65-F5344CB8AC3E}">
        <p14:creationId xmlns:p14="http://schemas.microsoft.com/office/powerpoint/2010/main" val="9451528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0372" y="979790"/>
            <a:ext cx="11585220" cy="5177170"/>
          </a:xfrm>
        </p:spPr>
        <p:txBody>
          <a:bodyPr>
            <a:normAutofit/>
          </a:bodyPr>
          <a:lstStyle/>
          <a:p>
            <a:pPr marL="0" indent="457200">
              <a:lnSpc>
                <a:spcPct val="100000"/>
              </a:lnSpc>
              <a:buNone/>
            </a:pPr>
            <a:r>
              <a:rPr lang="uk-UA" sz="3200" b="1" i="1" dirty="0">
                <a:solidFill>
                  <a:srgbClr val="FF0000"/>
                </a:solidFill>
              </a:rPr>
              <a:t>Маркшейдерські опорні мережі </a:t>
            </a:r>
            <a:r>
              <a:rPr lang="uk-UA" sz="3200" dirty="0"/>
              <a:t>– головна геодезична основа всіх маркшейдерських знімань (зйомок) на земній поверхні. </a:t>
            </a:r>
          </a:p>
          <a:p>
            <a:pPr marL="0" indent="457200">
              <a:lnSpc>
                <a:spcPct val="100000"/>
              </a:lnSpc>
              <a:buNone/>
            </a:pPr>
            <a:r>
              <a:rPr lang="uk-UA" sz="3200" dirty="0"/>
              <a:t>На території здійснення господарської діяльності гірничого підприємства маркшейдерські опорні мережі складаються з :</a:t>
            </a:r>
          </a:p>
          <a:p>
            <a:pPr marL="720000" lvl="0"/>
            <a:r>
              <a:rPr lang="uk-UA" sz="3200" dirty="0"/>
              <a:t>пунктів Державної геодезичної мережі;</a:t>
            </a:r>
            <a:endParaRPr lang="ru-UA" sz="3200" dirty="0"/>
          </a:p>
          <a:p>
            <a:pPr marL="720000" lvl="0"/>
            <a:r>
              <a:rPr lang="uk-UA" sz="3200" dirty="0"/>
              <a:t>пунктів геодезичних мереж спеціального призначення, тобто геодезичних мереж згущення 4 класу та 1 і 2 розряду.</a:t>
            </a:r>
            <a:endParaRPr lang="ru-UA" sz="3200" dirty="0"/>
          </a:p>
        </p:txBody>
      </p:sp>
    </p:spTree>
    <p:extLst>
      <p:ext uri="{BB962C8B-B14F-4D97-AF65-F5344CB8AC3E}">
        <p14:creationId xmlns:p14="http://schemas.microsoft.com/office/powerpoint/2010/main" val="35911486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00D44F0C-6EAA-4107-8471-A0569808B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5182" y="801318"/>
            <a:ext cx="3898823" cy="633413"/>
          </a:xfrm>
        </p:spPr>
        <p:txBody>
          <a:bodyPr>
            <a:normAutofit fontScale="90000"/>
          </a:bodyPr>
          <a:lstStyle/>
          <a:p>
            <a:r>
              <a:rPr lang="uk-UA" altLang="ru-RU" sz="3200" b="1" i="1" dirty="0">
                <a:latin typeface="+mn-lt"/>
                <a:cs typeface="Times New Roman" panose="02020603050405020304" pitchFamily="18" charset="0"/>
              </a:rPr>
              <a:t>Метод тріангуляції</a:t>
            </a:r>
            <a:endParaRPr lang="ru-RU" altLang="ru-RU" sz="3200" b="1" i="1" dirty="0">
              <a:latin typeface="+mn-lt"/>
              <a:cs typeface="Times New Roman" panose="02020603050405020304" pitchFamily="18" charset="0"/>
            </a:endParaRPr>
          </a:p>
        </p:txBody>
      </p:sp>
      <p:pic>
        <p:nvPicPr>
          <p:cNvPr id="92164" name="Picture 4">
            <a:extLst>
              <a:ext uri="{FF2B5EF4-FFF2-40B4-BE49-F238E27FC236}">
                <a16:creationId xmlns:a16="http://schemas.microsoft.com/office/drawing/2014/main" id="{1509B694-A9F9-4B36-888A-5DF5031A9A0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80" r="38544"/>
          <a:stretch/>
        </p:blipFill>
        <p:spPr bwMode="auto">
          <a:xfrm>
            <a:off x="84894" y="1366323"/>
            <a:ext cx="7028287" cy="5334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6DD65484-73B1-4474-8218-E982EA90338E}"/>
              </a:ext>
            </a:extLst>
          </p:cNvPr>
          <p:cNvSpPr txBox="1">
            <a:spLocks/>
          </p:cNvSpPr>
          <p:nvPr/>
        </p:nvSpPr>
        <p:spPr>
          <a:xfrm>
            <a:off x="935182" y="157307"/>
            <a:ext cx="10515600" cy="5077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uk-UA" sz="2900" b="1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88B4CC9-DACD-4EC9-81D7-84D809BA965B}"/>
              </a:ext>
            </a:extLst>
          </p:cNvPr>
          <p:cNvSpPr/>
          <p:nvPr/>
        </p:nvSpPr>
        <p:spPr>
          <a:xfrm>
            <a:off x="7113181" y="1118024"/>
            <a:ext cx="4834003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indent="-457200"/>
            <a:r>
              <a:rPr lang="uk-UA" sz="2600" dirty="0">
                <a:ea typeface="Times New Roman" panose="02020603050405020304" pitchFamily="18" charset="0"/>
              </a:rPr>
              <a:t>Метод побудови геодезичної мережі у формі трикутників, які примикають один до одного і в яких виміряні всі кути і деякі із сторін (базиси).</a:t>
            </a:r>
          </a:p>
          <a:p>
            <a:pPr marL="360000" indent="-457200"/>
            <a:endParaRPr lang="uk-UA" sz="2600" dirty="0">
              <a:ea typeface="Times New Roman" panose="02020603050405020304" pitchFamily="18" charset="0"/>
            </a:endParaRPr>
          </a:p>
          <a:p>
            <a:pPr marL="360000" indent="-457200"/>
            <a:endParaRPr lang="uk-UA" sz="2600" dirty="0">
              <a:ea typeface="Times New Roman" panose="02020603050405020304" pitchFamily="18" charset="0"/>
            </a:endParaRPr>
          </a:p>
          <a:p>
            <a:pPr marL="360000" indent="-457200"/>
            <a:r>
              <a:rPr lang="uk-UA" sz="2600" dirty="0">
                <a:ea typeface="Times New Roman" panose="02020603050405020304" pitchFamily="18" charset="0"/>
              </a:rPr>
              <a:t> </a:t>
            </a:r>
          </a:p>
          <a:p>
            <a:pPr marL="360000" indent="-457200"/>
            <a:r>
              <a:rPr lang="uk-UA" sz="2600" dirty="0">
                <a:ea typeface="Times New Roman" panose="02020603050405020304" pitchFamily="18" charset="0"/>
              </a:rPr>
              <a:t>Вершини таких трикутників є пунктами опорної мережі (пункти тріангуляції).  </a:t>
            </a:r>
            <a:endParaRPr lang="ru-UA" sz="2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00D44F0C-6EAA-4107-8471-A0569808B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5182" y="801318"/>
            <a:ext cx="4199526" cy="633413"/>
          </a:xfrm>
        </p:spPr>
        <p:txBody>
          <a:bodyPr>
            <a:noAutofit/>
          </a:bodyPr>
          <a:lstStyle/>
          <a:p>
            <a:r>
              <a:rPr lang="uk-UA" altLang="ru-RU" sz="3200" b="1" i="1" dirty="0">
                <a:latin typeface="+mn-lt"/>
                <a:cs typeface="Times New Roman" panose="02020603050405020304" pitchFamily="18" charset="0"/>
              </a:rPr>
              <a:t>Метод трилатерації</a:t>
            </a:r>
            <a:endParaRPr lang="ru-RU" altLang="ru-RU" sz="3200" b="1" i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6DD65484-73B1-4474-8218-E982EA90338E}"/>
              </a:ext>
            </a:extLst>
          </p:cNvPr>
          <p:cNvSpPr txBox="1">
            <a:spLocks/>
          </p:cNvSpPr>
          <p:nvPr/>
        </p:nvSpPr>
        <p:spPr>
          <a:xfrm>
            <a:off x="935182" y="157307"/>
            <a:ext cx="10515600" cy="5077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uk-UA" sz="2900" b="1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7A8BB8E2-D87F-46CD-B233-B77EB4BDC1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81" y="3271693"/>
            <a:ext cx="8746433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81F7461-7006-4CC7-9AD7-227D2580B05E}"/>
              </a:ext>
            </a:extLst>
          </p:cNvPr>
          <p:cNvSpPr/>
          <p:nvPr/>
        </p:nvSpPr>
        <p:spPr>
          <a:xfrm>
            <a:off x="2354893" y="1400678"/>
            <a:ext cx="9577277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600" dirty="0">
                <a:ea typeface="Times New Roman" panose="02020603050405020304" pitchFamily="18" charset="0"/>
              </a:rPr>
              <a:t>Метод побудови геодезичної мережі у формі мереж або ланцюгів трикутників, у яких виміряні всі сторони. Розв’язуючи трикутники за теоремою косинусів, обчислюють усі кути трикутників. </a:t>
            </a:r>
            <a:endParaRPr lang="ru-UA" sz="2600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ACC747D-FB1C-4B64-81A6-56B3686C096A}"/>
              </a:ext>
            </a:extLst>
          </p:cNvPr>
          <p:cNvSpPr/>
          <p:nvPr/>
        </p:nvSpPr>
        <p:spPr>
          <a:xfrm>
            <a:off x="8229600" y="2899130"/>
            <a:ext cx="3834219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600" dirty="0">
                <a:ea typeface="Times New Roman" panose="02020603050405020304" pitchFamily="18" charset="0"/>
              </a:rPr>
              <a:t>Маючи довжини усіх сторін і кути трикутників, розв'язують прямі геодезичні задачі і визначають координати всіх пунктів, як і в мережі тріангуляції.</a:t>
            </a:r>
            <a:endParaRPr lang="ru-UA" sz="2600" dirty="0"/>
          </a:p>
        </p:txBody>
      </p:sp>
    </p:spTree>
    <p:extLst>
      <p:ext uri="{BB962C8B-B14F-4D97-AF65-F5344CB8AC3E}">
        <p14:creationId xmlns:p14="http://schemas.microsoft.com/office/powerpoint/2010/main" val="3227218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04D1B9CD-0A95-4FDE-96BA-33066505E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9169" y="791845"/>
            <a:ext cx="4562941" cy="633413"/>
          </a:xfrm>
        </p:spPr>
        <p:txBody>
          <a:bodyPr>
            <a:noAutofit/>
          </a:bodyPr>
          <a:lstStyle/>
          <a:p>
            <a:r>
              <a:rPr lang="uk-UA" altLang="ru-RU" sz="3200" b="1" i="1" dirty="0">
                <a:latin typeface="+mn-lt"/>
                <a:cs typeface="Times New Roman" panose="02020603050405020304" pitchFamily="18" charset="0"/>
              </a:rPr>
              <a:t>Метод полігонометрії</a:t>
            </a:r>
            <a:endParaRPr lang="ru-RU" altLang="ru-RU" sz="3200" b="1" i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077F381C-B351-4252-A714-0489B56D1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703" y="4538053"/>
            <a:ext cx="11750593" cy="2162640"/>
          </a:xfrm>
        </p:spPr>
        <p:txBody>
          <a:bodyPr>
            <a:noAutofit/>
          </a:bodyPr>
          <a:lstStyle/>
          <a:p>
            <a:pPr marL="360000" indent="-457200" algn="just">
              <a:buNone/>
            </a:pPr>
            <a:r>
              <a:rPr lang="uk-UA" altLang="ru-RU" sz="2500" dirty="0"/>
              <a:t>Полягає в побудові на місцевості </a:t>
            </a:r>
            <a:r>
              <a:rPr lang="uk-UA" altLang="ru-RU" sz="2500" dirty="0" err="1"/>
              <a:t>полігонометpичних</a:t>
            </a:r>
            <a:r>
              <a:rPr lang="uk-UA" altLang="ru-RU" sz="2500" dirty="0"/>
              <a:t> ходів – системи ламаних розімкнутих і замкнених ліній. В них </a:t>
            </a:r>
            <a:r>
              <a:rPr lang="uk-UA" altLang="ru-RU" sz="2500" dirty="0" err="1"/>
              <a:t>виміpюються</a:t>
            </a:r>
            <a:r>
              <a:rPr lang="uk-UA" altLang="ru-RU" sz="2500" dirty="0"/>
              <a:t> довжини </a:t>
            </a:r>
            <a:r>
              <a:rPr lang="uk-UA" altLang="ru-RU" sz="2500" dirty="0" err="1"/>
              <a:t>стоpін</a:t>
            </a:r>
            <a:r>
              <a:rPr lang="uk-UA" altLang="ru-RU" sz="2500" dirty="0"/>
              <a:t> (</a:t>
            </a:r>
            <a:r>
              <a:rPr lang="en-US" altLang="ru-RU" sz="2500" b="1" i="1" dirty="0" err="1"/>
              <a:t>l</a:t>
            </a:r>
            <a:r>
              <a:rPr lang="en-US" altLang="ru-RU" sz="2500" b="1" i="1" baseline="-25000" dirty="0" err="1"/>
              <a:t>AB</a:t>
            </a:r>
            <a:r>
              <a:rPr lang="uk-UA" altLang="ru-RU" sz="2500" dirty="0"/>
              <a:t>, </a:t>
            </a:r>
            <a:r>
              <a:rPr lang="en-US" altLang="ru-RU" sz="2500" b="1" i="1" dirty="0" err="1"/>
              <a:t>l</a:t>
            </a:r>
            <a:r>
              <a:rPr lang="en-US" altLang="ru-RU" sz="2500" b="1" i="1" baseline="-25000" dirty="0" err="1"/>
              <a:t>BC</a:t>
            </a:r>
            <a:r>
              <a:rPr lang="uk-UA" altLang="ru-RU" sz="2500" dirty="0"/>
              <a:t>, </a:t>
            </a:r>
            <a:r>
              <a:rPr lang="en-US" altLang="ru-RU" sz="2500" b="1" i="1" dirty="0" err="1"/>
              <a:t>l</a:t>
            </a:r>
            <a:r>
              <a:rPr lang="en-US" altLang="ru-RU" sz="2500" b="1" i="1" baseline="-25000" dirty="0" err="1"/>
              <a:t>CD</a:t>
            </a:r>
            <a:r>
              <a:rPr lang="uk-UA" altLang="ru-RU" sz="2500" i="1" dirty="0"/>
              <a:t> …</a:t>
            </a:r>
            <a:r>
              <a:rPr lang="uk-UA" altLang="ru-RU" sz="2500" dirty="0"/>
              <a:t>) та кути </a:t>
            </a:r>
            <a:r>
              <a:rPr lang="uk-UA" altLang="ru-RU" sz="2500" dirty="0" err="1"/>
              <a:t>повоpоту</a:t>
            </a:r>
            <a:r>
              <a:rPr lang="uk-UA" altLang="ru-RU" sz="2500" dirty="0"/>
              <a:t> </a:t>
            </a:r>
            <a:r>
              <a:rPr lang="uk-UA" altLang="ru-RU" sz="2500" b="1" i="1" dirty="0">
                <a:sym typeface="Symbol" panose="05050102010706020507" pitchFamily="18" charset="2"/>
              </a:rPr>
              <a:t></a:t>
            </a:r>
            <a:r>
              <a:rPr lang="uk-UA" altLang="ru-RU" sz="2500" b="1" i="1" baseline="-25000" dirty="0"/>
              <a:t>1</a:t>
            </a:r>
            <a:r>
              <a:rPr lang="uk-UA" altLang="ru-RU" sz="2500" dirty="0"/>
              <a:t>, </a:t>
            </a:r>
            <a:r>
              <a:rPr lang="uk-UA" altLang="ru-RU" sz="2500" b="1" i="1" dirty="0">
                <a:sym typeface="Symbol" panose="05050102010706020507" pitchFamily="18" charset="2"/>
              </a:rPr>
              <a:t></a:t>
            </a:r>
            <a:r>
              <a:rPr lang="uk-UA" altLang="ru-RU" sz="2500" b="1" i="1" baseline="-25000" dirty="0"/>
              <a:t>2</a:t>
            </a:r>
            <a:r>
              <a:rPr lang="uk-UA" altLang="ru-RU" sz="2500" dirty="0"/>
              <a:t>, ... </a:t>
            </a:r>
            <a:r>
              <a:rPr lang="uk-UA" altLang="ru-RU" sz="2500" b="1" i="1" dirty="0">
                <a:sym typeface="Symbol" panose="05050102010706020507" pitchFamily="18" charset="2"/>
              </a:rPr>
              <a:t></a:t>
            </a:r>
            <a:r>
              <a:rPr lang="en-US" altLang="ru-RU" sz="2500" b="1" i="1" baseline="-25000" dirty="0"/>
              <a:t>n</a:t>
            </a:r>
            <a:r>
              <a:rPr lang="uk-UA" altLang="ru-RU" sz="2500" dirty="0"/>
              <a:t>, а </a:t>
            </a:r>
            <a:r>
              <a:rPr lang="uk-UA" altLang="ru-RU" sz="2500" dirty="0" err="1"/>
              <a:t>диpекційні</a:t>
            </a:r>
            <a:r>
              <a:rPr lang="uk-UA" altLang="ru-RU" sz="2500" dirty="0"/>
              <a:t> кути всіх </a:t>
            </a:r>
            <a:r>
              <a:rPr lang="uk-UA" altLang="ru-RU" sz="2500" dirty="0" err="1"/>
              <a:t>стоpін</a:t>
            </a:r>
            <a:r>
              <a:rPr lang="uk-UA" altLang="ru-RU" sz="2500" dirty="0"/>
              <a:t> і </a:t>
            </a:r>
            <a:r>
              <a:rPr lang="uk-UA" altLang="ru-RU" sz="2500" dirty="0" err="1"/>
              <a:t>кооpдинати</a:t>
            </a:r>
            <a:r>
              <a:rPr lang="uk-UA" altLang="ru-RU" sz="2500" dirty="0"/>
              <a:t> </a:t>
            </a:r>
            <a:r>
              <a:rPr lang="uk-UA" altLang="ru-RU" sz="2500" dirty="0" err="1"/>
              <a:t>веpшин</a:t>
            </a:r>
            <a:r>
              <a:rPr lang="uk-UA" altLang="ru-RU" sz="2500" dirty="0"/>
              <a:t> </a:t>
            </a:r>
            <a:r>
              <a:rPr lang="uk-UA" altLang="ru-RU" sz="2500" dirty="0" err="1"/>
              <a:t>полігонометpичного</a:t>
            </a:r>
            <a:r>
              <a:rPr lang="uk-UA" altLang="ru-RU" sz="2500" dirty="0"/>
              <a:t> ходу обчислюють.</a:t>
            </a:r>
            <a:r>
              <a:rPr lang="ru-RU" altLang="ru-RU" sz="2500" dirty="0"/>
              <a:t> </a:t>
            </a:r>
          </a:p>
          <a:p>
            <a:pPr marL="360000" indent="-457200" algn="just">
              <a:buNone/>
            </a:pPr>
            <a:r>
              <a:rPr lang="uk-UA" altLang="ru-RU" sz="2500" dirty="0"/>
              <a:t>Для </a:t>
            </a:r>
            <a:r>
              <a:rPr lang="uk-UA" altLang="ru-RU" sz="2500" dirty="0" err="1"/>
              <a:t>виміpювання</a:t>
            </a:r>
            <a:r>
              <a:rPr lang="uk-UA" altLang="ru-RU" sz="2500" dirty="0"/>
              <a:t> довжин </a:t>
            </a:r>
            <a:r>
              <a:rPr lang="uk-UA" altLang="ru-RU" sz="2500" dirty="0" err="1"/>
              <a:t>стоpін</a:t>
            </a:r>
            <a:r>
              <a:rPr lang="uk-UA" altLang="ru-RU" sz="2500" dirty="0"/>
              <a:t> полігонів застосовують світло- і </a:t>
            </a:r>
            <a:r>
              <a:rPr lang="uk-UA" altLang="ru-RU" sz="2500" dirty="0" err="1"/>
              <a:t>pадіовіддалеміри</a:t>
            </a:r>
            <a:r>
              <a:rPr lang="uk-UA" altLang="ru-RU" sz="2500" dirty="0"/>
              <a:t>, оптико-механічні віддалеміри, сталеві і </a:t>
            </a:r>
            <a:r>
              <a:rPr lang="uk-UA" altLang="ru-RU" sz="2500" dirty="0" err="1"/>
              <a:t>інваpні</a:t>
            </a:r>
            <a:r>
              <a:rPr lang="uk-UA" altLang="ru-RU" sz="2500" dirty="0"/>
              <a:t> </a:t>
            </a:r>
            <a:r>
              <a:rPr lang="uk-UA" altLang="ru-RU" sz="2500" dirty="0" err="1"/>
              <a:t>дpоти</a:t>
            </a:r>
            <a:r>
              <a:rPr lang="uk-UA" altLang="ru-RU" sz="2500" dirty="0"/>
              <a:t>, </a:t>
            </a:r>
            <a:r>
              <a:rPr lang="uk-UA" altLang="ru-RU" sz="2500" dirty="0" err="1"/>
              <a:t>стpічки</a:t>
            </a:r>
            <a:r>
              <a:rPr lang="uk-UA" altLang="ru-RU" sz="2500" dirty="0"/>
              <a:t> та </a:t>
            </a:r>
            <a:r>
              <a:rPr lang="uk-UA" altLang="ru-RU" sz="2500" dirty="0" err="1"/>
              <a:t>pулетки</a:t>
            </a:r>
            <a:r>
              <a:rPr lang="uk-UA" altLang="ru-RU" sz="2500" dirty="0"/>
              <a:t>.</a:t>
            </a:r>
            <a:r>
              <a:rPr lang="ru-RU" altLang="ru-RU" sz="2500" dirty="0"/>
              <a:t> </a:t>
            </a:r>
          </a:p>
        </p:txBody>
      </p:sp>
      <p:pic>
        <p:nvPicPr>
          <p:cNvPr id="94212" name="Picture 4">
            <a:extLst>
              <a:ext uri="{FF2B5EF4-FFF2-40B4-BE49-F238E27FC236}">
                <a16:creationId xmlns:a16="http://schemas.microsoft.com/office/drawing/2014/main" id="{61488800-E17B-475B-9F84-C7E8C56C28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279" y="1244844"/>
            <a:ext cx="9202308" cy="3020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B50F5650-DB43-4D20-B048-48433CCD0A60}"/>
              </a:ext>
            </a:extLst>
          </p:cNvPr>
          <p:cNvSpPr txBox="1">
            <a:spLocks/>
          </p:cNvSpPr>
          <p:nvPr/>
        </p:nvSpPr>
        <p:spPr>
          <a:xfrm>
            <a:off x="935182" y="157307"/>
            <a:ext cx="10515600" cy="5077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uk-UA" sz="2900" b="1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F3D2B18-E4E8-4C85-9D35-4BF57B43C56B}"/>
              </a:ext>
            </a:extLst>
          </p:cNvPr>
          <p:cNvSpPr/>
          <p:nvPr/>
        </p:nvSpPr>
        <p:spPr>
          <a:xfrm>
            <a:off x="9214500" y="972259"/>
            <a:ext cx="2779776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indent="-457200"/>
            <a:r>
              <a:rPr lang="uk-UA" sz="2600" dirty="0">
                <a:ea typeface="Times New Roman" panose="02020603050405020304" pitchFamily="18" charset="0"/>
                <a:cs typeface="Times New Roman" panose="02020603050405020304" pitchFamily="18" charset="0"/>
              </a:rPr>
              <a:t>Метод побудови геодезичної мережі шляхом вимірювання віддалей і горизонтальних кутів між пунктами ходу</a:t>
            </a:r>
            <a:endParaRPr lang="ru-RU" sz="26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uiExpand="1" build="p"/>
    </p:bldLst>
  </p:timing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Офіс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14560</TotalTime>
  <Words>427</Words>
  <Application>Microsoft Office PowerPoint</Application>
  <PresentationFormat>Широкий екран</PresentationFormat>
  <Paragraphs>25</Paragraphs>
  <Slides>8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15" baseType="lpstr">
      <vt:lpstr>Aptos</vt:lpstr>
      <vt:lpstr>Aptos Display</vt:lpstr>
      <vt:lpstr>Arial</vt:lpstr>
      <vt:lpstr>Calibri</vt:lpstr>
      <vt:lpstr>Symbol</vt:lpstr>
      <vt:lpstr>Times New Roman</vt:lpstr>
      <vt:lpstr>Тема Office</vt:lpstr>
      <vt:lpstr>Тема 1  Створення опорної мережі на кар'єрах</vt:lpstr>
      <vt:lpstr>Презентація PowerPoint</vt:lpstr>
      <vt:lpstr>Презентація PowerPoint</vt:lpstr>
      <vt:lpstr>Презентація PowerPoint</vt:lpstr>
      <vt:lpstr>Презентація PowerPoint</vt:lpstr>
      <vt:lpstr>Метод тріангуляції</vt:lpstr>
      <vt:lpstr>Метод трилатерації</vt:lpstr>
      <vt:lpstr>Метод полігонометрії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serga.iskov@gmail.com</dc:creator>
  <cp:lastModifiedBy>Марина Куницька</cp:lastModifiedBy>
  <cp:revision>430</cp:revision>
  <dcterms:created xsi:type="dcterms:W3CDTF">2020-10-25T17:27:09Z</dcterms:created>
  <dcterms:modified xsi:type="dcterms:W3CDTF">2025-04-03T18:36:16Z</dcterms:modified>
</cp:coreProperties>
</file>