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57" r:id="rId6"/>
    <p:sldId id="259" r:id="rId7"/>
    <p:sldId id="258" r:id="rId8"/>
    <p:sldId id="266" r:id="rId9"/>
    <p:sldId id="267" r:id="rId10"/>
    <p:sldId id="273" r:id="rId11"/>
    <p:sldId id="264" r:id="rId12"/>
    <p:sldId id="274" r:id="rId13"/>
    <p:sldId id="265" r:id="rId14"/>
    <p:sldId id="275" r:id="rId15"/>
    <p:sldId id="268" r:id="rId16"/>
    <p:sldId id="276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geo-kraton.ub.ua/service/19376-geologiya-i-razvedka-mestorojdeniy-poleznyh-iskopaemyh.html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86%D0%BD%D1%84%D1%80%D0%B0%D1%81%D1%82%D1%80%D1%83%D0%BA%D1%82%D1%83%D1%80%D0%B0" TargetMode="External"/><Relationship Id="rId3" Type="http://schemas.openxmlformats.org/officeDocument/2006/relationships/hyperlink" Target="https://uk.wikipedia.org/wiki/%D0%90%D0%BD%D0%B3%D0%BB%D1%96%D0%B9%D1%81%D1%8C%D0%BA%D0%B0_%D0%BC%D0%BE%D0%B2%D0%B0" TargetMode="External"/><Relationship Id="rId7" Type="http://schemas.openxmlformats.org/officeDocument/2006/relationships/hyperlink" Target="https://uk.wikipedia.org/wiki/%D0%93%D1%96%D1%80%D0%BD%D0%B8%D1%87%D0%B5_%D0%BF%D1%96%D0%B4%D0%BF%D1%80%D0%B8%D1%94%D0%BC%D1%81%D1%82%D0%B2%D0%BE" TargetMode="External"/><Relationship Id="rId2" Type="http://schemas.openxmlformats.org/officeDocument/2006/relationships/hyperlink" Target="https://uk.wikipedia.org/wiki/%D0%A0%D0%BE%D1%81%D1%96%D0%B9%D1%81%D1%8C%D0%BA%D0%B0_%D0%BC%D0%BE%D0%B2%D0%B0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uk.wikipedia.org/w/index.php?title=%D0%9F%D1%80%D0%BE%D0%B5%D0%BA&amp;action=edit&amp;redlink=1" TargetMode="External"/><Relationship Id="rId5" Type="http://schemas.openxmlformats.org/officeDocument/2006/relationships/hyperlink" Target="https://uk.wikipedia.org/wiki/%D0%A2%D0%95%D0%9E" TargetMode="External"/><Relationship Id="rId4" Type="http://schemas.openxmlformats.org/officeDocument/2006/relationships/hyperlink" Target="https://uk.wikipedia.org/wiki/%D0%97%D0%B0%D0%BF%D0%B0%D1%81%D0%B8_%D0%BA%D0%BE%D1%80%D0%B8%D1%81%D0%BD%D0%B8%D1%85_%D0%BA%D0%BE%D0%BF%D0%B0%D0%BB%D0%B8%D0%BD" TargetMode="External"/><Relationship Id="rId9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533400"/>
            <a:ext cx="5412436" cy="2868168"/>
          </a:xfrm>
        </p:spPr>
        <p:txBody>
          <a:bodyPr/>
          <a:lstStyle/>
          <a:p>
            <a:r>
              <a:rPr lang="ru-RU" i="1" dirty="0" err="1" smtClean="0"/>
              <a:t>Зміст</a:t>
            </a:r>
            <a:r>
              <a:rPr lang="ru-RU" i="1" dirty="0" smtClean="0"/>
              <a:t> та характер </a:t>
            </a:r>
            <a:r>
              <a:rPr lang="ru-RU" i="1" dirty="0" err="1" smtClean="0"/>
              <a:t>Маркшейдерських</a:t>
            </a:r>
            <a:r>
              <a:rPr lang="ru-RU" i="1" dirty="0" smtClean="0"/>
              <a:t> </a:t>
            </a:r>
            <a:r>
              <a:rPr lang="ru-RU" i="1" dirty="0" err="1" smtClean="0"/>
              <a:t>робіт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err="1" smtClean="0"/>
              <a:t>завдання</a:t>
            </a:r>
            <a:r>
              <a:rPr lang="ru-RU" b="1" i="1" dirty="0" smtClean="0"/>
              <a:t> </a:t>
            </a:r>
            <a:r>
              <a:rPr lang="ru-RU" b="1" i="1" dirty="0"/>
              <a:t>на </a:t>
            </a:r>
            <a:r>
              <a:rPr lang="ru-RU" b="1" i="1" dirty="0" err="1"/>
              <a:t>різних</a:t>
            </a:r>
            <a:r>
              <a:rPr lang="ru-RU" b="1" i="1" dirty="0"/>
              <a:t> </a:t>
            </a:r>
            <a:r>
              <a:rPr lang="ru-RU" b="1" i="1" dirty="0" err="1"/>
              <a:t>етапах</a:t>
            </a:r>
            <a:r>
              <a:rPr lang="ru-RU" b="1" i="1" dirty="0"/>
              <a:t> </a:t>
            </a:r>
            <a:r>
              <a:rPr lang="ru-RU" b="1" i="1" dirty="0" err="1"/>
              <a:t>освоєння</a:t>
            </a:r>
            <a:r>
              <a:rPr lang="ru-RU" b="1" i="1" dirty="0"/>
              <a:t> </a:t>
            </a:r>
            <a:r>
              <a:rPr lang="ru-RU" b="1" i="1" dirty="0" err="1"/>
              <a:t>родовищ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9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752128"/>
          </a:xfrm>
        </p:spPr>
        <p:txBody>
          <a:bodyPr/>
          <a:lstStyle/>
          <a:p>
            <a:r>
              <a:rPr lang="ru-RU" b="0" i="1" dirty="0" err="1" smtClean="0"/>
              <a:t>розвідка</a:t>
            </a:r>
            <a:r>
              <a:rPr lang="ru-RU" b="0" i="1" dirty="0" smtClean="0"/>
              <a:t> </a:t>
            </a:r>
            <a:r>
              <a:rPr lang="ru-RU" b="0" i="1" dirty="0"/>
              <a:t>і </a:t>
            </a:r>
            <a:r>
              <a:rPr lang="ru-RU" b="0" i="1" dirty="0" err="1" smtClean="0"/>
              <a:t>вивчення</a:t>
            </a:r>
            <a:r>
              <a:rPr lang="ru-RU" b="0" i="1" dirty="0" smtClean="0"/>
              <a:t> </a:t>
            </a:r>
            <a:r>
              <a:rPr lang="ru-RU" b="0" i="1" dirty="0" err="1"/>
              <a:t>родовища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052736"/>
            <a:ext cx="5897880" cy="975184"/>
          </a:xfrm>
        </p:spPr>
        <p:txBody>
          <a:bodyPr>
            <a:normAutofit/>
          </a:bodyPr>
          <a:lstStyle/>
          <a:p>
            <a:r>
              <a:rPr lang="ru-RU" u="sng" dirty="0" err="1">
                <a:hlinkClick r:id="rId2"/>
              </a:rPr>
              <a:t>Розвідка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родовищ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корисних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копалин</a:t>
            </a:r>
            <a:r>
              <a:rPr lang="ru-RU" dirty="0"/>
              <a:t> 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і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 метою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позитивну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пошуково-оціночних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80" y="2133600"/>
            <a:ext cx="6951440" cy="4371975"/>
          </a:xfrm>
        </p:spPr>
      </p:pic>
    </p:spTree>
    <p:extLst>
      <p:ext uri="{BB962C8B-B14F-4D97-AF65-F5344CB8AC3E}">
        <p14:creationId xmlns:p14="http://schemas.microsoft.com/office/powerpoint/2010/main" val="26755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/>
              <a:t>При </a:t>
            </a:r>
            <a:r>
              <a:rPr lang="ru-RU" b="0" i="1" dirty="0" err="1"/>
              <a:t>розвідці</a:t>
            </a:r>
            <a:r>
              <a:rPr lang="ru-RU" b="0" i="1" dirty="0"/>
              <a:t> </a:t>
            </a:r>
            <a:r>
              <a:rPr lang="ru-RU" b="0" i="1" dirty="0" smtClean="0"/>
              <a:t>і </a:t>
            </a:r>
            <a:r>
              <a:rPr lang="ru-RU" b="0" i="1" dirty="0" err="1" smtClean="0"/>
              <a:t>вивченні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родовища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   Таким чином </a:t>
            </a:r>
            <a:r>
              <a:rPr lang="ru-RU" i="1" dirty="0" err="1"/>
              <a:t>маркшейдерські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</a:t>
            </a:r>
            <a:r>
              <a:rPr lang="ru-RU" i="1" dirty="0" err="1"/>
              <a:t>проводяться</a:t>
            </a:r>
            <a:r>
              <a:rPr lang="ru-RU" i="1" dirty="0"/>
              <a:t> на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ru-RU" i="1" dirty="0" err="1"/>
              <a:t>етапах</a:t>
            </a:r>
            <a:r>
              <a:rPr lang="ru-RU" i="1" dirty="0"/>
              <a:t> </a:t>
            </a:r>
            <a:r>
              <a:rPr lang="ru-RU" i="1" dirty="0" err="1"/>
              <a:t>освоєння</a:t>
            </a:r>
            <a:r>
              <a:rPr lang="ru-RU" i="1" dirty="0"/>
              <a:t> </a:t>
            </a:r>
            <a:r>
              <a:rPr lang="ru-RU" i="1" dirty="0" err="1"/>
              <a:t>родовищ</a:t>
            </a:r>
            <a:r>
              <a:rPr lang="ru-RU" i="1" dirty="0"/>
              <a:t> </a:t>
            </a:r>
            <a:r>
              <a:rPr lang="ru-RU" i="1" dirty="0" err="1"/>
              <a:t>корисних</a:t>
            </a:r>
            <a:r>
              <a:rPr lang="ru-RU" i="1" dirty="0"/>
              <a:t> </a:t>
            </a:r>
            <a:r>
              <a:rPr lang="ru-RU" i="1" dirty="0" err="1"/>
              <a:t>копалин</a:t>
            </a:r>
            <a:r>
              <a:rPr lang="ru-RU" i="1" dirty="0"/>
              <a:t>, і тому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зміст</a:t>
            </a:r>
            <a:r>
              <a:rPr lang="ru-RU" i="1" dirty="0"/>
              <a:t> </a:t>
            </a:r>
            <a:r>
              <a:rPr lang="ru-RU" i="1" dirty="0" err="1"/>
              <a:t>дуже</a:t>
            </a:r>
            <a:r>
              <a:rPr lang="ru-RU" i="1" dirty="0"/>
              <a:t> </a:t>
            </a:r>
            <a:r>
              <a:rPr lang="ru-RU" i="1" dirty="0" err="1"/>
              <a:t>різноманітний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М</a:t>
            </a:r>
            <a:r>
              <a:rPr lang="ru-RU" dirty="0" smtClean="0"/>
              <a:t>аркшейдер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зйомку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геологічних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топографічні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(</a:t>
            </a:r>
            <a:r>
              <a:rPr lang="ru-RU" dirty="0" err="1"/>
              <a:t>плани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є основою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геологічних</a:t>
            </a:r>
            <a:r>
              <a:rPr lang="ru-RU" dirty="0"/>
              <a:t> карт (</a:t>
            </a:r>
            <a:r>
              <a:rPr lang="ru-RU" dirty="0" err="1"/>
              <a:t>планів</a:t>
            </a:r>
            <a:r>
              <a:rPr lang="ru-RU" dirty="0"/>
              <a:t>) і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геологорозвідувальних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 err="1"/>
              <a:t>затвердженому</a:t>
            </a:r>
            <a:r>
              <a:rPr lang="ru-RU" dirty="0"/>
              <a:t> проекту </a:t>
            </a:r>
            <a:r>
              <a:rPr lang="ru-RU" dirty="0" err="1" smtClean="0"/>
              <a:t>геологорозвідувальних</a:t>
            </a:r>
            <a:r>
              <a:rPr lang="ru-RU" dirty="0" smtClean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виніс</a:t>
            </a:r>
            <a:r>
              <a:rPr lang="ru-RU" dirty="0"/>
              <a:t> в натуру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закладення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 smtClean="0"/>
              <a:t>розвідувальних</a:t>
            </a:r>
            <a:r>
              <a:rPr lang="ru-RU" dirty="0" smtClean="0"/>
              <a:t> </a:t>
            </a:r>
            <a:r>
              <a:rPr lang="ru-RU" dirty="0" err="1"/>
              <a:t>виробок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і </a:t>
            </a:r>
            <a:r>
              <a:rPr lang="ru-RU" dirty="0" err="1"/>
              <a:t>задає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виробок</a:t>
            </a:r>
            <a:r>
              <a:rPr lang="ru-RU" dirty="0"/>
              <a:t> маркшейдер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зйомку</a:t>
            </a:r>
            <a:r>
              <a:rPr lang="ru-RU" dirty="0"/>
              <a:t>, наносить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на план,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розвідки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геологами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графічні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форму </a:t>
            </a:r>
            <a:r>
              <a:rPr lang="ru-RU" dirty="0" err="1"/>
              <a:t>залягання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копалини</a:t>
            </a:r>
            <a:r>
              <a:rPr lang="ru-RU" dirty="0"/>
              <a:t> та </a:t>
            </a:r>
            <a:r>
              <a:rPr lang="ru-RU" dirty="0" err="1"/>
              <a:t>просторове</a:t>
            </a:r>
            <a:r>
              <a:rPr lang="ru-RU" dirty="0"/>
              <a:t> </a:t>
            </a:r>
            <a:r>
              <a:rPr lang="ru-RU" dirty="0" err="1"/>
              <a:t>розподілення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геологорозвідник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маркшейдер </a:t>
            </a:r>
            <a:r>
              <a:rPr lang="ru-RU" dirty="0" err="1"/>
              <a:t>приймає</a:t>
            </a:r>
            <a:r>
              <a:rPr lang="ru-RU" dirty="0"/>
              <a:t> участь в </a:t>
            </a:r>
            <a:r>
              <a:rPr lang="ru-RU" dirty="0" err="1"/>
              <a:t>підрахунку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 </a:t>
            </a:r>
            <a:r>
              <a:rPr lang="ru-RU" dirty="0" err="1"/>
              <a:t>розвіданого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4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Проектування</a:t>
            </a:r>
            <a:r>
              <a:rPr lang="ru-RU" dirty="0" smtClean="0"/>
              <a:t> </a:t>
            </a:r>
            <a:r>
              <a:rPr lang="ru-RU" dirty="0" err="1" smtClean="0"/>
              <a:t>гірничих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smtClean="0"/>
              <a:t>про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гірничодобувних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підготовленості</a:t>
            </a:r>
            <a:r>
              <a:rPr lang="ru-RU" dirty="0"/>
              <a:t> до </a:t>
            </a:r>
            <a:r>
              <a:rPr lang="ru-RU" dirty="0" err="1" smtClean="0"/>
              <a:t>видобування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 err="1" smtClean="0"/>
              <a:t>ареєстровано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Міністерстві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smtClean="0"/>
              <a:t>7 </a:t>
            </a:r>
            <a:r>
              <a:rPr lang="ru-RU" dirty="0" err="1"/>
              <a:t>липня</a:t>
            </a:r>
            <a:r>
              <a:rPr lang="ru-RU" dirty="0"/>
              <a:t> 2004 р.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348880"/>
            <a:ext cx="4628683" cy="3857236"/>
          </a:xfrm>
        </p:spPr>
      </p:pic>
    </p:spTree>
    <p:extLst>
      <p:ext uri="{BB962C8B-B14F-4D97-AF65-F5344CB8AC3E}">
        <p14:creationId xmlns:p14="http://schemas.microsoft.com/office/powerpoint/2010/main" val="336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/>
              <a:t> При </a:t>
            </a:r>
            <a:r>
              <a:rPr lang="ru-RU" b="0" i="1" dirty="0" err="1"/>
              <a:t>проектуванні</a:t>
            </a:r>
            <a:r>
              <a:rPr lang="ru-RU" b="0" i="1" dirty="0"/>
              <a:t> </a:t>
            </a:r>
            <a:r>
              <a:rPr lang="ru-RU" b="0" i="1" dirty="0" err="1"/>
              <a:t>гірничих</a:t>
            </a:r>
            <a:r>
              <a:rPr lang="ru-RU" b="0" i="1" dirty="0"/>
              <a:t> </a:t>
            </a:r>
            <a:r>
              <a:rPr lang="ru-RU" b="0" i="1" dirty="0" err="1"/>
              <a:t>підприємств</a:t>
            </a:r>
            <a:r>
              <a:rPr lang="ru-RU" b="0" i="1" dirty="0"/>
              <a:t> 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 </a:t>
            </a:r>
            <a:r>
              <a:rPr lang="ru-RU" sz="1600" i="1" dirty="0"/>
              <a:t>в </a:t>
            </a:r>
            <a:r>
              <a:rPr lang="ru-RU" sz="1600" i="1" dirty="0" err="1"/>
              <a:t>завдання</a:t>
            </a:r>
            <a:r>
              <a:rPr lang="ru-RU" sz="1600" i="1" dirty="0"/>
              <a:t> маркшейдера </a:t>
            </a:r>
            <a:r>
              <a:rPr lang="ru-RU" sz="1600" i="1" dirty="0" err="1"/>
              <a:t>входять</a:t>
            </a:r>
            <a:r>
              <a:rPr lang="ru-RU" sz="1600" i="1" dirty="0"/>
              <a:t>:</a:t>
            </a: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err="1"/>
              <a:t>п</a:t>
            </a:r>
            <a:r>
              <a:rPr lang="ru-RU" i="1" dirty="0" err="1" smtClean="0"/>
              <a:t>ідготовка</a:t>
            </a:r>
            <a:r>
              <a:rPr lang="ru-RU" i="1" dirty="0" smtClean="0"/>
              <a:t> </a:t>
            </a:r>
            <a:r>
              <a:rPr lang="ru-RU" i="1" dirty="0" err="1" smtClean="0"/>
              <a:t>даних</a:t>
            </a:r>
            <a:r>
              <a:rPr lang="ru-RU" i="1" dirty="0" smtClean="0"/>
              <a:t> для </a:t>
            </a:r>
            <a:r>
              <a:rPr lang="ru-RU" i="1" dirty="0" err="1" smtClean="0"/>
              <a:t>проектування</a:t>
            </a:r>
            <a:r>
              <a:rPr lang="ru-RU" i="1" dirty="0" smtClean="0"/>
              <a:t>, </a:t>
            </a:r>
          </a:p>
          <a:p>
            <a:r>
              <a:rPr lang="ru-RU" i="1" dirty="0" err="1" smtClean="0"/>
              <a:t>оформлення</a:t>
            </a:r>
            <a:r>
              <a:rPr lang="ru-RU" i="1" dirty="0" smtClean="0"/>
              <a:t> </a:t>
            </a:r>
            <a:r>
              <a:rPr lang="ru-RU" i="1" dirty="0"/>
              <a:t>у </a:t>
            </a:r>
            <a:r>
              <a:rPr lang="ru-RU" i="1" dirty="0" err="1"/>
              <a:t>встановленому</a:t>
            </a:r>
            <a:r>
              <a:rPr lang="ru-RU" i="1" dirty="0"/>
              <a:t> порядку </a:t>
            </a:r>
            <a:r>
              <a:rPr lang="ru-RU" i="1" dirty="0" err="1"/>
              <a:t>гірничих</a:t>
            </a:r>
            <a:r>
              <a:rPr lang="ru-RU" i="1" dirty="0"/>
              <a:t> і </a:t>
            </a:r>
            <a:r>
              <a:rPr lang="ru-RU" i="1" dirty="0" err="1"/>
              <a:t>земельних</a:t>
            </a:r>
            <a:r>
              <a:rPr lang="ru-RU" i="1" dirty="0"/>
              <a:t> </a:t>
            </a:r>
            <a:r>
              <a:rPr lang="ru-RU" i="1" dirty="0" err="1"/>
              <a:t>відводів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проектування</a:t>
            </a:r>
            <a:r>
              <a:rPr lang="ru-RU" i="1" dirty="0" smtClean="0"/>
              <a:t> </a:t>
            </a:r>
            <a:r>
              <a:rPr lang="ru-RU" i="1" dirty="0" err="1"/>
              <a:t>границь</a:t>
            </a:r>
            <a:r>
              <a:rPr lang="ru-RU" i="1" dirty="0"/>
              <a:t> </a:t>
            </a:r>
            <a:r>
              <a:rPr lang="ru-RU" i="1" dirty="0" err="1"/>
              <a:t>шахтних</a:t>
            </a:r>
            <a:r>
              <a:rPr lang="ru-RU" i="1" dirty="0"/>
              <a:t> </a:t>
            </a:r>
            <a:r>
              <a:rPr lang="ru-RU" i="1" dirty="0" err="1"/>
              <a:t>полів</a:t>
            </a:r>
            <a:r>
              <a:rPr lang="ru-RU" i="1" dirty="0"/>
              <a:t>, </a:t>
            </a:r>
            <a:r>
              <a:rPr lang="ru-RU" i="1" dirty="0" err="1"/>
              <a:t>розміщення</a:t>
            </a:r>
            <a:r>
              <a:rPr lang="ru-RU" i="1" dirty="0"/>
              <a:t> </a:t>
            </a:r>
            <a:r>
              <a:rPr lang="ru-RU" i="1" dirty="0" err="1"/>
              <a:t>будівель</a:t>
            </a:r>
            <a:r>
              <a:rPr lang="ru-RU" i="1" dirty="0"/>
              <a:t> і </a:t>
            </a:r>
            <a:r>
              <a:rPr lang="ru-RU" i="1" dirty="0" err="1" smtClean="0"/>
              <a:t>споруд</a:t>
            </a:r>
            <a:r>
              <a:rPr lang="ru-RU" i="1" dirty="0" smtClean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 smtClean="0"/>
              <a:t>планують</a:t>
            </a:r>
            <a:r>
              <a:rPr lang="ru-RU" i="1" dirty="0" smtClean="0"/>
              <a:t> </a:t>
            </a:r>
            <a:r>
              <a:rPr lang="ru-RU" i="1" dirty="0" err="1" smtClean="0"/>
              <a:t>будувати</a:t>
            </a:r>
            <a:r>
              <a:rPr lang="ru-RU" i="1" dirty="0" smtClean="0"/>
              <a:t> </a:t>
            </a:r>
            <a:r>
              <a:rPr lang="ru-RU" i="1" dirty="0"/>
              <a:t>на </a:t>
            </a:r>
            <a:r>
              <a:rPr lang="ru-RU" i="1" dirty="0" err="1"/>
              <a:t>площах</a:t>
            </a:r>
            <a:r>
              <a:rPr lang="ru-RU" i="1" dirty="0"/>
              <a:t> </a:t>
            </a:r>
            <a:r>
              <a:rPr lang="ru-RU" i="1" dirty="0" err="1"/>
              <a:t>залягання</a:t>
            </a:r>
            <a:r>
              <a:rPr lang="ru-RU" i="1" dirty="0"/>
              <a:t> </a:t>
            </a:r>
            <a:r>
              <a:rPr lang="ru-RU" i="1" dirty="0" err="1"/>
              <a:t>корисних</a:t>
            </a:r>
            <a:r>
              <a:rPr lang="ru-RU" i="1" dirty="0"/>
              <a:t> </a:t>
            </a:r>
            <a:r>
              <a:rPr lang="ru-RU" i="1" dirty="0" err="1"/>
              <a:t>копалин</a:t>
            </a:r>
            <a:r>
              <a:rPr lang="ru-RU" i="1" dirty="0" smtClean="0"/>
              <a:t>;</a:t>
            </a:r>
          </a:p>
          <a:p>
            <a:r>
              <a:rPr lang="uk-UA" i="1" dirty="0"/>
              <a:t>в</a:t>
            </a:r>
            <a:r>
              <a:rPr lang="uk-UA" i="1" dirty="0" smtClean="0"/>
              <a:t>изначення зон впливу гірничих робіт на поверхню землі</a:t>
            </a:r>
            <a:r>
              <a:rPr lang="ru-RU" i="1" dirty="0" smtClean="0"/>
              <a:t>, </a:t>
            </a:r>
            <a:r>
              <a:rPr lang="ru-RU" i="1" dirty="0" err="1" smtClean="0"/>
              <a:t>розробка</a:t>
            </a:r>
            <a:r>
              <a:rPr lang="ru-RU" i="1" dirty="0" smtClean="0"/>
              <a:t> </a:t>
            </a:r>
            <a:r>
              <a:rPr lang="ru-RU" i="1" dirty="0" err="1"/>
              <a:t>заходів</a:t>
            </a:r>
            <a:r>
              <a:rPr lang="ru-RU" i="1" dirty="0"/>
              <a:t> по </a:t>
            </a:r>
            <a:r>
              <a:rPr lang="ru-RU" i="1" dirty="0" err="1"/>
              <a:t>охороні</a:t>
            </a:r>
            <a:r>
              <a:rPr lang="ru-RU" i="1" dirty="0"/>
              <a:t> </a:t>
            </a:r>
            <a:r>
              <a:rPr lang="ru-RU" i="1" dirty="0" err="1"/>
              <a:t>проектних</a:t>
            </a:r>
            <a:r>
              <a:rPr lang="ru-RU" i="1" dirty="0"/>
              <a:t> </a:t>
            </a:r>
            <a:r>
              <a:rPr lang="ru-RU" i="1" dirty="0" err="1"/>
              <a:t>споруд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шкідливого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підземних</a:t>
            </a:r>
            <a:r>
              <a:rPr lang="ru-RU" i="1" dirty="0"/>
              <a:t> </a:t>
            </a:r>
            <a:r>
              <a:rPr lang="ru-RU" i="1" dirty="0" err="1"/>
              <a:t>гірничих</a:t>
            </a:r>
            <a:r>
              <a:rPr lang="ru-RU" i="1" dirty="0"/>
              <a:t> </a:t>
            </a:r>
            <a:r>
              <a:rPr lang="ru-RU" i="1" dirty="0" err="1"/>
              <a:t>розробок</a:t>
            </a:r>
            <a:r>
              <a:rPr lang="ru-RU" i="1" dirty="0"/>
              <a:t>;</a:t>
            </a:r>
          </a:p>
          <a:p>
            <a:r>
              <a:rPr lang="ru-RU" i="1" dirty="0" err="1" smtClean="0"/>
              <a:t>підрахунок</a:t>
            </a:r>
            <a:r>
              <a:rPr lang="ru-RU" i="1" dirty="0" smtClean="0"/>
              <a:t> </a:t>
            </a:r>
            <a:r>
              <a:rPr lang="ru-RU" i="1" dirty="0"/>
              <a:t>(</a:t>
            </a:r>
            <a:r>
              <a:rPr lang="ru-RU" i="1" dirty="0" err="1"/>
              <a:t>спільно</a:t>
            </a:r>
            <a:r>
              <a:rPr lang="ru-RU" i="1" dirty="0"/>
              <a:t> з геологами) </a:t>
            </a:r>
            <a:r>
              <a:rPr lang="ru-RU" i="1" dirty="0" err="1"/>
              <a:t>промислових</a:t>
            </a:r>
            <a:r>
              <a:rPr lang="ru-RU" i="1" dirty="0"/>
              <a:t> </a:t>
            </a:r>
            <a:r>
              <a:rPr lang="ru-RU" i="1" dirty="0" err="1"/>
              <a:t>запасів</a:t>
            </a:r>
            <a:r>
              <a:rPr lang="ru-RU" i="1" dirty="0"/>
              <a:t> </a:t>
            </a:r>
            <a:r>
              <a:rPr lang="ru-RU" i="1" dirty="0" err="1"/>
              <a:t>корисної</a:t>
            </a:r>
            <a:r>
              <a:rPr lang="ru-RU" i="1" dirty="0"/>
              <a:t> </a:t>
            </a:r>
            <a:r>
              <a:rPr lang="ru-RU" i="1" dirty="0" err="1"/>
              <a:t>копалини</a:t>
            </a:r>
            <a:r>
              <a:rPr lang="ru-RU" i="1" dirty="0"/>
              <a:t> в межах контуру </a:t>
            </a:r>
            <a:r>
              <a:rPr lang="ru-RU" i="1" dirty="0" err="1"/>
              <a:t>даного</a:t>
            </a:r>
            <a:r>
              <a:rPr lang="ru-RU" i="1" dirty="0"/>
              <a:t> </a:t>
            </a:r>
            <a:r>
              <a:rPr lang="ru-RU" i="1" dirty="0" err="1"/>
              <a:t>кар’єрного</a:t>
            </a:r>
            <a:r>
              <a:rPr lang="ru-RU" i="1" dirty="0"/>
              <a:t> поля;</a:t>
            </a:r>
          </a:p>
          <a:p>
            <a:r>
              <a:rPr lang="ru-RU" i="1" dirty="0" smtClean="0"/>
              <a:t>участь </a:t>
            </a:r>
            <a:r>
              <a:rPr lang="ru-RU" i="1" dirty="0"/>
              <a:t>в </a:t>
            </a:r>
            <a:r>
              <a:rPr lang="ru-RU" i="1" dirty="0" err="1"/>
              <a:t>складанні</a:t>
            </a:r>
            <a:r>
              <a:rPr lang="ru-RU" i="1" dirty="0"/>
              <a:t> </a:t>
            </a:r>
            <a:r>
              <a:rPr lang="ru-RU" i="1" dirty="0" err="1"/>
              <a:t>календарних</a:t>
            </a:r>
            <a:r>
              <a:rPr lang="ru-RU" i="1" dirty="0"/>
              <a:t> </a:t>
            </a:r>
            <a:r>
              <a:rPr lang="ru-RU" i="1" dirty="0" err="1"/>
              <a:t>планів</a:t>
            </a:r>
            <a:r>
              <a:rPr lang="ru-RU" i="1" dirty="0"/>
              <a:t> </a:t>
            </a:r>
            <a:r>
              <a:rPr lang="ru-RU" i="1" dirty="0" err="1"/>
              <a:t>гірничих</a:t>
            </a:r>
            <a:r>
              <a:rPr lang="ru-RU" i="1" dirty="0"/>
              <a:t> </a:t>
            </a:r>
            <a:r>
              <a:rPr lang="ru-RU" i="1" dirty="0" err="1"/>
              <a:t>робіт</a:t>
            </a:r>
            <a:r>
              <a:rPr lang="ru-RU" i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896144"/>
          </a:xfrm>
        </p:spPr>
        <p:txBody>
          <a:bodyPr/>
          <a:lstStyle/>
          <a:p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гірничих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268760"/>
            <a:ext cx="6192688" cy="86409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Будівництво</a:t>
            </a:r>
            <a:r>
              <a:rPr lang="ru-RU" b="1" dirty="0"/>
              <a:t> </a:t>
            </a:r>
            <a:r>
              <a:rPr lang="ru-RU" b="1" dirty="0" err="1"/>
              <a:t>гірничого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dirty="0"/>
              <a:t> (</a:t>
            </a:r>
            <a:r>
              <a:rPr lang="ru-RU" dirty="0">
                <a:hlinkClick r:id="rId2" tooltip="Російська мова"/>
              </a:rPr>
              <a:t>рос.</a:t>
            </a:r>
            <a:r>
              <a:rPr lang="ru-RU" i="1" dirty="0"/>
              <a:t> строительство горного предприятия (шахты, карьера), </a:t>
            </a:r>
            <a:r>
              <a:rPr lang="ru-RU" dirty="0">
                <a:hlinkClick r:id="rId3" tooltip="Англійська мова"/>
              </a:rPr>
              <a:t>англ.</a:t>
            </a:r>
            <a:r>
              <a:rPr lang="ru-RU" i="1" dirty="0"/>
              <a:t> </a:t>
            </a:r>
            <a:r>
              <a:rPr lang="en-US" i="1" dirty="0"/>
              <a:t>building of mining enterprise (mine, quarry)) – </a:t>
            </a:r>
            <a:r>
              <a:rPr lang="ru-RU" i="1" dirty="0" err="1"/>
              <a:t>гірничо-будівельні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великого масштабу,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починаються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визначення</a:t>
            </a:r>
            <a:r>
              <a:rPr lang="ru-RU" i="1" dirty="0"/>
              <a:t> </a:t>
            </a:r>
            <a:r>
              <a:rPr lang="ru-RU" i="1" dirty="0" err="1">
                <a:hlinkClick r:id="rId4" tooltip="Запаси корисних копалин"/>
              </a:rPr>
              <a:t>запасів</a:t>
            </a:r>
            <a:r>
              <a:rPr lang="ru-RU" i="1" dirty="0">
                <a:hlinkClick r:id="rId4" tooltip="Запаси корисних копалин"/>
              </a:rPr>
              <a:t> </a:t>
            </a:r>
            <a:r>
              <a:rPr lang="ru-RU" i="1" dirty="0" err="1">
                <a:hlinkClick r:id="rId4" tooltip="Запаси корисних копалин"/>
              </a:rPr>
              <a:t>корисних</a:t>
            </a:r>
            <a:r>
              <a:rPr lang="ru-RU" i="1" dirty="0">
                <a:hlinkClick r:id="rId4" tooltip="Запаси корисних копалин"/>
              </a:rPr>
              <a:t> </a:t>
            </a:r>
            <a:r>
              <a:rPr lang="ru-RU" i="1" dirty="0" err="1">
                <a:hlinkClick r:id="rId4" tooltip="Запаси корисних копалин"/>
              </a:rPr>
              <a:t>копалин</a:t>
            </a:r>
            <a:r>
              <a:rPr lang="ru-RU" i="1" dirty="0"/>
              <a:t>, </a:t>
            </a:r>
            <a:r>
              <a:rPr lang="ru-RU" i="1" dirty="0" err="1"/>
              <a:t>ухвалення</a:t>
            </a:r>
            <a:r>
              <a:rPr lang="ru-RU" i="1" dirty="0"/>
              <a:t> </a:t>
            </a:r>
            <a:r>
              <a:rPr lang="ru-RU" i="1" dirty="0">
                <a:hlinkClick r:id="rId5" tooltip="ТЕО"/>
              </a:rPr>
              <a:t>ТЕО</a:t>
            </a:r>
            <a:r>
              <a:rPr lang="ru-RU" i="1" dirty="0"/>
              <a:t> на </a:t>
            </a:r>
            <a:r>
              <a:rPr lang="ru-RU" i="1" dirty="0" err="1"/>
              <a:t>об'єкт</a:t>
            </a:r>
            <a:r>
              <a:rPr lang="ru-RU" i="1" dirty="0"/>
              <a:t>, </a:t>
            </a:r>
            <a:r>
              <a:rPr lang="ru-RU" i="1" dirty="0">
                <a:hlinkClick r:id="rId6" tooltip="Проек (ще не написана)"/>
              </a:rPr>
              <a:t>проекту</a:t>
            </a:r>
            <a:r>
              <a:rPr lang="ru-RU" i="1" dirty="0"/>
              <a:t> </a:t>
            </a:r>
            <a:r>
              <a:rPr lang="ru-RU" i="1" dirty="0" err="1">
                <a:hlinkClick r:id="rId7" tooltip="Гірниче підприємство"/>
              </a:rPr>
              <a:t>гірничого</a:t>
            </a:r>
            <a:r>
              <a:rPr lang="ru-RU" i="1" dirty="0">
                <a:hlinkClick r:id="rId7" tooltip="Гірниче підприємство"/>
              </a:rPr>
              <a:t> </a:t>
            </a:r>
            <a:r>
              <a:rPr lang="ru-RU" i="1" dirty="0" err="1">
                <a:hlinkClick r:id="rId7" tooltip="Гірниче підприємство"/>
              </a:rPr>
              <a:t>підприємства</a:t>
            </a:r>
            <a:r>
              <a:rPr lang="ru-RU" i="1" dirty="0"/>
              <a:t>, </a:t>
            </a: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відповідної</a:t>
            </a:r>
            <a:r>
              <a:rPr lang="ru-RU" i="1" dirty="0"/>
              <a:t> </a:t>
            </a:r>
            <a:r>
              <a:rPr lang="ru-RU" i="1" dirty="0" err="1">
                <a:hlinkClick r:id="rId8" tooltip="Інфраструктура"/>
              </a:rPr>
              <a:t>інфраструктури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8880"/>
            <a:ext cx="5168631" cy="3825999"/>
          </a:xfrm>
        </p:spPr>
      </p:pic>
    </p:spTree>
    <p:extLst>
      <p:ext uri="{BB962C8B-B14F-4D97-AF65-F5344CB8AC3E}">
        <p14:creationId xmlns:p14="http://schemas.microsoft.com/office/powerpoint/2010/main" val="25533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/>
              <a:t>При </a:t>
            </a:r>
            <a:r>
              <a:rPr lang="ru-RU" b="0" i="1" dirty="0" err="1"/>
              <a:t>будівництві</a:t>
            </a:r>
            <a:r>
              <a:rPr lang="ru-RU" b="0" i="1" dirty="0"/>
              <a:t> </a:t>
            </a:r>
            <a:r>
              <a:rPr lang="ru-RU" b="0" i="1" dirty="0" err="1"/>
              <a:t>гірничих</a:t>
            </a:r>
            <a:r>
              <a:rPr lang="ru-RU" b="0" i="1" dirty="0"/>
              <a:t> </a:t>
            </a:r>
            <a:r>
              <a:rPr lang="ru-RU" b="0" i="1" dirty="0" err="1"/>
              <a:t>підприємств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i="1" dirty="0"/>
              <a:t>маркшейдер </a:t>
            </a:r>
            <a:r>
              <a:rPr lang="ru-RU" sz="1800" i="1" dirty="0" err="1"/>
              <a:t>виконує</a:t>
            </a:r>
            <a:r>
              <a:rPr lang="ru-RU" sz="1800" i="1" dirty="0"/>
              <a:t> </a:t>
            </a:r>
            <a:r>
              <a:rPr lang="ru-RU" sz="1800" i="1" dirty="0" err="1"/>
              <a:t>наступні</a:t>
            </a:r>
            <a:r>
              <a:rPr lang="ru-RU" sz="1800" i="1" dirty="0"/>
              <a:t> </a:t>
            </a:r>
            <a:r>
              <a:rPr lang="ru-RU" sz="1800" i="1" dirty="0" err="1"/>
              <a:t>роботи</a:t>
            </a:r>
            <a:r>
              <a:rPr lang="ru-RU" sz="1800" i="1" dirty="0"/>
              <a:t>: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проектні</a:t>
            </a:r>
            <a:r>
              <a:rPr lang="ru-RU" dirty="0"/>
              <a:t> </a:t>
            </a:r>
            <a:r>
              <a:rPr lang="ru-RU" dirty="0" err="1"/>
              <a:t>креслення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і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виробок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геометричними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;</a:t>
            </a:r>
          </a:p>
          <a:p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/>
              <a:t>виніс</a:t>
            </a:r>
            <a:r>
              <a:rPr lang="ru-RU" dirty="0"/>
              <a:t> </a:t>
            </a:r>
            <a:r>
              <a:rPr lang="ru-RU" dirty="0" err="1"/>
              <a:t>вказаних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проектних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в натуру;</a:t>
            </a:r>
          </a:p>
          <a:p>
            <a:r>
              <a:rPr lang="ru-RU" dirty="0" smtClean="0"/>
              <a:t>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проекту і </a:t>
            </a:r>
            <a:r>
              <a:rPr lang="ru-RU" dirty="0" err="1"/>
              <a:t>задає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гірничим</a:t>
            </a:r>
            <a:r>
              <a:rPr lang="ru-RU" dirty="0"/>
              <a:t> </a:t>
            </a:r>
            <a:r>
              <a:rPr lang="ru-RU" dirty="0" err="1"/>
              <a:t>виробкам</a:t>
            </a:r>
            <a:r>
              <a:rPr lang="ru-RU" dirty="0"/>
              <a:t>;</a:t>
            </a:r>
          </a:p>
          <a:p>
            <a:r>
              <a:rPr lang="ru-RU" dirty="0" smtClean="0"/>
              <a:t>по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і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виробок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зйомку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виконавчі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, </a:t>
            </a:r>
            <a:r>
              <a:rPr lang="ru-RU" dirty="0" err="1"/>
              <a:t>розрізи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графічні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початку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9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896144"/>
          </a:xfrm>
        </p:spPr>
        <p:txBody>
          <a:bodyPr/>
          <a:lstStyle/>
          <a:p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268760"/>
            <a:ext cx="6192688" cy="1440160"/>
          </a:xfrm>
        </p:spPr>
        <p:txBody>
          <a:bodyPr>
            <a:normAutofit lnSpcReduction="10000"/>
          </a:bodyPr>
          <a:lstStyle/>
          <a:p>
            <a:r>
              <a:rPr lang="vi-VN" b="1" dirty="0"/>
              <a:t>Розро́блення (</a:t>
            </a:r>
            <a:r>
              <a:rPr lang="vi-VN" b="1" dirty="0" smtClean="0"/>
              <a:t>розробка) </a:t>
            </a:r>
            <a:r>
              <a:rPr lang="vi-VN" b="1" dirty="0"/>
              <a:t>родо́вищ кори́сних копа́лин</a:t>
            </a:r>
            <a:r>
              <a:rPr lang="vi-VN" dirty="0"/>
              <a:t> — комплекс взаємопов'язаних процесів </a:t>
            </a:r>
            <a:r>
              <a:rPr lang="vi-VN" dirty="0" smtClean="0"/>
              <a:t>гірничого виробництва</a:t>
            </a:r>
            <a:r>
              <a:rPr lang="ru-RU" dirty="0"/>
              <a:t> </a:t>
            </a:r>
            <a:r>
              <a:rPr lang="vi-VN" dirty="0" smtClean="0"/>
              <a:t>з</a:t>
            </a:r>
            <a:r>
              <a:rPr lang="vi-VN" dirty="0"/>
              <a:t> видобування корисних </a:t>
            </a:r>
            <a:r>
              <a:rPr lang="vi-VN" dirty="0" smtClean="0"/>
              <a:t>копалин</a:t>
            </a:r>
            <a:r>
              <a:rPr lang="ru-RU" dirty="0"/>
              <a:t> </a:t>
            </a:r>
            <a:r>
              <a:rPr lang="vi-VN" dirty="0" smtClean="0"/>
              <a:t>(або корисних компонентів</a:t>
            </a:r>
            <a:r>
              <a:rPr lang="vi-VN" dirty="0"/>
              <a:t>) з </a:t>
            </a:r>
            <a:r>
              <a:rPr lang="vi-VN" dirty="0" smtClean="0"/>
              <a:t>надр</a:t>
            </a:r>
            <a:r>
              <a:rPr lang="ru-RU" dirty="0"/>
              <a:t> </a:t>
            </a:r>
            <a:r>
              <a:rPr lang="vi-VN" dirty="0" smtClean="0"/>
              <a:t>Землі</a:t>
            </a:r>
            <a:r>
              <a:rPr lang="vi-VN" dirty="0"/>
              <a:t>:</a:t>
            </a:r>
          </a:p>
          <a:p>
            <a:r>
              <a:rPr lang="vi-VN" dirty="0"/>
              <a:t>твердих — в основному </a:t>
            </a:r>
            <a:r>
              <a:rPr lang="vi-VN" dirty="0" smtClean="0"/>
              <a:t>підземним</a:t>
            </a:r>
            <a:r>
              <a:rPr lang="ru-RU" dirty="0"/>
              <a:t> </a:t>
            </a:r>
            <a:r>
              <a:rPr lang="vi-VN" dirty="0" smtClean="0"/>
              <a:t>т</a:t>
            </a:r>
            <a:r>
              <a:rPr lang="ru-RU" dirty="0" smtClean="0"/>
              <a:t>а </a:t>
            </a:r>
            <a:r>
              <a:rPr lang="vi-VN" dirty="0" smtClean="0"/>
              <a:t>відкритим</a:t>
            </a:r>
            <a:r>
              <a:rPr lang="ru-RU" dirty="0"/>
              <a:t> </a:t>
            </a:r>
            <a:r>
              <a:rPr lang="vi-VN" dirty="0" smtClean="0"/>
              <a:t>способами</a:t>
            </a:r>
            <a:r>
              <a:rPr lang="vi-VN" dirty="0"/>
              <a:t>;</a:t>
            </a:r>
          </a:p>
          <a:p>
            <a:r>
              <a:rPr lang="vi-VN" dirty="0"/>
              <a:t>рідких та газоподібних — фонтануванням і відкачуванням з </a:t>
            </a:r>
            <a:r>
              <a:rPr lang="vi-VN" dirty="0" smtClean="0"/>
              <a:t>свердловин</a:t>
            </a:r>
            <a:r>
              <a:rPr lang="en-US" dirty="0" smtClean="0"/>
              <a:t>;</a:t>
            </a:r>
          </a:p>
          <a:p>
            <a:r>
              <a:rPr lang="ru-RU" dirty="0" smtClean="0"/>
              <a:t>Р</a:t>
            </a:r>
            <a:r>
              <a:rPr lang="vi-VN" dirty="0" smtClean="0"/>
              <a:t>озсолу</a:t>
            </a:r>
            <a:r>
              <a:rPr lang="ru-RU" dirty="0" smtClean="0"/>
              <a:t> </a:t>
            </a:r>
            <a:r>
              <a:rPr lang="vi-VN" dirty="0" smtClean="0"/>
              <a:t>та</a:t>
            </a:r>
            <a:r>
              <a:rPr lang="vi-VN" dirty="0"/>
              <a:t> </a:t>
            </a:r>
            <a:r>
              <a:rPr lang="vi-VN" dirty="0" smtClean="0"/>
              <a:t>розчинів</a:t>
            </a:r>
            <a:r>
              <a:rPr lang="ru-RU" dirty="0" smtClean="0"/>
              <a:t> </a:t>
            </a:r>
            <a:r>
              <a:rPr lang="vi-VN" dirty="0"/>
              <a:t> — випаровуванням або іншими методами.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2936"/>
            <a:ext cx="6093420" cy="2376264"/>
          </a:xfrm>
        </p:spPr>
      </p:pic>
    </p:spTree>
    <p:extLst>
      <p:ext uri="{BB962C8B-B14F-4D97-AF65-F5344CB8AC3E}">
        <p14:creationId xmlns:p14="http://schemas.microsoft.com/office/powerpoint/2010/main" val="2135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536104"/>
          </a:xfrm>
        </p:spPr>
        <p:txBody>
          <a:bodyPr/>
          <a:lstStyle/>
          <a:p>
            <a:r>
              <a:rPr lang="ru-RU" b="0" i="1" dirty="0"/>
              <a:t>При </a:t>
            </a:r>
            <a:r>
              <a:rPr lang="ru-RU" b="0" i="1" dirty="0" err="1"/>
              <a:t>розробці</a:t>
            </a:r>
            <a:r>
              <a:rPr lang="ru-RU" b="0" i="1" dirty="0"/>
              <a:t> </a:t>
            </a:r>
            <a:r>
              <a:rPr lang="ru-RU" b="0" i="1" dirty="0" err="1"/>
              <a:t>родовищ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980728"/>
            <a:ext cx="5897880" cy="720080"/>
          </a:xfrm>
        </p:spPr>
        <p:txBody>
          <a:bodyPr>
            <a:normAutofit fontScale="85000" lnSpcReduction="20000"/>
          </a:bodyPr>
          <a:lstStyle/>
          <a:p>
            <a:r>
              <a:rPr lang="ru-RU" sz="1700" i="1" dirty="0"/>
              <a:t>склад </a:t>
            </a:r>
            <a:r>
              <a:rPr lang="ru-RU" sz="1700" i="1" dirty="0" err="1"/>
              <a:t>маркшейдерських</a:t>
            </a:r>
            <a:r>
              <a:rPr lang="ru-RU" sz="1700" i="1" dirty="0"/>
              <a:t> </a:t>
            </a:r>
            <a:r>
              <a:rPr lang="ru-RU" sz="1700" i="1" dirty="0" err="1"/>
              <a:t>робіт</a:t>
            </a:r>
            <a:r>
              <a:rPr lang="ru-RU" sz="1700" i="1" dirty="0"/>
              <a:t> </a:t>
            </a:r>
            <a:r>
              <a:rPr lang="ru-RU" sz="1700" i="1" dirty="0" err="1"/>
              <a:t>набагато</a:t>
            </a:r>
            <a:r>
              <a:rPr lang="ru-RU" sz="1700" i="1" dirty="0"/>
              <a:t> </a:t>
            </a:r>
            <a:r>
              <a:rPr lang="ru-RU" sz="1700" i="1" dirty="0" err="1"/>
              <a:t>складніший</a:t>
            </a:r>
            <a:r>
              <a:rPr lang="ru-RU" sz="1700" i="1" dirty="0"/>
              <a:t> і </a:t>
            </a:r>
            <a:r>
              <a:rPr lang="ru-RU" sz="1700" i="1" dirty="0" err="1" smtClean="0"/>
              <a:t>різноманітний</a:t>
            </a:r>
            <a:r>
              <a:rPr lang="ru-RU" sz="1700" i="1" dirty="0" smtClean="0"/>
              <a:t>.</a:t>
            </a:r>
          </a:p>
          <a:p>
            <a:r>
              <a:rPr lang="ru-RU" sz="1700" i="1" dirty="0" err="1" smtClean="0"/>
              <a:t>Загальні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функції</a:t>
            </a:r>
            <a:r>
              <a:rPr lang="ru-RU" sz="1700" i="1" dirty="0" smtClean="0"/>
              <a:t> </a:t>
            </a:r>
            <a:r>
              <a:rPr lang="ru-RU" sz="1700" i="1" dirty="0" err="1" smtClean="0"/>
              <a:t>маркшейдерських</a:t>
            </a:r>
            <a:r>
              <a:rPr lang="ru-RU" sz="1700" i="1" dirty="0" smtClean="0"/>
              <a:t> служб </a:t>
            </a:r>
            <a:r>
              <a:rPr lang="ru-RU" sz="1700" i="1" dirty="0" err="1" smtClean="0"/>
              <a:t>гірничих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підприємств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наступні</a:t>
            </a:r>
            <a:r>
              <a:rPr lang="ru-RU" sz="1700" i="1" dirty="0" smtClean="0"/>
              <a:t>: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7239000" cy="4660528"/>
          </a:xfrm>
        </p:spPr>
        <p:txBody>
          <a:bodyPr>
            <a:normAutofit fontScale="32500" lnSpcReduction="20000"/>
          </a:bodyPr>
          <a:lstStyle/>
          <a:p>
            <a:r>
              <a:rPr lang="en-US" sz="3700" i="1" dirty="0" smtClean="0"/>
              <a:t>- c</a:t>
            </a:r>
            <a:r>
              <a:rPr lang="ru-RU" sz="3700" i="1" dirty="0" err="1" smtClean="0"/>
              <a:t>творення</a:t>
            </a:r>
            <a:r>
              <a:rPr lang="ru-RU" sz="3700" i="1" dirty="0" smtClean="0"/>
              <a:t> </a:t>
            </a:r>
            <a:r>
              <a:rPr lang="ru-RU" sz="3700" i="1" dirty="0"/>
              <a:t>на </a:t>
            </a:r>
            <a:r>
              <a:rPr lang="ru-RU" sz="3700" i="1" dirty="0" err="1"/>
              <a:t>поверхні</a:t>
            </a:r>
            <a:r>
              <a:rPr lang="ru-RU" sz="3700" i="1" dirty="0"/>
              <a:t> в межах </a:t>
            </a:r>
            <a:r>
              <a:rPr lang="ru-RU" sz="3700" i="1" dirty="0" err="1"/>
              <a:t>гірничого</a:t>
            </a:r>
            <a:r>
              <a:rPr lang="ru-RU" sz="3700" i="1" dirty="0"/>
              <a:t> </a:t>
            </a:r>
            <a:r>
              <a:rPr lang="ru-RU" sz="3700" i="1" dirty="0" err="1"/>
              <a:t>відводу</a:t>
            </a:r>
            <a:r>
              <a:rPr lang="ru-RU" sz="3700" i="1" dirty="0"/>
              <a:t> </a:t>
            </a:r>
            <a:r>
              <a:rPr lang="ru-RU" sz="3700" i="1" dirty="0" err="1"/>
              <a:t>даного</a:t>
            </a:r>
            <a:r>
              <a:rPr lang="ru-RU" sz="3700" i="1" dirty="0"/>
              <a:t> </a:t>
            </a:r>
            <a:r>
              <a:rPr lang="ru-RU" sz="3700" i="1" dirty="0" err="1"/>
              <a:t>підприємства</a:t>
            </a:r>
            <a:r>
              <a:rPr lang="ru-RU" sz="3700" i="1" dirty="0"/>
              <a:t> планово-</a:t>
            </a:r>
            <a:r>
              <a:rPr lang="ru-RU" sz="3700" i="1" dirty="0" err="1"/>
              <a:t>висотної</a:t>
            </a:r>
            <a:r>
              <a:rPr lang="ru-RU" sz="3700" i="1" dirty="0"/>
              <a:t> </a:t>
            </a:r>
            <a:r>
              <a:rPr lang="ru-RU" sz="3700" i="1" dirty="0" err="1"/>
              <a:t>опорної</a:t>
            </a:r>
            <a:r>
              <a:rPr lang="ru-RU" sz="3700" i="1" dirty="0"/>
              <a:t> </a:t>
            </a:r>
            <a:r>
              <a:rPr lang="ru-RU" sz="3700" i="1" dirty="0" err="1" smtClean="0"/>
              <a:t>геодезичної</a:t>
            </a:r>
            <a:r>
              <a:rPr lang="en-US" sz="3700" i="1" dirty="0" smtClean="0"/>
              <a:t> (</a:t>
            </a:r>
            <a:r>
              <a:rPr lang="uk-UA" sz="3700" i="1" dirty="0" smtClean="0"/>
              <a:t>маркшейдерської)</a:t>
            </a:r>
            <a:r>
              <a:rPr lang="ru-RU" sz="3700" i="1" dirty="0" smtClean="0"/>
              <a:t> </a:t>
            </a:r>
            <a:r>
              <a:rPr lang="ru-RU" sz="3700" i="1" dirty="0"/>
              <a:t>і </a:t>
            </a:r>
            <a:r>
              <a:rPr lang="ru-RU" sz="3700" i="1" dirty="0" err="1"/>
              <a:t>зйомочної</a:t>
            </a:r>
            <a:r>
              <a:rPr lang="ru-RU" sz="3700" i="1" dirty="0"/>
              <a:t> мереж;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виконання</a:t>
            </a:r>
            <a:r>
              <a:rPr lang="ru-RU" sz="3700" i="1" dirty="0"/>
              <a:t> </a:t>
            </a:r>
            <a:r>
              <a:rPr lang="ru-RU" sz="3700" i="1" dirty="0" err="1"/>
              <a:t>топографічної</a:t>
            </a:r>
            <a:r>
              <a:rPr lang="ru-RU" sz="3700" i="1" dirty="0"/>
              <a:t> </a:t>
            </a:r>
            <a:r>
              <a:rPr lang="ru-RU" sz="3700" i="1" dirty="0" err="1"/>
              <a:t>зйомки</a:t>
            </a:r>
            <a:r>
              <a:rPr lang="ru-RU" sz="3700" i="1" dirty="0"/>
              <a:t> </a:t>
            </a:r>
            <a:r>
              <a:rPr lang="ru-RU" sz="3700" i="1" dirty="0" err="1"/>
              <a:t>поверхні</a:t>
            </a:r>
            <a:r>
              <a:rPr lang="ru-RU" sz="3700" i="1" dirty="0"/>
              <a:t> і </a:t>
            </a:r>
            <a:r>
              <a:rPr lang="ru-RU" sz="3700" i="1" dirty="0" err="1"/>
              <a:t>маркшейдерських</a:t>
            </a:r>
            <a:r>
              <a:rPr lang="ru-RU" sz="3700" i="1" dirty="0"/>
              <a:t> </a:t>
            </a:r>
            <a:r>
              <a:rPr lang="ru-RU" sz="3700" i="1" dirty="0" err="1"/>
              <a:t>зйомок</a:t>
            </a:r>
            <a:r>
              <a:rPr lang="ru-RU" sz="3700" i="1" dirty="0"/>
              <a:t> </a:t>
            </a:r>
            <a:r>
              <a:rPr lang="ru-RU" sz="3700" i="1" dirty="0" err="1"/>
              <a:t>відкритих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виробок</a:t>
            </a:r>
            <a:r>
              <a:rPr lang="ru-RU" sz="3700" i="1" dirty="0"/>
              <a:t> </a:t>
            </a:r>
            <a:r>
              <a:rPr lang="ru-RU" sz="3700" i="1" dirty="0" err="1"/>
              <a:t>зі</a:t>
            </a:r>
            <a:r>
              <a:rPr lang="ru-RU" sz="3700" i="1" dirty="0"/>
              <a:t> </a:t>
            </a:r>
            <a:r>
              <a:rPr lang="ru-RU" sz="3700" i="1" dirty="0" err="1"/>
              <a:t>складанням</a:t>
            </a:r>
            <a:r>
              <a:rPr lang="ru-RU" sz="3700" i="1" dirty="0"/>
              <a:t> </a:t>
            </a:r>
            <a:r>
              <a:rPr lang="ru-RU" sz="3700" i="1" dirty="0" err="1"/>
              <a:t>необхідного</a:t>
            </a:r>
            <a:r>
              <a:rPr lang="ru-RU" sz="3700" i="1" dirty="0"/>
              <a:t> для </a:t>
            </a:r>
            <a:r>
              <a:rPr lang="ru-RU" sz="3700" i="1" dirty="0" err="1"/>
              <a:t>даного</a:t>
            </a:r>
            <a:r>
              <a:rPr lang="ru-RU" sz="3700" i="1" dirty="0"/>
              <a:t> </a:t>
            </a:r>
            <a:r>
              <a:rPr lang="ru-RU" sz="3700" i="1" dirty="0" err="1"/>
              <a:t>підприємства</a:t>
            </a:r>
            <a:r>
              <a:rPr lang="ru-RU" sz="3700" i="1" dirty="0"/>
              <a:t> комплекту </a:t>
            </a:r>
            <a:r>
              <a:rPr lang="ru-RU" sz="3700" i="1" dirty="0" err="1"/>
              <a:t>маркшейдерської</a:t>
            </a:r>
            <a:r>
              <a:rPr lang="ru-RU" sz="3700" i="1" dirty="0"/>
              <a:t> </a:t>
            </a:r>
            <a:r>
              <a:rPr lang="ru-RU" sz="3700" i="1" dirty="0" err="1"/>
              <a:t>графічної</a:t>
            </a:r>
            <a:r>
              <a:rPr lang="ru-RU" sz="3700" i="1" dirty="0"/>
              <a:t> </a:t>
            </a:r>
            <a:r>
              <a:rPr lang="ru-RU" sz="3700" i="1" dirty="0" err="1"/>
              <a:t>документації</a:t>
            </a:r>
            <a:r>
              <a:rPr lang="ru-RU" sz="3700" i="1" dirty="0"/>
              <a:t>, яка по </a:t>
            </a:r>
            <a:r>
              <a:rPr lang="ru-RU" sz="3700" i="1" dirty="0" err="1"/>
              <a:t>мірі</a:t>
            </a:r>
            <a:r>
              <a:rPr lang="ru-RU" sz="3700" i="1" dirty="0"/>
              <a:t> </a:t>
            </a:r>
            <a:r>
              <a:rPr lang="ru-RU" sz="3700" i="1" dirty="0" err="1"/>
              <a:t>ведення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 систематично </a:t>
            </a:r>
            <a:r>
              <a:rPr lang="ru-RU" sz="3700" i="1" dirty="0" err="1"/>
              <a:t>поповнюється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перенесення</a:t>
            </a:r>
            <a:r>
              <a:rPr lang="ru-RU" sz="3700" i="1" dirty="0"/>
              <a:t> </a:t>
            </a:r>
            <a:r>
              <a:rPr lang="ru-RU" sz="3700" i="1" dirty="0" err="1"/>
              <a:t>геометричних</a:t>
            </a:r>
            <a:r>
              <a:rPr lang="ru-RU" sz="3700" i="1" dirty="0"/>
              <a:t> </a:t>
            </a:r>
            <a:r>
              <a:rPr lang="ru-RU" sz="3700" i="1" dirty="0" err="1"/>
              <a:t>елементів</a:t>
            </a:r>
            <a:r>
              <a:rPr lang="ru-RU" sz="3700" i="1" dirty="0"/>
              <a:t> проекту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виробок</a:t>
            </a:r>
            <a:r>
              <a:rPr lang="ru-RU" sz="3700" i="1" dirty="0"/>
              <a:t> і </a:t>
            </a:r>
            <a:r>
              <a:rPr lang="ru-RU" sz="3700" i="1" dirty="0" err="1"/>
              <a:t>технічних</a:t>
            </a:r>
            <a:r>
              <a:rPr lang="ru-RU" sz="3700" i="1" dirty="0"/>
              <a:t> </a:t>
            </a:r>
            <a:r>
              <a:rPr lang="ru-RU" sz="3700" i="1" dirty="0" err="1"/>
              <a:t>споруд</a:t>
            </a:r>
            <a:r>
              <a:rPr lang="ru-RU" sz="3700" i="1" dirty="0"/>
              <a:t> в натуру;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надання</a:t>
            </a:r>
            <a:r>
              <a:rPr lang="ru-RU" sz="3700" i="1" dirty="0"/>
              <a:t> </a:t>
            </a:r>
            <a:r>
              <a:rPr lang="ru-RU" sz="3700" i="1" dirty="0" err="1"/>
              <a:t>напрямку</a:t>
            </a:r>
            <a:r>
              <a:rPr lang="ru-RU" sz="3700" i="1" dirty="0"/>
              <a:t> </a:t>
            </a:r>
            <a:r>
              <a:rPr lang="ru-RU" sz="3700" i="1" dirty="0" err="1"/>
              <a:t>гірничим</a:t>
            </a:r>
            <a:r>
              <a:rPr lang="ru-RU" sz="3700" i="1" dirty="0"/>
              <a:t> </a:t>
            </a:r>
            <a:r>
              <a:rPr lang="ru-RU" sz="3700" i="1" dirty="0" err="1"/>
              <a:t>виробкам</a:t>
            </a:r>
            <a:r>
              <a:rPr lang="ru-RU" sz="3700" i="1" dirty="0"/>
              <a:t>, </a:t>
            </a:r>
            <a:r>
              <a:rPr lang="ru-RU" sz="3700" i="1" dirty="0" err="1"/>
              <a:t>здійснення</a:t>
            </a:r>
            <a:r>
              <a:rPr lang="ru-RU" sz="3700" i="1" dirty="0"/>
              <a:t> контролю за </a:t>
            </a:r>
            <a:r>
              <a:rPr lang="ru-RU" sz="3700" i="1" dirty="0" err="1"/>
              <a:t>дотриманням</a:t>
            </a:r>
            <a:r>
              <a:rPr lang="ru-RU" sz="3700" i="1" dirty="0"/>
              <a:t> </a:t>
            </a:r>
            <a:r>
              <a:rPr lang="ru-RU" sz="3700" i="1" dirty="0" err="1"/>
              <a:t>проектних</a:t>
            </a:r>
            <a:r>
              <a:rPr lang="ru-RU" sz="3700" i="1" dirty="0"/>
              <a:t> </a:t>
            </a:r>
            <a:r>
              <a:rPr lang="ru-RU" sz="3700" i="1" dirty="0" err="1"/>
              <a:t>напрямків</a:t>
            </a:r>
            <a:r>
              <a:rPr lang="ru-RU" sz="3700" i="1" dirty="0"/>
              <a:t>, </a:t>
            </a:r>
            <a:r>
              <a:rPr lang="ru-RU" sz="3700" i="1" dirty="0" err="1"/>
              <a:t>ухилів</a:t>
            </a:r>
            <a:r>
              <a:rPr lang="ru-RU" sz="3700" i="1" dirty="0"/>
              <a:t> і </a:t>
            </a:r>
            <a:r>
              <a:rPr lang="ru-RU" sz="3700" i="1" dirty="0" err="1"/>
              <a:t>розмірів</a:t>
            </a:r>
            <a:r>
              <a:rPr lang="ru-RU" sz="3700" i="1" dirty="0"/>
              <a:t> </a:t>
            </a:r>
            <a:r>
              <a:rPr lang="ru-RU" sz="3700" i="1" dirty="0" err="1"/>
              <a:t>їх</a:t>
            </a:r>
            <a:r>
              <a:rPr lang="ru-RU" sz="3700" i="1" dirty="0"/>
              <a:t> </a:t>
            </a:r>
            <a:r>
              <a:rPr lang="ru-RU" sz="3700" i="1" dirty="0" err="1"/>
              <a:t>перетинів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ведення</a:t>
            </a:r>
            <a:r>
              <a:rPr lang="ru-RU" sz="3700" i="1" dirty="0"/>
              <a:t> </a:t>
            </a:r>
            <a:r>
              <a:rPr lang="ru-RU" sz="3700" i="1" dirty="0" err="1"/>
              <a:t>щомісячного</a:t>
            </a:r>
            <a:r>
              <a:rPr lang="ru-RU" sz="3700" i="1" dirty="0"/>
              <a:t> контролю </a:t>
            </a:r>
            <a:r>
              <a:rPr lang="ru-RU" sz="3700" i="1" dirty="0" err="1"/>
              <a:t>обліку</a:t>
            </a:r>
            <a:r>
              <a:rPr lang="ru-RU" sz="3700" i="1" dirty="0"/>
              <a:t> </a:t>
            </a:r>
            <a:r>
              <a:rPr lang="ru-RU" sz="3700" i="1" dirty="0" err="1"/>
              <a:t>видобутої</a:t>
            </a:r>
            <a:r>
              <a:rPr lang="ru-RU" sz="3700" i="1" dirty="0"/>
              <a:t> </a:t>
            </a:r>
            <a:r>
              <a:rPr lang="ru-RU" sz="3700" i="1" dirty="0" err="1"/>
              <a:t>корисної</a:t>
            </a:r>
            <a:r>
              <a:rPr lang="ru-RU" sz="3700" i="1" dirty="0"/>
              <a:t> </a:t>
            </a:r>
            <a:r>
              <a:rPr lang="ru-RU" sz="3700" i="1" dirty="0" err="1"/>
              <a:t>копалини</a:t>
            </a:r>
            <a:r>
              <a:rPr lang="ru-RU" sz="3700" i="1" dirty="0"/>
              <a:t>, </a:t>
            </a:r>
            <a:r>
              <a:rPr lang="ru-RU" sz="3700" i="1" dirty="0" err="1"/>
              <a:t>об’єму</a:t>
            </a:r>
            <a:r>
              <a:rPr lang="ru-RU" sz="3700" i="1" dirty="0"/>
              <a:t> </a:t>
            </a:r>
            <a:r>
              <a:rPr lang="ru-RU" sz="3700" i="1" dirty="0" err="1"/>
              <a:t>розкривних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 і </a:t>
            </a:r>
            <a:r>
              <a:rPr lang="ru-RU" sz="3700" i="1" dirty="0" err="1"/>
              <a:t>інших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, а </a:t>
            </a:r>
            <a:r>
              <a:rPr lang="ru-RU" sz="3700" i="1" dirty="0" err="1"/>
              <a:t>також</a:t>
            </a:r>
            <a:r>
              <a:rPr lang="ru-RU" sz="3700" i="1" dirty="0"/>
              <a:t> </a:t>
            </a:r>
            <a:r>
              <a:rPr lang="ru-RU" sz="3700" i="1" dirty="0" err="1"/>
              <a:t>маркшейдерське</a:t>
            </a:r>
            <a:r>
              <a:rPr lang="ru-RU" sz="3700" i="1" dirty="0"/>
              <a:t> </a:t>
            </a:r>
            <a:r>
              <a:rPr lang="ru-RU" sz="3700" i="1" dirty="0" err="1"/>
              <a:t>забезпечення</a:t>
            </a:r>
            <a:r>
              <a:rPr lang="ru-RU" sz="3700" i="1" dirty="0"/>
              <a:t> буро-</a:t>
            </a:r>
            <a:r>
              <a:rPr lang="ru-RU" sz="3700" i="1" dirty="0" err="1"/>
              <a:t>вибухових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визначення</a:t>
            </a:r>
            <a:r>
              <a:rPr lang="ru-RU" sz="3700" i="1" dirty="0"/>
              <a:t> меж </a:t>
            </a:r>
            <a:r>
              <a:rPr lang="ru-RU" sz="3700" i="1" dirty="0" err="1"/>
              <a:t>безпечного</a:t>
            </a:r>
            <a:r>
              <a:rPr lang="ru-RU" sz="3700" i="1" dirty="0"/>
              <a:t> </a:t>
            </a:r>
            <a:r>
              <a:rPr lang="ru-RU" sz="3700" i="1" dirty="0" err="1"/>
              <a:t>ведення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, а </a:t>
            </a:r>
            <a:r>
              <a:rPr lang="ru-RU" sz="3700" i="1" dirty="0" err="1"/>
              <a:t>також</a:t>
            </a:r>
            <a:r>
              <a:rPr lang="ru-RU" sz="3700" i="1" dirty="0"/>
              <a:t> </a:t>
            </a:r>
            <a:r>
              <a:rPr lang="ru-RU" sz="3700" i="1" dirty="0" err="1"/>
              <a:t>охоронних</a:t>
            </a:r>
            <a:r>
              <a:rPr lang="ru-RU" sz="3700" i="1" dirty="0"/>
              <a:t> </a:t>
            </a:r>
            <a:r>
              <a:rPr lang="ru-RU" sz="3700" i="1" dirty="0" err="1"/>
              <a:t>ціликів</a:t>
            </a:r>
            <a:r>
              <a:rPr lang="ru-RU" sz="3700" i="1" dirty="0"/>
              <a:t>, </a:t>
            </a:r>
            <a:r>
              <a:rPr lang="ru-RU" sz="3700" i="1" dirty="0" err="1"/>
              <a:t>перенесення</a:t>
            </a:r>
            <a:r>
              <a:rPr lang="ru-RU" sz="3700" i="1" dirty="0"/>
              <a:t> </a:t>
            </a:r>
            <a:r>
              <a:rPr lang="ru-RU" sz="3700" i="1" dirty="0" err="1"/>
              <a:t>цих</a:t>
            </a:r>
            <a:r>
              <a:rPr lang="ru-RU" sz="3700" i="1" dirty="0"/>
              <a:t> меж в натуру і </a:t>
            </a:r>
            <a:r>
              <a:rPr lang="ru-RU" sz="3700" i="1" dirty="0" err="1"/>
              <a:t>здійснення</a:t>
            </a:r>
            <a:r>
              <a:rPr lang="ru-RU" sz="3700" i="1" dirty="0"/>
              <a:t> контролю за </a:t>
            </a:r>
            <a:r>
              <a:rPr lang="ru-RU" sz="3700" i="1" dirty="0" err="1"/>
              <a:t>їх</a:t>
            </a:r>
            <a:r>
              <a:rPr lang="ru-RU" sz="3700" i="1" dirty="0"/>
              <a:t> </a:t>
            </a:r>
            <a:r>
              <a:rPr lang="ru-RU" sz="3700" i="1" dirty="0" err="1"/>
              <a:t>виконанням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здійснення</a:t>
            </a:r>
            <a:r>
              <a:rPr lang="ru-RU" sz="3700" i="1" dirty="0"/>
              <a:t> контролю за </a:t>
            </a:r>
            <a:r>
              <a:rPr lang="ru-RU" sz="3700" i="1" dirty="0" err="1"/>
              <a:t>охороною</a:t>
            </a:r>
            <a:r>
              <a:rPr lang="ru-RU" sz="3700" i="1" dirty="0"/>
              <a:t> </a:t>
            </a:r>
            <a:r>
              <a:rPr lang="ru-RU" sz="3700" i="1" dirty="0" err="1"/>
              <a:t>надр</a:t>
            </a:r>
            <a:r>
              <a:rPr lang="ru-RU" sz="3700" i="1" dirty="0"/>
              <a:t> і </a:t>
            </a:r>
            <a:r>
              <a:rPr lang="ru-RU" sz="3700" i="1" dirty="0" err="1"/>
              <a:t>повного</a:t>
            </a:r>
            <a:r>
              <a:rPr lang="ru-RU" sz="3700" i="1" dirty="0"/>
              <a:t> </a:t>
            </a:r>
            <a:r>
              <a:rPr lang="ru-RU" sz="3700" i="1" dirty="0" err="1"/>
              <a:t>відпрацювання</a:t>
            </a:r>
            <a:r>
              <a:rPr lang="ru-RU" sz="3700" i="1" dirty="0"/>
              <a:t> </a:t>
            </a:r>
            <a:r>
              <a:rPr lang="ru-RU" sz="3700" i="1" dirty="0" err="1"/>
              <a:t>родовищ</a:t>
            </a:r>
            <a:r>
              <a:rPr lang="ru-RU" sz="3700" i="1" dirty="0"/>
              <a:t> </a:t>
            </a:r>
            <a:r>
              <a:rPr lang="ru-RU" sz="3700" i="1" dirty="0" err="1"/>
              <a:t>корисних</a:t>
            </a:r>
            <a:r>
              <a:rPr lang="ru-RU" sz="3700" i="1" dirty="0"/>
              <a:t> </a:t>
            </a:r>
            <a:r>
              <a:rPr lang="ru-RU" sz="3700" i="1" dirty="0" err="1"/>
              <a:t>копалин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вивчення</a:t>
            </a:r>
            <a:r>
              <a:rPr lang="ru-RU" sz="3700" i="1" dirty="0"/>
              <a:t> (</a:t>
            </a:r>
            <a:r>
              <a:rPr lang="ru-RU" sz="3700" i="1" dirty="0" err="1"/>
              <a:t>спільно</a:t>
            </a:r>
            <a:r>
              <a:rPr lang="ru-RU" sz="3700" i="1" dirty="0"/>
              <a:t> з геологом) </a:t>
            </a:r>
            <a:r>
              <a:rPr lang="ru-RU" sz="3700" i="1" dirty="0" err="1"/>
              <a:t>структури</a:t>
            </a:r>
            <a:r>
              <a:rPr lang="ru-RU" sz="3700" i="1" dirty="0"/>
              <a:t> і </a:t>
            </a:r>
            <a:r>
              <a:rPr lang="ru-RU" sz="3700" i="1" dirty="0" err="1"/>
              <a:t>форми</a:t>
            </a:r>
            <a:r>
              <a:rPr lang="ru-RU" sz="3700" i="1" dirty="0"/>
              <a:t> </a:t>
            </a:r>
            <a:r>
              <a:rPr lang="ru-RU" sz="3700" i="1" dirty="0" err="1"/>
              <a:t>залягання</a:t>
            </a:r>
            <a:r>
              <a:rPr lang="ru-RU" sz="3700" i="1" dirty="0"/>
              <a:t>, </a:t>
            </a:r>
            <a:r>
              <a:rPr lang="ru-RU" sz="3700" i="1" dirty="0" err="1"/>
              <a:t>властивостей</a:t>
            </a:r>
            <a:r>
              <a:rPr lang="ru-RU" sz="3700" i="1" dirty="0"/>
              <a:t> </a:t>
            </a:r>
            <a:r>
              <a:rPr lang="ru-RU" sz="3700" i="1" dirty="0" err="1"/>
              <a:t>корисної</a:t>
            </a:r>
            <a:r>
              <a:rPr lang="ru-RU" sz="3700" i="1" dirty="0"/>
              <a:t> </a:t>
            </a:r>
            <a:r>
              <a:rPr lang="ru-RU" sz="3700" i="1" dirty="0" err="1"/>
              <a:t>копалини</a:t>
            </a:r>
            <a:r>
              <a:rPr lang="ru-RU" sz="3700" i="1" dirty="0"/>
              <a:t> і </a:t>
            </a:r>
            <a:r>
              <a:rPr lang="ru-RU" sz="3700" i="1" dirty="0" err="1"/>
              <a:t>складання</a:t>
            </a:r>
            <a:r>
              <a:rPr lang="ru-RU" sz="3700" i="1" dirty="0"/>
              <a:t> </a:t>
            </a:r>
            <a:r>
              <a:rPr lang="ru-RU" sz="3700" i="1" dirty="0" err="1"/>
              <a:t>різних</a:t>
            </a:r>
            <a:r>
              <a:rPr lang="ru-RU" sz="3700" i="1" dirty="0"/>
              <a:t> </a:t>
            </a:r>
            <a:r>
              <a:rPr lang="ru-RU" sz="3700" i="1" dirty="0" err="1"/>
              <a:t>гірничо-геометричних</a:t>
            </a:r>
            <a:r>
              <a:rPr lang="ru-RU" sz="3700" i="1" dirty="0"/>
              <a:t> </a:t>
            </a:r>
            <a:r>
              <a:rPr lang="ru-RU" sz="3700" i="1" dirty="0" err="1"/>
              <a:t>графіків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</a:t>
            </a:r>
            <a:r>
              <a:rPr lang="ru-RU" sz="3700" i="1" dirty="0" err="1"/>
              <a:t>ведення</a:t>
            </a:r>
            <a:r>
              <a:rPr lang="ru-RU" sz="3700" i="1" dirty="0"/>
              <a:t> </a:t>
            </a:r>
            <a:r>
              <a:rPr lang="ru-RU" sz="3700" i="1" dirty="0" err="1"/>
              <a:t>інструментальних</a:t>
            </a:r>
            <a:r>
              <a:rPr lang="ru-RU" sz="3700" i="1" dirty="0"/>
              <a:t> </a:t>
            </a:r>
            <a:r>
              <a:rPr lang="ru-RU" sz="3700" i="1" dirty="0" err="1"/>
              <a:t>спостережень</a:t>
            </a:r>
            <a:r>
              <a:rPr lang="ru-RU" sz="3700" i="1" dirty="0"/>
              <a:t> за </a:t>
            </a:r>
            <a:r>
              <a:rPr lang="ru-RU" sz="3700" i="1" dirty="0" err="1"/>
              <a:t>зсувом</a:t>
            </a:r>
            <a:r>
              <a:rPr lang="ru-RU" sz="3700" i="1" dirty="0"/>
              <a:t> </a:t>
            </a:r>
            <a:r>
              <a:rPr lang="ru-RU" sz="3700" i="1" dirty="0" err="1"/>
              <a:t>земної</a:t>
            </a:r>
            <a:r>
              <a:rPr lang="ru-RU" sz="3700" i="1" dirty="0"/>
              <a:t> </a:t>
            </a:r>
            <a:r>
              <a:rPr lang="ru-RU" sz="3700" i="1" dirty="0" err="1"/>
              <a:t>поверхні</a:t>
            </a:r>
            <a:r>
              <a:rPr lang="ru-RU" sz="3700" i="1" dirty="0"/>
              <a:t> і </a:t>
            </a:r>
            <a:r>
              <a:rPr lang="ru-RU" sz="3700" i="1" dirty="0" err="1"/>
              <a:t>масиву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порід</a:t>
            </a:r>
            <a:r>
              <a:rPr lang="ru-RU" sz="3700" i="1" dirty="0"/>
              <a:t> </a:t>
            </a:r>
            <a:r>
              <a:rPr lang="ru-RU" sz="3700" i="1" dirty="0" err="1"/>
              <a:t>під</a:t>
            </a:r>
            <a:r>
              <a:rPr lang="ru-RU" sz="3700" i="1" dirty="0"/>
              <a:t> </a:t>
            </a:r>
            <a:r>
              <a:rPr lang="ru-RU" sz="3700" i="1" dirty="0" err="1"/>
              <a:t>впливом</a:t>
            </a:r>
            <a:r>
              <a:rPr lang="ru-RU" sz="3700" i="1" dirty="0"/>
              <a:t> </a:t>
            </a:r>
            <a:r>
              <a:rPr lang="ru-RU" sz="3700" i="1" dirty="0" err="1"/>
              <a:t>підземних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розробок</a:t>
            </a:r>
            <a:r>
              <a:rPr lang="ru-RU" sz="3700" i="1" dirty="0"/>
              <a:t>, а </a:t>
            </a:r>
            <a:r>
              <a:rPr lang="ru-RU" sz="3700" i="1" dirty="0" err="1"/>
              <a:t>також</a:t>
            </a:r>
            <a:r>
              <a:rPr lang="ru-RU" sz="3700" i="1" dirty="0"/>
              <a:t> за </a:t>
            </a:r>
            <a:r>
              <a:rPr lang="ru-RU" sz="3700" i="1" dirty="0" err="1"/>
              <a:t>стійкістю</a:t>
            </a:r>
            <a:r>
              <a:rPr lang="ru-RU" sz="3700" i="1" dirty="0"/>
              <a:t> </a:t>
            </a:r>
            <a:r>
              <a:rPr lang="ru-RU" sz="3700" i="1" dirty="0" err="1"/>
              <a:t>бортів</a:t>
            </a:r>
            <a:r>
              <a:rPr lang="ru-RU" sz="3700" i="1" dirty="0"/>
              <a:t> і </a:t>
            </a:r>
            <a:r>
              <a:rPr lang="ru-RU" sz="3700" i="1" dirty="0" err="1"/>
              <a:t>відвалів</a:t>
            </a:r>
            <a:r>
              <a:rPr lang="ru-RU" sz="3700" i="1" dirty="0"/>
              <a:t> </a:t>
            </a:r>
            <a:r>
              <a:rPr lang="ru-RU" sz="3700" i="1" dirty="0" err="1"/>
              <a:t>кар’єрів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участь в </a:t>
            </a:r>
            <a:r>
              <a:rPr lang="ru-RU" sz="3700" i="1" dirty="0" err="1"/>
              <a:t>складанні</a:t>
            </a:r>
            <a:r>
              <a:rPr lang="ru-RU" sz="3700" i="1" dirty="0"/>
              <a:t> </a:t>
            </a:r>
            <a:r>
              <a:rPr lang="ru-RU" sz="3700" i="1" dirty="0" err="1" smtClean="0"/>
              <a:t>щомісячних</a:t>
            </a:r>
            <a:r>
              <a:rPr lang="ru-RU" sz="3700" i="1" dirty="0"/>
              <a:t>, </a:t>
            </a:r>
            <a:r>
              <a:rPr lang="ru-RU" sz="3700" i="1" dirty="0" err="1"/>
              <a:t>квартальних</a:t>
            </a:r>
            <a:r>
              <a:rPr lang="ru-RU" sz="3700" i="1" dirty="0"/>
              <a:t>, </a:t>
            </a:r>
            <a:r>
              <a:rPr lang="ru-RU" sz="3700" i="1" dirty="0" err="1"/>
              <a:t>річних</a:t>
            </a:r>
            <a:r>
              <a:rPr lang="ru-RU" sz="3700" i="1" dirty="0"/>
              <a:t> і </a:t>
            </a:r>
            <a:r>
              <a:rPr lang="ru-RU" sz="3700" i="1" dirty="0" err="1"/>
              <a:t>перспективних</a:t>
            </a:r>
            <a:r>
              <a:rPr lang="ru-RU" sz="3700" i="1" dirty="0"/>
              <a:t> </a:t>
            </a:r>
            <a:r>
              <a:rPr lang="ru-RU" sz="3700" i="1" dirty="0" err="1"/>
              <a:t>планів</a:t>
            </a:r>
            <a:r>
              <a:rPr lang="ru-RU" sz="3700" i="1" dirty="0"/>
              <a:t> </a:t>
            </a:r>
            <a:r>
              <a:rPr lang="ru-RU" sz="3700" i="1" dirty="0" err="1"/>
              <a:t>ведення</a:t>
            </a:r>
            <a:r>
              <a:rPr lang="ru-RU" sz="3700" i="1" dirty="0"/>
              <a:t> </a:t>
            </a:r>
            <a:r>
              <a:rPr lang="ru-RU" sz="3700" i="1" dirty="0" err="1"/>
              <a:t>гірничих</a:t>
            </a:r>
            <a:r>
              <a:rPr lang="ru-RU" sz="3700" i="1" dirty="0"/>
              <a:t> </a:t>
            </a:r>
            <a:r>
              <a:rPr lang="ru-RU" sz="3700" i="1" dirty="0" err="1"/>
              <a:t>робіт</a:t>
            </a:r>
            <a:r>
              <a:rPr lang="ru-RU" sz="3700" i="1" dirty="0"/>
              <a:t>;</a:t>
            </a:r>
          </a:p>
          <a:p>
            <a:r>
              <a:rPr lang="ru-RU" sz="3700" i="1" dirty="0"/>
              <a:t>- при </a:t>
            </a:r>
            <a:r>
              <a:rPr lang="ru-RU" sz="3700" i="1" dirty="0" err="1"/>
              <a:t>ліквідації</a:t>
            </a:r>
            <a:r>
              <a:rPr lang="ru-RU" sz="3700" i="1" dirty="0"/>
              <a:t> </a:t>
            </a:r>
            <a:r>
              <a:rPr lang="ru-RU" sz="3700" i="1" dirty="0" err="1"/>
              <a:t>або</a:t>
            </a:r>
            <a:r>
              <a:rPr lang="ru-RU" sz="3700" i="1" dirty="0"/>
              <a:t> </a:t>
            </a:r>
            <a:r>
              <a:rPr lang="ru-RU" sz="3700" i="1" dirty="0" err="1"/>
              <a:t>консервації</a:t>
            </a:r>
            <a:r>
              <a:rPr lang="ru-RU" sz="3700" i="1" dirty="0"/>
              <a:t> </a:t>
            </a:r>
            <a:r>
              <a:rPr lang="ru-RU" sz="3700" i="1" dirty="0" err="1"/>
              <a:t>гірничого</a:t>
            </a:r>
            <a:r>
              <a:rPr lang="ru-RU" sz="3700" i="1" dirty="0"/>
              <a:t> </a:t>
            </a:r>
            <a:r>
              <a:rPr lang="ru-RU" sz="3700" i="1" dirty="0" err="1"/>
              <a:t>підприємства</a:t>
            </a:r>
            <a:r>
              <a:rPr lang="ru-RU" sz="3700" i="1" dirty="0"/>
              <a:t> </a:t>
            </a:r>
            <a:r>
              <a:rPr lang="ru-RU" sz="3700" i="1" dirty="0" err="1"/>
              <a:t>визначення</a:t>
            </a:r>
            <a:r>
              <a:rPr lang="ru-RU" sz="3700" i="1" dirty="0"/>
              <a:t> </a:t>
            </a:r>
            <a:r>
              <a:rPr lang="ru-RU" sz="3700" i="1" dirty="0" err="1"/>
              <a:t>повноти</a:t>
            </a:r>
            <a:r>
              <a:rPr lang="ru-RU" sz="3700" i="1" dirty="0"/>
              <a:t> </a:t>
            </a:r>
            <a:r>
              <a:rPr lang="ru-RU" sz="3700" i="1" dirty="0" err="1"/>
              <a:t>виїмки</a:t>
            </a:r>
            <a:r>
              <a:rPr lang="ru-RU" sz="3700" i="1" dirty="0"/>
              <a:t> </a:t>
            </a:r>
            <a:r>
              <a:rPr lang="ru-RU" sz="3700" i="1" dirty="0" err="1"/>
              <a:t>корисної</a:t>
            </a:r>
            <a:r>
              <a:rPr lang="ru-RU" sz="3700" i="1" dirty="0"/>
              <a:t> </a:t>
            </a:r>
            <a:r>
              <a:rPr lang="ru-RU" sz="3700" i="1" dirty="0" err="1"/>
              <a:t>копалини</a:t>
            </a:r>
            <a:r>
              <a:rPr lang="ru-RU" sz="3700" i="1" dirty="0"/>
              <a:t>, </a:t>
            </a:r>
            <a:r>
              <a:rPr lang="ru-RU" sz="3700" i="1" dirty="0" err="1"/>
              <a:t>поповнення</a:t>
            </a:r>
            <a:r>
              <a:rPr lang="ru-RU" sz="3700" i="1" dirty="0"/>
              <a:t> </a:t>
            </a:r>
            <a:r>
              <a:rPr lang="ru-RU" sz="3700" i="1" dirty="0" err="1"/>
              <a:t>маркшейдерської</a:t>
            </a:r>
            <a:r>
              <a:rPr lang="ru-RU" sz="3700" i="1" dirty="0"/>
              <a:t> </a:t>
            </a:r>
            <a:r>
              <a:rPr lang="ru-RU" sz="3700" i="1" dirty="0" err="1"/>
              <a:t>документації</a:t>
            </a:r>
            <a:r>
              <a:rPr lang="ru-RU" sz="3700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88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/>
              <a:t>при </a:t>
            </a:r>
            <a:r>
              <a:rPr lang="ru-RU" b="0" i="1" dirty="0" err="1"/>
              <a:t>ліквідації</a:t>
            </a:r>
            <a:r>
              <a:rPr lang="ru-RU" b="0" i="1" dirty="0"/>
              <a:t> </a:t>
            </a:r>
            <a:r>
              <a:rPr lang="ru-RU" b="0" i="1" dirty="0" err="1"/>
              <a:t>або</a:t>
            </a:r>
            <a:r>
              <a:rPr lang="ru-RU" b="0" i="1" dirty="0"/>
              <a:t> </a:t>
            </a:r>
            <a:r>
              <a:rPr lang="ru-RU" b="0" i="1" dirty="0" err="1"/>
              <a:t>консервації</a:t>
            </a:r>
            <a:r>
              <a:rPr lang="ru-RU" b="0" i="1" dirty="0"/>
              <a:t> </a:t>
            </a:r>
            <a:r>
              <a:rPr lang="ru-RU" b="0" i="1" dirty="0" err="1"/>
              <a:t>гірничого</a:t>
            </a:r>
            <a:r>
              <a:rPr lang="ru-RU" b="0" i="1" dirty="0"/>
              <a:t> </a:t>
            </a:r>
            <a:r>
              <a:rPr lang="ru-RU" b="0" i="1" dirty="0" err="1"/>
              <a:t>підприємства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347408"/>
          </a:xfrm>
        </p:spPr>
        <p:txBody>
          <a:bodyPr/>
          <a:lstStyle/>
          <a:p>
            <a:r>
              <a:rPr lang="ru-RU" sz="1600" i="1" dirty="0"/>
              <a:t>в </a:t>
            </a:r>
            <a:r>
              <a:rPr lang="ru-RU" sz="1600" i="1" dirty="0" err="1"/>
              <a:t>завдання</a:t>
            </a:r>
            <a:r>
              <a:rPr lang="ru-RU" sz="1600" i="1" dirty="0"/>
              <a:t> маркшейдера </a:t>
            </a:r>
            <a:r>
              <a:rPr lang="ru-RU" sz="1600" i="1" dirty="0" err="1"/>
              <a:t>входять</a:t>
            </a:r>
            <a:r>
              <a:rPr lang="ru-RU" sz="1600" i="1" dirty="0" smtClean="0"/>
              <a:t>:</a:t>
            </a: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виїмки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 smtClean="0"/>
              <a:t>копалини</a:t>
            </a:r>
            <a:r>
              <a:rPr lang="uk-UA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оформлення </a:t>
            </a:r>
            <a:r>
              <a:rPr lang="uk-UA" dirty="0"/>
              <a:t>зйомки гірничих виробок до границь їх проходження;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доповнення маркшейдерських </a:t>
            </a:r>
            <a:r>
              <a:rPr lang="uk-UA" dirty="0"/>
              <a:t>креслень та журналів результатами останніх зйомок;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завершення маркшейдерських </a:t>
            </a:r>
            <a:r>
              <a:rPr lang="uk-UA" dirty="0"/>
              <a:t>робіт, що пов’язані з рекультивацією;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передача </a:t>
            </a:r>
            <a:r>
              <a:rPr lang="uk-UA" dirty="0"/>
              <a:t>основних </a:t>
            </a:r>
            <a:r>
              <a:rPr lang="uk-UA" dirty="0" smtClean="0"/>
              <a:t>маркшейдерських </a:t>
            </a:r>
            <a:r>
              <a:rPr lang="uk-UA" dirty="0"/>
              <a:t>документів і матеріалів на безстрокове зберігання в архіви.</a:t>
            </a:r>
            <a:endParaRPr lang="ru-RU" dirty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1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заключення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Наведений </a:t>
            </a:r>
            <a:r>
              <a:rPr lang="ru-RU" dirty="0" err="1"/>
              <a:t>вище</a:t>
            </a:r>
            <a:r>
              <a:rPr lang="ru-RU" dirty="0"/>
              <a:t> 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маркшейдерської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не </a:t>
            </a:r>
            <a:r>
              <a:rPr lang="ru-RU" dirty="0" err="1"/>
              <a:t>вичерпує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різноманітності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Маркшейдеру </a:t>
            </a:r>
            <a:r>
              <a:rPr lang="ru-RU" dirty="0"/>
              <a:t>приходиться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 ряду </a:t>
            </a:r>
            <a:r>
              <a:rPr lang="ru-RU" dirty="0" err="1"/>
              <a:t>інженерних</a:t>
            </a:r>
            <a:r>
              <a:rPr lang="ru-RU" dirty="0"/>
              <a:t> областей. Як приклад,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маркшейдерських</a:t>
            </a:r>
            <a:r>
              <a:rPr lang="ru-RU" dirty="0"/>
              <a:t> </a:t>
            </a:r>
            <a:r>
              <a:rPr lang="ru-RU" dirty="0" err="1"/>
              <a:t>вимірювань</a:t>
            </a:r>
            <a:r>
              <a:rPr lang="ru-RU" dirty="0"/>
              <a:t> і </a:t>
            </a:r>
            <a:r>
              <a:rPr lang="ru-RU" dirty="0" err="1"/>
              <a:t>обрахувань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з методами і </a:t>
            </a:r>
            <a:r>
              <a:rPr lang="ru-RU" dirty="0" err="1"/>
              <a:t>прийомами</a:t>
            </a:r>
            <a:r>
              <a:rPr lang="ru-RU" dirty="0"/>
              <a:t> </a:t>
            </a:r>
            <a:r>
              <a:rPr lang="ru-RU" dirty="0" err="1"/>
              <a:t>геодезичних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Без </a:t>
            </a:r>
            <a:r>
              <a:rPr lang="ru-RU" i="1" dirty="0" err="1">
                <a:solidFill>
                  <a:srgbClr val="FF0000"/>
                </a:solidFill>
              </a:rPr>
              <a:t>правильної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організації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маркшейдерської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служби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неможливе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правильне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раціональне</a:t>
            </a:r>
            <a:r>
              <a:rPr lang="ru-RU" i="1" dirty="0">
                <a:solidFill>
                  <a:srgbClr val="FF0000"/>
                </a:solidFill>
              </a:rPr>
              <a:t> і </a:t>
            </a:r>
            <a:r>
              <a:rPr lang="ru-RU" i="1" dirty="0" err="1">
                <a:solidFill>
                  <a:srgbClr val="FF0000"/>
                </a:solidFill>
              </a:rPr>
              <a:t>безпечне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ведення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гірничих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робіт</a:t>
            </a:r>
            <a:r>
              <a:rPr lang="ru-RU" i="1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6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Маркшейдерія.</a:t>
            </a:r>
            <a:br>
              <a:rPr lang="uk-UA" dirty="0" smtClean="0"/>
            </a:br>
            <a:r>
              <a:rPr lang="uk-UA" dirty="0" smtClean="0"/>
              <a:t>Загальні поняття та визначення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1800" dirty="0"/>
              <a:t>Як навчальна дисципліна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1800" dirty="0" smtClean="0"/>
              <a:t>Як одна з найважливіших складових </a:t>
            </a:r>
            <a:r>
              <a:rPr lang="uk-UA" sz="1800" dirty="0" err="1" smtClean="0"/>
              <a:t>надрокористування</a:t>
            </a:r>
            <a:endParaRPr lang="uk-UA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1800" dirty="0" smtClean="0"/>
              <a:t>Як гірнича наука</a:t>
            </a:r>
            <a:endParaRPr lang="ru-RU" sz="18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4" r="11314"/>
          <a:stretch>
            <a:fillRect/>
          </a:stretch>
        </p:blipFill>
        <p:spPr>
          <a:xfrm>
            <a:off x="683568" y="1052736"/>
            <a:ext cx="4134232" cy="4134232"/>
          </a:xfrm>
        </p:spPr>
      </p:pic>
    </p:spTree>
    <p:extLst>
      <p:ext uri="{BB962C8B-B14F-4D97-AF65-F5344CB8AC3E}">
        <p14:creationId xmlns:p14="http://schemas.microsoft.com/office/powerpoint/2010/main" val="5489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Ваші запитання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5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Маркшейдерія Як </a:t>
            </a:r>
            <a:r>
              <a:rPr lang="uk-UA" dirty="0"/>
              <a:t>навчальна дисципліна</a:t>
            </a:r>
            <a:br>
              <a:rPr lang="uk-UA" dirty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sz="1800" dirty="0"/>
              <a:t>В результаті вивчення навчальної дисципліни студенти повинні </a:t>
            </a:r>
            <a:r>
              <a:rPr lang="uk-UA" sz="1800" b="1" dirty="0" err="1" smtClean="0"/>
              <a:t>з</a:t>
            </a:r>
            <a:r>
              <a:rPr lang="uk-UA" b="1" dirty="0" err="1" smtClean="0"/>
              <a:t>НАТИ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i="1" dirty="0"/>
              <a:t>-</a:t>
            </a:r>
            <a:r>
              <a:rPr lang="uk-UA" dirty="0"/>
              <a:t> методи створення опорних і зйомочних мереж;</a:t>
            </a:r>
            <a:endParaRPr lang="ru-RU" dirty="0"/>
          </a:p>
          <a:p>
            <a:r>
              <a:rPr lang="uk-UA" dirty="0"/>
              <a:t>- методику проведення маркшейдерських робіт на всіх етапах розвідки, будівництва, експлуатації і консервації родовищ;</a:t>
            </a:r>
            <a:endParaRPr lang="ru-RU" dirty="0"/>
          </a:p>
          <a:p>
            <a:r>
              <a:rPr lang="uk-UA" dirty="0"/>
              <a:t>- прогнозування закономірності поведінки гірського масиву при проведенні гірничих робіт;</a:t>
            </a:r>
            <a:endParaRPr lang="ru-RU" dirty="0"/>
          </a:p>
          <a:p>
            <a:r>
              <a:rPr lang="uk-UA" dirty="0"/>
              <a:t>- визначення параметрів процесу </a:t>
            </a:r>
            <a:r>
              <a:rPr lang="uk-UA" dirty="0" smtClean="0"/>
              <a:t>зрушення;</a:t>
            </a:r>
            <a:endParaRPr lang="ru-RU" dirty="0"/>
          </a:p>
          <a:p>
            <a:r>
              <a:rPr lang="uk-UA" dirty="0"/>
              <a:t>- методи розрахунку і обліку руху запасів корисних копалин, втрат і збідніння;</a:t>
            </a:r>
            <a:endParaRPr lang="ru-RU" dirty="0"/>
          </a:p>
          <a:p>
            <a:r>
              <a:rPr lang="uk-UA" dirty="0"/>
              <a:t>- методи створення маркшейдерської гірничо-графічної </a:t>
            </a:r>
            <a:r>
              <a:rPr lang="uk-UA" dirty="0" smtClean="0"/>
              <a:t>документації</a:t>
            </a:r>
            <a:r>
              <a:rPr lang="ru-RU" dirty="0" smtClean="0"/>
              <a:t>;</a:t>
            </a:r>
            <a:endParaRPr lang="ru-RU" dirty="0"/>
          </a:p>
          <a:p>
            <a:r>
              <a:rPr lang="uk-UA" dirty="0"/>
              <a:t>- економічні основи добування, комплексного і раціонального використання корисних копалин.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8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Маркшейдерія Як навчальна дисципліна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Засвоївши програму навчальної дисципліни «Маркшейдерська справа» студенти мають бути здатними вирішувати професійні завдання та володіти такими основними професійними </a:t>
            </a:r>
            <a:r>
              <a:rPr lang="uk-UA" b="1" dirty="0" err="1"/>
              <a:t>компетентностями</a:t>
            </a:r>
            <a:r>
              <a:rPr lang="ru-RU" b="1" dirty="0"/>
              <a:t>: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dirty="0"/>
              <a:t>ЗК4.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вчитися</a:t>
            </a:r>
            <a:r>
              <a:rPr lang="ru-RU" dirty="0"/>
              <a:t> і </a:t>
            </a:r>
            <a:r>
              <a:rPr lang="ru-RU" dirty="0" err="1"/>
              <a:t>оволодівати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ЗК5. 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, </a:t>
            </a:r>
            <a:r>
              <a:rPr lang="ru-RU" dirty="0" err="1"/>
              <a:t>ставити</a:t>
            </a:r>
            <a:r>
              <a:rPr lang="ru-RU" dirty="0"/>
              <a:t> та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ЗК6.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та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виконуваних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r>
              <a:rPr lang="ru-RU" dirty="0"/>
              <a:t>ЗК7. </a:t>
            </a:r>
            <a:r>
              <a:rPr lang="ru-RU" dirty="0" err="1"/>
              <a:t>Навики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безпечної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ФК4.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гірничо-геометричне</a:t>
            </a:r>
            <a:r>
              <a:rPr lang="ru-RU" dirty="0"/>
              <a:t> </a:t>
            </a:r>
            <a:r>
              <a:rPr lang="ru-RU" dirty="0" err="1"/>
              <a:t>маркшейдерсько-геодезичне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видобутку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/>
              <a:t>підземних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геолого-</a:t>
            </a:r>
            <a:r>
              <a:rPr lang="ru-RU" dirty="0" err="1"/>
              <a:t>маркшейдерської</a:t>
            </a:r>
            <a:r>
              <a:rPr lang="ru-RU" dirty="0"/>
              <a:t>, </a:t>
            </a:r>
            <a:r>
              <a:rPr lang="ru-RU" dirty="0" err="1"/>
              <a:t>технічної</a:t>
            </a:r>
            <a:r>
              <a:rPr lang="ru-RU" dirty="0"/>
              <a:t> та </a:t>
            </a:r>
            <a:r>
              <a:rPr lang="ru-RU" dirty="0" err="1"/>
              <a:t>обліково-контрольної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ФК9.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стан і </a:t>
            </a:r>
            <a:r>
              <a:rPr lang="ru-RU" dirty="0" err="1"/>
              <a:t>технічну</a:t>
            </a:r>
            <a:r>
              <a:rPr lang="ru-RU" dirty="0"/>
              <a:t> </a:t>
            </a:r>
            <a:r>
              <a:rPr lang="ru-RU" dirty="0" err="1"/>
              <a:t>готовність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ланок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за </a:t>
            </a:r>
            <a:r>
              <a:rPr lang="ru-RU" dirty="0" err="1"/>
              <a:t>критеріями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заданої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та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ФК10.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спеціалізовані</a:t>
            </a:r>
            <a:r>
              <a:rPr lang="ru-RU" dirty="0"/>
              <a:t> </a:t>
            </a:r>
            <a:r>
              <a:rPr lang="ru-RU" dirty="0" err="1"/>
              <a:t>пакети</a:t>
            </a:r>
            <a:r>
              <a:rPr lang="ru-RU" dirty="0"/>
              <a:t> </a:t>
            </a:r>
            <a:r>
              <a:rPr lang="ru-RU" dirty="0" err="1"/>
              <a:t>прикладних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для </a:t>
            </a:r>
            <a:r>
              <a:rPr lang="ru-RU" dirty="0" err="1"/>
              <a:t>проектних</a:t>
            </a:r>
            <a:r>
              <a:rPr lang="ru-RU" dirty="0"/>
              <a:t> та </a:t>
            </a:r>
            <a:r>
              <a:rPr lang="ru-RU" dirty="0" err="1"/>
              <a:t>експлуатаційних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ФК12.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проектування</a:t>
            </a:r>
            <a:r>
              <a:rPr lang="ru-RU" dirty="0"/>
              <a:t>,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гірництва</a:t>
            </a:r>
            <a:r>
              <a:rPr lang="ru-RU" dirty="0"/>
              <a:t> та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за </a:t>
            </a:r>
            <a:r>
              <a:rPr lang="ru-RU" dirty="0" err="1"/>
              <a:t>функціональними</a:t>
            </a:r>
            <a:r>
              <a:rPr lang="ru-RU" dirty="0"/>
              <a:t>, </a:t>
            </a:r>
            <a:r>
              <a:rPr lang="ru-RU" dirty="0" err="1"/>
              <a:t>технологічними</a:t>
            </a:r>
            <a:r>
              <a:rPr lang="ru-RU" dirty="0"/>
              <a:t>, </a:t>
            </a:r>
            <a:r>
              <a:rPr lang="ru-RU" dirty="0" err="1"/>
              <a:t>економічними</a:t>
            </a:r>
            <a:r>
              <a:rPr lang="ru-RU" dirty="0"/>
              <a:t>, </a:t>
            </a:r>
            <a:r>
              <a:rPr lang="ru-RU" dirty="0" err="1"/>
              <a:t>антропологічними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ФК14.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обирати</a:t>
            </a:r>
            <a:r>
              <a:rPr lang="ru-RU" dirty="0"/>
              <a:t> і </a:t>
            </a:r>
            <a:r>
              <a:rPr lang="ru-RU" dirty="0" err="1"/>
              <a:t>розраховувати</a:t>
            </a:r>
            <a:r>
              <a:rPr lang="ru-RU" dirty="0"/>
              <a:t> </a:t>
            </a:r>
            <a:r>
              <a:rPr lang="ru-RU" dirty="0" err="1"/>
              <a:t>раціональні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та </a:t>
            </a:r>
            <a:r>
              <a:rPr lang="ru-RU" dirty="0" err="1"/>
              <a:t>збагачення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ФК15.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прикладні</a:t>
            </a:r>
            <a:r>
              <a:rPr lang="ru-RU" dirty="0"/>
              <a:t> </a:t>
            </a:r>
            <a:r>
              <a:rPr lang="ru-RU" dirty="0" err="1"/>
              <a:t>програмні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та </a:t>
            </a:r>
            <a:r>
              <a:rPr lang="ru-RU" dirty="0" err="1"/>
              <a:t>геоінформаційні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маркшейдерських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та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0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Маркшейдерія – складова частина </a:t>
            </a:r>
            <a:r>
              <a:rPr lang="uk-UA" dirty="0" err="1" smtClean="0"/>
              <a:t>надрокористування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923112" cy="2291624"/>
          </a:xfrm>
        </p:spPr>
        <p:txBody>
          <a:bodyPr>
            <a:normAutofit/>
          </a:bodyPr>
          <a:lstStyle/>
          <a:p>
            <a:r>
              <a:rPr lang="ru-RU" i="1" dirty="0"/>
              <a:t> </a:t>
            </a:r>
            <a:r>
              <a:rPr lang="ru-RU" i="1" dirty="0" err="1"/>
              <a:t>Термін</a:t>
            </a:r>
            <a:r>
              <a:rPr lang="ru-RU" i="1" dirty="0"/>
              <a:t> </a:t>
            </a:r>
            <a:r>
              <a:rPr lang="ru-RU" b="1" i="1" dirty="0"/>
              <a:t>«</a:t>
            </a:r>
            <a:r>
              <a:rPr lang="ru-RU" b="1" i="1" dirty="0" err="1"/>
              <a:t>маркшейдерія</a:t>
            </a:r>
            <a:r>
              <a:rPr lang="ru-RU" b="1" i="1" dirty="0"/>
              <a:t>» </a:t>
            </a:r>
            <a:r>
              <a:rPr lang="ru-RU" i="1" dirty="0"/>
              <a:t>походить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німецьких</a:t>
            </a:r>
            <a:r>
              <a:rPr lang="ru-RU" i="1" dirty="0"/>
              <a:t> </a:t>
            </a:r>
            <a:r>
              <a:rPr lang="ru-RU" i="1" dirty="0" err="1"/>
              <a:t>слів</a:t>
            </a:r>
            <a:r>
              <a:rPr lang="ru-RU" i="1" dirty="0"/>
              <a:t>: </a:t>
            </a:r>
            <a:r>
              <a:rPr lang="en-US" i="1" dirty="0"/>
              <a:t>Mark – </a:t>
            </a:r>
            <a:r>
              <a:rPr lang="ru-RU" i="1" dirty="0" err="1"/>
              <a:t>границя</a:t>
            </a:r>
            <a:r>
              <a:rPr lang="ru-RU" i="1" dirty="0"/>
              <a:t>, межа і </a:t>
            </a:r>
            <a:r>
              <a:rPr lang="en-US" i="1" dirty="0" err="1"/>
              <a:t>scheider</a:t>
            </a:r>
            <a:r>
              <a:rPr lang="en-US" i="1" dirty="0"/>
              <a:t> – </a:t>
            </a:r>
            <a:r>
              <a:rPr lang="ru-RU" i="1" dirty="0" err="1"/>
              <a:t>розрізняти</a:t>
            </a:r>
            <a:r>
              <a:rPr lang="ru-RU" i="1" dirty="0"/>
              <a:t>, </a:t>
            </a:r>
            <a:r>
              <a:rPr lang="ru-RU" i="1" dirty="0" err="1"/>
              <a:t>встановлювати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err="1" smtClean="0"/>
              <a:t>Цей</a:t>
            </a:r>
            <a:r>
              <a:rPr lang="ru-RU" i="1" dirty="0" smtClean="0"/>
              <a:t> </a:t>
            </a:r>
            <a:r>
              <a:rPr lang="ru-RU" i="1" dirty="0" err="1"/>
              <a:t>термін</a:t>
            </a:r>
            <a:r>
              <a:rPr lang="ru-RU" i="1" dirty="0"/>
              <a:t> </a:t>
            </a:r>
            <a:r>
              <a:rPr lang="ru-RU" i="1" dirty="0" err="1"/>
              <a:t>з’явився</a:t>
            </a:r>
            <a:r>
              <a:rPr lang="ru-RU" i="1" dirty="0"/>
              <a:t> в </a:t>
            </a:r>
            <a:r>
              <a:rPr lang="en-US" i="1" dirty="0"/>
              <a:t>XVI </a:t>
            </a:r>
            <a:r>
              <a:rPr lang="ru-RU" i="1" dirty="0"/>
              <a:t>ст., коли в </a:t>
            </a:r>
            <a:r>
              <a:rPr lang="ru-RU" i="1" dirty="0" err="1"/>
              <a:t>гірничій</a:t>
            </a:r>
            <a:r>
              <a:rPr lang="ru-RU" i="1" dirty="0"/>
              <a:t> </a:t>
            </a:r>
            <a:r>
              <a:rPr lang="ru-RU" i="1" dirty="0" err="1"/>
              <a:t>промисловості</a:t>
            </a:r>
            <a:r>
              <a:rPr lang="ru-RU" i="1" dirty="0"/>
              <a:t> </a:t>
            </a:r>
            <a:r>
              <a:rPr lang="ru-RU" i="1" dirty="0" err="1"/>
              <a:t>Німеччини</a:t>
            </a:r>
            <a:r>
              <a:rPr lang="ru-RU" i="1" dirty="0"/>
              <a:t> </a:t>
            </a:r>
            <a:r>
              <a:rPr lang="ru-RU" i="1" dirty="0" err="1"/>
              <a:t>виникла</a:t>
            </a:r>
            <a:r>
              <a:rPr lang="ru-RU" i="1" dirty="0"/>
              <a:t> </a:t>
            </a:r>
            <a:r>
              <a:rPr lang="ru-RU" i="1" dirty="0" err="1"/>
              <a:t>необхідність</a:t>
            </a:r>
            <a:r>
              <a:rPr lang="ru-RU" i="1" dirty="0"/>
              <a:t> в </a:t>
            </a:r>
            <a:r>
              <a:rPr lang="ru-RU" i="1" dirty="0" err="1"/>
              <a:t>фахівцях</a:t>
            </a:r>
            <a:r>
              <a:rPr lang="ru-RU" i="1" dirty="0"/>
              <a:t> – </a:t>
            </a:r>
            <a:r>
              <a:rPr lang="ru-RU" i="1" dirty="0" err="1"/>
              <a:t>гірничих</a:t>
            </a:r>
            <a:r>
              <a:rPr lang="ru-RU" i="1" dirty="0"/>
              <a:t> </a:t>
            </a:r>
            <a:r>
              <a:rPr lang="ru-RU" i="1" dirty="0" err="1"/>
              <a:t>інженерів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володіють</a:t>
            </a:r>
            <a:r>
              <a:rPr lang="ru-RU" i="1" dirty="0"/>
              <a:t> </a:t>
            </a:r>
            <a:r>
              <a:rPr lang="ru-RU" i="1" dirty="0" err="1"/>
              <a:t>знаннями</a:t>
            </a:r>
            <a:r>
              <a:rPr lang="ru-RU" i="1" dirty="0"/>
              <a:t> по </a:t>
            </a:r>
            <a:r>
              <a:rPr lang="ru-RU" i="1" dirty="0" err="1"/>
              <a:t>встановленню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землею </a:t>
            </a:r>
            <a:r>
              <a:rPr lang="ru-RU" i="1" dirty="0" err="1"/>
              <a:t>границь</a:t>
            </a:r>
            <a:r>
              <a:rPr lang="ru-RU" i="1" dirty="0"/>
              <a:t>, в межах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гірничопромисловці</a:t>
            </a:r>
            <a:r>
              <a:rPr lang="ru-RU" i="1" dirty="0"/>
              <a:t> </a:t>
            </a:r>
            <a:r>
              <a:rPr lang="ru-RU" i="1" dirty="0" err="1"/>
              <a:t>мали</a:t>
            </a:r>
            <a:r>
              <a:rPr lang="ru-RU" i="1" dirty="0"/>
              <a:t> право </a:t>
            </a:r>
            <a:r>
              <a:rPr lang="ru-RU" i="1" dirty="0" err="1"/>
              <a:t>відпрацьовувати</a:t>
            </a:r>
            <a:r>
              <a:rPr lang="ru-RU" i="1" dirty="0"/>
              <a:t> </a:t>
            </a:r>
            <a:r>
              <a:rPr lang="ru-RU" i="1" dirty="0" err="1"/>
              <a:t>корисні</a:t>
            </a:r>
            <a:r>
              <a:rPr lang="ru-RU" i="1" dirty="0"/>
              <a:t> </a:t>
            </a:r>
            <a:r>
              <a:rPr lang="ru-RU" i="1" dirty="0" err="1"/>
              <a:t>копалини</a:t>
            </a:r>
            <a:r>
              <a:rPr lang="ru-RU" i="1" dirty="0"/>
              <a:t>.</a:t>
            </a:r>
          </a:p>
          <a:p>
            <a:r>
              <a:rPr lang="ru-RU" i="1" dirty="0"/>
              <a:t>           </a:t>
            </a:r>
            <a:r>
              <a:rPr lang="ru-RU" i="1" dirty="0" err="1"/>
              <a:t>Терміни</a:t>
            </a:r>
            <a:r>
              <a:rPr lang="ru-RU" i="1" dirty="0"/>
              <a:t> «</a:t>
            </a:r>
            <a:r>
              <a:rPr lang="ru-RU" i="1" dirty="0" err="1"/>
              <a:t>маркшейдерія</a:t>
            </a:r>
            <a:r>
              <a:rPr lang="ru-RU" i="1" dirty="0"/>
              <a:t>» і «маркшейдер» </a:t>
            </a:r>
            <a:r>
              <a:rPr lang="ru-RU" i="1" dirty="0" err="1"/>
              <a:t>перейшли</a:t>
            </a:r>
            <a:r>
              <a:rPr lang="ru-RU" i="1" dirty="0"/>
              <a:t> в </a:t>
            </a:r>
            <a:r>
              <a:rPr lang="ru-RU" i="1" dirty="0" err="1"/>
              <a:t>термінологію</a:t>
            </a:r>
            <a:r>
              <a:rPr lang="ru-RU" i="1" dirty="0"/>
              <a:t> </a:t>
            </a:r>
            <a:r>
              <a:rPr lang="ru-RU" i="1" dirty="0" err="1"/>
              <a:t>української</a:t>
            </a:r>
            <a:r>
              <a:rPr lang="ru-RU" i="1" dirty="0"/>
              <a:t> </a:t>
            </a:r>
            <a:r>
              <a:rPr lang="ru-RU" i="1" dirty="0" err="1"/>
              <a:t>мови</a:t>
            </a:r>
            <a:r>
              <a:rPr lang="ru-RU" i="1" dirty="0"/>
              <a:t> і, </a:t>
            </a:r>
            <a:r>
              <a:rPr lang="ru-RU" i="1" dirty="0" err="1"/>
              <a:t>навіть</a:t>
            </a:r>
            <a:r>
              <a:rPr lang="ru-RU" i="1" dirty="0"/>
              <a:t> </a:t>
            </a:r>
            <a:r>
              <a:rPr lang="ru-RU" i="1" dirty="0" err="1"/>
              <a:t>дослівні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переклади</a:t>
            </a:r>
            <a:r>
              <a:rPr lang="ru-RU" i="1" dirty="0"/>
              <a:t> давно не </a:t>
            </a:r>
            <a:r>
              <a:rPr lang="ru-RU" i="1" dirty="0" err="1"/>
              <a:t>відображають</a:t>
            </a:r>
            <a:r>
              <a:rPr lang="ru-RU" i="1" dirty="0"/>
              <a:t> </a:t>
            </a:r>
            <a:r>
              <a:rPr lang="ru-RU" i="1" dirty="0" err="1"/>
              <a:t>сучасного</a:t>
            </a:r>
            <a:r>
              <a:rPr lang="ru-RU" i="1" dirty="0"/>
              <a:t> </a:t>
            </a:r>
            <a:r>
              <a:rPr lang="ru-RU" i="1" dirty="0" err="1"/>
              <a:t>уявлення</a:t>
            </a:r>
            <a:r>
              <a:rPr lang="ru-RU" i="1" dirty="0"/>
              <a:t> про </a:t>
            </a:r>
            <a:r>
              <a:rPr lang="ru-RU" i="1" dirty="0" err="1"/>
              <a:t>їх</a:t>
            </a:r>
            <a:r>
              <a:rPr lang="ru-RU" i="1" dirty="0"/>
              <a:t> суть, </a:t>
            </a:r>
            <a:r>
              <a:rPr lang="ru-RU" i="1" dirty="0" err="1"/>
              <a:t>тим</a:t>
            </a:r>
            <a:r>
              <a:rPr lang="ru-RU" i="1" dirty="0"/>
              <a:t> паче </a:t>
            </a:r>
            <a:r>
              <a:rPr lang="ru-RU" i="1" dirty="0" err="1"/>
              <a:t>збереглися</a:t>
            </a:r>
            <a:r>
              <a:rPr lang="ru-RU" i="1" dirty="0"/>
              <a:t> до наших </a:t>
            </a:r>
            <a:r>
              <a:rPr lang="ru-RU" i="1" dirty="0" err="1"/>
              <a:t>днів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077072"/>
            <a:ext cx="3583874" cy="2376264"/>
          </a:xfrm>
        </p:spPr>
      </p:pic>
    </p:spTree>
    <p:extLst>
      <p:ext uri="{BB962C8B-B14F-4D97-AF65-F5344CB8AC3E}">
        <p14:creationId xmlns:p14="http://schemas.microsoft.com/office/powerpoint/2010/main" val="31149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Маркшейдерія – складова частина </a:t>
            </a:r>
            <a:r>
              <a:rPr lang="uk-UA" dirty="0" err="1" smtClean="0"/>
              <a:t>надрокористування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395536" y="1484784"/>
            <a:ext cx="6923112" cy="2939696"/>
          </a:xfrm>
        </p:spPr>
        <p:txBody>
          <a:bodyPr>
            <a:normAutofit/>
          </a:bodyPr>
          <a:lstStyle/>
          <a:p>
            <a:r>
              <a:rPr lang="ru-RU" i="1" dirty="0"/>
              <a:t> У </a:t>
            </a:r>
            <a:r>
              <a:rPr lang="ru-RU" i="1" dirty="0" err="1"/>
              <a:t>відповідності</a:t>
            </a:r>
            <a:r>
              <a:rPr lang="ru-RU" i="1" dirty="0"/>
              <a:t> з  потребами </a:t>
            </a:r>
            <a:r>
              <a:rPr lang="ru-RU" i="1" dirty="0" err="1"/>
              <a:t>подальшого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гірничої</a:t>
            </a:r>
            <a:r>
              <a:rPr lang="ru-RU" i="1" dirty="0"/>
              <a:t> науки і </a:t>
            </a:r>
            <a:r>
              <a:rPr lang="ru-RU" i="1" dirty="0" err="1"/>
              <a:t>техніки</a:t>
            </a:r>
            <a:r>
              <a:rPr lang="ru-RU" i="1" dirty="0"/>
              <a:t> </a:t>
            </a:r>
            <a:r>
              <a:rPr lang="ru-RU" i="1" dirty="0" err="1"/>
              <a:t>поступово</a:t>
            </a:r>
            <a:r>
              <a:rPr lang="ru-RU" i="1" dirty="0"/>
              <a:t> </a:t>
            </a:r>
            <a:r>
              <a:rPr lang="ru-RU" i="1" dirty="0" err="1"/>
              <a:t>розширилися</a:t>
            </a:r>
            <a:r>
              <a:rPr lang="ru-RU" i="1" dirty="0"/>
              <a:t> і </a:t>
            </a:r>
            <a:r>
              <a:rPr lang="ru-RU" i="1" dirty="0" err="1"/>
              <a:t>ускладнилися</a:t>
            </a:r>
            <a:r>
              <a:rPr lang="ru-RU" i="1" dirty="0"/>
              <a:t> </a:t>
            </a:r>
            <a:r>
              <a:rPr lang="ru-RU" i="1" dirty="0" err="1"/>
              <a:t>завдання</a:t>
            </a:r>
            <a:r>
              <a:rPr lang="ru-RU" i="1" dirty="0"/>
              <a:t> </a:t>
            </a:r>
            <a:r>
              <a:rPr lang="ru-RU" i="1" dirty="0" err="1"/>
              <a:t>маркшейдерських</a:t>
            </a:r>
            <a:r>
              <a:rPr lang="ru-RU" i="1" dirty="0"/>
              <a:t> </a:t>
            </a:r>
            <a:r>
              <a:rPr lang="ru-RU" i="1" dirty="0" err="1"/>
              <a:t>робіт</a:t>
            </a:r>
            <a:r>
              <a:rPr lang="ru-RU" i="1" dirty="0"/>
              <a:t>. </a:t>
            </a:r>
            <a:r>
              <a:rPr lang="ru-RU" i="1" dirty="0" err="1"/>
              <a:t>Сучасні</a:t>
            </a:r>
            <a:r>
              <a:rPr lang="ru-RU" i="1" dirty="0"/>
              <a:t> </a:t>
            </a:r>
            <a:r>
              <a:rPr lang="ru-RU" i="1" dirty="0" err="1"/>
              <a:t>маркшейдерські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охарактеризувати</a:t>
            </a:r>
            <a:r>
              <a:rPr lang="ru-RU" i="1" dirty="0"/>
              <a:t> як один з </a:t>
            </a:r>
            <a:r>
              <a:rPr lang="ru-RU" i="1" dirty="0" err="1"/>
              <a:t>найважливіших</a:t>
            </a:r>
            <a:r>
              <a:rPr lang="ru-RU" i="1" dirty="0"/>
              <a:t> </a:t>
            </a:r>
            <a:r>
              <a:rPr lang="ru-RU" i="1" dirty="0" err="1"/>
              <a:t>напрямків</a:t>
            </a:r>
            <a:r>
              <a:rPr lang="ru-RU" i="1" dirty="0"/>
              <a:t> </a:t>
            </a:r>
            <a:r>
              <a:rPr lang="ru-RU" i="1" dirty="0" err="1"/>
              <a:t>гірничої</a:t>
            </a:r>
            <a:r>
              <a:rPr lang="ru-RU" i="1" dirty="0"/>
              <a:t> науки і </a:t>
            </a:r>
            <a:r>
              <a:rPr lang="ru-RU" i="1" dirty="0" err="1"/>
              <a:t>техніки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займається</a:t>
            </a:r>
            <a:r>
              <a:rPr lang="ru-RU" i="1" dirty="0"/>
              <a:t> в основному </a:t>
            </a:r>
            <a:r>
              <a:rPr lang="ru-RU" i="1" dirty="0" err="1"/>
              <a:t>геометричними</a:t>
            </a:r>
            <a:r>
              <a:rPr lang="ru-RU" i="1" dirty="0"/>
              <a:t> </a:t>
            </a:r>
            <a:r>
              <a:rPr lang="ru-RU" i="1" dirty="0" err="1"/>
              <a:t>вимірюваннями</a:t>
            </a:r>
            <a:r>
              <a:rPr lang="ru-RU" i="1" dirty="0"/>
              <a:t> і </a:t>
            </a:r>
            <a:r>
              <a:rPr lang="ru-RU" i="1" dirty="0" err="1"/>
              <a:t>обчисленнями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мають</a:t>
            </a:r>
            <a:r>
              <a:rPr lang="ru-RU" i="1" dirty="0"/>
              <a:t> за свою </a:t>
            </a:r>
            <a:r>
              <a:rPr lang="ru-RU" i="1" dirty="0" smtClean="0"/>
              <a:t>МЕТУ:</a:t>
            </a:r>
            <a:endParaRPr lang="ru-RU" i="1" dirty="0"/>
          </a:p>
          <a:p>
            <a:r>
              <a:rPr lang="ru-RU" i="1" dirty="0"/>
              <a:t>- </a:t>
            </a:r>
            <a:r>
              <a:rPr lang="ru-RU" i="1" dirty="0" err="1"/>
              <a:t>графічне</a:t>
            </a:r>
            <a:r>
              <a:rPr lang="ru-RU" i="1" dirty="0"/>
              <a:t> </a:t>
            </a:r>
            <a:r>
              <a:rPr lang="ru-RU" i="1" dirty="0" err="1"/>
              <a:t>зображення</a:t>
            </a:r>
            <a:r>
              <a:rPr lang="ru-RU" i="1" dirty="0"/>
              <a:t> на планах, </a:t>
            </a:r>
            <a:r>
              <a:rPr lang="ru-RU" i="1" dirty="0" err="1"/>
              <a:t>розрізах</a:t>
            </a:r>
            <a:r>
              <a:rPr lang="ru-RU" i="1" dirty="0"/>
              <a:t> і </a:t>
            </a:r>
            <a:r>
              <a:rPr lang="ru-RU" i="1" dirty="0" err="1"/>
              <a:t>графіках</a:t>
            </a:r>
            <a:r>
              <a:rPr lang="ru-RU" i="1" dirty="0"/>
              <a:t> </a:t>
            </a:r>
            <a:r>
              <a:rPr lang="ru-RU" i="1" dirty="0" err="1"/>
              <a:t>просторового</a:t>
            </a:r>
            <a:r>
              <a:rPr lang="ru-RU" i="1" dirty="0"/>
              <a:t> </a:t>
            </a:r>
            <a:r>
              <a:rPr lang="ru-RU" i="1" dirty="0" err="1"/>
              <a:t>розташування</a:t>
            </a:r>
            <a:r>
              <a:rPr lang="ru-RU" i="1" dirty="0"/>
              <a:t>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ru-RU" i="1" dirty="0" err="1"/>
              <a:t>гірничих</a:t>
            </a:r>
            <a:r>
              <a:rPr lang="ru-RU" i="1" dirty="0"/>
              <a:t> </a:t>
            </a:r>
            <a:r>
              <a:rPr lang="ru-RU" i="1" dirty="0" err="1"/>
              <a:t>виробок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проводяться</a:t>
            </a:r>
            <a:r>
              <a:rPr lang="ru-RU" i="1" dirty="0"/>
              <a:t> при </a:t>
            </a:r>
            <a:r>
              <a:rPr lang="ru-RU" i="1" dirty="0" err="1"/>
              <a:t>розвідці</a:t>
            </a:r>
            <a:r>
              <a:rPr lang="ru-RU" i="1" dirty="0"/>
              <a:t> і </a:t>
            </a:r>
            <a:r>
              <a:rPr lang="ru-RU" i="1" dirty="0" err="1"/>
              <a:t>розробці</a:t>
            </a:r>
            <a:r>
              <a:rPr lang="ru-RU" i="1" dirty="0"/>
              <a:t> </a:t>
            </a:r>
            <a:r>
              <a:rPr lang="ru-RU" i="1" dirty="0" err="1"/>
              <a:t>родовищ</a:t>
            </a:r>
            <a:r>
              <a:rPr lang="ru-RU" i="1" dirty="0"/>
              <a:t>, </a:t>
            </a:r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залягання</a:t>
            </a:r>
            <a:r>
              <a:rPr lang="ru-RU" i="1" dirty="0"/>
              <a:t> </a:t>
            </a:r>
            <a:r>
              <a:rPr lang="ru-RU" i="1" dirty="0" err="1"/>
              <a:t>корисної</a:t>
            </a:r>
            <a:r>
              <a:rPr lang="ru-RU" i="1" dirty="0"/>
              <a:t> </a:t>
            </a:r>
            <a:r>
              <a:rPr lang="ru-RU" i="1" dirty="0" err="1"/>
              <a:t>копалини</a:t>
            </a:r>
            <a:r>
              <a:rPr lang="ru-RU" i="1" dirty="0"/>
              <a:t> і </a:t>
            </a:r>
            <a:r>
              <a:rPr lang="ru-RU" i="1" dirty="0" err="1"/>
              <a:t>розподілення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якісних</a:t>
            </a:r>
            <a:r>
              <a:rPr lang="ru-RU" i="1" dirty="0"/>
              <a:t> </a:t>
            </a:r>
            <a:r>
              <a:rPr lang="ru-RU" i="1" dirty="0" err="1"/>
              <a:t>властивостей</a:t>
            </a:r>
            <a:r>
              <a:rPr lang="ru-RU" i="1" dirty="0"/>
              <a:t>;</a:t>
            </a:r>
          </a:p>
          <a:p>
            <a:r>
              <a:rPr lang="ru-RU" i="1" dirty="0"/>
              <a:t>- </a:t>
            </a:r>
            <a:r>
              <a:rPr lang="ru-RU" i="1" dirty="0" err="1"/>
              <a:t>розв’язання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гірничо-геометричних</a:t>
            </a:r>
            <a:r>
              <a:rPr lang="ru-RU" i="1" dirty="0"/>
              <a:t> задач при </a:t>
            </a:r>
            <a:r>
              <a:rPr lang="ru-RU" i="1" dirty="0" err="1"/>
              <a:t>розвідці</a:t>
            </a:r>
            <a:r>
              <a:rPr lang="ru-RU" i="1" dirty="0"/>
              <a:t> </a:t>
            </a:r>
            <a:r>
              <a:rPr lang="ru-RU" i="1" dirty="0" err="1"/>
              <a:t>родовищ</a:t>
            </a:r>
            <a:r>
              <a:rPr lang="ru-RU" i="1" dirty="0"/>
              <a:t>, </a:t>
            </a:r>
            <a:r>
              <a:rPr lang="ru-RU" i="1" dirty="0" err="1"/>
              <a:t>проектуванні</a:t>
            </a:r>
            <a:r>
              <a:rPr lang="ru-RU" i="1" dirty="0"/>
              <a:t> і </a:t>
            </a:r>
            <a:r>
              <a:rPr lang="ru-RU" i="1" dirty="0" err="1"/>
              <a:t>будівництві</a:t>
            </a:r>
            <a:r>
              <a:rPr lang="ru-RU" i="1" dirty="0"/>
              <a:t> </a:t>
            </a:r>
            <a:r>
              <a:rPr lang="ru-RU" i="1" dirty="0" err="1"/>
              <a:t>гірничих</a:t>
            </a:r>
            <a:r>
              <a:rPr lang="ru-RU" i="1" dirty="0"/>
              <a:t> </a:t>
            </a:r>
            <a:r>
              <a:rPr lang="ru-RU" i="1" dirty="0" err="1"/>
              <a:t>підприємств</a:t>
            </a:r>
            <a:r>
              <a:rPr lang="ru-RU" i="1" dirty="0"/>
              <a:t> і </a:t>
            </a:r>
            <a:r>
              <a:rPr lang="ru-RU" i="1" dirty="0" err="1"/>
              <a:t>розробці</a:t>
            </a:r>
            <a:r>
              <a:rPr lang="ru-RU" i="1" dirty="0"/>
              <a:t> </a:t>
            </a:r>
            <a:r>
              <a:rPr lang="ru-RU" i="1" dirty="0" err="1"/>
              <a:t>родовищ</a:t>
            </a:r>
            <a:r>
              <a:rPr lang="ru-RU" i="1" dirty="0"/>
              <a:t> </a:t>
            </a:r>
            <a:r>
              <a:rPr lang="ru-RU" i="1" dirty="0" err="1"/>
              <a:t>корисних</a:t>
            </a:r>
            <a:r>
              <a:rPr lang="ru-RU" i="1" dirty="0"/>
              <a:t> </a:t>
            </a:r>
            <a:r>
              <a:rPr lang="ru-RU" i="1" dirty="0" err="1"/>
              <a:t>копалин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365104"/>
            <a:ext cx="3583874" cy="2376264"/>
          </a:xfrm>
        </p:spPr>
      </p:pic>
    </p:spTree>
    <p:extLst>
      <p:ext uri="{BB962C8B-B14F-4D97-AF65-F5344CB8AC3E}">
        <p14:creationId xmlns:p14="http://schemas.microsoft.com/office/powerpoint/2010/main" val="36401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Функції маркшейдерської служби на гірничому </a:t>
            </a:r>
            <a:r>
              <a:rPr lang="uk-UA" sz="3200" dirty="0"/>
              <a:t>п</a:t>
            </a:r>
            <a:r>
              <a:rPr lang="uk-UA" sz="3200" dirty="0" smtClean="0"/>
              <a:t>ідприємстві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3062889" cy="2294210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563888" y="1124744"/>
            <a:ext cx="4135360" cy="500141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dirty="0" smtClean="0"/>
              <a:t>створення інженерних проектів і реалізація </a:t>
            </a:r>
            <a:r>
              <a:rPr lang="uk-UA" dirty="0"/>
              <a:t>ї</a:t>
            </a:r>
            <a:r>
              <a:rPr lang="uk-UA" dirty="0" smtClean="0"/>
              <a:t>х у виробництві;</a:t>
            </a:r>
          </a:p>
          <a:p>
            <a:r>
              <a:rPr lang="uk-UA" dirty="0"/>
              <a:t>Виконання зйомок гірничих виробок та земної </a:t>
            </a:r>
            <a:r>
              <a:rPr lang="uk-UA" dirty="0" smtClean="0"/>
              <a:t>поверхні;</a:t>
            </a:r>
          </a:p>
          <a:p>
            <a:pPr lvl="0"/>
            <a:r>
              <a:rPr lang="uk-UA" dirty="0" smtClean="0"/>
              <a:t>Визначення найбільш раціональних та ефективних схем розвитку гірничих робіт;</a:t>
            </a:r>
            <a:endParaRPr lang="ru-RU" dirty="0"/>
          </a:p>
          <a:p>
            <a:pPr lvl="0"/>
            <a:r>
              <a:rPr lang="uk-UA" dirty="0" smtClean="0"/>
              <a:t>Перенесення в натуру геометричних елементів проектів гірничих виробок, споруд та комунікацій, границь безпечного ведення гірничих робіт, бар’єрних та запобіжних ціликів;</a:t>
            </a:r>
            <a:endParaRPr lang="ru-RU" dirty="0"/>
          </a:p>
          <a:p>
            <a:pPr lvl="0"/>
            <a:r>
              <a:rPr lang="uk-UA" dirty="0"/>
              <a:t>перспективне і поточне планування гірничих робіт;</a:t>
            </a:r>
            <a:endParaRPr lang="ru-RU" dirty="0"/>
          </a:p>
          <a:p>
            <a:pPr lvl="0"/>
            <a:r>
              <a:rPr lang="uk-UA" dirty="0"/>
              <a:t>оперативний підрахунок запасів КК для забезпечення повноти виїмки запасів і отримання необхідної якості сировини, що видобувається;</a:t>
            </a:r>
            <a:endParaRPr lang="ru-RU" dirty="0"/>
          </a:p>
          <a:p>
            <a:pPr lvl="0"/>
            <a:r>
              <a:rPr lang="uk-UA" dirty="0" smtClean="0"/>
              <a:t>Організація та проведення інструментальних спостережень за процесами зрушення гірничих порід, прояву гірничого тиску, охорона </a:t>
            </a:r>
            <a:r>
              <a:rPr lang="uk-UA" dirty="0" err="1"/>
              <a:t>підроблюваних</a:t>
            </a:r>
            <a:r>
              <a:rPr lang="uk-UA" dirty="0"/>
              <a:t> покладів, гірничих виробок, споруд і природних </a:t>
            </a:r>
            <a:r>
              <a:rPr lang="uk-UA" dirty="0" smtClean="0"/>
              <a:t>об’єктів.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6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831299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Весь процес освоєння родовищ можна розділити на п’ять основних стадій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Спробуйте самі назвати ці стадії ))</a:t>
            </a:r>
          </a:p>
          <a:p>
            <a:r>
              <a:rPr lang="uk-UA" dirty="0" smtClean="0"/>
              <a:t>Вони будуть наведені на наступному слайді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0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259632" y="908720"/>
            <a:ext cx="6255488" cy="1543267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Весь процес освоєння родовищ можна розділити на п’ять основних стадій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15616" y="3068960"/>
            <a:ext cx="6255488" cy="232768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uk-UA" dirty="0" smtClean="0"/>
              <a:t>Розвідка (вивчення) родовища</a:t>
            </a:r>
          </a:p>
          <a:p>
            <a:pPr marL="457200" indent="-457200">
              <a:buAutoNum type="arabicPeriod"/>
            </a:pPr>
            <a:r>
              <a:rPr lang="uk-UA" dirty="0" smtClean="0"/>
              <a:t>Проектування підприємств та визначення способу розробки</a:t>
            </a:r>
          </a:p>
          <a:p>
            <a:pPr marL="457200" indent="-457200">
              <a:buAutoNum type="arabicPeriod"/>
            </a:pPr>
            <a:r>
              <a:rPr lang="uk-UA" dirty="0" smtClean="0"/>
              <a:t>Будівництво гірничого підприємства</a:t>
            </a:r>
          </a:p>
          <a:p>
            <a:pPr marL="457200" indent="-457200">
              <a:buAutoNum type="arabicPeriod"/>
            </a:pPr>
            <a:r>
              <a:rPr lang="uk-UA" dirty="0" smtClean="0"/>
              <a:t>Розробка (експлуатація) родовища</a:t>
            </a:r>
          </a:p>
          <a:p>
            <a:pPr marL="457200" indent="-457200">
              <a:buAutoNum type="arabicPeriod"/>
            </a:pPr>
            <a:r>
              <a:rPr lang="uk-UA" dirty="0" smtClean="0"/>
              <a:t>Ліквідація (консервація) гірничого підприємства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1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636</TotalTime>
  <Words>927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Зміст та характер Маркшейдерських робіт</vt:lpstr>
      <vt:lpstr>Маркшейдерія. Загальні поняття та визначення</vt:lpstr>
      <vt:lpstr>Маркшейдерія Як навчальна дисципліна </vt:lpstr>
      <vt:lpstr>Маркшейдерія Як навчальна дисципліна</vt:lpstr>
      <vt:lpstr>Маркшейдерія – складова частина надрокористування</vt:lpstr>
      <vt:lpstr>Маркшейдерія – складова частина надрокористування</vt:lpstr>
      <vt:lpstr>Функції маркшейдерської служби на гірничому підприємстві</vt:lpstr>
      <vt:lpstr>Весь процес освоєння родовищ можна розділити на п’ять основних стадій</vt:lpstr>
      <vt:lpstr>Весь процес освоєння родовищ можна розділити на п’ять основних стадій</vt:lpstr>
      <vt:lpstr>розвідка і вивчення родовища</vt:lpstr>
      <vt:lpstr>При розвідці і вивченні родовища</vt:lpstr>
      <vt:lpstr>Проектування гірничих підприємств</vt:lpstr>
      <vt:lpstr> При проектуванні гірничих підприємств </vt:lpstr>
      <vt:lpstr>будівництво гірничих підприємств</vt:lpstr>
      <vt:lpstr>При будівництві гірничих підприємств</vt:lpstr>
      <vt:lpstr>Розробка родовищ</vt:lpstr>
      <vt:lpstr>При розробці родовищ</vt:lpstr>
      <vt:lpstr>при ліквідації або консервації гірничого підприємства</vt:lpstr>
      <vt:lpstr>заключення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Маркшейдерські роботи</dc:title>
  <dc:creator>Людмила</dc:creator>
  <cp:lastModifiedBy>Пользователь Windows</cp:lastModifiedBy>
  <cp:revision>31</cp:revision>
  <dcterms:created xsi:type="dcterms:W3CDTF">2021-01-26T12:17:09Z</dcterms:created>
  <dcterms:modified xsi:type="dcterms:W3CDTF">2021-07-14T13:59:51Z</dcterms:modified>
</cp:coreProperties>
</file>