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Inconsolata"/>
      <p:regular r:id="rId27"/>
    </p:embeddedFont>
    <p:embeddedFont>
      <p:font typeface="Inconsolata"/>
      <p:regular r:id="rId28"/>
    </p:embeddedFont>
    <p:embeddedFont>
      <p:font typeface="Fira Sans"/>
      <p:regular r:id="rId29"/>
    </p:embeddedFont>
    <p:embeddedFont>
      <p:font typeface="Fira Sans"/>
      <p:regular r:id="rId30"/>
    </p:embeddedFont>
    <p:embeddedFont>
      <p:font typeface="Fira Sans"/>
      <p:regular r:id="rId31"/>
    </p:embeddedFont>
    <p:embeddedFont>
      <p:font typeface="Fira Sans"/>
      <p:regular r:id="rId3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10C17"/>
          </a:solidFill>
          <a:ln/>
        </p:spPr>
      </p:sp>
      <p:sp>
        <p:nvSpPr>
          <p:cNvPr id="3" name="Shape 1"/>
          <p:cNvSpPr/>
          <p:nvPr/>
        </p:nvSpPr>
        <p:spPr>
          <a:xfrm>
            <a:off x="0" y="0"/>
            <a:ext cx="14630400" cy="8229600"/>
          </a:xfrm>
          <a:prstGeom prst="rect">
            <a:avLst/>
          </a:prstGeom>
          <a:solidFill>
            <a:srgbClr val="241631"/>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slideLayout" Target="../slideLayouts/slideLayout11.xml"/><Relationship Id="rId6"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slideLayout" Target="../slideLayouts/slideLayout14.xml"/><Relationship Id="rId7"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slideLayout" Target="../slideLayouts/slideLayout15.xml"/><Relationship Id="rId7"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7.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slideLayout" Target="../slideLayouts/slideLayout19.xml"/><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slideLayout" Target="../slideLayouts/slideLayout20.xml"/><Relationship Id="rId5"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slideLayout" Target="../slideLayouts/slideLayout3.xml"/><Relationship Id="rId7"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image" Target="../media/image-20-8.png"/><Relationship Id="rId9" Type="http://schemas.openxmlformats.org/officeDocument/2006/relationships/slideLayout" Target="../slideLayouts/slideLayout21.xml"/><Relationship Id="rId10"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slideLayout" Target="../slideLayouts/slideLayout5.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slideLayout" Target="../slideLayouts/slideLayout8.xml"/><Relationship Id="rId10"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9.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slideLayout" Target="../slideLayouts/slideLayout10.xml"/><Relationship Id="rId8"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02945" y="901541"/>
            <a:ext cx="7738110" cy="1882735"/>
          </a:xfrm>
          <a:prstGeom prst="rect">
            <a:avLst/>
          </a:prstGeom>
          <a:noFill/>
          <a:ln/>
        </p:spPr>
        <p:txBody>
          <a:bodyPr wrap="square" lIns="0" tIns="0" rIns="0" bIns="0" rtlCol="0" anchor="t"/>
          <a:lstStyle/>
          <a:p>
            <a:pPr algn="l" indent="0" marL="0">
              <a:lnSpc>
                <a:spcPts val="4900"/>
              </a:lnSpc>
              <a:buNone/>
            </a:pPr>
            <a:r>
              <a:rPr lang="en-US" sz="3950" b="1" dirty="0">
                <a:solidFill>
                  <a:srgbClr val="F94CAF"/>
                </a:solidFill>
                <a:latin typeface="Inconsolata Bold" pitchFamily="34" charset="0"/>
                <a:ea typeface="Inconsolata Bold" pitchFamily="34" charset="-122"/>
                <a:cs typeface="Inconsolata Bold" pitchFamily="34" charset="-120"/>
              </a:rPr>
              <a:t>Детальні маркшейдерські зйомки кар'єрів: технології та методи</a:t>
            </a:r>
            <a:endParaRPr lang="en-US" sz="3950" dirty="0"/>
          </a:p>
        </p:txBody>
      </p:sp>
      <p:sp>
        <p:nvSpPr>
          <p:cNvPr id="4" name="Text 1"/>
          <p:cNvSpPr/>
          <p:nvPr/>
        </p:nvSpPr>
        <p:spPr>
          <a:xfrm>
            <a:off x="702945" y="3085505"/>
            <a:ext cx="7738110" cy="964049"/>
          </a:xfrm>
          <a:prstGeom prst="rect">
            <a:avLst/>
          </a:prstGeom>
          <a:noFill/>
          <a:ln/>
        </p:spPr>
        <p:txBody>
          <a:bodyPr wrap="square" lIns="0" tIns="0" rIns="0" bIns="0" rtlCol="0" anchor="t"/>
          <a:lstStyle/>
          <a:p>
            <a:pPr algn="l" indent="0" marL="0">
              <a:lnSpc>
                <a:spcPts val="2500"/>
              </a:lnSpc>
              <a:buNone/>
            </a:pPr>
            <a:r>
              <a:rPr lang="en-US" sz="1550" dirty="0">
                <a:solidFill>
                  <a:srgbClr val="DAD1E6"/>
                </a:solidFill>
                <a:latin typeface="Fira Sans" pitchFamily="34" charset="0"/>
                <a:ea typeface="Fira Sans" pitchFamily="34" charset="-122"/>
                <a:cs typeface="Fira Sans" pitchFamily="34" charset="-120"/>
              </a:rPr>
              <a:t>Вітаю вас на лекції з детальних маркшейдерських зйомок кар'єрів. Маркшейдерські зйомки є невід'ємною частиною гірничих робіт, забезпечуючи точні просторові дані для проєктування, будівництва та експлуатації кар'єрів.</a:t>
            </a:r>
            <a:endParaRPr lang="en-US" sz="1550" dirty="0"/>
          </a:p>
        </p:txBody>
      </p:sp>
      <p:sp>
        <p:nvSpPr>
          <p:cNvPr id="5" name="Text 2"/>
          <p:cNvSpPr/>
          <p:nvPr/>
        </p:nvSpPr>
        <p:spPr>
          <a:xfrm>
            <a:off x="702945" y="4275415"/>
            <a:ext cx="7738110" cy="1285399"/>
          </a:xfrm>
          <a:prstGeom prst="rect">
            <a:avLst/>
          </a:prstGeom>
          <a:noFill/>
          <a:ln/>
        </p:spPr>
        <p:txBody>
          <a:bodyPr wrap="square" lIns="0" tIns="0" rIns="0" bIns="0" rtlCol="0" anchor="t"/>
          <a:lstStyle/>
          <a:p>
            <a:pPr algn="l" indent="0" marL="0">
              <a:lnSpc>
                <a:spcPts val="2500"/>
              </a:lnSpc>
              <a:buNone/>
            </a:pPr>
            <a:r>
              <a:rPr lang="en-US" sz="1550" dirty="0">
                <a:solidFill>
                  <a:srgbClr val="DAD1E6"/>
                </a:solidFill>
                <a:latin typeface="Fira Sans" pitchFamily="34" charset="0"/>
                <a:ea typeface="Fira Sans" pitchFamily="34" charset="-122"/>
                <a:cs typeface="Fira Sans" pitchFamily="34" charset="-120"/>
              </a:rPr>
              <a:t>У цьому курсі ми розглянемо різноманітні методи зйомок, включаючи мензульну, стереофотограмметричну та тахеометричну зйомки. Ви дізнаєтесь про специфіку роботи з сучасними приладами, практичні аспекти проведення польових робіт та методи опрацювання отриманих даних.</a:t>
            </a:r>
            <a:endParaRPr lang="en-US" sz="1550" dirty="0"/>
          </a:p>
        </p:txBody>
      </p:sp>
      <p:sp>
        <p:nvSpPr>
          <p:cNvPr id="6" name="Text 3"/>
          <p:cNvSpPr/>
          <p:nvPr/>
        </p:nvSpPr>
        <p:spPr>
          <a:xfrm>
            <a:off x="702945" y="5786676"/>
            <a:ext cx="7738110" cy="964049"/>
          </a:xfrm>
          <a:prstGeom prst="rect">
            <a:avLst/>
          </a:prstGeom>
          <a:noFill/>
          <a:ln/>
        </p:spPr>
        <p:txBody>
          <a:bodyPr wrap="square" lIns="0" tIns="0" rIns="0" bIns="0" rtlCol="0" anchor="t"/>
          <a:lstStyle/>
          <a:p>
            <a:pPr algn="l" indent="0" marL="0">
              <a:lnSpc>
                <a:spcPts val="2500"/>
              </a:lnSpc>
              <a:buNone/>
            </a:pPr>
            <a:r>
              <a:rPr lang="en-US" sz="1550" dirty="0">
                <a:solidFill>
                  <a:srgbClr val="DAD1E6"/>
                </a:solidFill>
                <a:latin typeface="Fira Sans" pitchFamily="34" charset="0"/>
                <a:ea typeface="Fira Sans" pitchFamily="34" charset="-122"/>
                <a:cs typeface="Fira Sans" pitchFamily="34" charset="-120"/>
              </a:rPr>
              <a:t>Наша мета — забезпечити вас знаннями та навичками, необхідними для виконання точних та ефективних маркшейдерських зйомок в умовах відкритих гірничих робіт.</a:t>
            </a:r>
            <a:endParaRPr lang="en-US" sz="1550" dirty="0"/>
          </a:p>
        </p:txBody>
      </p:sp>
      <p:sp>
        <p:nvSpPr>
          <p:cNvPr id="7" name="Shape 4"/>
          <p:cNvSpPr/>
          <p:nvPr/>
        </p:nvSpPr>
        <p:spPr>
          <a:xfrm>
            <a:off x="702945" y="6991588"/>
            <a:ext cx="321350" cy="321350"/>
          </a:xfrm>
          <a:prstGeom prst="roundRect">
            <a:avLst>
              <a:gd name="adj" fmla="val 28452110"/>
            </a:avLst>
          </a:prstGeom>
          <a:noFill/>
          <a:ln w="7620">
            <a:solidFill>
              <a:srgbClr val="3C3838"/>
            </a:solidFill>
            <a:prstDash val="solid"/>
          </a:ln>
        </p:spPr>
      </p:sp>
      <p:pic>
        <p:nvPicPr>
          <p:cNvPr id="8" name="Image 1" descr="preencoded.png">    </p:cNvPr>
          <p:cNvPicPr>
            <a:picLocks noChangeAspect="1"/>
          </p:cNvPicPr>
          <p:nvPr/>
        </p:nvPicPr>
        <p:blipFill>
          <a:blip r:embed="rId2"/>
          <a:stretch>
            <a:fillRect/>
          </a:stretch>
        </p:blipFill>
        <p:spPr>
          <a:xfrm>
            <a:off x="710565" y="6999208"/>
            <a:ext cx="306110" cy="306110"/>
          </a:xfrm>
          <a:prstGeom prst="rect">
            <a:avLst/>
          </a:prstGeom>
        </p:spPr>
      </p:pic>
      <p:sp>
        <p:nvSpPr>
          <p:cNvPr id="9" name="Text 5"/>
          <p:cNvSpPr/>
          <p:nvPr/>
        </p:nvSpPr>
        <p:spPr>
          <a:xfrm>
            <a:off x="1124664" y="6976586"/>
            <a:ext cx="3048953" cy="351472"/>
          </a:xfrm>
          <a:prstGeom prst="rect">
            <a:avLst/>
          </a:prstGeom>
          <a:noFill/>
          <a:ln/>
        </p:spPr>
        <p:txBody>
          <a:bodyPr wrap="none" lIns="0" tIns="0" rIns="0" bIns="0" rtlCol="0" anchor="t"/>
          <a:lstStyle/>
          <a:p>
            <a:pPr algn="l" indent="0" marL="0">
              <a:lnSpc>
                <a:spcPts val="2750"/>
              </a:lnSpc>
              <a:buNone/>
            </a:pPr>
            <a:r>
              <a:rPr lang="en-US" sz="1950" b="1" dirty="0">
                <a:solidFill>
                  <a:srgbClr val="DAD1E6"/>
                </a:solidFill>
                <a:latin typeface="Fira Sans Bold" pitchFamily="34" charset="0"/>
                <a:ea typeface="Fira Sans Bold" pitchFamily="34" charset="-122"/>
                <a:cs typeface="Fira Sans Bold" pitchFamily="34" charset="-120"/>
              </a:rPr>
              <a:t>на Marksceheider One null</a:t>
            </a:r>
            <a:endParaRPr lang="en-US" sz="19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657106" y="517922"/>
            <a:ext cx="11350943" cy="586621"/>
          </a:xfrm>
          <a:prstGeom prst="rect">
            <a:avLst/>
          </a:prstGeom>
          <a:noFill/>
          <a:ln/>
        </p:spPr>
        <p:txBody>
          <a:bodyPr wrap="none" lIns="0" tIns="0" rIns="0" bIns="0" rtlCol="0" anchor="t"/>
          <a:lstStyle/>
          <a:p>
            <a:pPr algn="l" indent="0" marL="0">
              <a:lnSpc>
                <a:spcPts val="4600"/>
              </a:lnSpc>
              <a:buNone/>
            </a:pPr>
            <a:r>
              <a:rPr lang="en-US" sz="3650" b="1" dirty="0">
                <a:solidFill>
                  <a:srgbClr val="F94CAF"/>
                </a:solidFill>
                <a:latin typeface="Inconsolata Bold" pitchFamily="34" charset="0"/>
                <a:ea typeface="Inconsolata Bold" pitchFamily="34" charset="-122"/>
                <a:cs typeface="Inconsolata Bold" pitchFamily="34" charset="-120"/>
              </a:rPr>
              <a:t>Методика зйомки профілів високих уступів</a:t>
            </a:r>
            <a:endParaRPr lang="en-US" sz="3650" dirty="0"/>
          </a:p>
        </p:txBody>
      </p:sp>
      <p:sp>
        <p:nvSpPr>
          <p:cNvPr id="3" name="Shape 1"/>
          <p:cNvSpPr/>
          <p:nvPr/>
        </p:nvSpPr>
        <p:spPr>
          <a:xfrm>
            <a:off x="657106" y="1479947"/>
            <a:ext cx="1664494" cy="1081564"/>
          </a:xfrm>
          <a:prstGeom prst="roundRect">
            <a:avLst>
              <a:gd name="adj" fmla="val 2604"/>
            </a:avLst>
          </a:prstGeom>
          <a:solidFill>
            <a:srgbClr val="433550"/>
          </a:solidFill>
          <a:ln/>
        </p:spPr>
      </p:sp>
      <p:pic>
        <p:nvPicPr>
          <p:cNvPr id="4" name="Image 0" descr="preencoded.png">    </p:cNvPr>
          <p:cNvPicPr>
            <a:picLocks noChangeAspect="1"/>
          </p:cNvPicPr>
          <p:nvPr/>
        </p:nvPicPr>
        <p:blipFill>
          <a:blip r:embed="rId1"/>
          <a:stretch>
            <a:fillRect/>
          </a:stretch>
        </p:blipFill>
        <p:spPr>
          <a:xfrm>
            <a:off x="1357313" y="1855708"/>
            <a:ext cx="263962" cy="330041"/>
          </a:xfrm>
          <a:prstGeom prst="rect">
            <a:avLst/>
          </a:prstGeom>
        </p:spPr>
      </p:pic>
      <p:sp>
        <p:nvSpPr>
          <p:cNvPr id="5" name="Text 2"/>
          <p:cNvSpPr/>
          <p:nvPr/>
        </p:nvSpPr>
        <p:spPr>
          <a:xfrm>
            <a:off x="2509242" y="1667589"/>
            <a:ext cx="3815715" cy="293251"/>
          </a:xfrm>
          <a:prstGeom prst="rect">
            <a:avLst/>
          </a:prstGeom>
          <a:noFill/>
          <a:ln/>
        </p:spPr>
        <p:txBody>
          <a:bodyPr wrap="none" lIns="0" tIns="0" rIns="0" bIns="0" rtlCol="0" anchor="t"/>
          <a:lstStyle/>
          <a:p>
            <a:pPr algn="l" indent="0" marL="0">
              <a:lnSpc>
                <a:spcPts val="2300"/>
              </a:lnSpc>
              <a:buNone/>
            </a:pPr>
            <a:r>
              <a:rPr lang="en-US" sz="1800" b="1" dirty="0">
                <a:solidFill>
                  <a:srgbClr val="DAD1E6"/>
                </a:solidFill>
                <a:latin typeface="Inconsolata Bold" pitchFamily="34" charset="0"/>
                <a:ea typeface="Inconsolata Bold" pitchFamily="34" charset="-122"/>
                <a:cs typeface="Inconsolata Bold" pitchFamily="34" charset="-120"/>
              </a:rPr>
              <a:t>Вибір позицій спостереження</a:t>
            </a:r>
            <a:endParaRPr lang="en-US" sz="1800" dirty="0"/>
          </a:p>
        </p:txBody>
      </p:sp>
      <p:sp>
        <p:nvSpPr>
          <p:cNvPr id="6" name="Text 3"/>
          <p:cNvSpPr/>
          <p:nvPr/>
        </p:nvSpPr>
        <p:spPr>
          <a:xfrm>
            <a:off x="2509242" y="2073473"/>
            <a:ext cx="6537722" cy="300395"/>
          </a:xfrm>
          <a:prstGeom prst="rect">
            <a:avLst/>
          </a:prstGeom>
          <a:noFill/>
          <a:ln/>
        </p:spPr>
        <p:txBody>
          <a:bodyPr wrap="none" lIns="0" tIns="0" rIns="0" bIns="0" rtlCol="0" anchor="t"/>
          <a:lstStyle/>
          <a:p>
            <a:pPr algn="l" indent="0" marL="0">
              <a:lnSpc>
                <a:spcPts val="2350"/>
              </a:lnSpc>
              <a:buNone/>
            </a:pPr>
            <a:r>
              <a:rPr lang="en-US" sz="1450" dirty="0">
                <a:solidFill>
                  <a:srgbClr val="DAD1E6"/>
                </a:solidFill>
                <a:latin typeface="Fira Sans" pitchFamily="34" charset="0"/>
                <a:ea typeface="Fira Sans" pitchFamily="34" charset="-122"/>
                <a:cs typeface="Fira Sans" pitchFamily="34" charset="-120"/>
              </a:rPr>
              <a:t>Розташування приладів у безпечних місцях з хорошою видимістю уступів</a:t>
            </a:r>
            <a:endParaRPr lang="en-US" sz="1450" dirty="0"/>
          </a:p>
        </p:txBody>
      </p:sp>
      <p:sp>
        <p:nvSpPr>
          <p:cNvPr id="7" name="Shape 4"/>
          <p:cNvSpPr/>
          <p:nvPr/>
        </p:nvSpPr>
        <p:spPr>
          <a:xfrm>
            <a:off x="2415421" y="2551986"/>
            <a:ext cx="11464052" cy="11430"/>
          </a:xfrm>
          <a:prstGeom prst="roundRect">
            <a:avLst>
              <a:gd name="adj" fmla="val 246406"/>
            </a:avLst>
          </a:prstGeom>
          <a:solidFill>
            <a:srgbClr val="5C4E69"/>
          </a:solidFill>
          <a:ln/>
        </p:spPr>
      </p:sp>
      <p:sp>
        <p:nvSpPr>
          <p:cNvPr id="8" name="Shape 5"/>
          <p:cNvSpPr/>
          <p:nvPr/>
        </p:nvSpPr>
        <p:spPr>
          <a:xfrm>
            <a:off x="657106" y="2655332"/>
            <a:ext cx="3328988" cy="1081564"/>
          </a:xfrm>
          <a:prstGeom prst="roundRect">
            <a:avLst>
              <a:gd name="adj" fmla="val 2604"/>
            </a:avLst>
          </a:prstGeom>
          <a:solidFill>
            <a:srgbClr val="433550"/>
          </a:solidFill>
          <a:ln/>
        </p:spPr>
      </p:sp>
      <p:pic>
        <p:nvPicPr>
          <p:cNvPr id="9" name="Image 1" descr="preencoded.png">    </p:cNvPr>
          <p:cNvPicPr>
            <a:picLocks noChangeAspect="1"/>
          </p:cNvPicPr>
          <p:nvPr/>
        </p:nvPicPr>
        <p:blipFill>
          <a:blip r:embed="rId2"/>
          <a:stretch>
            <a:fillRect/>
          </a:stretch>
        </p:blipFill>
        <p:spPr>
          <a:xfrm>
            <a:off x="2189559" y="3031093"/>
            <a:ext cx="263962" cy="330041"/>
          </a:xfrm>
          <a:prstGeom prst="rect">
            <a:avLst/>
          </a:prstGeom>
        </p:spPr>
      </p:pic>
      <p:sp>
        <p:nvSpPr>
          <p:cNvPr id="10" name="Text 6"/>
          <p:cNvSpPr/>
          <p:nvPr/>
        </p:nvSpPr>
        <p:spPr>
          <a:xfrm>
            <a:off x="4173736" y="2842974"/>
            <a:ext cx="4040862" cy="293251"/>
          </a:xfrm>
          <a:prstGeom prst="rect">
            <a:avLst/>
          </a:prstGeom>
          <a:noFill/>
          <a:ln/>
        </p:spPr>
        <p:txBody>
          <a:bodyPr wrap="none" lIns="0" tIns="0" rIns="0" bIns="0" rtlCol="0" anchor="t"/>
          <a:lstStyle/>
          <a:p>
            <a:pPr algn="l" indent="0" marL="0">
              <a:lnSpc>
                <a:spcPts val="2300"/>
              </a:lnSpc>
              <a:buNone/>
            </a:pPr>
            <a:r>
              <a:rPr lang="en-US" sz="1800" b="1" dirty="0">
                <a:solidFill>
                  <a:srgbClr val="DAD1E6"/>
                </a:solidFill>
                <a:latin typeface="Inconsolata Bold" pitchFamily="34" charset="0"/>
                <a:ea typeface="Inconsolata Bold" pitchFamily="34" charset="-122"/>
                <a:cs typeface="Inconsolata Bold" pitchFamily="34" charset="-120"/>
              </a:rPr>
              <a:t>Визначення характерних точок</a:t>
            </a:r>
            <a:endParaRPr lang="en-US" sz="1800" dirty="0"/>
          </a:p>
        </p:txBody>
      </p:sp>
      <p:sp>
        <p:nvSpPr>
          <p:cNvPr id="11" name="Text 7"/>
          <p:cNvSpPr/>
          <p:nvPr/>
        </p:nvSpPr>
        <p:spPr>
          <a:xfrm>
            <a:off x="4173736" y="3248858"/>
            <a:ext cx="6016228" cy="300395"/>
          </a:xfrm>
          <a:prstGeom prst="rect">
            <a:avLst/>
          </a:prstGeom>
          <a:noFill/>
          <a:ln/>
        </p:spPr>
        <p:txBody>
          <a:bodyPr wrap="none" lIns="0" tIns="0" rIns="0" bIns="0" rtlCol="0" anchor="t"/>
          <a:lstStyle/>
          <a:p>
            <a:pPr algn="l" indent="0" marL="0">
              <a:lnSpc>
                <a:spcPts val="2350"/>
              </a:lnSpc>
              <a:buNone/>
            </a:pPr>
            <a:r>
              <a:rPr lang="en-US" sz="1450" dirty="0">
                <a:solidFill>
                  <a:srgbClr val="DAD1E6"/>
                </a:solidFill>
                <a:latin typeface="Fira Sans" pitchFamily="34" charset="0"/>
                <a:ea typeface="Fira Sans" pitchFamily="34" charset="-122"/>
                <a:cs typeface="Fira Sans" pitchFamily="34" charset="-120"/>
              </a:rPr>
              <a:t>Ідентифікація верхньої та нижньої бровок, зломів поверхні, тріщин</a:t>
            </a:r>
            <a:endParaRPr lang="en-US" sz="1450" dirty="0"/>
          </a:p>
        </p:txBody>
      </p:sp>
      <p:sp>
        <p:nvSpPr>
          <p:cNvPr id="12" name="Shape 8"/>
          <p:cNvSpPr/>
          <p:nvPr/>
        </p:nvSpPr>
        <p:spPr>
          <a:xfrm>
            <a:off x="4079915" y="3727371"/>
            <a:ext cx="9799558" cy="11430"/>
          </a:xfrm>
          <a:prstGeom prst="roundRect">
            <a:avLst>
              <a:gd name="adj" fmla="val 246406"/>
            </a:avLst>
          </a:prstGeom>
          <a:solidFill>
            <a:srgbClr val="5C4E69"/>
          </a:solidFill>
          <a:ln/>
        </p:spPr>
      </p:sp>
      <p:sp>
        <p:nvSpPr>
          <p:cNvPr id="13" name="Shape 9"/>
          <p:cNvSpPr/>
          <p:nvPr/>
        </p:nvSpPr>
        <p:spPr>
          <a:xfrm>
            <a:off x="657106" y="3830717"/>
            <a:ext cx="4993481" cy="1081564"/>
          </a:xfrm>
          <a:prstGeom prst="roundRect">
            <a:avLst>
              <a:gd name="adj" fmla="val 2604"/>
            </a:avLst>
          </a:prstGeom>
          <a:solidFill>
            <a:srgbClr val="433550"/>
          </a:solidFill>
          <a:ln/>
        </p:spPr>
      </p:sp>
      <p:pic>
        <p:nvPicPr>
          <p:cNvPr id="14" name="Image 2" descr="preencoded.png">    </p:cNvPr>
          <p:cNvPicPr>
            <a:picLocks noChangeAspect="1"/>
          </p:cNvPicPr>
          <p:nvPr/>
        </p:nvPicPr>
        <p:blipFill>
          <a:blip r:embed="rId3"/>
          <a:stretch>
            <a:fillRect/>
          </a:stretch>
        </p:blipFill>
        <p:spPr>
          <a:xfrm>
            <a:off x="3021806" y="4206478"/>
            <a:ext cx="263962" cy="330041"/>
          </a:xfrm>
          <a:prstGeom prst="rect">
            <a:avLst/>
          </a:prstGeom>
        </p:spPr>
      </p:pic>
      <p:sp>
        <p:nvSpPr>
          <p:cNvPr id="15" name="Text 10"/>
          <p:cNvSpPr/>
          <p:nvPr/>
        </p:nvSpPr>
        <p:spPr>
          <a:xfrm>
            <a:off x="5838230" y="4018359"/>
            <a:ext cx="3011091" cy="293251"/>
          </a:xfrm>
          <a:prstGeom prst="rect">
            <a:avLst/>
          </a:prstGeom>
          <a:noFill/>
          <a:ln/>
        </p:spPr>
        <p:txBody>
          <a:bodyPr wrap="none" lIns="0" tIns="0" rIns="0" bIns="0" rtlCol="0" anchor="t"/>
          <a:lstStyle/>
          <a:p>
            <a:pPr algn="l" indent="0" marL="0">
              <a:lnSpc>
                <a:spcPts val="2300"/>
              </a:lnSpc>
              <a:buNone/>
            </a:pPr>
            <a:r>
              <a:rPr lang="en-US" sz="1800" b="1" dirty="0">
                <a:solidFill>
                  <a:srgbClr val="DAD1E6"/>
                </a:solidFill>
                <a:latin typeface="Inconsolata Bold" pitchFamily="34" charset="0"/>
                <a:ea typeface="Inconsolata Bold" pitchFamily="34" charset="-122"/>
                <a:cs typeface="Inconsolata Bold" pitchFamily="34" charset="-120"/>
              </a:rPr>
              <a:t>Виконання вимірювань</a:t>
            </a:r>
            <a:endParaRPr lang="en-US" sz="1800" dirty="0"/>
          </a:p>
        </p:txBody>
      </p:sp>
      <p:sp>
        <p:nvSpPr>
          <p:cNvPr id="16" name="Text 11"/>
          <p:cNvSpPr/>
          <p:nvPr/>
        </p:nvSpPr>
        <p:spPr>
          <a:xfrm>
            <a:off x="5838230" y="4424243"/>
            <a:ext cx="5388769" cy="300395"/>
          </a:xfrm>
          <a:prstGeom prst="rect">
            <a:avLst/>
          </a:prstGeom>
          <a:noFill/>
          <a:ln/>
        </p:spPr>
        <p:txBody>
          <a:bodyPr wrap="none" lIns="0" tIns="0" rIns="0" bIns="0" rtlCol="0" anchor="t"/>
          <a:lstStyle/>
          <a:p>
            <a:pPr algn="l" indent="0" marL="0">
              <a:lnSpc>
                <a:spcPts val="2350"/>
              </a:lnSpc>
              <a:buNone/>
            </a:pPr>
            <a:r>
              <a:rPr lang="en-US" sz="1450" dirty="0">
                <a:solidFill>
                  <a:srgbClr val="DAD1E6"/>
                </a:solidFill>
                <a:latin typeface="Fira Sans" pitchFamily="34" charset="0"/>
                <a:ea typeface="Fira Sans" pitchFamily="34" charset="-122"/>
                <a:cs typeface="Fira Sans" pitchFamily="34" charset="-120"/>
              </a:rPr>
              <a:t>Визначення координат характерних точок обраним методом</a:t>
            </a:r>
            <a:endParaRPr lang="en-US" sz="1450" dirty="0"/>
          </a:p>
        </p:txBody>
      </p:sp>
      <p:sp>
        <p:nvSpPr>
          <p:cNvPr id="17" name="Shape 12"/>
          <p:cNvSpPr/>
          <p:nvPr/>
        </p:nvSpPr>
        <p:spPr>
          <a:xfrm>
            <a:off x="5744408" y="4902756"/>
            <a:ext cx="8135064" cy="11430"/>
          </a:xfrm>
          <a:prstGeom prst="roundRect">
            <a:avLst>
              <a:gd name="adj" fmla="val 246406"/>
            </a:avLst>
          </a:prstGeom>
          <a:solidFill>
            <a:srgbClr val="5C4E69"/>
          </a:solidFill>
          <a:ln/>
        </p:spPr>
      </p:sp>
      <p:sp>
        <p:nvSpPr>
          <p:cNvPr id="18" name="Shape 13"/>
          <p:cNvSpPr/>
          <p:nvPr/>
        </p:nvSpPr>
        <p:spPr>
          <a:xfrm>
            <a:off x="657106" y="5006102"/>
            <a:ext cx="6658094" cy="1081564"/>
          </a:xfrm>
          <a:prstGeom prst="roundRect">
            <a:avLst>
              <a:gd name="adj" fmla="val 2604"/>
            </a:avLst>
          </a:prstGeom>
          <a:solidFill>
            <a:srgbClr val="433550"/>
          </a:solidFill>
          <a:ln/>
        </p:spPr>
      </p:sp>
      <p:pic>
        <p:nvPicPr>
          <p:cNvPr id="19" name="Image 3" descr="preencoded.png">    </p:cNvPr>
          <p:cNvPicPr>
            <a:picLocks noChangeAspect="1"/>
          </p:cNvPicPr>
          <p:nvPr/>
        </p:nvPicPr>
        <p:blipFill>
          <a:blip r:embed="rId4"/>
          <a:stretch>
            <a:fillRect/>
          </a:stretch>
        </p:blipFill>
        <p:spPr>
          <a:xfrm>
            <a:off x="3854172" y="5381863"/>
            <a:ext cx="263962" cy="330041"/>
          </a:xfrm>
          <a:prstGeom prst="rect">
            <a:avLst/>
          </a:prstGeom>
        </p:spPr>
      </p:pic>
      <p:sp>
        <p:nvSpPr>
          <p:cNvPr id="20" name="Text 14"/>
          <p:cNvSpPr/>
          <p:nvPr/>
        </p:nvSpPr>
        <p:spPr>
          <a:xfrm>
            <a:off x="7502843" y="5193744"/>
            <a:ext cx="2387441" cy="293251"/>
          </a:xfrm>
          <a:prstGeom prst="rect">
            <a:avLst/>
          </a:prstGeom>
          <a:noFill/>
          <a:ln/>
        </p:spPr>
        <p:txBody>
          <a:bodyPr wrap="none" lIns="0" tIns="0" rIns="0" bIns="0" rtlCol="0" anchor="t"/>
          <a:lstStyle/>
          <a:p>
            <a:pPr algn="l" indent="0" marL="0">
              <a:lnSpc>
                <a:spcPts val="2300"/>
              </a:lnSpc>
              <a:buNone/>
            </a:pPr>
            <a:r>
              <a:rPr lang="en-US" sz="1800" b="1" dirty="0">
                <a:solidFill>
                  <a:srgbClr val="DAD1E6"/>
                </a:solidFill>
                <a:latin typeface="Inconsolata Bold" pitchFamily="34" charset="0"/>
                <a:ea typeface="Inconsolata Bold" pitchFamily="34" charset="-122"/>
                <a:cs typeface="Inconsolata Bold" pitchFamily="34" charset="-120"/>
              </a:rPr>
              <a:t>Побудова профілів</a:t>
            </a:r>
            <a:endParaRPr lang="en-US" sz="1800" dirty="0"/>
          </a:p>
        </p:txBody>
      </p:sp>
      <p:sp>
        <p:nvSpPr>
          <p:cNvPr id="21" name="Text 15"/>
          <p:cNvSpPr/>
          <p:nvPr/>
        </p:nvSpPr>
        <p:spPr>
          <a:xfrm>
            <a:off x="7502843" y="5599628"/>
            <a:ext cx="4982170" cy="300395"/>
          </a:xfrm>
          <a:prstGeom prst="rect">
            <a:avLst/>
          </a:prstGeom>
          <a:noFill/>
          <a:ln/>
        </p:spPr>
        <p:txBody>
          <a:bodyPr wrap="none" lIns="0" tIns="0" rIns="0" bIns="0" rtlCol="0" anchor="t"/>
          <a:lstStyle/>
          <a:p>
            <a:pPr algn="l" indent="0" marL="0">
              <a:lnSpc>
                <a:spcPts val="2350"/>
              </a:lnSpc>
              <a:buNone/>
            </a:pPr>
            <a:r>
              <a:rPr lang="en-US" sz="1450" dirty="0">
                <a:solidFill>
                  <a:srgbClr val="DAD1E6"/>
                </a:solidFill>
                <a:latin typeface="Fira Sans" pitchFamily="34" charset="0"/>
                <a:ea typeface="Fira Sans" pitchFamily="34" charset="-122"/>
                <a:cs typeface="Fira Sans" pitchFamily="34" charset="-120"/>
              </a:rPr>
              <a:t>Створення поперечних та повздовжніх профілів уступів</a:t>
            </a:r>
            <a:endParaRPr lang="en-US" sz="1450" dirty="0"/>
          </a:p>
        </p:txBody>
      </p:sp>
      <p:sp>
        <p:nvSpPr>
          <p:cNvPr id="22" name="Text 16"/>
          <p:cNvSpPr/>
          <p:nvPr/>
        </p:nvSpPr>
        <p:spPr>
          <a:xfrm>
            <a:off x="657106" y="6298882"/>
            <a:ext cx="13316188" cy="600789"/>
          </a:xfrm>
          <a:prstGeom prst="rect">
            <a:avLst/>
          </a:prstGeom>
          <a:noFill/>
          <a:ln/>
        </p:spPr>
        <p:txBody>
          <a:bodyPr wrap="square" lIns="0" tIns="0" rIns="0" bIns="0" rtlCol="0" anchor="t"/>
          <a:lstStyle/>
          <a:p>
            <a:pPr algn="l" indent="0" marL="0">
              <a:lnSpc>
                <a:spcPts val="2350"/>
              </a:lnSpc>
              <a:buNone/>
            </a:pPr>
            <a:r>
              <a:rPr lang="en-US" sz="1450" dirty="0">
                <a:solidFill>
                  <a:srgbClr val="DAD1E6"/>
                </a:solidFill>
                <a:latin typeface="Fira Sans" pitchFamily="34" charset="0"/>
                <a:ea typeface="Fira Sans" pitchFamily="34" charset="-122"/>
                <a:cs typeface="Fira Sans" pitchFamily="34" charset="-120"/>
              </a:rPr>
              <a:t>При зйомці профілів високих уступів важливо забезпечити достатню детальність вимірювань для виявлення навіть незначних деформацій поверхні. Рекомендується виконувати зйомку в кількох перерізах для кожного уступу, щоб мати повну картину його стану.</a:t>
            </a:r>
            <a:endParaRPr lang="en-US" sz="1450" dirty="0"/>
          </a:p>
        </p:txBody>
      </p:sp>
      <p:sp>
        <p:nvSpPr>
          <p:cNvPr id="23" name="Text 17"/>
          <p:cNvSpPr/>
          <p:nvPr/>
        </p:nvSpPr>
        <p:spPr>
          <a:xfrm>
            <a:off x="657106" y="7110889"/>
            <a:ext cx="13316188" cy="600789"/>
          </a:xfrm>
          <a:prstGeom prst="rect">
            <a:avLst/>
          </a:prstGeom>
          <a:noFill/>
          <a:ln/>
        </p:spPr>
        <p:txBody>
          <a:bodyPr wrap="square" lIns="0" tIns="0" rIns="0" bIns="0" rtlCol="0" anchor="t"/>
          <a:lstStyle/>
          <a:p>
            <a:pPr algn="l" indent="0" marL="0">
              <a:lnSpc>
                <a:spcPts val="2350"/>
              </a:lnSpc>
              <a:buNone/>
            </a:pPr>
            <a:r>
              <a:rPr lang="en-US" sz="1450" dirty="0">
                <a:solidFill>
                  <a:srgbClr val="DAD1E6"/>
                </a:solidFill>
                <a:latin typeface="Fira Sans" pitchFamily="34" charset="0"/>
                <a:ea typeface="Fira Sans" pitchFamily="34" charset="-122"/>
                <a:cs typeface="Fira Sans" pitchFamily="34" charset="-120"/>
              </a:rPr>
              <a:t>Сучасні методи, такі як наземне лазерне сканування, дозволяють отримувати не окремі профілі, а цілісну тривимірну модель поверхні з високою щільністю точок, що значно підвищує інформативність результатів.</a:t>
            </a:r>
            <a:endParaRPr lang="en-US" sz="14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056352" y="709970"/>
            <a:ext cx="8004096" cy="1017984"/>
          </a:xfrm>
          <a:prstGeom prst="rect">
            <a:avLst/>
          </a:prstGeom>
          <a:noFill/>
          <a:ln/>
        </p:spPr>
        <p:txBody>
          <a:bodyPr wrap="square" lIns="0" tIns="0" rIns="0" bIns="0" rtlCol="0" anchor="t"/>
          <a:lstStyle/>
          <a:p>
            <a:pPr algn="l" indent="0" marL="0">
              <a:lnSpc>
                <a:spcPts val="4000"/>
              </a:lnSpc>
              <a:buNone/>
            </a:pPr>
            <a:r>
              <a:rPr lang="en-US" sz="3200" b="1" dirty="0">
                <a:solidFill>
                  <a:srgbClr val="F94CAF"/>
                </a:solidFill>
                <a:latin typeface="Inconsolata Bold" pitchFamily="34" charset="0"/>
                <a:ea typeface="Inconsolata Bold" pitchFamily="34" charset="-122"/>
                <a:cs typeface="Inconsolata Bold" pitchFamily="34" charset="-120"/>
              </a:rPr>
              <a:t>Тахеометрична зйомка: суть та призначення</a:t>
            </a:r>
            <a:endParaRPr lang="en-US" sz="3200" dirty="0"/>
          </a:p>
        </p:txBody>
      </p:sp>
      <p:sp>
        <p:nvSpPr>
          <p:cNvPr id="4" name="Text 1"/>
          <p:cNvSpPr/>
          <p:nvPr/>
        </p:nvSpPr>
        <p:spPr>
          <a:xfrm>
            <a:off x="6056352" y="2053471"/>
            <a:ext cx="3879890" cy="537329"/>
          </a:xfrm>
          <a:prstGeom prst="rect">
            <a:avLst/>
          </a:prstGeom>
          <a:noFill/>
          <a:ln/>
        </p:spPr>
        <p:txBody>
          <a:bodyPr wrap="none" lIns="0" tIns="0" rIns="0" bIns="0" rtlCol="0" anchor="t"/>
          <a:lstStyle/>
          <a:p>
            <a:pPr algn="ctr" indent="0" marL="0">
              <a:lnSpc>
                <a:spcPts val="4200"/>
              </a:lnSpc>
              <a:buNone/>
            </a:pPr>
            <a:r>
              <a:rPr lang="en-US" sz="4200" b="1" dirty="0">
                <a:solidFill>
                  <a:srgbClr val="DAD1E6"/>
                </a:solidFill>
                <a:latin typeface="Inconsolata Bold" pitchFamily="34" charset="0"/>
                <a:ea typeface="Inconsolata Bold" pitchFamily="34" charset="-122"/>
                <a:cs typeface="Inconsolata Bold" pitchFamily="34" charset="-120"/>
              </a:rPr>
              <a:t>1</a:t>
            </a:r>
            <a:endParaRPr lang="en-US" sz="4200" dirty="0"/>
          </a:p>
        </p:txBody>
      </p:sp>
      <p:sp>
        <p:nvSpPr>
          <p:cNvPr id="5" name="Text 2"/>
          <p:cNvSpPr/>
          <p:nvPr/>
        </p:nvSpPr>
        <p:spPr>
          <a:xfrm>
            <a:off x="6715839" y="2794159"/>
            <a:ext cx="2560915" cy="254437"/>
          </a:xfrm>
          <a:prstGeom prst="rect">
            <a:avLst/>
          </a:prstGeom>
          <a:noFill/>
          <a:ln/>
        </p:spPr>
        <p:txBody>
          <a:bodyPr wrap="none" lIns="0" tIns="0" rIns="0" bIns="0" rtlCol="0" anchor="t"/>
          <a:lstStyle/>
          <a:p>
            <a:pPr algn="ctr" indent="0" marL="0">
              <a:lnSpc>
                <a:spcPts val="2000"/>
              </a:lnSpc>
              <a:buNone/>
            </a:pPr>
            <a:r>
              <a:rPr lang="en-US" sz="1600" b="1" dirty="0">
                <a:solidFill>
                  <a:srgbClr val="DAD1E6"/>
                </a:solidFill>
                <a:latin typeface="Inconsolata Bold" pitchFamily="34" charset="0"/>
                <a:ea typeface="Inconsolata Bold" pitchFamily="34" charset="-122"/>
                <a:cs typeface="Inconsolata Bold" pitchFamily="34" charset="-120"/>
              </a:rPr>
              <a:t>Вимірювані параметри</a:t>
            </a:r>
            <a:endParaRPr lang="en-US" sz="1600" dirty="0"/>
          </a:p>
        </p:txBody>
      </p:sp>
      <p:sp>
        <p:nvSpPr>
          <p:cNvPr id="6" name="Text 3"/>
          <p:cNvSpPr/>
          <p:nvPr/>
        </p:nvSpPr>
        <p:spPr>
          <a:xfrm>
            <a:off x="6056352" y="3146227"/>
            <a:ext cx="3879890" cy="260509"/>
          </a:xfrm>
          <a:prstGeom prst="rect">
            <a:avLst/>
          </a:prstGeom>
          <a:noFill/>
          <a:ln/>
        </p:spPr>
        <p:txBody>
          <a:bodyPr wrap="none" lIns="0" tIns="0" rIns="0" bIns="0" rtlCol="0" anchor="t"/>
          <a:lstStyle/>
          <a:p>
            <a:pPr algn="ctr" indent="0" marL="0">
              <a:lnSpc>
                <a:spcPts val="2050"/>
              </a:lnSpc>
              <a:buNone/>
            </a:pPr>
            <a:r>
              <a:rPr lang="en-US" sz="1250" dirty="0">
                <a:solidFill>
                  <a:srgbClr val="DAD1E6"/>
                </a:solidFill>
                <a:latin typeface="Fira Sans" pitchFamily="34" charset="0"/>
                <a:ea typeface="Fira Sans" pitchFamily="34" charset="-122"/>
                <a:cs typeface="Fira Sans" pitchFamily="34" charset="-120"/>
              </a:rPr>
              <a:t>Горизонтальні та вертикальні кути, відстані</a:t>
            </a:r>
            <a:endParaRPr lang="en-US" sz="1250" dirty="0"/>
          </a:p>
        </p:txBody>
      </p:sp>
      <p:sp>
        <p:nvSpPr>
          <p:cNvPr id="7" name="Text 4"/>
          <p:cNvSpPr/>
          <p:nvPr/>
        </p:nvSpPr>
        <p:spPr>
          <a:xfrm>
            <a:off x="10180439" y="2053471"/>
            <a:ext cx="3880009" cy="537329"/>
          </a:xfrm>
          <a:prstGeom prst="rect">
            <a:avLst/>
          </a:prstGeom>
          <a:noFill/>
          <a:ln/>
        </p:spPr>
        <p:txBody>
          <a:bodyPr wrap="none" lIns="0" tIns="0" rIns="0" bIns="0" rtlCol="0" anchor="t"/>
          <a:lstStyle/>
          <a:p>
            <a:pPr algn="ctr" indent="0" marL="0">
              <a:lnSpc>
                <a:spcPts val="4200"/>
              </a:lnSpc>
              <a:buNone/>
            </a:pPr>
            <a:r>
              <a:rPr lang="en-US" sz="4200" b="1" dirty="0">
                <a:solidFill>
                  <a:srgbClr val="DAD1E6"/>
                </a:solidFill>
                <a:latin typeface="Inconsolata Bold" pitchFamily="34" charset="0"/>
                <a:ea typeface="Inconsolata Bold" pitchFamily="34" charset="-122"/>
                <a:cs typeface="Inconsolata Bold" pitchFamily="34" charset="-120"/>
              </a:rPr>
              <a:t>3D</a:t>
            </a:r>
            <a:endParaRPr lang="en-US" sz="4200" dirty="0"/>
          </a:p>
        </p:txBody>
      </p:sp>
      <p:sp>
        <p:nvSpPr>
          <p:cNvPr id="8" name="Text 5"/>
          <p:cNvSpPr/>
          <p:nvPr/>
        </p:nvSpPr>
        <p:spPr>
          <a:xfrm>
            <a:off x="10841474" y="2794159"/>
            <a:ext cx="2557939" cy="254437"/>
          </a:xfrm>
          <a:prstGeom prst="rect">
            <a:avLst/>
          </a:prstGeom>
          <a:noFill/>
          <a:ln/>
        </p:spPr>
        <p:txBody>
          <a:bodyPr wrap="none" lIns="0" tIns="0" rIns="0" bIns="0" rtlCol="0" anchor="t"/>
          <a:lstStyle/>
          <a:p>
            <a:pPr algn="ctr" indent="0" marL="0">
              <a:lnSpc>
                <a:spcPts val="2000"/>
              </a:lnSpc>
              <a:buNone/>
            </a:pPr>
            <a:r>
              <a:rPr lang="en-US" sz="1600" b="1" dirty="0">
                <a:solidFill>
                  <a:srgbClr val="DAD1E6"/>
                </a:solidFill>
                <a:latin typeface="Inconsolata Bold" pitchFamily="34" charset="0"/>
                <a:ea typeface="Inconsolata Bold" pitchFamily="34" charset="-122"/>
                <a:cs typeface="Inconsolata Bold" pitchFamily="34" charset="-120"/>
              </a:rPr>
              <a:t>Визначення координат</a:t>
            </a:r>
            <a:endParaRPr lang="en-US" sz="1600" dirty="0"/>
          </a:p>
        </p:txBody>
      </p:sp>
      <p:sp>
        <p:nvSpPr>
          <p:cNvPr id="9" name="Text 6"/>
          <p:cNvSpPr/>
          <p:nvPr/>
        </p:nvSpPr>
        <p:spPr>
          <a:xfrm>
            <a:off x="10180439" y="3146227"/>
            <a:ext cx="3880009" cy="260509"/>
          </a:xfrm>
          <a:prstGeom prst="rect">
            <a:avLst/>
          </a:prstGeom>
          <a:noFill/>
          <a:ln/>
        </p:spPr>
        <p:txBody>
          <a:bodyPr wrap="none" lIns="0" tIns="0" rIns="0" bIns="0" rtlCol="0" anchor="t"/>
          <a:lstStyle/>
          <a:p>
            <a:pPr algn="ctr" indent="0" marL="0">
              <a:lnSpc>
                <a:spcPts val="2050"/>
              </a:lnSpc>
              <a:buNone/>
            </a:pPr>
            <a:r>
              <a:rPr lang="en-US" sz="1250" dirty="0">
                <a:solidFill>
                  <a:srgbClr val="DAD1E6"/>
                </a:solidFill>
                <a:latin typeface="Fira Sans" pitchFamily="34" charset="0"/>
                <a:ea typeface="Fira Sans" pitchFamily="34" charset="-122"/>
                <a:cs typeface="Fira Sans" pitchFamily="34" charset="-120"/>
              </a:rPr>
              <a:t>Просторові координати X, Y, Z в єдиній системі</a:t>
            </a:r>
            <a:endParaRPr lang="en-US" sz="1250" dirty="0"/>
          </a:p>
        </p:txBody>
      </p:sp>
      <p:sp>
        <p:nvSpPr>
          <p:cNvPr id="10" name="Text 7"/>
          <p:cNvSpPr/>
          <p:nvPr/>
        </p:nvSpPr>
        <p:spPr>
          <a:xfrm>
            <a:off x="8118396" y="3976568"/>
            <a:ext cx="3879890" cy="537329"/>
          </a:xfrm>
          <a:prstGeom prst="rect">
            <a:avLst/>
          </a:prstGeom>
          <a:noFill/>
          <a:ln/>
        </p:spPr>
        <p:txBody>
          <a:bodyPr wrap="none" lIns="0" tIns="0" rIns="0" bIns="0" rtlCol="0" anchor="t"/>
          <a:lstStyle/>
          <a:p>
            <a:pPr algn="ctr" indent="0" marL="0">
              <a:lnSpc>
                <a:spcPts val="4200"/>
              </a:lnSpc>
              <a:buNone/>
            </a:pPr>
            <a:r>
              <a:rPr lang="en-US" sz="4200" b="1" dirty="0">
                <a:solidFill>
                  <a:srgbClr val="DAD1E6"/>
                </a:solidFill>
                <a:latin typeface="Inconsolata Bold" pitchFamily="34" charset="0"/>
                <a:ea typeface="Inconsolata Bold" pitchFamily="34" charset="-122"/>
                <a:cs typeface="Inconsolata Bold" pitchFamily="34" charset="-120"/>
              </a:rPr>
              <a:t>0.5-3</a:t>
            </a:r>
            <a:endParaRPr lang="en-US" sz="4200" dirty="0"/>
          </a:p>
        </p:txBody>
      </p:sp>
      <p:sp>
        <p:nvSpPr>
          <p:cNvPr id="11" name="Text 8"/>
          <p:cNvSpPr/>
          <p:nvPr/>
        </p:nvSpPr>
        <p:spPr>
          <a:xfrm>
            <a:off x="9040535" y="4717256"/>
            <a:ext cx="2035612" cy="254437"/>
          </a:xfrm>
          <a:prstGeom prst="rect">
            <a:avLst/>
          </a:prstGeom>
          <a:noFill/>
          <a:ln/>
        </p:spPr>
        <p:txBody>
          <a:bodyPr wrap="none" lIns="0" tIns="0" rIns="0" bIns="0" rtlCol="0" anchor="t"/>
          <a:lstStyle/>
          <a:p>
            <a:pPr algn="ctr" indent="0" marL="0">
              <a:lnSpc>
                <a:spcPts val="2000"/>
              </a:lnSpc>
              <a:buNone/>
            </a:pPr>
            <a:r>
              <a:rPr lang="en-US" sz="1600" b="1" dirty="0">
                <a:solidFill>
                  <a:srgbClr val="DAD1E6"/>
                </a:solidFill>
                <a:latin typeface="Inconsolata Bold" pitchFamily="34" charset="0"/>
                <a:ea typeface="Inconsolata Bold" pitchFamily="34" charset="-122"/>
                <a:cs typeface="Inconsolata Bold" pitchFamily="34" charset="-120"/>
              </a:rPr>
              <a:t>Точність, см</a:t>
            </a:r>
            <a:endParaRPr lang="en-US" sz="1600" dirty="0"/>
          </a:p>
        </p:txBody>
      </p:sp>
      <p:sp>
        <p:nvSpPr>
          <p:cNvPr id="12" name="Text 9"/>
          <p:cNvSpPr/>
          <p:nvPr/>
        </p:nvSpPr>
        <p:spPr>
          <a:xfrm>
            <a:off x="8118396" y="5069324"/>
            <a:ext cx="3879890" cy="260509"/>
          </a:xfrm>
          <a:prstGeom prst="rect">
            <a:avLst/>
          </a:prstGeom>
          <a:noFill/>
          <a:ln/>
        </p:spPr>
        <p:txBody>
          <a:bodyPr wrap="none" lIns="0" tIns="0" rIns="0" bIns="0" rtlCol="0" anchor="t"/>
          <a:lstStyle/>
          <a:p>
            <a:pPr algn="ctr" indent="0" marL="0">
              <a:lnSpc>
                <a:spcPts val="2050"/>
              </a:lnSpc>
              <a:buNone/>
            </a:pPr>
            <a:r>
              <a:rPr lang="en-US" sz="1250" dirty="0">
                <a:solidFill>
                  <a:srgbClr val="DAD1E6"/>
                </a:solidFill>
                <a:latin typeface="Fira Sans" pitchFamily="34" charset="0"/>
                <a:ea typeface="Fira Sans" pitchFamily="34" charset="-122"/>
                <a:cs typeface="Fira Sans" pitchFamily="34" charset="-120"/>
              </a:rPr>
              <a:t>Залежно від приладу та умов зйомки</a:t>
            </a:r>
            <a:endParaRPr lang="en-US" sz="1250" dirty="0"/>
          </a:p>
        </p:txBody>
      </p:sp>
      <p:sp>
        <p:nvSpPr>
          <p:cNvPr id="13" name="Text 10"/>
          <p:cNvSpPr/>
          <p:nvPr/>
        </p:nvSpPr>
        <p:spPr>
          <a:xfrm>
            <a:off x="6056352" y="5512951"/>
            <a:ext cx="8004096" cy="1042035"/>
          </a:xfrm>
          <a:prstGeom prst="rect">
            <a:avLst/>
          </a:prstGeom>
          <a:noFill/>
          <a:ln/>
        </p:spPr>
        <p:txBody>
          <a:bodyPr wrap="square" lIns="0" tIns="0" rIns="0" bIns="0" rtlCol="0" anchor="t"/>
          <a:lstStyle/>
          <a:p>
            <a:pPr algn="l" indent="0" marL="0">
              <a:lnSpc>
                <a:spcPts val="2050"/>
              </a:lnSpc>
              <a:buNone/>
            </a:pPr>
            <a:r>
              <a:rPr lang="en-US" sz="1250" dirty="0">
                <a:solidFill>
                  <a:srgbClr val="DAD1E6"/>
                </a:solidFill>
                <a:latin typeface="Fira Sans" pitchFamily="34" charset="0"/>
                <a:ea typeface="Fira Sans" pitchFamily="34" charset="-122"/>
                <a:cs typeface="Fira Sans" pitchFamily="34" charset="-120"/>
              </a:rPr>
              <a:t>Тахеометрична зйомка — це метод визначення планового та висотного положення точок місцевості за допомогою тахеометра (тотальної станції). Назва походить від грецьких слів "тахео" (швидко) та "метрео" (вимірюю), що відображає основну перевагу методу — швидке отримання як планових, так і висотних координат точок.</a:t>
            </a:r>
            <a:endParaRPr lang="en-US" sz="1250" dirty="0"/>
          </a:p>
        </p:txBody>
      </p:sp>
      <p:sp>
        <p:nvSpPr>
          <p:cNvPr id="14" name="Text 11"/>
          <p:cNvSpPr/>
          <p:nvPr/>
        </p:nvSpPr>
        <p:spPr>
          <a:xfrm>
            <a:off x="6056352" y="6738104"/>
            <a:ext cx="8004096" cy="781526"/>
          </a:xfrm>
          <a:prstGeom prst="rect">
            <a:avLst/>
          </a:prstGeom>
          <a:noFill/>
          <a:ln/>
        </p:spPr>
        <p:txBody>
          <a:bodyPr wrap="square" lIns="0" tIns="0" rIns="0" bIns="0" rtlCol="0" anchor="t"/>
          <a:lstStyle/>
          <a:p>
            <a:pPr algn="l" indent="0" marL="0">
              <a:lnSpc>
                <a:spcPts val="2050"/>
              </a:lnSpc>
              <a:buNone/>
            </a:pPr>
            <a:r>
              <a:rPr lang="en-US" sz="1250" dirty="0">
                <a:solidFill>
                  <a:srgbClr val="DAD1E6"/>
                </a:solidFill>
                <a:latin typeface="Fira Sans" pitchFamily="34" charset="0"/>
                <a:ea typeface="Fira Sans" pitchFamily="34" charset="-122"/>
                <a:cs typeface="Fira Sans" pitchFamily="34" charset="-120"/>
              </a:rPr>
              <a:t>Суть методу полягає у вимірюванні горизонтальних та вертикальних кутів, а також відстаней від точки стояння приладу до точок місцевості. На основі цих вимірювань обчислюються просторові координати точок, які використовуються для створення топографічних планів та цифрових моделей місцевості.</a:t>
            </a:r>
            <a:endParaRPr lang="en-US" sz="12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325291"/>
          </a:xfrm>
          <a:prstGeom prst="rect">
            <a:avLst/>
          </a:prstGeom>
        </p:spPr>
      </p:pic>
      <p:sp>
        <p:nvSpPr>
          <p:cNvPr id="3" name="Text 0"/>
          <p:cNvSpPr/>
          <p:nvPr/>
        </p:nvSpPr>
        <p:spPr>
          <a:xfrm>
            <a:off x="651034" y="2919174"/>
            <a:ext cx="12558355" cy="581263"/>
          </a:xfrm>
          <a:prstGeom prst="rect">
            <a:avLst/>
          </a:prstGeom>
          <a:noFill/>
          <a:ln/>
        </p:spPr>
        <p:txBody>
          <a:bodyPr wrap="none" lIns="0" tIns="0" rIns="0" bIns="0" rtlCol="0" anchor="t"/>
          <a:lstStyle/>
          <a:p>
            <a:pPr algn="l" indent="0" marL="0">
              <a:lnSpc>
                <a:spcPts val="4550"/>
              </a:lnSpc>
              <a:buNone/>
            </a:pPr>
            <a:r>
              <a:rPr lang="en-US" sz="3650" b="1" dirty="0">
                <a:solidFill>
                  <a:srgbClr val="F94CAF"/>
                </a:solidFill>
                <a:latin typeface="Inconsolata Bold" pitchFamily="34" charset="0"/>
                <a:ea typeface="Inconsolata Bold" pitchFamily="34" charset="-122"/>
                <a:cs typeface="Inconsolata Bold" pitchFamily="34" charset="-120"/>
              </a:rPr>
              <a:t>Прилади для виконання тахеометричної зйомки</a:t>
            </a:r>
            <a:endParaRPr lang="en-US" sz="3650" dirty="0"/>
          </a:p>
        </p:txBody>
      </p:sp>
      <p:sp>
        <p:nvSpPr>
          <p:cNvPr id="4" name="Shape 1"/>
          <p:cNvSpPr/>
          <p:nvPr/>
        </p:nvSpPr>
        <p:spPr>
          <a:xfrm>
            <a:off x="651034" y="3779401"/>
            <a:ext cx="4318754" cy="2754392"/>
          </a:xfrm>
          <a:prstGeom prst="roundRect">
            <a:avLst>
              <a:gd name="adj" fmla="val 1013"/>
            </a:avLst>
          </a:prstGeom>
          <a:solidFill>
            <a:srgbClr val="433550"/>
          </a:solidFill>
          <a:ln/>
        </p:spPr>
      </p:sp>
      <p:sp>
        <p:nvSpPr>
          <p:cNvPr id="5" name="Text 2"/>
          <p:cNvSpPr/>
          <p:nvPr/>
        </p:nvSpPr>
        <p:spPr>
          <a:xfrm>
            <a:off x="837009" y="3965377"/>
            <a:ext cx="2936796" cy="290632"/>
          </a:xfrm>
          <a:prstGeom prst="rect">
            <a:avLst/>
          </a:prstGeom>
          <a:noFill/>
          <a:ln/>
        </p:spPr>
        <p:txBody>
          <a:bodyPr wrap="none" lIns="0" tIns="0" rIns="0" bIns="0" rtlCol="0" anchor="t"/>
          <a:lstStyle/>
          <a:p>
            <a:pPr algn="l" indent="0" marL="0">
              <a:lnSpc>
                <a:spcPts val="2250"/>
              </a:lnSpc>
              <a:buNone/>
            </a:pPr>
            <a:r>
              <a:rPr lang="en-US" sz="1800" b="1" dirty="0">
                <a:solidFill>
                  <a:srgbClr val="DAD1E6"/>
                </a:solidFill>
                <a:latin typeface="Inconsolata Bold" pitchFamily="34" charset="0"/>
                <a:ea typeface="Inconsolata Bold" pitchFamily="34" charset="-122"/>
                <a:cs typeface="Inconsolata Bold" pitchFamily="34" charset="-120"/>
              </a:rPr>
              <a:t>Електронні тахеометри</a:t>
            </a:r>
            <a:endParaRPr lang="en-US" sz="1800" dirty="0"/>
          </a:p>
        </p:txBody>
      </p:sp>
      <p:sp>
        <p:nvSpPr>
          <p:cNvPr id="6" name="Text 3"/>
          <p:cNvSpPr/>
          <p:nvPr/>
        </p:nvSpPr>
        <p:spPr>
          <a:xfrm>
            <a:off x="837009" y="4367570"/>
            <a:ext cx="3946803" cy="595074"/>
          </a:xfrm>
          <a:prstGeom prst="rect">
            <a:avLst/>
          </a:prstGeom>
          <a:noFill/>
          <a:ln/>
        </p:spPr>
        <p:txBody>
          <a:bodyPr wrap="square" lIns="0" tIns="0" rIns="0" bIns="0" rtlCol="0" anchor="t"/>
          <a:lstStyle/>
          <a:p>
            <a:pPr algn="l" marL="342900" indent="-342900">
              <a:lnSpc>
                <a:spcPts val="2300"/>
              </a:lnSpc>
              <a:buSzPct val="100000"/>
              <a:buChar char="•"/>
            </a:pPr>
            <a:r>
              <a:rPr lang="en-US" sz="1450" dirty="0">
                <a:solidFill>
                  <a:srgbClr val="DAD1E6"/>
                </a:solidFill>
                <a:latin typeface="Fira Sans" pitchFamily="34" charset="0"/>
                <a:ea typeface="Fira Sans" pitchFamily="34" charset="-122"/>
                <a:cs typeface="Fira Sans" pitchFamily="34" charset="-120"/>
              </a:rPr>
              <a:t>Автоматичне вимірювання кутів та відстаней</a:t>
            </a:r>
            <a:endParaRPr lang="en-US" sz="1450" dirty="0"/>
          </a:p>
        </p:txBody>
      </p:sp>
      <p:sp>
        <p:nvSpPr>
          <p:cNvPr id="7" name="Text 4"/>
          <p:cNvSpPr/>
          <p:nvPr/>
        </p:nvSpPr>
        <p:spPr>
          <a:xfrm>
            <a:off x="837009" y="5027652"/>
            <a:ext cx="3946803" cy="297537"/>
          </a:xfrm>
          <a:prstGeom prst="rect">
            <a:avLst/>
          </a:prstGeom>
          <a:noFill/>
          <a:ln/>
        </p:spPr>
        <p:txBody>
          <a:bodyPr wrap="none" lIns="0" tIns="0" rIns="0" bIns="0" rtlCol="0" anchor="t"/>
          <a:lstStyle/>
          <a:p>
            <a:pPr algn="l" marL="342900" indent="-342900">
              <a:lnSpc>
                <a:spcPts val="2300"/>
              </a:lnSpc>
              <a:buSzPct val="100000"/>
              <a:buChar char="•"/>
            </a:pPr>
            <a:r>
              <a:rPr lang="en-US" sz="1450" dirty="0">
                <a:solidFill>
                  <a:srgbClr val="DAD1E6"/>
                </a:solidFill>
                <a:latin typeface="Fira Sans" pitchFamily="34" charset="0"/>
                <a:ea typeface="Fira Sans" pitchFamily="34" charset="-122"/>
                <a:cs typeface="Fira Sans" pitchFamily="34" charset="-120"/>
              </a:rPr>
              <a:t>Вбудоване програмне забезпечення</a:t>
            </a:r>
            <a:endParaRPr lang="en-US" sz="1450" dirty="0"/>
          </a:p>
        </p:txBody>
      </p:sp>
      <p:sp>
        <p:nvSpPr>
          <p:cNvPr id="8" name="Text 5"/>
          <p:cNvSpPr/>
          <p:nvPr/>
        </p:nvSpPr>
        <p:spPr>
          <a:xfrm>
            <a:off x="837009" y="5390198"/>
            <a:ext cx="3946803" cy="297537"/>
          </a:xfrm>
          <a:prstGeom prst="rect">
            <a:avLst/>
          </a:prstGeom>
          <a:noFill/>
          <a:ln/>
        </p:spPr>
        <p:txBody>
          <a:bodyPr wrap="none" lIns="0" tIns="0" rIns="0" bIns="0" rtlCol="0" anchor="t"/>
          <a:lstStyle/>
          <a:p>
            <a:pPr algn="l" marL="342900" indent="-342900">
              <a:lnSpc>
                <a:spcPts val="2300"/>
              </a:lnSpc>
              <a:buSzPct val="100000"/>
              <a:buChar char="•"/>
            </a:pPr>
            <a:r>
              <a:rPr lang="en-US" sz="1450" dirty="0">
                <a:solidFill>
                  <a:srgbClr val="DAD1E6"/>
                </a:solidFill>
                <a:latin typeface="Fira Sans" pitchFamily="34" charset="0"/>
                <a:ea typeface="Fira Sans" pitchFamily="34" charset="-122"/>
                <a:cs typeface="Fira Sans" pitchFamily="34" charset="-120"/>
              </a:rPr>
              <a:t>Запис результатів у пам'ять приладу</a:t>
            </a:r>
            <a:endParaRPr lang="en-US" sz="1450" dirty="0"/>
          </a:p>
        </p:txBody>
      </p:sp>
      <p:sp>
        <p:nvSpPr>
          <p:cNvPr id="9" name="Text 6"/>
          <p:cNvSpPr/>
          <p:nvPr/>
        </p:nvSpPr>
        <p:spPr>
          <a:xfrm>
            <a:off x="837009" y="5752743"/>
            <a:ext cx="3946803" cy="595074"/>
          </a:xfrm>
          <a:prstGeom prst="rect">
            <a:avLst/>
          </a:prstGeom>
          <a:noFill/>
          <a:ln/>
        </p:spPr>
        <p:txBody>
          <a:bodyPr wrap="square" lIns="0" tIns="0" rIns="0" bIns="0" rtlCol="0" anchor="t"/>
          <a:lstStyle/>
          <a:p>
            <a:pPr algn="l" marL="342900" indent="-342900">
              <a:lnSpc>
                <a:spcPts val="2300"/>
              </a:lnSpc>
              <a:buSzPct val="100000"/>
              <a:buChar char="•"/>
            </a:pPr>
            <a:r>
              <a:rPr lang="en-US" sz="1450" dirty="0">
                <a:solidFill>
                  <a:srgbClr val="DAD1E6"/>
                </a:solidFill>
                <a:latin typeface="Fira Sans" pitchFamily="34" charset="0"/>
                <a:ea typeface="Fira Sans" pitchFamily="34" charset="-122"/>
                <a:cs typeface="Fira Sans" pitchFamily="34" charset="-120"/>
              </a:rPr>
              <a:t>Можливість роботи у безрефлекторному режимі</a:t>
            </a:r>
            <a:endParaRPr lang="en-US" sz="1450" dirty="0"/>
          </a:p>
        </p:txBody>
      </p:sp>
      <p:sp>
        <p:nvSpPr>
          <p:cNvPr id="10" name="Shape 7"/>
          <p:cNvSpPr/>
          <p:nvPr/>
        </p:nvSpPr>
        <p:spPr>
          <a:xfrm>
            <a:off x="5155763" y="3779401"/>
            <a:ext cx="4318754" cy="2754392"/>
          </a:xfrm>
          <a:prstGeom prst="roundRect">
            <a:avLst>
              <a:gd name="adj" fmla="val 1013"/>
            </a:avLst>
          </a:prstGeom>
          <a:solidFill>
            <a:srgbClr val="433550"/>
          </a:solidFill>
          <a:ln/>
        </p:spPr>
      </p:sp>
      <p:sp>
        <p:nvSpPr>
          <p:cNvPr id="11" name="Text 8"/>
          <p:cNvSpPr/>
          <p:nvPr/>
        </p:nvSpPr>
        <p:spPr>
          <a:xfrm>
            <a:off x="5341739" y="3965377"/>
            <a:ext cx="2586990" cy="290632"/>
          </a:xfrm>
          <a:prstGeom prst="rect">
            <a:avLst/>
          </a:prstGeom>
          <a:noFill/>
          <a:ln/>
        </p:spPr>
        <p:txBody>
          <a:bodyPr wrap="none" lIns="0" tIns="0" rIns="0" bIns="0" rtlCol="0" anchor="t"/>
          <a:lstStyle/>
          <a:p>
            <a:pPr algn="l" indent="0" marL="0">
              <a:lnSpc>
                <a:spcPts val="2250"/>
              </a:lnSpc>
              <a:buNone/>
            </a:pPr>
            <a:r>
              <a:rPr lang="en-US" sz="1800" b="1" dirty="0">
                <a:solidFill>
                  <a:srgbClr val="DAD1E6"/>
                </a:solidFill>
                <a:latin typeface="Inconsolata Bold" pitchFamily="34" charset="0"/>
                <a:ea typeface="Inconsolata Bold" pitchFamily="34" charset="-122"/>
                <a:cs typeface="Inconsolata Bold" pitchFamily="34" charset="-120"/>
              </a:rPr>
              <a:t>Оптичні тахеометри</a:t>
            </a:r>
            <a:endParaRPr lang="en-US" sz="1800" dirty="0"/>
          </a:p>
        </p:txBody>
      </p:sp>
      <p:sp>
        <p:nvSpPr>
          <p:cNvPr id="12" name="Text 9"/>
          <p:cNvSpPr/>
          <p:nvPr/>
        </p:nvSpPr>
        <p:spPr>
          <a:xfrm>
            <a:off x="5341739" y="4367570"/>
            <a:ext cx="3946803" cy="297537"/>
          </a:xfrm>
          <a:prstGeom prst="rect">
            <a:avLst/>
          </a:prstGeom>
          <a:noFill/>
          <a:ln/>
        </p:spPr>
        <p:txBody>
          <a:bodyPr wrap="none" lIns="0" tIns="0" rIns="0" bIns="0" rtlCol="0" anchor="t"/>
          <a:lstStyle/>
          <a:p>
            <a:pPr algn="l" marL="342900" indent="-342900">
              <a:lnSpc>
                <a:spcPts val="2300"/>
              </a:lnSpc>
              <a:buSzPct val="100000"/>
              <a:buChar char="•"/>
            </a:pPr>
            <a:r>
              <a:rPr lang="en-US" sz="1450" dirty="0">
                <a:solidFill>
                  <a:srgbClr val="DAD1E6"/>
                </a:solidFill>
                <a:latin typeface="Fira Sans" pitchFamily="34" charset="0"/>
                <a:ea typeface="Fira Sans" pitchFamily="34" charset="-122"/>
                <a:cs typeface="Fira Sans" pitchFamily="34" charset="-120"/>
              </a:rPr>
              <a:t>Ручне зчитування показань</a:t>
            </a:r>
            <a:endParaRPr lang="en-US" sz="1450" dirty="0"/>
          </a:p>
        </p:txBody>
      </p:sp>
      <p:sp>
        <p:nvSpPr>
          <p:cNvPr id="13" name="Text 10"/>
          <p:cNvSpPr/>
          <p:nvPr/>
        </p:nvSpPr>
        <p:spPr>
          <a:xfrm>
            <a:off x="5341739" y="4730115"/>
            <a:ext cx="3946803" cy="297537"/>
          </a:xfrm>
          <a:prstGeom prst="rect">
            <a:avLst/>
          </a:prstGeom>
          <a:noFill/>
          <a:ln/>
        </p:spPr>
        <p:txBody>
          <a:bodyPr wrap="none" lIns="0" tIns="0" rIns="0" bIns="0" rtlCol="0" anchor="t"/>
          <a:lstStyle/>
          <a:p>
            <a:pPr algn="l" marL="342900" indent="-342900">
              <a:lnSpc>
                <a:spcPts val="2300"/>
              </a:lnSpc>
              <a:buSzPct val="100000"/>
              <a:buChar char="•"/>
            </a:pPr>
            <a:r>
              <a:rPr lang="en-US" sz="1450" dirty="0">
                <a:solidFill>
                  <a:srgbClr val="DAD1E6"/>
                </a:solidFill>
                <a:latin typeface="Fira Sans" pitchFamily="34" charset="0"/>
                <a:ea typeface="Fira Sans" pitchFamily="34" charset="-122"/>
                <a:cs typeface="Fira Sans" pitchFamily="34" charset="-120"/>
              </a:rPr>
              <a:t>Нитковий далекомір</a:t>
            </a:r>
            <a:endParaRPr lang="en-US" sz="1450" dirty="0"/>
          </a:p>
        </p:txBody>
      </p:sp>
      <p:sp>
        <p:nvSpPr>
          <p:cNvPr id="14" name="Text 11"/>
          <p:cNvSpPr/>
          <p:nvPr/>
        </p:nvSpPr>
        <p:spPr>
          <a:xfrm>
            <a:off x="5341739" y="5092660"/>
            <a:ext cx="3946803" cy="297537"/>
          </a:xfrm>
          <a:prstGeom prst="rect">
            <a:avLst/>
          </a:prstGeom>
          <a:noFill/>
          <a:ln/>
        </p:spPr>
        <p:txBody>
          <a:bodyPr wrap="none" lIns="0" tIns="0" rIns="0" bIns="0" rtlCol="0" anchor="t"/>
          <a:lstStyle/>
          <a:p>
            <a:pPr algn="l" marL="342900" indent="-342900">
              <a:lnSpc>
                <a:spcPts val="2300"/>
              </a:lnSpc>
              <a:buSzPct val="100000"/>
              <a:buChar char="•"/>
            </a:pPr>
            <a:r>
              <a:rPr lang="en-US" sz="1450" dirty="0">
                <a:solidFill>
                  <a:srgbClr val="DAD1E6"/>
                </a:solidFill>
                <a:latin typeface="Fira Sans" pitchFamily="34" charset="0"/>
                <a:ea typeface="Fira Sans" pitchFamily="34" charset="-122"/>
                <a:cs typeface="Fira Sans" pitchFamily="34" charset="-120"/>
              </a:rPr>
              <a:t>Механічні засоби фіксації результатів</a:t>
            </a:r>
            <a:endParaRPr lang="en-US" sz="1450" dirty="0"/>
          </a:p>
        </p:txBody>
      </p:sp>
      <p:sp>
        <p:nvSpPr>
          <p:cNvPr id="15" name="Text 12"/>
          <p:cNvSpPr/>
          <p:nvPr/>
        </p:nvSpPr>
        <p:spPr>
          <a:xfrm>
            <a:off x="5341739" y="5455206"/>
            <a:ext cx="3946803" cy="297537"/>
          </a:xfrm>
          <a:prstGeom prst="rect">
            <a:avLst/>
          </a:prstGeom>
          <a:noFill/>
          <a:ln/>
        </p:spPr>
        <p:txBody>
          <a:bodyPr wrap="none" lIns="0" tIns="0" rIns="0" bIns="0" rtlCol="0" anchor="t"/>
          <a:lstStyle/>
          <a:p>
            <a:pPr algn="l" marL="342900" indent="-342900">
              <a:lnSpc>
                <a:spcPts val="2300"/>
              </a:lnSpc>
              <a:buSzPct val="100000"/>
              <a:buChar char="•"/>
            </a:pPr>
            <a:r>
              <a:rPr lang="en-US" sz="1450" dirty="0">
                <a:solidFill>
                  <a:srgbClr val="DAD1E6"/>
                </a:solidFill>
                <a:latin typeface="Fira Sans" pitchFamily="34" charset="0"/>
                <a:ea typeface="Fira Sans" pitchFamily="34" charset="-122"/>
                <a:cs typeface="Fira Sans" pitchFamily="34" charset="-120"/>
              </a:rPr>
              <a:t>Вимагають ручних обчислень</a:t>
            </a:r>
            <a:endParaRPr lang="en-US" sz="1450" dirty="0"/>
          </a:p>
        </p:txBody>
      </p:sp>
      <p:sp>
        <p:nvSpPr>
          <p:cNvPr id="16" name="Shape 13"/>
          <p:cNvSpPr/>
          <p:nvPr/>
        </p:nvSpPr>
        <p:spPr>
          <a:xfrm>
            <a:off x="9660493" y="3779401"/>
            <a:ext cx="4318754" cy="2754392"/>
          </a:xfrm>
          <a:prstGeom prst="roundRect">
            <a:avLst>
              <a:gd name="adj" fmla="val 1013"/>
            </a:avLst>
          </a:prstGeom>
          <a:solidFill>
            <a:srgbClr val="433550"/>
          </a:solidFill>
          <a:ln/>
        </p:spPr>
      </p:sp>
      <p:sp>
        <p:nvSpPr>
          <p:cNvPr id="17" name="Text 14"/>
          <p:cNvSpPr/>
          <p:nvPr/>
        </p:nvSpPr>
        <p:spPr>
          <a:xfrm>
            <a:off x="9846469" y="3965377"/>
            <a:ext cx="2967276" cy="290632"/>
          </a:xfrm>
          <a:prstGeom prst="rect">
            <a:avLst/>
          </a:prstGeom>
          <a:noFill/>
          <a:ln/>
        </p:spPr>
        <p:txBody>
          <a:bodyPr wrap="none" lIns="0" tIns="0" rIns="0" bIns="0" rtlCol="0" anchor="t"/>
          <a:lstStyle/>
          <a:p>
            <a:pPr algn="l" indent="0" marL="0">
              <a:lnSpc>
                <a:spcPts val="2250"/>
              </a:lnSpc>
              <a:buNone/>
            </a:pPr>
            <a:r>
              <a:rPr lang="en-US" sz="1800" b="1" dirty="0">
                <a:solidFill>
                  <a:srgbClr val="DAD1E6"/>
                </a:solidFill>
                <a:latin typeface="Inconsolata Bold" pitchFamily="34" charset="0"/>
                <a:ea typeface="Inconsolata Bold" pitchFamily="34" charset="-122"/>
                <a:cs typeface="Inconsolata Bold" pitchFamily="34" charset="-120"/>
              </a:rPr>
              <a:t>Допоміжне обладнання</a:t>
            </a:r>
            <a:endParaRPr lang="en-US" sz="1800" dirty="0"/>
          </a:p>
        </p:txBody>
      </p:sp>
      <p:sp>
        <p:nvSpPr>
          <p:cNvPr id="18" name="Text 15"/>
          <p:cNvSpPr/>
          <p:nvPr/>
        </p:nvSpPr>
        <p:spPr>
          <a:xfrm>
            <a:off x="9846469" y="4367570"/>
            <a:ext cx="3946803" cy="297537"/>
          </a:xfrm>
          <a:prstGeom prst="rect">
            <a:avLst/>
          </a:prstGeom>
          <a:noFill/>
          <a:ln/>
        </p:spPr>
        <p:txBody>
          <a:bodyPr wrap="none" lIns="0" tIns="0" rIns="0" bIns="0" rtlCol="0" anchor="t"/>
          <a:lstStyle/>
          <a:p>
            <a:pPr algn="l" marL="342900" indent="-342900">
              <a:lnSpc>
                <a:spcPts val="2300"/>
              </a:lnSpc>
              <a:buSzPct val="100000"/>
              <a:buChar char="•"/>
            </a:pPr>
            <a:r>
              <a:rPr lang="en-US" sz="1450" dirty="0">
                <a:solidFill>
                  <a:srgbClr val="DAD1E6"/>
                </a:solidFill>
                <a:latin typeface="Fira Sans" pitchFamily="34" charset="0"/>
                <a:ea typeface="Fira Sans" pitchFamily="34" charset="-122"/>
                <a:cs typeface="Fira Sans" pitchFamily="34" charset="-120"/>
              </a:rPr>
              <a:t>Штативи та трегери</a:t>
            </a:r>
            <a:endParaRPr lang="en-US" sz="1450" dirty="0"/>
          </a:p>
        </p:txBody>
      </p:sp>
      <p:sp>
        <p:nvSpPr>
          <p:cNvPr id="19" name="Text 16"/>
          <p:cNvSpPr/>
          <p:nvPr/>
        </p:nvSpPr>
        <p:spPr>
          <a:xfrm>
            <a:off x="9846469" y="4730115"/>
            <a:ext cx="3946803" cy="297537"/>
          </a:xfrm>
          <a:prstGeom prst="rect">
            <a:avLst/>
          </a:prstGeom>
          <a:noFill/>
          <a:ln/>
        </p:spPr>
        <p:txBody>
          <a:bodyPr wrap="none" lIns="0" tIns="0" rIns="0" bIns="0" rtlCol="0" anchor="t"/>
          <a:lstStyle/>
          <a:p>
            <a:pPr algn="l" marL="342900" indent="-342900">
              <a:lnSpc>
                <a:spcPts val="2300"/>
              </a:lnSpc>
              <a:buSzPct val="100000"/>
              <a:buChar char="•"/>
            </a:pPr>
            <a:r>
              <a:rPr lang="en-US" sz="1450" dirty="0">
                <a:solidFill>
                  <a:srgbClr val="DAD1E6"/>
                </a:solidFill>
                <a:latin typeface="Fira Sans" pitchFamily="34" charset="0"/>
                <a:ea typeface="Fira Sans" pitchFamily="34" charset="-122"/>
                <a:cs typeface="Fira Sans" pitchFamily="34" charset="-120"/>
              </a:rPr>
              <a:t>Відбивачі (призми)</a:t>
            </a:r>
            <a:endParaRPr lang="en-US" sz="1450" dirty="0"/>
          </a:p>
        </p:txBody>
      </p:sp>
      <p:sp>
        <p:nvSpPr>
          <p:cNvPr id="20" name="Text 17"/>
          <p:cNvSpPr/>
          <p:nvPr/>
        </p:nvSpPr>
        <p:spPr>
          <a:xfrm>
            <a:off x="9846469" y="5092660"/>
            <a:ext cx="3946803" cy="297537"/>
          </a:xfrm>
          <a:prstGeom prst="rect">
            <a:avLst/>
          </a:prstGeom>
          <a:noFill/>
          <a:ln/>
        </p:spPr>
        <p:txBody>
          <a:bodyPr wrap="none" lIns="0" tIns="0" rIns="0" bIns="0" rtlCol="0" anchor="t"/>
          <a:lstStyle/>
          <a:p>
            <a:pPr algn="l" marL="342900" indent="-342900">
              <a:lnSpc>
                <a:spcPts val="2300"/>
              </a:lnSpc>
              <a:buSzPct val="100000"/>
              <a:buChar char="•"/>
            </a:pPr>
            <a:r>
              <a:rPr lang="en-US" sz="1450" dirty="0">
                <a:solidFill>
                  <a:srgbClr val="DAD1E6"/>
                </a:solidFill>
                <a:latin typeface="Fira Sans" pitchFamily="34" charset="0"/>
                <a:ea typeface="Fira Sans" pitchFamily="34" charset="-122"/>
                <a:cs typeface="Fira Sans" pitchFamily="34" charset="-120"/>
              </a:rPr>
              <a:t>Вішки та рейки</a:t>
            </a:r>
            <a:endParaRPr lang="en-US" sz="1450" dirty="0"/>
          </a:p>
        </p:txBody>
      </p:sp>
      <p:sp>
        <p:nvSpPr>
          <p:cNvPr id="21" name="Text 18"/>
          <p:cNvSpPr/>
          <p:nvPr/>
        </p:nvSpPr>
        <p:spPr>
          <a:xfrm>
            <a:off x="9846469" y="5455206"/>
            <a:ext cx="3946803" cy="297537"/>
          </a:xfrm>
          <a:prstGeom prst="rect">
            <a:avLst/>
          </a:prstGeom>
          <a:noFill/>
          <a:ln/>
        </p:spPr>
        <p:txBody>
          <a:bodyPr wrap="none" lIns="0" tIns="0" rIns="0" bIns="0" rtlCol="0" anchor="t"/>
          <a:lstStyle/>
          <a:p>
            <a:pPr algn="l" marL="342900" indent="-342900">
              <a:lnSpc>
                <a:spcPts val="2300"/>
              </a:lnSpc>
              <a:buSzPct val="100000"/>
              <a:buChar char="•"/>
            </a:pPr>
            <a:r>
              <a:rPr lang="en-US" sz="1450" dirty="0">
                <a:solidFill>
                  <a:srgbClr val="DAD1E6"/>
                </a:solidFill>
                <a:latin typeface="Fira Sans" pitchFamily="34" charset="0"/>
                <a:ea typeface="Fira Sans" pitchFamily="34" charset="-122"/>
                <a:cs typeface="Fira Sans" pitchFamily="34" charset="-120"/>
              </a:rPr>
              <a:t>Контролери для збору даних</a:t>
            </a:r>
            <a:endParaRPr lang="en-US" sz="1450" dirty="0"/>
          </a:p>
        </p:txBody>
      </p:sp>
      <p:sp>
        <p:nvSpPr>
          <p:cNvPr id="22" name="Text 19"/>
          <p:cNvSpPr/>
          <p:nvPr/>
        </p:nvSpPr>
        <p:spPr>
          <a:xfrm>
            <a:off x="651034" y="6742986"/>
            <a:ext cx="13328333" cy="892612"/>
          </a:xfrm>
          <a:prstGeom prst="rect">
            <a:avLst/>
          </a:prstGeom>
          <a:noFill/>
          <a:ln/>
        </p:spPr>
        <p:txBody>
          <a:bodyPr wrap="square" lIns="0" tIns="0" rIns="0" bIns="0" rtlCol="0" anchor="t"/>
          <a:lstStyle/>
          <a:p>
            <a:pPr algn="l" indent="0" marL="0">
              <a:lnSpc>
                <a:spcPts val="2300"/>
              </a:lnSpc>
              <a:buNone/>
            </a:pPr>
            <a:r>
              <a:rPr lang="en-US" sz="1450" dirty="0">
                <a:solidFill>
                  <a:srgbClr val="DAD1E6"/>
                </a:solidFill>
                <a:latin typeface="Fira Sans" pitchFamily="34" charset="0"/>
                <a:ea typeface="Fira Sans" pitchFamily="34" charset="-122"/>
                <a:cs typeface="Fira Sans" pitchFamily="34" charset="-120"/>
              </a:rPr>
              <a:t>Сучасна тахеометрична зйомка виконується переважно електронними тахеометрами, які забезпечують високу точність та продуктивність робіт. Ці прилади можуть працювати в різних режимах, включаючи безрефлекторний, що дозволяє виконувати вимірювання без встановлення відбивачів на недоступних об'єктах.</a:t>
            </a:r>
            <a:endParaRPr lang="en-US" sz="14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553164" y="434697"/>
            <a:ext cx="7801689" cy="493871"/>
          </a:xfrm>
          <a:prstGeom prst="rect">
            <a:avLst/>
          </a:prstGeom>
          <a:noFill/>
          <a:ln/>
        </p:spPr>
        <p:txBody>
          <a:bodyPr wrap="none" lIns="0" tIns="0" rIns="0" bIns="0" rtlCol="0" anchor="t"/>
          <a:lstStyle/>
          <a:p>
            <a:pPr algn="l" indent="0" marL="0">
              <a:lnSpc>
                <a:spcPts val="3850"/>
              </a:lnSpc>
              <a:buNone/>
            </a:pPr>
            <a:r>
              <a:rPr lang="en-US" sz="3100" b="1" dirty="0">
                <a:solidFill>
                  <a:srgbClr val="F94CAF"/>
                </a:solidFill>
                <a:latin typeface="Inconsolata Bold" pitchFamily="34" charset="0"/>
                <a:ea typeface="Inconsolata Bold" pitchFamily="34" charset="-122"/>
                <a:cs typeface="Inconsolata Bold" pitchFamily="34" charset="-120"/>
              </a:rPr>
              <a:t>Прокладання тахеометричних ходів</a:t>
            </a:r>
            <a:endParaRPr lang="en-US" sz="3100" dirty="0"/>
          </a:p>
        </p:txBody>
      </p:sp>
      <p:sp>
        <p:nvSpPr>
          <p:cNvPr id="3" name="Shape 1"/>
          <p:cNvSpPr/>
          <p:nvPr/>
        </p:nvSpPr>
        <p:spPr>
          <a:xfrm>
            <a:off x="730925" y="1244560"/>
            <a:ext cx="22860" cy="5183743"/>
          </a:xfrm>
          <a:prstGeom prst="roundRect">
            <a:avLst>
              <a:gd name="adj" fmla="val 103709"/>
            </a:avLst>
          </a:prstGeom>
          <a:solidFill>
            <a:srgbClr val="5C4E69"/>
          </a:solidFill>
          <a:ln/>
        </p:spPr>
      </p:sp>
      <p:sp>
        <p:nvSpPr>
          <p:cNvPr id="4" name="Shape 2"/>
          <p:cNvSpPr/>
          <p:nvPr/>
        </p:nvSpPr>
        <p:spPr>
          <a:xfrm>
            <a:off x="885825" y="1588651"/>
            <a:ext cx="474107" cy="22860"/>
          </a:xfrm>
          <a:prstGeom prst="roundRect">
            <a:avLst>
              <a:gd name="adj" fmla="val 103709"/>
            </a:avLst>
          </a:prstGeom>
          <a:solidFill>
            <a:srgbClr val="5C4E69"/>
          </a:solidFill>
          <a:ln/>
        </p:spPr>
      </p:sp>
      <p:sp>
        <p:nvSpPr>
          <p:cNvPr id="5" name="Shape 3"/>
          <p:cNvSpPr/>
          <p:nvPr/>
        </p:nvSpPr>
        <p:spPr>
          <a:xfrm>
            <a:off x="553164" y="1422321"/>
            <a:ext cx="355521" cy="355521"/>
          </a:xfrm>
          <a:prstGeom prst="roundRect">
            <a:avLst>
              <a:gd name="adj" fmla="val 6669"/>
            </a:avLst>
          </a:prstGeom>
          <a:solidFill>
            <a:srgbClr val="433550"/>
          </a:solidFill>
          <a:ln/>
        </p:spPr>
      </p:sp>
      <p:pic>
        <p:nvPicPr>
          <p:cNvPr id="6" name="Image 0" descr="preencoded.png">    </p:cNvPr>
          <p:cNvPicPr>
            <a:picLocks noChangeAspect="1"/>
          </p:cNvPicPr>
          <p:nvPr/>
        </p:nvPicPr>
        <p:blipFill>
          <a:blip r:embed="rId1"/>
          <a:stretch>
            <a:fillRect/>
          </a:stretch>
        </p:blipFill>
        <p:spPr>
          <a:xfrm>
            <a:off x="612398" y="1451908"/>
            <a:ext cx="237053" cy="296347"/>
          </a:xfrm>
          <a:prstGeom prst="rect">
            <a:avLst/>
          </a:prstGeom>
        </p:spPr>
      </p:pic>
      <p:sp>
        <p:nvSpPr>
          <p:cNvPr id="7" name="Text 4"/>
          <p:cNvSpPr/>
          <p:nvPr/>
        </p:nvSpPr>
        <p:spPr>
          <a:xfrm>
            <a:off x="1521142" y="1402556"/>
            <a:ext cx="1975604" cy="246817"/>
          </a:xfrm>
          <a:prstGeom prst="rect">
            <a:avLst/>
          </a:prstGeom>
          <a:noFill/>
          <a:ln/>
        </p:spPr>
        <p:txBody>
          <a:bodyPr wrap="none" lIns="0" tIns="0" rIns="0" bIns="0" rtlCol="0" anchor="t"/>
          <a:lstStyle/>
          <a:p>
            <a:pPr algn="l" indent="0" marL="0">
              <a:lnSpc>
                <a:spcPts val="1900"/>
              </a:lnSpc>
              <a:buNone/>
            </a:pPr>
            <a:r>
              <a:rPr lang="en-US" sz="1550" b="1" dirty="0">
                <a:solidFill>
                  <a:srgbClr val="DAD1E6"/>
                </a:solidFill>
                <a:latin typeface="Inconsolata Bold" pitchFamily="34" charset="0"/>
                <a:ea typeface="Inconsolata Bold" pitchFamily="34" charset="-122"/>
                <a:cs typeface="Inconsolata Bold" pitchFamily="34" charset="-120"/>
              </a:rPr>
              <a:t>Рекогносцировка</a:t>
            </a:r>
            <a:endParaRPr lang="en-US" sz="1550" dirty="0"/>
          </a:p>
        </p:txBody>
      </p:sp>
      <p:sp>
        <p:nvSpPr>
          <p:cNvPr id="8" name="Text 5"/>
          <p:cNvSpPr/>
          <p:nvPr/>
        </p:nvSpPr>
        <p:spPr>
          <a:xfrm>
            <a:off x="1521142" y="1744147"/>
            <a:ext cx="12556093" cy="252770"/>
          </a:xfrm>
          <a:prstGeom prst="rect">
            <a:avLst/>
          </a:prstGeom>
          <a:noFill/>
          <a:ln/>
        </p:spPr>
        <p:txBody>
          <a:bodyPr wrap="none" lIns="0" tIns="0" rIns="0" bIns="0" rtlCol="0" anchor="t"/>
          <a:lstStyle/>
          <a:p>
            <a:pPr algn="l" indent="0" marL="0">
              <a:lnSpc>
                <a:spcPts val="1950"/>
              </a:lnSpc>
              <a:buNone/>
            </a:pPr>
            <a:r>
              <a:rPr lang="en-US" sz="1200" dirty="0">
                <a:solidFill>
                  <a:srgbClr val="DAD1E6"/>
                </a:solidFill>
                <a:latin typeface="Fira Sans" pitchFamily="34" charset="0"/>
                <a:ea typeface="Fira Sans" pitchFamily="34" charset="-122"/>
                <a:cs typeface="Fira Sans" pitchFamily="34" charset="-120"/>
              </a:rPr>
              <a:t>Визначення оптимального розташування точок ходу з урахуванням видимості та безпеки</a:t>
            </a:r>
            <a:endParaRPr lang="en-US" sz="1200" dirty="0"/>
          </a:p>
        </p:txBody>
      </p:sp>
      <p:sp>
        <p:nvSpPr>
          <p:cNvPr id="9" name="Shape 6"/>
          <p:cNvSpPr/>
          <p:nvPr/>
        </p:nvSpPr>
        <p:spPr>
          <a:xfrm>
            <a:off x="885825" y="2656999"/>
            <a:ext cx="474107" cy="22860"/>
          </a:xfrm>
          <a:prstGeom prst="roundRect">
            <a:avLst>
              <a:gd name="adj" fmla="val 103709"/>
            </a:avLst>
          </a:prstGeom>
          <a:solidFill>
            <a:srgbClr val="5C4E69"/>
          </a:solidFill>
          <a:ln/>
        </p:spPr>
      </p:sp>
      <p:sp>
        <p:nvSpPr>
          <p:cNvPr id="10" name="Shape 7"/>
          <p:cNvSpPr/>
          <p:nvPr/>
        </p:nvSpPr>
        <p:spPr>
          <a:xfrm>
            <a:off x="553164" y="2490668"/>
            <a:ext cx="355521" cy="355521"/>
          </a:xfrm>
          <a:prstGeom prst="roundRect">
            <a:avLst>
              <a:gd name="adj" fmla="val 6669"/>
            </a:avLst>
          </a:prstGeom>
          <a:solidFill>
            <a:srgbClr val="433550"/>
          </a:solidFill>
          <a:ln/>
        </p:spPr>
      </p:sp>
      <p:pic>
        <p:nvPicPr>
          <p:cNvPr id="11" name="Image 1" descr="preencoded.png">    </p:cNvPr>
          <p:cNvPicPr>
            <a:picLocks noChangeAspect="1"/>
          </p:cNvPicPr>
          <p:nvPr/>
        </p:nvPicPr>
        <p:blipFill>
          <a:blip r:embed="rId2"/>
          <a:stretch>
            <a:fillRect/>
          </a:stretch>
        </p:blipFill>
        <p:spPr>
          <a:xfrm>
            <a:off x="612398" y="2520255"/>
            <a:ext cx="237053" cy="296347"/>
          </a:xfrm>
          <a:prstGeom prst="rect">
            <a:avLst/>
          </a:prstGeom>
        </p:spPr>
      </p:pic>
      <p:sp>
        <p:nvSpPr>
          <p:cNvPr id="12" name="Text 8"/>
          <p:cNvSpPr/>
          <p:nvPr/>
        </p:nvSpPr>
        <p:spPr>
          <a:xfrm>
            <a:off x="1521142" y="2470904"/>
            <a:ext cx="2009656" cy="246817"/>
          </a:xfrm>
          <a:prstGeom prst="rect">
            <a:avLst/>
          </a:prstGeom>
          <a:noFill/>
          <a:ln/>
        </p:spPr>
        <p:txBody>
          <a:bodyPr wrap="none" lIns="0" tIns="0" rIns="0" bIns="0" rtlCol="0" anchor="t"/>
          <a:lstStyle/>
          <a:p>
            <a:pPr algn="l" indent="0" marL="0">
              <a:lnSpc>
                <a:spcPts val="1900"/>
              </a:lnSpc>
              <a:buNone/>
            </a:pPr>
            <a:r>
              <a:rPr lang="en-US" sz="1550" b="1" dirty="0">
                <a:solidFill>
                  <a:srgbClr val="DAD1E6"/>
                </a:solidFill>
                <a:latin typeface="Inconsolata Bold" pitchFamily="34" charset="0"/>
                <a:ea typeface="Inconsolata Bold" pitchFamily="34" charset="-122"/>
                <a:cs typeface="Inconsolata Bold" pitchFamily="34" charset="-120"/>
              </a:rPr>
              <a:t>Закріплення точок</a:t>
            </a:r>
            <a:endParaRPr lang="en-US" sz="1550" dirty="0"/>
          </a:p>
        </p:txBody>
      </p:sp>
      <p:sp>
        <p:nvSpPr>
          <p:cNvPr id="13" name="Text 9"/>
          <p:cNvSpPr/>
          <p:nvPr/>
        </p:nvSpPr>
        <p:spPr>
          <a:xfrm>
            <a:off x="1521142" y="2812494"/>
            <a:ext cx="12556093" cy="252770"/>
          </a:xfrm>
          <a:prstGeom prst="rect">
            <a:avLst/>
          </a:prstGeom>
          <a:noFill/>
          <a:ln/>
        </p:spPr>
        <p:txBody>
          <a:bodyPr wrap="none" lIns="0" tIns="0" rIns="0" bIns="0" rtlCol="0" anchor="t"/>
          <a:lstStyle/>
          <a:p>
            <a:pPr algn="l" indent="0" marL="0">
              <a:lnSpc>
                <a:spcPts val="1950"/>
              </a:lnSpc>
              <a:buNone/>
            </a:pPr>
            <a:r>
              <a:rPr lang="en-US" sz="1200" dirty="0">
                <a:solidFill>
                  <a:srgbClr val="DAD1E6"/>
                </a:solidFill>
                <a:latin typeface="Fira Sans" pitchFamily="34" charset="0"/>
                <a:ea typeface="Fira Sans" pitchFamily="34" charset="-122"/>
                <a:cs typeface="Fira Sans" pitchFamily="34" charset="-120"/>
              </a:rPr>
              <a:t>Встановлення тимчасових або постійних знаків для маркування точок ходу</a:t>
            </a:r>
            <a:endParaRPr lang="en-US" sz="1200" dirty="0"/>
          </a:p>
        </p:txBody>
      </p:sp>
      <p:sp>
        <p:nvSpPr>
          <p:cNvPr id="14" name="Shape 10"/>
          <p:cNvSpPr/>
          <p:nvPr/>
        </p:nvSpPr>
        <p:spPr>
          <a:xfrm>
            <a:off x="885825" y="3725347"/>
            <a:ext cx="474107" cy="22860"/>
          </a:xfrm>
          <a:prstGeom prst="roundRect">
            <a:avLst>
              <a:gd name="adj" fmla="val 103709"/>
            </a:avLst>
          </a:prstGeom>
          <a:solidFill>
            <a:srgbClr val="5C4E69"/>
          </a:solidFill>
          <a:ln/>
        </p:spPr>
      </p:sp>
      <p:sp>
        <p:nvSpPr>
          <p:cNvPr id="15" name="Shape 11"/>
          <p:cNvSpPr/>
          <p:nvPr/>
        </p:nvSpPr>
        <p:spPr>
          <a:xfrm>
            <a:off x="553164" y="3559016"/>
            <a:ext cx="355521" cy="355521"/>
          </a:xfrm>
          <a:prstGeom prst="roundRect">
            <a:avLst>
              <a:gd name="adj" fmla="val 6669"/>
            </a:avLst>
          </a:prstGeom>
          <a:solidFill>
            <a:srgbClr val="433550"/>
          </a:solidFill>
          <a:ln/>
        </p:spPr>
      </p:sp>
      <p:pic>
        <p:nvPicPr>
          <p:cNvPr id="16" name="Image 2" descr="preencoded.png">    </p:cNvPr>
          <p:cNvPicPr>
            <a:picLocks noChangeAspect="1"/>
          </p:cNvPicPr>
          <p:nvPr/>
        </p:nvPicPr>
        <p:blipFill>
          <a:blip r:embed="rId3"/>
          <a:stretch>
            <a:fillRect/>
          </a:stretch>
        </p:blipFill>
        <p:spPr>
          <a:xfrm>
            <a:off x="612398" y="3588603"/>
            <a:ext cx="237053" cy="296347"/>
          </a:xfrm>
          <a:prstGeom prst="rect">
            <a:avLst/>
          </a:prstGeom>
        </p:spPr>
      </p:pic>
      <p:sp>
        <p:nvSpPr>
          <p:cNvPr id="17" name="Text 12"/>
          <p:cNvSpPr/>
          <p:nvPr/>
        </p:nvSpPr>
        <p:spPr>
          <a:xfrm>
            <a:off x="1521142" y="3539252"/>
            <a:ext cx="2048470" cy="246817"/>
          </a:xfrm>
          <a:prstGeom prst="rect">
            <a:avLst/>
          </a:prstGeom>
          <a:noFill/>
          <a:ln/>
        </p:spPr>
        <p:txBody>
          <a:bodyPr wrap="none" lIns="0" tIns="0" rIns="0" bIns="0" rtlCol="0" anchor="t"/>
          <a:lstStyle/>
          <a:p>
            <a:pPr algn="l" indent="0" marL="0">
              <a:lnSpc>
                <a:spcPts val="1900"/>
              </a:lnSpc>
              <a:buNone/>
            </a:pPr>
            <a:r>
              <a:rPr lang="en-US" sz="1550" b="1" dirty="0">
                <a:solidFill>
                  <a:srgbClr val="DAD1E6"/>
                </a:solidFill>
                <a:latin typeface="Inconsolata Bold" pitchFamily="34" charset="0"/>
                <a:ea typeface="Inconsolata Bold" pitchFamily="34" charset="-122"/>
                <a:cs typeface="Inconsolata Bold" pitchFamily="34" charset="-120"/>
              </a:rPr>
              <a:t>Вимірювання кутів</a:t>
            </a:r>
            <a:endParaRPr lang="en-US" sz="1550" dirty="0"/>
          </a:p>
        </p:txBody>
      </p:sp>
      <p:sp>
        <p:nvSpPr>
          <p:cNvPr id="18" name="Text 13"/>
          <p:cNvSpPr/>
          <p:nvPr/>
        </p:nvSpPr>
        <p:spPr>
          <a:xfrm>
            <a:off x="1521142" y="3880842"/>
            <a:ext cx="12556093" cy="252770"/>
          </a:xfrm>
          <a:prstGeom prst="rect">
            <a:avLst/>
          </a:prstGeom>
          <a:noFill/>
          <a:ln/>
        </p:spPr>
        <p:txBody>
          <a:bodyPr wrap="none" lIns="0" tIns="0" rIns="0" bIns="0" rtlCol="0" anchor="t"/>
          <a:lstStyle/>
          <a:p>
            <a:pPr algn="l" indent="0" marL="0">
              <a:lnSpc>
                <a:spcPts val="1950"/>
              </a:lnSpc>
              <a:buNone/>
            </a:pPr>
            <a:r>
              <a:rPr lang="en-US" sz="1200" dirty="0">
                <a:solidFill>
                  <a:srgbClr val="DAD1E6"/>
                </a:solidFill>
                <a:latin typeface="Fira Sans" pitchFamily="34" charset="0"/>
                <a:ea typeface="Fira Sans" pitchFamily="34" charset="-122"/>
                <a:cs typeface="Fira Sans" pitchFamily="34" charset="-120"/>
              </a:rPr>
              <a:t>Визначення горизонтальних кутів між сторонами ходу</a:t>
            </a:r>
            <a:endParaRPr lang="en-US" sz="1200" dirty="0"/>
          </a:p>
        </p:txBody>
      </p:sp>
      <p:sp>
        <p:nvSpPr>
          <p:cNvPr id="19" name="Shape 14"/>
          <p:cNvSpPr/>
          <p:nvPr/>
        </p:nvSpPr>
        <p:spPr>
          <a:xfrm>
            <a:off x="885825" y="4793694"/>
            <a:ext cx="474107" cy="22860"/>
          </a:xfrm>
          <a:prstGeom prst="roundRect">
            <a:avLst>
              <a:gd name="adj" fmla="val 103709"/>
            </a:avLst>
          </a:prstGeom>
          <a:solidFill>
            <a:srgbClr val="5C4E69"/>
          </a:solidFill>
          <a:ln/>
        </p:spPr>
      </p:sp>
      <p:sp>
        <p:nvSpPr>
          <p:cNvPr id="20" name="Shape 15"/>
          <p:cNvSpPr/>
          <p:nvPr/>
        </p:nvSpPr>
        <p:spPr>
          <a:xfrm>
            <a:off x="553164" y="4627364"/>
            <a:ext cx="355521" cy="355521"/>
          </a:xfrm>
          <a:prstGeom prst="roundRect">
            <a:avLst>
              <a:gd name="adj" fmla="val 6669"/>
            </a:avLst>
          </a:prstGeom>
          <a:solidFill>
            <a:srgbClr val="433550"/>
          </a:solidFill>
          <a:ln/>
        </p:spPr>
      </p:sp>
      <p:pic>
        <p:nvPicPr>
          <p:cNvPr id="21" name="Image 3" descr="preencoded.png">    </p:cNvPr>
          <p:cNvPicPr>
            <a:picLocks noChangeAspect="1"/>
          </p:cNvPicPr>
          <p:nvPr/>
        </p:nvPicPr>
        <p:blipFill>
          <a:blip r:embed="rId4"/>
          <a:stretch>
            <a:fillRect/>
          </a:stretch>
        </p:blipFill>
        <p:spPr>
          <a:xfrm>
            <a:off x="612398" y="4656951"/>
            <a:ext cx="237053" cy="296347"/>
          </a:xfrm>
          <a:prstGeom prst="rect">
            <a:avLst/>
          </a:prstGeom>
        </p:spPr>
      </p:pic>
      <p:sp>
        <p:nvSpPr>
          <p:cNvPr id="22" name="Text 16"/>
          <p:cNvSpPr/>
          <p:nvPr/>
        </p:nvSpPr>
        <p:spPr>
          <a:xfrm>
            <a:off x="1521142" y="4607600"/>
            <a:ext cx="2343031" cy="246817"/>
          </a:xfrm>
          <a:prstGeom prst="rect">
            <a:avLst/>
          </a:prstGeom>
          <a:noFill/>
          <a:ln/>
        </p:spPr>
        <p:txBody>
          <a:bodyPr wrap="none" lIns="0" tIns="0" rIns="0" bIns="0" rtlCol="0" anchor="t"/>
          <a:lstStyle/>
          <a:p>
            <a:pPr algn="l" indent="0" marL="0">
              <a:lnSpc>
                <a:spcPts val="1900"/>
              </a:lnSpc>
              <a:buNone/>
            </a:pPr>
            <a:r>
              <a:rPr lang="en-US" sz="1550" b="1" dirty="0">
                <a:solidFill>
                  <a:srgbClr val="DAD1E6"/>
                </a:solidFill>
                <a:latin typeface="Inconsolata Bold" pitchFamily="34" charset="0"/>
                <a:ea typeface="Inconsolata Bold" pitchFamily="34" charset="-122"/>
                <a:cs typeface="Inconsolata Bold" pitchFamily="34" charset="-120"/>
              </a:rPr>
              <a:t>Вимірювання довжин</a:t>
            </a:r>
            <a:endParaRPr lang="en-US" sz="1550" dirty="0"/>
          </a:p>
        </p:txBody>
      </p:sp>
      <p:sp>
        <p:nvSpPr>
          <p:cNvPr id="23" name="Text 17"/>
          <p:cNvSpPr/>
          <p:nvPr/>
        </p:nvSpPr>
        <p:spPr>
          <a:xfrm>
            <a:off x="1521142" y="4949190"/>
            <a:ext cx="12556093" cy="252770"/>
          </a:xfrm>
          <a:prstGeom prst="rect">
            <a:avLst/>
          </a:prstGeom>
          <a:noFill/>
          <a:ln/>
        </p:spPr>
        <p:txBody>
          <a:bodyPr wrap="none" lIns="0" tIns="0" rIns="0" bIns="0" rtlCol="0" anchor="t"/>
          <a:lstStyle/>
          <a:p>
            <a:pPr algn="l" indent="0" marL="0">
              <a:lnSpc>
                <a:spcPts val="1950"/>
              </a:lnSpc>
              <a:buNone/>
            </a:pPr>
            <a:r>
              <a:rPr lang="en-US" sz="1200" dirty="0">
                <a:solidFill>
                  <a:srgbClr val="DAD1E6"/>
                </a:solidFill>
                <a:latin typeface="Fira Sans" pitchFamily="34" charset="0"/>
                <a:ea typeface="Fira Sans" pitchFamily="34" charset="-122"/>
                <a:cs typeface="Fira Sans" pitchFamily="34" charset="-120"/>
              </a:rPr>
              <a:t>Визначення відстаней між сусідніми точками ходу</a:t>
            </a:r>
            <a:endParaRPr lang="en-US" sz="1200" dirty="0"/>
          </a:p>
        </p:txBody>
      </p:sp>
      <p:sp>
        <p:nvSpPr>
          <p:cNvPr id="24" name="Shape 18"/>
          <p:cNvSpPr/>
          <p:nvPr/>
        </p:nvSpPr>
        <p:spPr>
          <a:xfrm>
            <a:off x="885825" y="5862042"/>
            <a:ext cx="474107" cy="22860"/>
          </a:xfrm>
          <a:prstGeom prst="roundRect">
            <a:avLst>
              <a:gd name="adj" fmla="val 103709"/>
            </a:avLst>
          </a:prstGeom>
          <a:solidFill>
            <a:srgbClr val="5C4E69"/>
          </a:solidFill>
          <a:ln/>
        </p:spPr>
      </p:sp>
      <p:sp>
        <p:nvSpPr>
          <p:cNvPr id="25" name="Shape 19"/>
          <p:cNvSpPr/>
          <p:nvPr/>
        </p:nvSpPr>
        <p:spPr>
          <a:xfrm>
            <a:off x="553164" y="5695712"/>
            <a:ext cx="355521" cy="355521"/>
          </a:xfrm>
          <a:prstGeom prst="roundRect">
            <a:avLst>
              <a:gd name="adj" fmla="val 6669"/>
            </a:avLst>
          </a:prstGeom>
          <a:solidFill>
            <a:srgbClr val="433550"/>
          </a:solidFill>
          <a:ln/>
        </p:spPr>
      </p:sp>
      <p:pic>
        <p:nvPicPr>
          <p:cNvPr id="26" name="Image 4" descr="preencoded.png">    </p:cNvPr>
          <p:cNvPicPr>
            <a:picLocks noChangeAspect="1"/>
          </p:cNvPicPr>
          <p:nvPr/>
        </p:nvPicPr>
        <p:blipFill>
          <a:blip r:embed="rId5"/>
          <a:stretch>
            <a:fillRect/>
          </a:stretch>
        </p:blipFill>
        <p:spPr>
          <a:xfrm>
            <a:off x="612398" y="5725299"/>
            <a:ext cx="237053" cy="296347"/>
          </a:xfrm>
          <a:prstGeom prst="rect">
            <a:avLst/>
          </a:prstGeom>
        </p:spPr>
      </p:pic>
      <p:sp>
        <p:nvSpPr>
          <p:cNvPr id="27" name="Text 20"/>
          <p:cNvSpPr/>
          <p:nvPr/>
        </p:nvSpPr>
        <p:spPr>
          <a:xfrm>
            <a:off x="1521142" y="5675948"/>
            <a:ext cx="2673668" cy="246817"/>
          </a:xfrm>
          <a:prstGeom prst="rect">
            <a:avLst/>
          </a:prstGeom>
          <a:noFill/>
          <a:ln/>
        </p:spPr>
        <p:txBody>
          <a:bodyPr wrap="none" lIns="0" tIns="0" rIns="0" bIns="0" rtlCol="0" anchor="t"/>
          <a:lstStyle/>
          <a:p>
            <a:pPr algn="l" indent="0" marL="0">
              <a:lnSpc>
                <a:spcPts val="1900"/>
              </a:lnSpc>
              <a:buNone/>
            </a:pPr>
            <a:r>
              <a:rPr lang="en-US" sz="1550" b="1" dirty="0">
                <a:solidFill>
                  <a:srgbClr val="DAD1E6"/>
                </a:solidFill>
                <a:latin typeface="Inconsolata Bold" pitchFamily="34" charset="0"/>
                <a:ea typeface="Inconsolata Bold" pitchFamily="34" charset="-122"/>
                <a:cs typeface="Inconsolata Bold" pitchFamily="34" charset="-120"/>
              </a:rPr>
              <a:t>Визначення перевищень</a:t>
            </a:r>
            <a:endParaRPr lang="en-US" sz="1550" dirty="0"/>
          </a:p>
        </p:txBody>
      </p:sp>
      <p:sp>
        <p:nvSpPr>
          <p:cNvPr id="28" name="Text 21"/>
          <p:cNvSpPr/>
          <p:nvPr/>
        </p:nvSpPr>
        <p:spPr>
          <a:xfrm>
            <a:off x="1521142" y="6017538"/>
            <a:ext cx="12556093" cy="252770"/>
          </a:xfrm>
          <a:prstGeom prst="rect">
            <a:avLst/>
          </a:prstGeom>
          <a:noFill/>
          <a:ln/>
        </p:spPr>
        <p:txBody>
          <a:bodyPr wrap="none" lIns="0" tIns="0" rIns="0" bIns="0" rtlCol="0" anchor="t"/>
          <a:lstStyle/>
          <a:p>
            <a:pPr algn="l" indent="0" marL="0">
              <a:lnSpc>
                <a:spcPts val="1950"/>
              </a:lnSpc>
              <a:buNone/>
            </a:pPr>
            <a:r>
              <a:rPr lang="en-US" sz="1200" dirty="0">
                <a:solidFill>
                  <a:srgbClr val="DAD1E6"/>
                </a:solidFill>
                <a:latin typeface="Fira Sans" pitchFamily="34" charset="0"/>
                <a:ea typeface="Fira Sans" pitchFamily="34" charset="-122"/>
                <a:cs typeface="Fira Sans" pitchFamily="34" charset="-120"/>
              </a:rPr>
              <a:t>Вимірювання вертикальних кутів або тригонометричне нівелювання</a:t>
            </a:r>
            <a:endParaRPr lang="en-US" sz="1200" dirty="0"/>
          </a:p>
        </p:txBody>
      </p:sp>
      <p:sp>
        <p:nvSpPr>
          <p:cNvPr id="29" name="Text 22"/>
          <p:cNvSpPr/>
          <p:nvPr/>
        </p:nvSpPr>
        <p:spPr>
          <a:xfrm>
            <a:off x="553164" y="6606064"/>
            <a:ext cx="13524071" cy="505539"/>
          </a:xfrm>
          <a:prstGeom prst="rect">
            <a:avLst/>
          </a:prstGeom>
          <a:noFill/>
          <a:ln/>
        </p:spPr>
        <p:txBody>
          <a:bodyPr wrap="square" lIns="0" tIns="0" rIns="0" bIns="0" rtlCol="0" anchor="t"/>
          <a:lstStyle/>
          <a:p>
            <a:pPr algn="l" indent="0" marL="0">
              <a:lnSpc>
                <a:spcPts val="1950"/>
              </a:lnSpc>
              <a:buNone/>
            </a:pPr>
            <a:r>
              <a:rPr lang="en-US" sz="1200" dirty="0">
                <a:solidFill>
                  <a:srgbClr val="DAD1E6"/>
                </a:solidFill>
                <a:latin typeface="Fira Sans" pitchFamily="34" charset="0"/>
                <a:ea typeface="Fira Sans" pitchFamily="34" charset="-122"/>
                <a:cs typeface="Fira Sans" pitchFamily="34" charset="-120"/>
              </a:rPr>
              <a:t>Тахеометричні ходи є основою для виконання тахеометричної зйомки в кар'єрах. Вони створюють планово-висотне обґрунтування, від якого виконуються зйомки окремих об'єктів. Ходи можуть бути замкнутими, розімкнутими або висячими, залежно від умов місцевості та вимог до точності.</a:t>
            </a:r>
            <a:endParaRPr lang="en-US" sz="1200" dirty="0"/>
          </a:p>
        </p:txBody>
      </p:sp>
      <p:sp>
        <p:nvSpPr>
          <p:cNvPr id="30" name="Text 23"/>
          <p:cNvSpPr/>
          <p:nvPr/>
        </p:nvSpPr>
        <p:spPr>
          <a:xfrm>
            <a:off x="553164" y="7289363"/>
            <a:ext cx="13524071" cy="505539"/>
          </a:xfrm>
          <a:prstGeom prst="rect">
            <a:avLst/>
          </a:prstGeom>
          <a:noFill/>
          <a:ln/>
        </p:spPr>
        <p:txBody>
          <a:bodyPr wrap="square" lIns="0" tIns="0" rIns="0" bIns="0" rtlCol="0" anchor="t"/>
          <a:lstStyle/>
          <a:p>
            <a:pPr algn="l" indent="0" marL="0">
              <a:lnSpc>
                <a:spcPts val="1950"/>
              </a:lnSpc>
              <a:buNone/>
            </a:pPr>
            <a:r>
              <a:rPr lang="en-US" sz="1200" dirty="0">
                <a:solidFill>
                  <a:srgbClr val="DAD1E6"/>
                </a:solidFill>
                <a:latin typeface="Fira Sans" pitchFamily="34" charset="0"/>
                <a:ea typeface="Fira Sans" pitchFamily="34" charset="-122"/>
                <a:cs typeface="Fira Sans" pitchFamily="34" charset="-120"/>
              </a:rPr>
              <a:t>При прокладанні ходів в умовах кар'єру особливу увагу слід приділяти стійкості точок та їх розташуванню відносно зон ведення гірничих робіт, щоб забезпечити їх збереження протягом необхідного періоду.</a:t>
            </a:r>
            <a:endParaRPr lang="en-US" sz="1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573643" y="580668"/>
            <a:ext cx="7996714" cy="1024414"/>
          </a:xfrm>
          <a:prstGeom prst="rect">
            <a:avLst/>
          </a:prstGeom>
          <a:noFill/>
          <a:ln/>
        </p:spPr>
        <p:txBody>
          <a:bodyPr wrap="square" lIns="0" tIns="0" rIns="0" bIns="0" rtlCol="0" anchor="t"/>
          <a:lstStyle/>
          <a:p>
            <a:pPr algn="l" indent="0" marL="0">
              <a:lnSpc>
                <a:spcPts val="4000"/>
              </a:lnSpc>
              <a:buNone/>
            </a:pPr>
            <a:r>
              <a:rPr lang="en-US" sz="3200" b="1" dirty="0">
                <a:solidFill>
                  <a:srgbClr val="F94CAF"/>
                </a:solidFill>
                <a:latin typeface="Inconsolata Bold" pitchFamily="34" charset="0"/>
                <a:ea typeface="Inconsolata Bold" pitchFamily="34" charset="-122"/>
                <a:cs typeface="Inconsolata Bold" pitchFamily="34" charset="-120"/>
              </a:rPr>
              <a:t>Порядок виконання тахеометричної зйомки</a:t>
            </a:r>
            <a:endParaRPr lang="en-US" sz="3200" dirty="0"/>
          </a:p>
        </p:txBody>
      </p:sp>
      <p:pic>
        <p:nvPicPr>
          <p:cNvPr id="4" name="Image 1" descr="preencoded.png">    </p:cNvPr>
          <p:cNvPicPr>
            <a:picLocks noChangeAspect="1"/>
          </p:cNvPicPr>
          <p:nvPr/>
        </p:nvPicPr>
        <p:blipFill>
          <a:blip r:embed="rId2"/>
          <a:stretch>
            <a:fillRect/>
          </a:stretch>
        </p:blipFill>
        <p:spPr>
          <a:xfrm>
            <a:off x="573643" y="1850946"/>
            <a:ext cx="819626" cy="1206698"/>
          </a:xfrm>
          <a:prstGeom prst="rect">
            <a:avLst/>
          </a:prstGeom>
        </p:spPr>
      </p:pic>
      <p:sp>
        <p:nvSpPr>
          <p:cNvPr id="5" name="Text 1"/>
          <p:cNvSpPr/>
          <p:nvPr/>
        </p:nvSpPr>
        <p:spPr>
          <a:xfrm>
            <a:off x="1639133" y="2014776"/>
            <a:ext cx="4381738" cy="256103"/>
          </a:xfrm>
          <a:prstGeom prst="rect">
            <a:avLst/>
          </a:prstGeom>
          <a:noFill/>
          <a:ln/>
        </p:spPr>
        <p:txBody>
          <a:bodyPr wrap="none" lIns="0" tIns="0" rIns="0" bIns="0" rtlCol="0" anchor="t"/>
          <a:lstStyle/>
          <a:p>
            <a:pPr algn="l" indent="0" marL="0">
              <a:lnSpc>
                <a:spcPts val="2000"/>
              </a:lnSpc>
              <a:buNone/>
            </a:pPr>
            <a:r>
              <a:rPr lang="en-US" sz="1600" b="1" dirty="0">
                <a:solidFill>
                  <a:srgbClr val="DAD1E6"/>
                </a:solidFill>
                <a:latin typeface="Inconsolata Bold" pitchFamily="34" charset="0"/>
                <a:ea typeface="Inconsolata Bold" pitchFamily="34" charset="-122"/>
                <a:cs typeface="Inconsolata Bold" pitchFamily="34" charset="-120"/>
              </a:rPr>
              <a:t>Встановлення та центрування приладу</a:t>
            </a:r>
            <a:endParaRPr lang="en-US" sz="1600" dirty="0"/>
          </a:p>
        </p:txBody>
      </p:sp>
      <p:sp>
        <p:nvSpPr>
          <p:cNvPr id="6" name="Text 2"/>
          <p:cNvSpPr/>
          <p:nvPr/>
        </p:nvSpPr>
        <p:spPr>
          <a:xfrm>
            <a:off x="1639133" y="2369225"/>
            <a:ext cx="6931223" cy="524589"/>
          </a:xfrm>
          <a:prstGeom prst="rect">
            <a:avLst/>
          </a:prstGeom>
          <a:noFill/>
          <a:ln/>
        </p:spPr>
        <p:txBody>
          <a:bodyPr wrap="square" lIns="0" tIns="0" rIns="0" bIns="0" rtlCol="0" anchor="t"/>
          <a:lstStyle/>
          <a:p>
            <a:pPr algn="l" indent="0" marL="0">
              <a:lnSpc>
                <a:spcPts val="2050"/>
              </a:lnSpc>
              <a:buNone/>
            </a:pPr>
            <a:r>
              <a:rPr lang="en-US" sz="1250" dirty="0">
                <a:solidFill>
                  <a:srgbClr val="DAD1E6"/>
                </a:solidFill>
                <a:latin typeface="Fira Sans" pitchFamily="34" charset="0"/>
                <a:ea typeface="Fira Sans" pitchFamily="34" charset="-122"/>
                <a:cs typeface="Fira Sans" pitchFamily="34" charset="-120"/>
              </a:rPr>
              <a:t>Розміщення тахеометра над точкою планово-висотного обґрунтування, приведення його в робоче положення, введення початкових даних</a:t>
            </a:r>
            <a:endParaRPr lang="en-US" sz="1250" dirty="0"/>
          </a:p>
        </p:txBody>
      </p:sp>
      <p:pic>
        <p:nvPicPr>
          <p:cNvPr id="7" name="Image 2" descr="preencoded.png">    </p:cNvPr>
          <p:cNvPicPr>
            <a:picLocks noChangeAspect="1"/>
          </p:cNvPicPr>
          <p:nvPr/>
        </p:nvPicPr>
        <p:blipFill>
          <a:blip r:embed="rId3"/>
          <a:stretch>
            <a:fillRect/>
          </a:stretch>
        </p:blipFill>
        <p:spPr>
          <a:xfrm>
            <a:off x="573643" y="3057644"/>
            <a:ext cx="819626" cy="1206698"/>
          </a:xfrm>
          <a:prstGeom prst="rect">
            <a:avLst/>
          </a:prstGeom>
        </p:spPr>
      </p:pic>
      <p:sp>
        <p:nvSpPr>
          <p:cNvPr id="8" name="Text 3"/>
          <p:cNvSpPr/>
          <p:nvPr/>
        </p:nvSpPr>
        <p:spPr>
          <a:xfrm>
            <a:off x="1639133" y="3221474"/>
            <a:ext cx="2494121" cy="256103"/>
          </a:xfrm>
          <a:prstGeom prst="rect">
            <a:avLst/>
          </a:prstGeom>
          <a:noFill/>
          <a:ln/>
        </p:spPr>
        <p:txBody>
          <a:bodyPr wrap="none" lIns="0" tIns="0" rIns="0" bIns="0" rtlCol="0" anchor="t"/>
          <a:lstStyle/>
          <a:p>
            <a:pPr algn="l" indent="0" marL="0">
              <a:lnSpc>
                <a:spcPts val="2000"/>
              </a:lnSpc>
              <a:buNone/>
            </a:pPr>
            <a:r>
              <a:rPr lang="en-US" sz="1600" b="1" dirty="0">
                <a:solidFill>
                  <a:srgbClr val="DAD1E6"/>
                </a:solidFill>
                <a:latin typeface="Inconsolata Bold" pitchFamily="34" charset="0"/>
                <a:ea typeface="Inconsolata Bold" pitchFamily="34" charset="-122"/>
                <a:cs typeface="Inconsolata Bold" pitchFamily="34" charset="-120"/>
              </a:rPr>
              <a:t>Орієнтування приладу</a:t>
            </a:r>
            <a:endParaRPr lang="en-US" sz="1600" dirty="0"/>
          </a:p>
        </p:txBody>
      </p:sp>
      <p:sp>
        <p:nvSpPr>
          <p:cNvPr id="9" name="Text 4"/>
          <p:cNvSpPr/>
          <p:nvPr/>
        </p:nvSpPr>
        <p:spPr>
          <a:xfrm>
            <a:off x="1639133" y="3575923"/>
            <a:ext cx="6931223" cy="524589"/>
          </a:xfrm>
          <a:prstGeom prst="rect">
            <a:avLst/>
          </a:prstGeom>
          <a:noFill/>
          <a:ln/>
        </p:spPr>
        <p:txBody>
          <a:bodyPr wrap="square" lIns="0" tIns="0" rIns="0" bIns="0" rtlCol="0" anchor="t"/>
          <a:lstStyle/>
          <a:p>
            <a:pPr algn="l" indent="0" marL="0">
              <a:lnSpc>
                <a:spcPts val="2050"/>
              </a:lnSpc>
              <a:buNone/>
            </a:pPr>
            <a:r>
              <a:rPr lang="en-US" sz="1250" dirty="0">
                <a:solidFill>
                  <a:srgbClr val="DAD1E6"/>
                </a:solidFill>
                <a:latin typeface="Fira Sans" pitchFamily="34" charset="0"/>
                <a:ea typeface="Fira Sans" pitchFamily="34" charset="-122"/>
                <a:cs typeface="Fira Sans" pitchFamily="34" charset="-120"/>
              </a:rPr>
              <a:t>Визначення дирекційного кута або азимута початкового напрямку, орієнтування горизонтального круга</a:t>
            </a:r>
            <a:endParaRPr lang="en-US" sz="1250" dirty="0"/>
          </a:p>
        </p:txBody>
      </p:sp>
      <p:pic>
        <p:nvPicPr>
          <p:cNvPr id="10" name="Image 3" descr="preencoded.png">    </p:cNvPr>
          <p:cNvPicPr>
            <a:picLocks noChangeAspect="1"/>
          </p:cNvPicPr>
          <p:nvPr/>
        </p:nvPicPr>
        <p:blipFill>
          <a:blip r:embed="rId4"/>
          <a:stretch>
            <a:fillRect/>
          </a:stretch>
        </p:blipFill>
        <p:spPr>
          <a:xfrm>
            <a:off x="573643" y="4264342"/>
            <a:ext cx="819626" cy="1206698"/>
          </a:xfrm>
          <a:prstGeom prst="rect">
            <a:avLst/>
          </a:prstGeom>
        </p:spPr>
      </p:pic>
      <p:sp>
        <p:nvSpPr>
          <p:cNvPr id="11" name="Text 5"/>
          <p:cNvSpPr/>
          <p:nvPr/>
        </p:nvSpPr>
        <p:spPr>
          <a:xfrm>
            <a:off x="1639133" y="4428173"/>
            <a:ext cx="2325529" cy="256103"/>
          </a:xfrm>
          <a:prstGeom prst="rect">
            <a:avLst/>
          </a:prstGeom>
          <a:noFill/>
          <a:ln/>
        </p:spPr>
        <p:txBody>
          <a:bodyPr wrap="none" lIns="0" tIns="0" rIns="0" bIns="0" rtlCol="0" anchor="t"/>
          <a:lstStyle/>
          <a:p>
            <a:pPr algn="l" indent="0" marL="0">
              <a:lnSpc>
                <a:spcPts val="2000"/>
              </a:lnSpc>
              <a:buNone/>
            </a:pPr>
            <a:r>
              <a:rPr lang="en-US" sz="1600" b="1" dirty="0">
                <a:solidFill>
                  <a:srgbClr val="DAD1E6"/>
                </a:solidFill>
                <a:latin typeface="Inconsolata Bold" pitchFamily="34" charset="0"/>
                <a:ea typeface="Inconsolata Bold" pitchFamily="34" charset="-122"/>
                <a:cs typeface="Inconsolata Bold" pitchFamily="34" charset="-120"/>
              </a:rPr>
              <a:t>Вимірювання пікетів</a:t>
            </a:r>
            <a:endParaRPr lang="en-US" sz="1600" dirty="0"/>
          </a:p>
        </p:txBody>
      </p:sp>
      <p:sp>
        <p:nvSpPr>
          <p:cNvPr id="12" name="Text 6"/>
          <p:cNvSpPr/>
          <p:nvPr/>
        </p:nvSpPr>
        <p:spPr>
          <a:xfrm>
            <a:off x="1639133" y="4782622"/>
            <a:ext cx="6931223" cy="524589"/>
          </a:xfrm>
          <a:prstGeom prst="rect">
            <a:avLst/>
          </a:prstGeom>
          <a:noFill/>
          <a:ln/>
        </p:spPr>
        <p:txBody>
          <a:bodyPr wrap="square" lIns="0" tIns="0" rIns="0" bIns="0" rtlCol="0" anchor="t"/>
          <a:lstStyle/>
          <a:p>
            <a:pPr algn="l" indent="0" marL="0">
              <a:lnSpc>
                <a:spcPts val="2050"/>
              </a:lnSpc>
              <a:buNone/>
            </a:pPr>
            <a:r>
              <a:rPr lang="en-US" sz="1250" dirty="0">
                <a:solidFill>
                  <a:srgbClr val="DAD1E6"/>
                </a:solidFill>
                <a:latin typeface="Fira Sans" pitchFamily="34" charset="0"/>
                <a:ea typeface="Fira Sans" pitchFamily="34" charset="-122"/>
                <a:cs typeface="Fira Sans" pitchFamily="34" charset="-120"/>
              </a:rPr>
              <a:t>Послідовне наведення на характерні точки місцевості, вимірювання горизонтальних та вертикальних кутів, відстаней</a:t>
            </a:r>
            <a:endParaRPr lang="en-US" sz="1250" dirty="0"/>
          </a:p>
        </p:txBody>
      </p:sp>
      <p:pic>
        <p:nvPicPr>
          <p:cNvPr id="13" name="Image 4" descr="preencoded.png">    </p:cNvPr>
          <p:cNvPicPr>
            <a:picLocks noChangeAspect="1"/>
          </p:cNvPicPr>
          <p:nvPr/>
        </p:nvPicPr>
        <p:blipFill>
          <a:blip r:embed="rId5"/>
          <a:stretch>
            <a:fillRect/>
          </a:stretch>
        </p:blipFill>
        <p:spPr>
          <a:xfrm>
            <a:off x="573643" y="5471041"/>
            <a:ext cx="819626" cy="1206698"/>
          </a:xfrm>
          <a:prstGeom prst="rect">
            <a:avLst/>
          </a:prstGeom>
        </p:spPr>
      </p:pic>
      <p:sp>
        <p:nvSpPr>
          <p:cNvPr id="14" name="Text 7"/>
          <p:cNvSpPr/>
          <p:nvPr/>
        </p:nvSpPr>
        <p:spPr>
          <a:xfrm>
            <a:off x="1639133" y="5634871"/>
            <a:ext cx="3913227" cy="256103"/>
          </a:xfrm>
          <a:prstGeom prst="rect">
            <a:avLst/>
          </a:prstGeom>
          <a:noFill/>
          <a:ln/>
        </p:spPr>
        <p:txBody>
          <a:bodyPr wrap="none" lIns="0" tIns="0" rIns="0" bIns="0" rtlCol="0" anchor="t"/>
          <a:lstStyle/>
          <a:p>
            <a:pPr algn="l" indent="0" marL="0">
              <a:lnSpc>
                <a:spcPts val="2000"/>
              </a:lnSpc>
              <a:buNone/>
            </a:pPr>
            <a:r>
              <a:rPr lang="en-US" sz="1600" b="1" dirty="0">
                <a:solidFill>
                  <a:srgbClr val="DAD1E6"/>
                </a:solidFill>
                <a:latin typeface="Inconsolata Bold" pitchFamily="34" charset="0"/>
                <a:ea typeface="Inconsolata Bold" pitchFamily="34" charset="-122"/>
                <a:cs typeface="Inconsolata Bold" pitchFamily="34" charset="-120"/>
              </a:rPr>
              <a:t>Ведення журналу або запис даних</a:t>
            </a:r>
            <a:endParaRPr lang="en-US" sz="1600" dirty="0"/>
          </a:p>
        </p:txBody>
      </p:sp>
      <p:sp>
        <p:nvSpPr>
          <p:cNvPr id="15" name="Text 8"/>
          <p:cNvSpPr/>
          <p:nvPr/>
        </p:nvSpPr>
        <p:spPr>
          <a:xfrm>
            <a:off x="1639133" y="5989320"/>
            <a:ext cx="6931223" cy="524589"/>
          </a:xfrm>
          <a:prstGeom prst="rect">
            <a:avLst/>
          </a:prstGeom>
          <a:noFill/>
          <a:ln/>
        </p:spPr>
        <p:txBody>
          <a:bodyPr wrap="square" lIns="0" tIns="0" rIns="0" bIns="0" rtlCol="0" anchor="t"/>
          <a:lstStyle/>
          <a:p>
            <a:pPr algn="l" indent="0" marL="0">
              <a:lnSpc>
                <a:spcPts val="2050"/>
              </a:lnSpc>
              <a:buNone/>
            </a:pPr>
            <a:r>
              <a:rPr lang="en-US" sz="1250" dirty="0">
                <a:solidFill>
                  <a:srgbClr val="DAD1E6"/>
                </a:solidFill>
                <a:latin typeface="Fira Sans" pitchFamily="34" charset="0"/>
                <a:ea typeface="Fira Sans" pitchFamily="34" charset="-122"/>
                <a:cs typeface="Fira Sans" pitchFamily="34" charset="-120"/>
              </a:rPr>
              <a:t>Фіксація результатів вимірювань у польовому журналі або у пам'яті приладу, зарисовування абрисів</a:t>
            </a:r>
            <a:endParaRPr lang="en-US" sz="1250" dirty="0"/>
          </a:p>
        </p:txBody>
      </p:sp>
      <p:sp>
        <p:nvSpPr>
          <p:cNvPr id="16" name="Text 9"/>
          <p:cNvSpPr/>
          <p:nvPr/>
        </p:nvSpPr>
        <p:spPr>
          <a:xfrm>
            <a:off x="573643" y="6862048"/>
            <a:ext cx="7996714" cy="786884"/>
          </a:xfrm>
          <a:prstGeom prst="rect">
            <a:avLst/>
          </a:prstGeom>
          <a:noFill/>
          <a:ln/>
        </p:spPr>
        <p:txBody>
          <a:bodyPr wrap="square" lIns="0" tIns="0" rIns="0" bIns="0" rtlCol="0" anchor="t"/>
          <a:lstStyle/>
          <a:p>
            <a:pPr algn="l" indent="0" marL="0">
              <a:lnSpc>
                <a:spcPts val="2050"/>
              </a:lnSpc>
              <a:buNone/>
            </a:pPr>
            <a:r>
              <a:rPr lang="en-US" sz="1250" dirty="0">
                <a:solidFill>
                  <a:srgbClr val="DAD1E6"/>
                </a:solidFill>
                <a:latin typeface="Fira Sans" pitchFamily="34" charset="0"/>
                <a:ea typeface="Fira Sans" pitchFamily="34" charset="-122"/>
                <a:cs typeface="Fira Sans" pitchFamily="34" charset="-120"/>
              </a:rPr>
              <a:t>При виконанні тахеометричної зйомки в умовах кар'єру важливо правильно вибирати пікети, які повинні відображати характерні особливості рельєфу та ситуації. Особливу увагу слід приділяти зйомці бровок уступів, транспортних шляхів, елементів інфраструктури та інших важливих об'єктів.</a:t>
            </a:r>
            <a:endParaRPr lang="en-US" sz="12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93790" y="623768"/>
            <a:ext cx="11661815" cy="708779"/>
          </a:xfrm>
          <a:prstGeom prst="rect">
            <a:avLst/>
          </a:prstGeom>
          <a:noFill/>
          <a:ln/>
        </p:spPr>
        <p:txBody>
          <a:bodyPr wrap="none" lIns="0" tIns="0" rIns="0" bIns="0" rtlCol="0" anchor="t"/>
          <a:lstStyle/>
          <a:p>
            <a:pPr algn="l" indent="0" marL="0">
              <a:lnSpc>
                <a:spcPts val="5550"/>
              </a:lnSpc>
              <a:buNone/>
            </a:pPr>
            <a:r>
              <a:rPr lang="en-US" sz="4450" b="1" dirty="0">
                <a:solidFill>
                  <a:srgbClr val="F94CAF"/>
                </a:solidFill>
                <a:latin typeface="Inconsolata Bold" pitchFamily="34" charset="0"/>
                <a:ea typeface="Inconsolata Bold" pitchFamily="34" charset="-122"/>
                <a:cs typeface="Inconsolata Bold" pitchFamily="34" charset="-120"/>
              </a:rPr>
              <a:t>Особливості зйомки об'єктів кар'єру</a:t>
            </a:r>
            <a:endParaRPr lang="en-US" sz="4450" dirty="0"/>
          </a:p>
        </p:txBody>
      </p:sp>
      <p:sp>
        <p:nvSpPr>
          <p:cNvPr id="3" name="Text 1"/>
          <p:cNvSpPr/>
          <p:nvPr/>
        </p:nvSpPr>
        <p:spPr>
          <a:xfrm>
            <a:off x="793790" y="189952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F94CAF"/>
                </a:solidFill>
                <a:latin typeface="Inconsolata Bold" pitchFamily="34" charset="0"/>
                <a:ea typeface="Inconsolata Bold" pitchFamily="34" charset="-122"/>
                <a:cs typeface="Inconsolata Bold" pitchFamily="34" charset="-120"/>
              </a:rPr>
              <a:t>Уступи та берми</a:t>
            </a:r>
            <a:endParaRPr lang="en-US" sz="2200" dirty="0"/>
          </a:p>
        </p:txBody>
      </p:sp>
      <p:sp>
        <p:nvSpPr>
          <p:cNvPr id="4" name="Text 2"/>
          <p:cNvSpPr/>
          <p:nvPr/>
        </p:nvSpPr>
        <p:spPr>
          <a:xfrm>
            <a:off x="793790" y="2480667"/>
            <a:ext cx="3978116" cy="2903220"/>
          </a:xfrm>
          <a:prstGeom prst="rect">
            <a:avLst/>
          </a:prstGeom>
          <a:noFill/>
          <a:ln/>
        </p:spPr>
        <p:txBody>
          <a:bodyPr wrap="squar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При зйомці уступів кар'єру необхідно визначати положення верхньої та нижньої бровок, що дозволяє контролювати геометричні параметри уступів. Важливо фіксувати характерні точки зламів бровок, місця обрушень та деформацій.</a:t>
            </a:r>
            <a:endParaRPr lang="en-US" sz="1750" dirty="0"/>
          </a:p>
        </p:txBody>
      </p:sp>
      <p:sp>
        <p:nvSpPr>
          <p:cNvPr id="5" name="Text 3"/>
          <p:cNvSpPr/>
          <p:nvPr/>
        </p:nvSpPr>
        <p:spPr>
          <a:xfrm>
            <a:off x="793790" y="5587960"/>
            <a:ext cx="3978116" cy="1814513"/>
          </a:xfrm>
          <a:prstGeom prst="rect">
            <a:avLst/>
          </a:prstGeom>
          <a:noFill/>
          <a:ln/>
        </p:spPr>
        <p:txBody>
          <a:bodyPr wrap="squar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Для довгих прямолінійних ділянок достатньо визначати крайні точки та точки зламів, для криволінійних ділянок необхідно збільшувати щільність пікетів.</a:t>
            </a:r>
            <a:endParaRPr lang="en-US" sz="1750" dirty="0"/>
          </a:p>
        </p:txBody>
      </p:sp>
      <p:sp>
        <p:nvSpPr>
          <p:cNvPr id="6" name="Text 4"/>
          <p:cNvSpPr/>
          <p:nvPr/>
        </p:nvSpPr>
        <p:spPr>
          <a:xfrm>
            <a:off x="5332928" y="1899523"/>
            <a:ext cx="2953345" cy="354330"/>
          </a:xfrm>
          <a:prstGeom prst="rect">
            <a:avLst/>
          </a:prstGeom>
          <a:noFill/>
          <a:ln/>
        </p:spPr>
        <p:txBody>
          <a:bodyPr wrap="none" lIns="0" tIns="0" rIns="0" bIns="0" rtlCol="0" anchor="t"/>
          <a:lstStyle/>
          <a:p>
            <a:pPr algn="l" indent="0" marL="0">
              <a:lnSpc>
                <a:spcPts val="2750"/>
              </a:lnSpc>
              <a:buNone/>
            </a:pPr>
            <a:r>
              <a:rPr lang="en-US" sz="2200" b="1" dirty="0">
                <a:solidFill>
                  <a:srgbClr val="F94CAF"/>
                </a:solidFill>
                <a:latin typeface="Inconsolata Bold" pitchFamily="34" charset="0"/>
                <a:ea typeface="Inconsolata Bold" pitchFamily="34" charset="-122"/>
                <a:cs typeface="Inconsolata Bold" pitchFamily="34" charset="-120"/>
              </a:rPr>
              <a:t>Транспортні шляхи</a:t>
            </a:r>
            <a:endParaRPr lang="en-US" sz="2200" dirty="0"/>
          </a:p>
        </p:txBody>
      </p:sp>
      <p:sp>
        <p:nvSpPr>
          <p:cNvPr id="7" name="Text 5"/>
          <p:cNvSpPr/>
          <p:nvPr/>
        </p:nvSpPr>
        <p:spPr>
          <a:xfrm>
            <a:off x="5332928" y="2480667"/>
            <a:ext cx="3978116" cy="2540318"/>
          </a:xfrm>
          <a:prstGeom prst="rect">
            <a:avLst/>
          </a:prstGeom>
          <a:noFill/>
          <a:ln/>
        </p:spPr>
        <p:txBody>
          <a:bodyPr wrap="squar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При зйомці доріг та з'їздів кар'єру визначають положення осі та брівок дороги, а також характерні точки поздовжнього профілю для контролю ухилів. Особливу увагу приділяють місцям перетину доріг з уступами та поворотам.</a:t>
            </a:r>
            <a:endParaRPr lang="en-US" sz="1750" dirty="0"/>
          </a:p>
        </p:txBody>
      </p:sp>
      <p:sp>
        <p:nvSpPr>
          <p:cNvPr id="8" name="Text 6"/>
          <p:cNvSpPr/>
          <p:nvPr/>
        </p:nvSpPr>
        <p:spPr>
          <a:xfrm>
            <a:off x="5332928" y="5225058"/>
            <a:ext cx="3978116" cy="1814513"/>
          </a:xfrm>
          <a:prstGeom prst="rect">
            <a:avLst/>
          </a:prstGeom>
          <a:noFill/>
          <a:ln/>
        </p:spPr>
        <p:txBody>
          <a:bodyPr wrap="squar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Для забезпечення безпеки руху транспорту важливо контролювати ширину проїжджої частини та висоту захисних валів вздовж брівок уступів.</a:t>
            </a:r>
            <a:endParaRPr lang="en-US" sz="1750" dirty="0"/>
          </a:p>
        </p:txBody>
      </p:sp>
      <p:sp>
        <p:nvSpPr>
          <p:cNvPr id="9" name="Text 7"/>
          <p:cNvSpPr/>
          <p:nvPr/>
        </p:nvSpPr>
        <p:spPr>
          <a:xfrm>
            <a:off x="9872067" y="1899523"/>
            <a:ext cx="3772257" cy="354330"/>
          </a:xfrm>
          <a:prstGeom prst="rect">
            <a:avLst/>
          </a:prstGeom>
          <a:noFill/>
          <a:ln/>
        </p:spPr>
        <p:txBody>
          <a:bodyPr wrap="none" lIns="0" tIns="0" rIns="0" bIns="0" rtlCol="0" anchor="t"/>
          <a:lstStyle/>
          <a:p>
            <a:pPr algn="l" indent="0" marL="0">
              <a:lnSpc>
                <a:spcPts val="2750"/>
              </a:lnSpc>
              <a:buNone/>
            </a:pPr>
            <a:r>
              <a:rPr lang="en-US" sz="2200" b="1" dirty="0">
                <a:solidFill>
                  <a:srgbClr val="F94CAF"/>
                </a:solidFill>
                <a:latin typeface="Inconsolata Bold" pitchFamily="34" charset="0"/>
                <a:ea typeface="Inconsolata Bold" pitchFamily="34" charset="-122"/>
                <a:cs typeface="Inconsolata Bold" pitchFamily="34" charset="-120"/>
              </a:rPr>
              <a:t>Інфраструктурні об'єкти</a:t>
            </a:r>
            <a:endParaRPr lang="en-US" sz="2200" dirty="0"/>
          </a:p>
        </p:txBody>
      </p:sp>
      <p:sp>
        <p:nvSpPr>
          <p:cNvPr id="10" name="Text 8"/>
          <p:cNvSpPr/>
          <p:nvPr/>
        </p:nvSpPr>
        <p:spPr>
          <a:xfrm>
            <a:off x="9872067" y="2480667"/>
            <a:ext cx="3978116" cy="2177415"/>
          </a:xfrm>
          <a:prstGeom prst="rect">
            <a:avLst/>
          </a:prstGeom>
          <a:noFill/>
          <a:ln/>
        </p:spPr>
        <p:txBody>
          <a:bodyPr wrap="squar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Зйомка інфраструктурних об'єктів кар'єру (будівлі, лінії електропередач, трубопроводи) виконується з детальністю, достатньою для їх відображення на планах відповідного масштабу.</a:t>
            </a:r>
            <a:endParaRPr lang="en-US" sz="1750" dirty="0"/>
          </a:p>
        </p:txBody>
      </p:sp>
      <p:sp>
        <p:nvSpPr>
          <p:cNvPr id="11" name="Text 9"/>
          <p:cNvSpPr/>
          <p:nvPr/>
        </p:nvSpPr>
        <p:spPr>
          <a:xfrm>
            <a:off x="9872067" y="4862155"/>
            <a:ext cx="3978116" cy="1814513"/>
          </a:xfrm>
          <a:prstGeom prst="rect">
            <a:avLst/>
          </a:prstGeom>
          <a:noFill/>
          <a:ln/>
        </p:spPr>
        <p:txBody>
          <a:bodyPr wrap="squar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Для підземних комунікацій визначають положення оглядових колодязів, засувок та інших доступних елементів, а також глибину їх залягання.</a:t>
            </a:r>
            <a:endParaRPr lang="en-US" sz="17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454104" y="356830"/>
            <a:ext cx="9002435" cy="405527"/>
          </a:xfrm>
          <a:prstGeom prst="rect">
            <a:avLst/>
          </a:prstGeom>
          <a:noFill/>
          <a:ln/>
        </p:spPr>
        <p:txBody>
          <a:bodyPr wrap="none" lIns="0" tIns="0" rIns="0" bIns="0" rtlCol="0" anchor="t"/>
          <a:lstStyle/>
          <a:p>
            <a:pPr algn="l" indent="0" marL="0">
              <a:lnSpc>
                <a:spcPts val="3150"/>
              </a:lnSpc>
              <a:buNone/>
            </a:pPr>
            <a:r>
              <a:rPr lang="en-US" sz="2550" b="1" dirty="0">
                <a:solidFill>
                  <a:srgbClr val="F94CAF"/>
                </a:solidFill>
                <a:latin typeface="Inconsolata Bold" pitchFamily="34" charset="0"/>
                <a:ea typeface="Inconsolata Bold" pitchFamily="34" charset="-122"/>
                <a:cs typeface="Inconsolata Bold" pitchFamily="34" charset="-120"/>
              </a:rPr>
              <a:t>Опрацювання результатів тахеометричної зйомки</a:t>
            </a:r>
            <a:endParaRPr lang="en-US" sz="2550" dirty="0"/>
          </a:p>
        </p:txBody>
      </p:sp>
      <p:pic>
        <p:nvPicPr>
          <p:cNvPr id="3" name="Image 0" descr="preencoded.png">    </p:cNvPr>
          <p:cNvPicPr>
            <a:picLocks noChangeAspect="1"/>
          </p:cNvPicPr>
          <p:nvPr/>
        </p:nvPicPr>
        <p:blipFill>
          <a:blip r:embed="rId1"/>
          <a:stretch>
            <a:fillRect/>
          </a:stretch>
        </p:blipFill>
        <p:spPr>
          <a:xfrm>
            <a:off x="454104" y="1021794"/>
            <a:ext cx="13722191" cy="7684413"/>
          </a:xfrm>
          <a:prstGeom prst="rect">
            <a:avLst/>
          </a:prstGeom>
        </p:spPr>
      </p:pic>
      <p:sp>
        <p:nvSpPr>
          <p:cNvPr id="4" name="Text 1"/>
          <p:cNvSpPr/>
          <p:nvPr/>
        </p:nvSpPr>
        <p:spPr>
          <a:xfrm>
            <a:off x="454104" y="8852178"/>
            <a:ext cx="13722191" cy="415290"/>
          </a:xfrm>
          <a:prstGeom prst="rect">
            <a:avLst/>
          </a:prstGeom>
          <a:noFill/>
          <a:ln/>
        </p:spPr>
        <p:txBody>
          <a:bodyPr wrap="square" lIns="0" tIns="0" rIns="0" bIns="0" rtlCol="0" anchor="t"/>
          <a:lstStyle/>
          <a:p>
            <a:pPr algn="l" indent="0" marL="0">
              <a:lnSpc>
                <a:spcPts val="1600"/>
              </a:lnSpc>
              <a:buNone/>
            </a:pPr>
            <a:r>
              <a:rPr lang="en-US" sz="1000" dirty="0">
                <a:solidFill>
                  <a:srgbClr val="DAD1E6"/>
                </a:solidFill>
                <a:latin typeface="Fira Sans" pitchFamily="34" charset="0"/>
                <a:ea typeface="Fira Sans" pitchFamily="34" charset="-122"/>
                <a:cs typeface="Fira Sans" pitchFamily="34" charset="-120"/>
              </a:rPr>
              <a:t>Опрацювання результатів тахеометричної зйомки включає обчислення координат пікетів, побудову цифрової моделі місцевості та створення топографічного плану. В сучасних умовах ці процеси значною мірою автоматизовані завдяки спеціалізованому програмному забезпеченню.</a:t>
            </a:r>
            <a:endParaRPr lang="en-US" sz="1000" dirty="0"/>
          </a:p>
        </p:txBody>
      </p:sp>
      <p:sp>
        <p:nvSpPr>
          <p:cNvPr id="5" name="Text 2"/>
          <p:cNvSpPr/>
          <p:nvPr/>
        </p:nvSpPr>
        <p:spPr>
          <a:xfrm>
            <a:off x="454104" y="9413438"/>
            <a:ext cx="13722191" cy="415290"/>
          </a:xfrm>
          <a:prstGeom prst="rect">
            <a:avLst/>
          </a:prstGeom>
          <a:noFill/>
          <a:ln/>
        </p:spPr>
        <p:txBody>
          <a:bodyPr wrap="square" lIns="0" tIns="0" rIns="0" bIns="0" rtlCol="0" anchor="t"/>
          <a:lstStyle/>
          <a:p>
            <a:pPr algn="l" indent="0" marL="0">
              <a:lnSpc>
                <a:spcPts val="1600"/>
              </a:lnSpc>
              <a:buNone/>
            </a:pPr>
            <a:r>
              <a:rPr lang="en-US" sz="1000" dirty="0">
                <a:solidFill>
                  <a:srgbClr val="DAD1E6"/>
                </a:solidFill>
                <a:latin typeface="Fira Sans" pitchFamily="34" charset="0"/>
                <a:ea typeface="Fira Sans" pitchFamily="34" charset="-122"/>
                <a:cs typeface="Fira Sans" pitchFamily="34" charset="-120"/>
              </a:rPr>
              <a:t>Найбільш трудомісткими етапами є створення цифрової моделі місцевості та обчислення координат точок. Особливу увагу слід приділяти контролю якості на всіх етапах обробки даних, щоб своєчасно виявити та виправити можливі помилки.</a:t>
            </a:r>
            <a:endParaRPr lang="en-US" sz="1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93790" y="699968"/>
            <a:ext cx="12178189" cy="708779"/>
          </a:xfrm>
          <a:prstGeom prst="rect">
            <a:avLst/>
          </a:prstGeom>
          <a:noFill/>
          <a:ln/>
        </p:spPr>
        <p:txBody>
          <a:bodyPr wrap="none" lIns="0" tIns="0" rIns="0" bIns="0" rtlCol="0" anchor="t"/>
          <a:lstStyle/>
          <a:p>
            <a:pPr algn="l" indent="0" marL="0">
              <a:lnSpc>
                <a:spcPts val="5550"/>
              </a:lnSpc>
              <a:buNone/>
            </a:pPr>
            <a:r>
              <a:rPr lang="en-US" sz="4450" b="1" dirty="0">
                <a:solidFill>
                  <a:srgbClr val="F94CAF"/>
                </a:solidFill>
                <a:latin typeface="Inconsolata Bold" pitchFamily="34" charset="0"/>
                <a:ea typeface="Inconsolata Bold" pitchFamily="34" charset="-122"/>
                <a:cs typeface="Inconsolata Bold" pitchFamily="34" charset="-120"/>
              </a:rPr>
              <a:t>Обчислення координат та перевищень</a:t>
            </a:r>
            <a:endParaRPr lang="en-US" sz="4450" dirty="0"/>
          </a:p>
        </p:txBody>
      </p:sp>
      <p:sp>
        <p:nvSpPr>
          <p:cNvPr id="3" name="Shape 1"/>
          <p:cNvSpPr/>
          <p:nvPr/>
        </p:nvSpPr>
        <p:spPr>
          <a:xfrm>
            <a:off x="793790" y="1862376"/>
            <a:ext cx="13042821" cy="2979420"/>
          </a:xfrm>
          <a:prstGeom prst="roundRect">
            <a:avLst>
              <a:gd name="adj" fmla="val 1142"/>
            </a:avLst>
          </a:prstGeom>
          <a:noFill/>
          <a:ln w="7620">
            <a:solidFill>
              <a:srgbClr val="FFFFFF">
                <a:alpha val="24000"/>
              </a:srgbClr>
            </a:solidFill>
            <a:prstDash val="solid"/>
          </a:ln>
        </p:spPr>
      </p:sp>
      <p:sp>
        <p:nvSpPr>
          <p:cNvPr id="4" name="Shape 2"/>
          <p:cNvSpPr/>
          <p:nvPr/>
        </p:nvSpPr>
        <p:spPr>
          <a:xfrm>
            <a:off x="801410" y="1869996"/>
            <a:ext cx="13031391" cy="1013222"/>
          </a:xfrm>
          <a:prstGeom prst="rect">
            <a:avLst/>
          </a:prstGeom>
          <a:solidFill>
            <a:srgbClr val="FFFFFF">
              <a:alpha val="4000"/>
            </a:srgbClr>
          </a:solidFill>
          <a:ln/>
        </p:spPr>
      </p:sp>
      <p:sp>
        <p:nvSpPr>
          <p:cNvPr id="5" name="Text 3"/>
          <p:cNvSpPr/>
          <p:nvPr/>
        </p:nvSpPr>
        <p:spPr>
          <a:xfrm>
            <a:off x="1028819" y="2013704"/>
            <a:ext cx="140410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Назва точки</a:t>
            </a:r>
            <a:endParaRPr lang="en-US" sz="1750" dirty="0"/>
          </a:p>
        </p:txBody>
      </p:sp>
      <p:sp>
        <p:nvSpPr>
          <p:cNvPr id="6" name="Text 4"/>
          <p:cNvSpPr/>
          <p:nvPr/>
        </p:nvSpPr>
        <p:spPr>
          <a:xfrm>
            <a:off x="2894171" y="2013704"/>
            <a:ext cx="1400294" cy="725805"/>
          </a:xfrm>
          <a:prstGeom prst="rect">
            <a:avLst/>
          </a:prstGeom>
          <a:noFill/>
          <a:ln/>
        </p:spPr>
        <p:txBody>
          <a:bodyPr wrap="squar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Горизонтальний кут</a:t>
            </a:r>
            <a:endParaRPr lang="en-US" sz="1750" dirty="0"/>
          </a:p>
        </p:txBody>
      </p:sp>
      <p:sp>
        <p:nvSpPr>
          <p:cNvPr id="7" name="Text 5"/>
          <p:cNvSpPr/>
          <p:nvPr/>
        </p:nvSpPr>
        <p:spPr>
          <a:xfrm>
            <a:off x="4755713" y="2013704"/>
            <a:ext cx="1400294" cy="725805"/>
          </a:xfrm>
          <a:prstGeom prst="rect">
            <a:avLst/>
          </a:prstGeom>
          <a:noFill/>
          <a:ln/>
        </p:spPr>
        <p:txBody>
          <a:bodyPr wrap="squar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Вертикальний кут</a:t>
            </a:r>
            <a:endParaRPr lang="en-US" sz="1750" dirty="0"/>
          </a:p>
        </p:txBody>
      </p:sp>
      <p:sp>
        <p:nvSpPr>
          <p:cNvPr id="8" name="Text 6"/>
          <p:cNvSpPr/>
          <p:nvPr/>
        </p:nvSpPr>
        <p:spPr>
          <a:xfrm>
            <a:off x="6617256" y="2013704"/>
            <a:ext cx="140029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Відстань, м</a:t>
            </a:r>
            <a:endParaRPr lang="en-US" sz="1750" dirty="0"/>
          </a:p>
        </p:txBody>
      </p:sp>
      <p:sp>
        <p:nvSpPr>
          <p:cNvPr id="9" name="Text 7"/>
          <p:cNvSpPr/>
          <p:nvPr/>
        </p:nvSpPr>
        <p:spPr>
          <a:xfrm>
            <a:off x="8478798" y="2013704"/>
            <a:ext cx="140029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dX, м</a:t>
            </a:r>
            <a:endParaRPr lang="en-US" sz="1750" dirty="0"/>
          </a:p>
        </p:txBody>
      </p:sp>
      <p:sp>
        <p:nvSpPr>
          <p:cNvPr id="10" name="Text 8"/>
          <p:cNvSpPr/>
          <p:nvPr/>
        </p:nvSpPr>
        <p:spPr>
          <a:xfrm>
            <a:off x="10340340" y="2013704"/>
            <a:ext cx="140029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dY, м</a:t>
            </a:r>
            <a:endParaRPr lang="en-US" sz="1750" dirty="0"/>
          </a:p>
        </p:txBody>
      </p:sp>
      <p:sp>
        <p:nvSpPr>
          <p:cNvPr id="11" name="Text 9"/>
          <p:cNvSpPr/>
          <p:nvPr/>
        </p:nvSpPr>
        <p:spPr>
          <a:xfrm>
            <a:off x="12201882" y="2013704"/>
            <a:ext cx="140410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dH, м</a:t>
            </a:r>
            <a:endParaRPr lang="en-US" sz="1750" dirty="0"/>
          </a:p>
        </p:txBody>
      </p:sp>
      <p:sp>
        <p:nvSpPr>
          <p:cNvPr id="12" name="Shape 10"/>
          <p:cNvSpPr/>
          <p:nvPr/>
        </p:nvSpPr>
        <p:spPr>
          <a:xfrm>
            <a:off x="801410" y="2883218"/>
            <a:ext cx="13031391" cy="650319"/>
          </a:xfrm>
          <a:prstGeom prst="rect">
            <a:avLst/>
          </a:prstGeom>
          <a:solidFill>
            <a:srgbClr val="000000">
              <a:alpha val="4000"/>
            </a:srgbClr>
          </a:solidFill>
          <a:ln/>
        </p:spPr>
      </p:sp>
      <p:sp>
        <p:nvSpPr>
          <p:cNvPr id="13" name="Text 11"/>
          <p:cNvSpPr/>
          <p:nvPr/>
        </p:nvSpPr>
        <p:spPr>
          <a:xfrm>
            <a:off x="1028819" y="3026926"/>
            <a:ext cx="140410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P001</a:t>
            </a:r>
            <a:endParaRPr lang="en-US" sz="1750" dirty="0"/>
          </a:p>
        </p:txBody>
      </p:sp>
      <p:sp>
        <p:nvSpPr>
          <p:cNvPr id="14" name="Text 12"/>
          <p:cNvSpPr/>
          <p:nvPr/>
        </p:nvSpPr>
        <p:spPr>
          <a:xfrm>
            <a:off x="2894171" y="3026926"/>
            <a:ext cx="140029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0°00'00"</a:t>
            </a:r>
            <a:endParaRPr lang="en-US" sz="1750" dirty="0"/>
          </a:p>
        </p:txBody>
      </p:sp>
      <p:sp>
        <p:nvSpPr>
          <p:cNvPr id="15" name="Text 13"/>
          <p:cNvSpPr/>
          <p:nvPr/>
        </p:nvSpPr>
        <p:spPr>
          <a:xfrm>
            <a:off x="4755713" y="3026926"/>
            <a:ext cx="140029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+1°15'30"</a:t>
            </a:r>
            <a:endParaRPr lang="en-US" sz="1750" dirty="0"/>
          </a:p>
        </p:txBody>
      </p:sp>
      <p:sp>
        <p:nvSpPr>
          <p:cNvPr id="16" name="Text 14"/>
          <p:cNvSpPr/>
          <p:nvPr/>
        </p:nvSpPr>
        <p:spPr>
          <a:xfrm>
            <a:off x="6617256" y="3026926"/>
            <a:ext cx="140029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125.45</a:t>
            </a:r>
            <a:endParaRPr lang="en-US" sz="1750" dirty="0"/>
          </a:p>
        </p:txBody>
      </p:sp>
      <p:sp>
        <p:nvSpPr>
          <p:cNvPr id="17" name="Text 15"/>
          <p:cNvSpPr/>
          <p:nvPr/>
        </p:nvSpPr>
        <p:spPr>
          <a:xfrm>
            <a:off x="8478798" y="3026926"/>
            <a:ext cx="140029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0.00</a:t>
            </a:r>
            <a:endParaRPr lang="en-US" sz="1750" dirty="0"/>
          </a:p>
        </p:txBody>
      </p:sp>
      <p:sp>
        <p:nvSpPr>
          <p:cNvPr id="18" name="Text 16"/>
          <p:cNvSpPr/>
          <p:nvPr/>
        </p:nvSpPr>
        <p:spPr>
          <a:xfrm>
            <a:off x="10340340" y="3026926"/>
            <a:ext cx="140029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125.45</a:t>
            </a:r>
            <a:endParaRPr lang="en-US" sz="1750" dirty="0"/>
          </a:p>
        </p:txBody>
      </p:sp>
      <p:sp>
        <p:nvSpPr>
          <p:cNvPr id="19" name="Text 17"/>
          <p:cNvSpPr/>
          <p:nvPr/>
        </p:nvSpPr>
        <p:spPr>
          <a:xfrm>
            <a:off x="12201882" y="3026926"/>
            <a:ext cx="140410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+2.75</a:t>
            </a:r>
            <a:endParaRPr lang="en-US" sz="1750" dirty="0"/>
          </a:p>
        </p:txBody>
      </p:sp>
      <p:sp>
        <p:nvSpPr>
          <p:cNvPr id="20" name="Shape 18"/>
          <p:cNvSpPr/>
          <p:nvPr/>
        </p:nvSpPr>
        <p:spPr>
          <a:xfrm>
            <a:off x="801410" y="3533537"/>
            <a:ext cx="13031391" cy="650319"/>
          </a:xfrm>
          <a:prstGeom prst="rect">
            <a:avLst/>
          </a:prstGeom>
          <a:solidFill>
            <a:srgbClr val="FFFFFF">
              <a:alpha val="4000"/>
            </a:srgbClr>
          </a:solidFill>
          <a:ln/>
        </p:spPr>
      </p:sp>
      <p:sp>
        <p:nvSpPr>
          <p:cNvPr id="21" name="Text 19"/>
          <p:cNvSpPr/>
          <p:nvPr/>
        </p:nvSpPr>
        <p:spPr>
          <a:xfrm>
            <a:off x="1028819" y="3677245"/>
            <a:ext cx="140410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P002</a:t>
            </a:r>
            <a:endParaRPr lang="en-US" sz="1750" dirty="0"/>
          </a:p>
        </p:txBody>
      </p:sp>
      <p:sp>
        <p:nvSpPr>
          <p:cNvPr id="22" name="Text 20"/>
          <p:cNvSpPr/>
          <p:nvPr/>
        </p:nvSpPr>
        <p:spPr>
          <a:xfrm>
            <a:off x="2894171" y="3677245"/>
            <a:ext cx="140029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45°30'00"</a:t>
            </a:r>
            <a:endParaRPr lang="en-US" sz="1750" dirty="0"/>
          </a:p>
        </p:txBody>
      </p:sp>
      <p:sp>
        <p:nvSpPr>
          <p:cNvPr id="23" name="Text 21"/>
          <p:cNvSpPr/>
          <p:nvPr/>
        </p:nvSpPr>
        <p:spPr>
          <a:xfrm>
            <a:off x="4755713" y="3677245"/>
            <a:ext cx="140029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+2°45'20"</a:t>
            </a:r>
            <a:endParaRPr lang="en-US" sz="1750" dirty="0"/>
          </a:p>
        </p:txBody>
      </p:sp>
      <p:sp>
        <p:nvSpPr>
          <p:cNvPr id="24" name="Text 22"/>
          <p:cNvSpPr/>
          <p:nvPr/>
        </p:nvSpPr>
        <p:spPr>
          <a:xfrm>
            <a:off x="6617256" y="3677245"/>
            <a:ext cx="140029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98.30</a:t>
            </a:r>
            <a:endParaRPr lang="en-US" sz="1750" dirty="0"/>
          </a:p>
        </p:txBody>
      </p:sp>
      <p:sp>
        <p:nvSpPr>
          <p:cNvPr id="25" name="Text 23"/>
          <p:cNvSpPr/>
          <p:nvPr/>
        </p:nvSpPr>
        <p:spPr>
          <a:xfrm>
            <a:off x="8478798" y="3677245"/>
            <a:ext cx="140029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69.51</a:t>
            </a:r>
            <a:endParaRPr lang="en-US" sz="1750" dirty="0"/>
          </a:p>
        </p:txBody>
      </p:sp>
      <p:sp>
        <p:nvSpPr>
          <p:cNvPr id="26" name="Text 24"/>
          <p:cNvSpPr/>
          <p:nvPr/>
        </p:nvSpPr>
        <p:spPr>
          <a:xfrm>
            <a:off x="10340340" y="3677245"/>
            <a:ext cx="140029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69.51</a:t>
            </a:r>
            <a:endParaRPr lang="en-US" sz="1750" dirty="0"/>
          </a:p>
        </p:txBody>
      </p:sp>
      <p:sp>
        <p:nvSpPr>
          <p:cNvPr id="27" name="Text 25"/>
          <p:cNvSpPr/>
          <p:nvPr/>
        </p:nvSpPr>
        <p:spPr>
          <a:xfrm>
            <a:off x="12201882" y="3677245"/>
            <a:ext cx="140410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+4.72</a:t>
            </a:r>
            <a:endParaRPr lang="en-US" sz="1750" dirty="0"/>
          </a:p>
        </p:txBody>
      </p:sp>
      <p:sp>
        <p:nvSpPr>
          <p:cNvPr id="28" name="Shape 26"/>
          <p:cNvSpPr/>
          <p:nvPr/>
        </p:nvSpPr>
        <p:spPr>
          <a:xfrm>
            <a:off x="801410" y="4183856"/>
            <a:ext cx="13031391" cy="650319"/>
          </a:xfrm>
          <a:prstGeom prst="rect">
            <a:avLst/>
          </a:prstGeom>
          <a:solidFill>
            <a:srgbClr val="000000">
              <a:alpha val="4000"/>
            </a:srgbClr>
          </a:solidFill>
          <a:ln/>
        </p:spPr>
      </p:sp>
      <p:sp>
        <p:nvSpPr>
          <p:cNvPr id="29" name="Text 27"/>
          <p:cNvSpPr/>
          <p:nvPr/>
        </p:nvSpPr>
        <p:spPr>
          <a:xfrm>
            <a:off x="1028819" y="4327565"/>
            <a:ext cx="140410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P003</a:t>
            </a:r>
            <a:endParaRPr lang="en-US" sz="1750" dirty="0"/>
          </a:p>
        </p:txBody>
      </p:sp>
      <p:sp>
        <p:nvSpPr>
          <p:cNvPr id="30" name="Text 28"/>
          <p:cNvSpPr/>
          <p:nvPr/>
        </p:nvSpPr>
        <p:spPr>
          <a:xfrm>
            <a:off x="2894171" y="4327565"/>
            <a:ext cx="140029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90°15'40"</a:t>
            </a:r>
            <a:endParaRPr lang="en-US" sz="1750" dirty="0"/>
          </a:p>
        </p:txBody>
      </p:sp>
      <p:sp>
        <p:nvSpPr>
          <p:cNvPr id="31" name="Text 29"/>
          <p:cNvSpPr/>
          <p:nvPr/>
        </p:nvSpPr>
        <p:spPr>
          <a:xfrm>
            <a:off x="4755713" y="4327565"/>
            <a:ext cx="140029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-1°10'50"</a:t>
            </a:r>
            <a:endParaRPr lang="en-US" sz="1750" dirty="0"/>
          </a:p>
        </p:txBody>
      </p:sp>
      <p:sp>
        <p:nvSpPr>
          <p:cNvPr id="32" name="Text 30"/>
          <p:cNvSpPr/>
          <p:nvPr/>
        </p:nvSpPr>
        <p:spPr>
          <a:xfrm>
            <a:off x="6617256" y="4327565"/>
            <a:ext cx="140029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112.80</a:t>
            </a:r>
            <a:endParaRPr lang="en-US" sz="1750" dirty="0"/>
          </a:p>
        </p:txBody>
      </p:sp>
      <p:sp>
        <p:nvSpPr>
          <p:cNvPr id="33" name="Text 31"/>
          <p:cNvSpPr/>
          <p:nvPr/>
        </p:nvSpPr>
        <p:spPr>
          <a:xfrm>
            <a:off x="8478798" y="4327565"/>
            <a:ext cx="140029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112.79</a:t>
            </a:r>
            <a:endParaRPr lang="en-US" sz="1750" dirty="0"/>
          </a:p>
        </p:txBody>
      </p:sp>
      <p:sp>
        <p:nvSpPr>
          <p:cNvPr id="34" name="Text 32"/>
          <p:cNvSpPr/>
          <p:nvPr/>
        </p:nvSpPr>
        <p:spPr>
          <a:xfrm>
            <a:off x="10340340" y="4327565"/>
            <a:ext cx="140029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0.31</a:t>
            </a:r>
            <a:endParaRPr lang="en-US" sz="1750" dirty="0"/>
          </a:p>
        </p:txBody>
      </p:sp>
      <p:sp>
        <p:nvSpPr>
          <p:cNvPr id="35" name="Text 33"/>
          <p:cNvSpPr/>
          <p:nvPr/>
        </p:nvSpPr>
        <p:spPr>
          <a:xfrm>
            <a:off x="12201882" y="4327565"/>
            <a:ext cx="1404104" cy="362903"/>
          </a:xfrm>
          <a:prstGeom prst="rect">
            <a:avLst/>
          </a:prstGeom>
          <a:noFill/>
          <a:ln/>
        </p:spPr>
        <p:txBody>
          <a:bodyPr wrap="non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-2.31</a:t>
            </a:r>
            <a:endParaRPr lang="en-US" sz="1750" dirty="0"/>
          </a:p>
        </p:txBody>
      </p:sp>
      <p:sp>
        <p:nvSpPr>
          <p:cNvPr id="36" name="Text 34"/>
          <p:cNvSpPr/>
          <p:nvPr/>
        </p:nvSpPr>
        <p:spPr>
          <a:xfrm>
            <a:off x="793790" y="5096947"/>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Обчислення координат точок при тахеометричній зйомці виконується за формулами прямої геодезичної задачі. Для кожного пікету обчислюються прирости координат відносно точки стояння приладу на основі виміряних горизонтальних кутів та відстаней.</a:t>
            </a:r>
            <a:endParaRPr lang="en-US" sz="1750" dirty="0"/>
          </a:p>
        </p:txBody>
      </p:sp>
      <p:sp>
        <p:nvSpPr>
          <p:cNvPr id="37" name="Text 35"/>
          <p:cNvSpPr/>
          <p:nvPr/>
        </p:nvSpPr>
        <p:spPr>
          <a:xfrm>
            <a:off x="793790" y="6440805"/>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Перевищення точок визначаються тригонометричним способом на основі виміряних вертикальних кутів та похилих відстаней з урахуванням висоти приладу та висоти відбивача. Отримані координати та висоти є основою для побудови топографічного плану та цифрової моделі місцевості.</a:t>
            </a:r>
            <a:endParaRPr lang="en-US" sz="17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644843" y="1452086"/>
            <a:ext cx="9826823" cy="575786"/>
          </a:xfrm>
          <a:prstGeom prst="rect">
            <a:avLst/>
          </a:prstGeom>
          <a:noFill/>
          <a:ln/>
        </p:spPr>
        <p:txBody>
          <a:bodyPr wrap="none" lIns="0" tIns="0" rIns="0" bIns="0" rtlCol="0" anchor="t"/>
          <a:lstStyle/>
          <a:p>
            <a:pPr algn="l" indent="0" marL="0">
              <a:lnSpc>
                <a:spcPts val="4500"/>
              </a:lnSpc>
              <a:buNone/>
            </a:pPr>
            <a:r>
              <a:rPr lang="en-US" sz="3600" b="1" dirty="0">
                <a:solidFill>
                  <a:srgbClr val="F94CAF"/>
                </a:solidFill>
                <a:latin typeface="Inconsolata Bold" pitchFamily="34" charset="0"/>
                <a:ea typeface="Inconsolata Bold" pitchFamily="34" charset="-122"/>
                <a:cs typeface="Inconsolata Bold" pitchFamily="34" charset="-120"/>
              </a:rPr>
              <a:t>Створення цифрової моделі місцевості</a:t>
            </a:r>
            <a:endParaRPr lang="en-US" sz="3600" dirty="0"/>
          </a:p>
        </p:txBody>
      </p:sp>
      <p:pic>
        <p:nvPicPr>
          <p:cNvPr id="3" name="Image 0" descr="preencoded.png">    </p:cNvPr>
          <p:cNvPicPr>
            <a:picLocks noChangeAspect="1"/>
          </p:cNvPicPr>
          <p:nvPr/>
        </p:nvPicPr>
        <p:blipFill>
          <a:blip r:embed="rId1"/>
          <a:stretch>
            <a:fillRect/>
          </a:stretch>
        </p:blipFill>
        <p:spPr>
          <a:xfrm>
            <a:off x="652463" y="2516386"/>
            <a:ext cx="2547104" cy="2547104"/>
          </a:xfrm>
          <a:prstGeom prst="rect">
            <a:avLst/>
          </a:prstGeom>
        </p:spPr>
      </p:pic>
      <p:pic>
        <p:nvPicPr>
          <p:cNvPr id="4" name="Image 1" descr="preencoded.png">    </p:cNvPr>
          <p:cNvPicPr>
            <a:picLocks noChangeAspect="1"/>
          </p:cNvPicPr>
          <p:nvPr/>
        </p:nvPicPr>
        <p:blipFill>
          <a:blip r:embed="rId2"/>
          <a:stretch>
            <a:fillRect/>
          </a:stretch>
        </p:blipFill>
        <p:spPr>
          <a:xfrm>
            <a:off x="3346966" y="2516386"/>
            <a:ext cx="2547223" cy="2547223"/>
          </a:xfrm>
          <a:prstGeom prst="rect">
            <a:avLst/>
          </a:prstGeom>
        </p:spPr>
      </p:pic>
      <p:pic>
        <p:nvPicPr>
          <p:cNvPr id="5" name="Image 2" descr="preencoded.png">    </p:cNvPr>
          <p:cNvPicPr>
            <a:picLocks noChangeAspect="1"/>
          </p:cNvPicPr>
          <p:nvPr/>
        </p:nvPicPr>
        <p:blipFill>
          <a:blip r:embed="rId3"/>
          <a:stretch>
            <a:fillRect/>
          </a:stretch>
        </p:blipFill>
        <p:spPr>
          <a:xfrm>
            <a:off x="6041588" y="2516386"/>
            <a:ext cx="2547104" cy="2547104"/>
          </a:xfrm>
          <a:prstGeom prst="rect">
            <a:avLst/>
          </a:prstGeom>
        </p:spPr>
      </p:pic>
      <p:pic>
        <p:nvPicPr>
          <p:cNvPr id="6" name="Image 3" descr="preencoded.png">    </p:cNvPr>
          <p:cNvPicPr>
            <a:picLocks noChangeAspect="1"/>
          </p:cNvPicPr>
          <p:nvPr/>
        </p:nvPicPr>
        <p:blipFill>
          <a:blip r:embed="rId4"/>
          <a:stretch>
            <a:fillRect/>
          </a:stretch>
        </p:blipFill>
        <p:spPr>
          <a:xfrm>
            <a:off x="8736092" y="2516386"/>
            <a:ext cx="2547223" cy="2547223"/>
          </a:xfrm>
          <a:prstGeom prst="rect">
            <a:avLst/>
          </a:prstGeom>
        </p:spPr>
      </p:pic>
      <p:pic>
        <p:nvPicPr>
          <p:cNvPr id="7" name="Image 4" descr="preencoded.png">    </p:cNvPr>
          <p:cNvPicPr>
            <a:picLocks noChangeAspect="1"/>
          </p:cNvPicPr>
          <p:nvPr/>
        </p:nvPicPr>
        <p:blipFill>
          <a:blip r:embed="rId5"/>
          <a:stretch>
            <a:fillRect/>
          </a:stretch>
        </p:blipFill>
        <p:spPr>
          <a:xfrm>
            <a:off x="11430714" y="2516386"/>
            <a:ext cx="2547104" cy="2547104"/>
          </a:xfrm>
          <a:prstGeom prst="rect">
            <a:avLst/>
          </a:prstGeom>
        </p:spPr>
      </p:pic>
      <p:sp>
        <p:nvSpPr>
          <p:cNvPr id="8" name="Text 1"/>
          <p:cNvSpPr/>
          <p:nvPr/>
        </p:nvSpPr>
        <p:spPr>
          <a:xfrm>
            <a:off x="644843" y="5390912"/>
            <a:ext cx="13340715" cy="589598"/>
          </a:xfrm>
          <a:prstGeom prst="rect">
            <a:avLst/>
          </a:prstGeom>
          <a:noFill/>
          <a:ln/>
        </p:spPr>
        <p:txBody>
          <a:bodyPr wrap="square" lIns="0" tIns="0" rIns="0" bIns="0" rtlCol="0" anchor="t"/>
          <a:lstStyle/>
          <a:p>
            <a:pPr algn="l" indent="0" marL="0">
              <a:lnSpc>
                <a:spcPts val="2300"/>
              </a:lnSpc>
              <a:buNone/>
            </a:pPr>
            <a:r>
              <a:rPr lang="en-US" sz="1450" dirty="0">
                <a:solidFill>
                  <a:srgbClr val="DAD1E6"/>
                </a:solidFill>
                <a:latin typeface="Fira Sans" pitchFamily="34" charset="0"/>
                <a:ea typeface="Fira Sans" pitchFamily="34" charset="-122"/>
                <a:cs typeface="Fira Sans" pitchFamily="34" charset="-120"/>
              </a:rPr>
              <a:t>Цифрова модель місцевості (ЦММ) створюється на основі координат та висот пікетів, отриманих під час тахеометричної зйомки. Найбільш поширеним способом побудови ЦММ є створення нерегулярної триангуляційної мережі (TIN), яка утворюється шляхом з'єднання сусідніх точок у трикутники.</a:t>
            </a:r>
            <a:endParaRPr lang="en-US" sz="1450" dirty="0"/>
          </a:p>
        </p:txBody>
      </p:sp>
      <p:sp>
        <p:nvSpPr>
          <p:cNvPr id="9" name="Text 2"/>
          <p:cNvSpPr/>
          <p:nvPr/>
        </p:nvSpPr>
        <p:spPr>
          <a:xfrm>
            <a:off x="644843" y="6187797"/>
            <a:ext cx="13340715" cy="589598"/>
          </a:xfrm>
          <a:prstGeom prst="rect">
            <a:avLst/>
          </a:prstGeom>
          <a:noFill/>
          <a:ln/>
        </p:spPr>
        <p:txBody>
          <a:bodyPr wrap="square" lIns="0" tIns="0" rIns="0" bIns="0" rtlCol="0" anchor="t"/>
          <a:lstStyle/>
          <a:p>
            <a:pPr algn="l" indent="0" marL="0">
              <a:lnSpc>
                <a:spcPts val="2300"/>
              </a:lnSpc>
              <a:buNone/>
            </a:pPr>
            <a:r>
              <a:rPr lang="en-US" sz="1450" dirty="0">
                <a:solidFill>
                  <a:srgbClr val="DAD1E6"/>
                </a:solidFill>
                <a:latin typeface="Fira Sans" pitchFamily="34" charset="0"/>
                <a:ea typeface="Fira Sans" pitchFamily="34" charset="-122"/>
                <a:cs typeface="Fira Sans" pitchFamily="34" charset="-120"/>
              </a:rPr>
              <a:t>На основі ЦММ виконується побудова горизонталей, профілів, розрахунок об'ємів гірничих робіт, аналіз ухилів поверхні та інші просторові аналізи, необхідні для проєктування та контролю гірничих робіт.</a:t>
            </a:r>
            <a:endParaRPr lang="en-US" sz="14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653772" y="709255"/>
            <a:ext cx="13322856" cy="1167527"/>
          </a:xfrm>
          <a:prstGeom prst="rect">
            <a:avLst/>
          </a:prstGeom>
          <a:noFill/>
          <a:ln/>
        </p:spPr>
        <p:txBody>
          <a:bodyPr wrap="square" lIns="0" tIns="0" rIns="0" bIns="0" rtlCol="0" anchor="t"/>
          <a:lstStyle/>
          <a:p>
            <a:pPr algn="l" indent="0" marL="0">
              <a:lnSpc>
                <a:spcPts val="4550"/>
              </a:lnSpc>
              <a:buNone/>
            </a:pPr>
            <a:r>
              <a:rPr lang="en-US" sz="3650" b="1" dirty="0">
                <a:solidFill>
                  <a:srgbClr val="F94CAF"/>
                </a:solidFill>
                <a:latin typeface="Inconsolata Bold" pitchFamily="34" charset="0"/>
                <a:ea typeface="Inconsolata Bold" pitchFamily="34" charset="-122"/>
                <a:cs typeface="Inconsolata Bold" pitchFamily="34" charset="-120"/>
              </a:rPr>
              <a:t>Складання плану за результатами тахеометричної зйомки</a:t>
            </a:r>
            <a:endParaRPr lang="en-US" sz="3650" dirty="0"/>
          </a:p>
        </p:txBody>
      </p:sp>
      <p:pic>
        <p:nvPicPr>
          <p:cNvPr id="3" name="Image 0" descr="preencoded.png">    </p:cNvPr>
          <p:cNvPicPr>
            <a:picLocks noChangeAspect="1"/>
          </p:cNvPicPr>
          <p:nvPr/>
        </p:nvPicPr>
        <p:blipFill>
          <a:blip r:embed="rId1"/>
          <a:stretch>
            <a:fillRect/>
          </a:stretch>
        </p:blipFill>
        <p:spPr>
          <a:xfrm>
            <a:off x="653772" y="2250400"/>
            <a:ext cx="4254103" cy="2629138"/>
          </a:xfrm>
          <a:prstGeom prst="rect">
            <a:avLst/>
          </a:prstGeom>
        </p:spPr>
      </p:pic>
      <p:sp>
        <p:nvSpPr>
          <p:cNvPr id="4" name="Text 1"/>
          <p:cNvSpPr/>
          <p:nvPr/>
        </p:nvSpPr>
        <p:spPr>
          <a:xfrm>
            <a:off x="653772" y="5113020"/>
            <a:ext cx="3665220" cy="291822"/>
          </a:xfrm>
          <a:prstGeom prst="rect">
            <a:avLst/>
          </a:prstGeom>
          <a:noFill/>
          <a:ln/>
        </p:spPr>
        <p:txBody>
          <a:bodyPr wrap="none" lIns="0" tIns="0" rIns="0" bIns="0" rtlCol="0" anchor="t"/>
          <a:lstStyle/>
          <a:p>
            <a:pPr algn="l" indent="0" marL="0">
              <a:lnSpc>
                <a:spcPts val="2250"/>
              </a:lnSpc>
              <a:buNone/>
            </a:pPr>
            <a:r>
              <a:rPr lang="en-US" sz="1800" b="1" dirty="0">
                <a:solidFill>
                  <a:srgbClr val="DAD1E6"/>
                </a:solidFill>
                <a:latin typeface="Inconsolata Bold" pitchFamily="34" charset="0"/>
                <a:ea typeface="Inconsolata Bold" pitchFamily="34" charset="-122"/>
                <a:cs typeface="Inconsolata Bold" pitchFamily="34" charset="-120"/>
              </a:rPr>
              <a:t>Топографічний план кар'єру</a:t>
            </a:r>
            <a:endParaRPr lang="en-US" sz="1800" dirty="0"/>
          </a:p>
        </p:txBody>
      </p:sp>
      <p:sp>
        <p:nvSpPr>
          <p:cNvPr id="5" name="Text 2"/>
          <p:cNvSpPr/>
          <p:nvPr/>
        </p:nvSpPr>
        <p:spPr>
          <a:xfrm>
            <a:off x="653772" y="5516880"/>
            <a:ext cx="4254103" cy="896541"/>
          </a:xfrm>
          <a:prstGeom prst="rect">
            <a:avLst/>
          </a:prstGeom>
          <a:noFill/>
          <a:ln/>
        </p:spPr>
        <p:txBody>
          <a:bodyPr wrap="square" lIns="0" tIns="0" rIns="0" bIns="0" rtlCol="0" anchor="t"/>
          <a:lstStyle/>
          <a:p>
            <a:pPr algn="l" indent="0" marL="0">
              <a:lnSpc>
                <a:spcPts val="2350"/>
              </a:lnSpc>
              <a:buNone/>
            </a:pPr>
            <a:r>
              <a:rPr lang="en-US" sz="1450" dirty="0">
                <a:solidFill>
                  <a:srgbClr val="DAD1E6"/>
                </a:solidFill>
                <a:latin typeface="Fira Sans" pitchFamily="34" charset="0"/>
                <a:ea typeface="Fira Sans" pitchFamily="34" charset="-122"/>
                <a:cs typeface="Fira Sans" pitchFamily="34" charset="-120"/>
              </a:rPr>
              <a:t>Містить зображення рельєфу горизонталями, ситуації умовними позначеннями, а також координатну сітку, масштаб та легенду</a:t>
            </a:r>
            <a:endParaRPr lang="en-US" sz="1450" dirty="0"/>
          </a:p>
        </p:txBody>
      </p:sp>
      <p:pic>
        <p:nvPicPr>
          <p:cNvPr id="6" name="Image 1" descr="preencoded.png">    </p:cNvPr>
          <p:cNvPicPr>
            <a:picLocks noChangeAspect="1"/>
          </p:cNvPicPr>
          <p:nvPr/>
        </p:nvPicPr>
        <p:blipFill>
          <a:blip r:embed="rId2"/>
          <a:stretch>
            <a:fillRect/>
          </a:stretch>
        </p:blipFill>
        <p:spPr>
          <a:xfrm>
            <a:off x="5188029" y="2250400"/>
            <a:ext cx="4254222" cy="2629257"/>
          </a:xfrm>
          <a:prstGeom prst="rect">
            <a:avLst/>
          </a:prstGeom>
        </p:spPr>
      </p:pic>
      <p:sp>
        <p:nvSpPr>
          <p:cNvPr id="7" name="Text 3"/>
          <p:cNvSpPr/>
          <p:nvPr/>
        </p:nvSpPr>
        <p:spPr>
          <a:xfrm>
            <a:off x="5188029" y="5113139"/>
            <a:ext cx="2599968" cy="291822"/>
          </a:xfrm>
          <a:prstGeom prst="rect">
            <a:avLst/>
          </a:prstGeom>
          <a:noFill/>
          <a:ln/>
        </p:spPr>
        <p:txBody>
          <a:bodyPr wrap="none" lIns="0" tIns="0" rIns="0" bIns="0" rtlCol="0" anchor="t"/>
          <a:lstStyle/>
          <a:p>
            <a:pPr algn="l" indent="0" marL="0">
              <a:lnSpc>
                <a:spcPts val="2250"/>
              </a:lnSpc>
              <a:buNone/>
            </a:pPr>
            <a:r>
              <a:rPr lang="en-US" sz="1800" b="1" dirty="0">
                <a:solidFill>
                  <a:srgbClr val="DAD1E6"/>
                </a:solidFill>
                <a:latin typeface="Inconsolata Bold" pitchFamily="34" charset="0"/>
                <a:ea typeface="Inconsolata Bold" pitchFamily="34" charset="-122"/>
                <a:cs typeface="Inconsolata Bold" pitchFamily="34" charset="-120"/>
              </a:rPr>
              <a:t>План гірничих робіт</a:t>
            </a:r>
            <a:endParaRPr lang="en-US" sz="1800" dirty="0"/>
          </a:p>
        </p:txBody>
      </p:sp>
      <p:sp>
        <p:nvSpPr>
          <p:cNvPr id="8" name="Text 4"/>
          <p:cNvSpPr/>
          <p:nvPr/>
        </p:nvSpPr>
        <p:spPr>
          <a:xfrm>
            <a:off x="5188029" y="5516999"/>
            <a:ext cx="4254222" cy="896541"/>
          </a:xfrm>
          <a:prstGeom prst="rect">
            <a:avLst/>
          </a:prstGeom>
          <a:noFill/>
          <a:ln/>
        </p:spPr>
        <p:txBody>
          <a:bodyPr wrap="square" lIns="0" tIns="0" rIns="0" bIns="0" rtlCol="0" anchor="t"/>
          <a:lstStyle/>
          <a:p>
            <a:pPr algn="l" indent="0" marL="0">
              <a:lnSpc>
                <a:spcPts val="2350"/>
              </a:lnSpc>
              <a:buNone/>
            </a:pPr>
            <a:r>
              <a:rPr lang="en-US" sz="1450" dirty="0">
                <a:solidFill>
                  <a:srgbClr val="DAD1E6"/>
                </a:solidFill>
                <a:latin typeface="Fira Sans" pitchFamily="34" charset="0"/>
                <a:ea typeface="Fira Sans" pitchFamily="34" charset="-122"/>
                <a:cs typeface="Fira Sans" pitchFamily="34" charset="-120"/>
              </a:rPr>
              <a:t>Відображає стан гірничих робіт на певну дату, положення робочих уступів, напрямки розвитку гірничих робіт</a:t>
            </a:r>
            <a:endParaRPr lang="en-US" sz="1450" dirty="0"/>
          </a:p>
        </p:txBody>
      </p:sp>
      <p:pic>
        <p:nvPicPr>
          <p:cNvPr id="9" name="Image 2" descr="preencoded.png">    </p:cNvPr>
          <p:cNvPicPr>
            <a:picLocks noChangeAspect="1"/>
          </p:cNvPicPr>
          <p:nvPr/>
        </p:nvPicPr>
        <p:blipFill>
          <a:blip r:embed="rId3"/>
          <a:stretch>
            <a:fillRect/>
          </a:stretch>
        </p:blipFill>
        <p:spPr>
          <a:xfrm>
            <a:off x="9722406" y="2250400"/>
            <a:ext cx="4254222" cy="2629257"/>
          </a:xfrm>
          <a:prstGeom prst="rect">
            <a:avLst/>
          </a:prstGeom>
        </p:spPr>
      </p:pic>
      <p:sp>
        <p:nvSpPr>
          <p:cNvPr id="10" name="Text 5"/>
          <p:cNvSpPr/>
          <p:nvPr/>
        </p:nvSpPr>
        <p:spPr>
          <a:xfrm>
            <a:off x="9722406" y="5113139"/>
            <a:ext cx="2335173" cy="291822"/>
          </a:xfrm>
          <a:prstGeom prst="rect">
            <a:avLst/>
          </a:prstGeom>
          <a:noFill/>
          <a:ln/>
        </p:spPr>
        <p:txBody>
          <a:bodyPr wrap="none" lIns="0" tIns="0" rIns="0" bIns="0" rtlCol="0" anchor="t"/>
          <a:lstStyle/>
          <a:p>
            <a:pPr algn="l" indent="0" marL="0">
              <a:lnSpc>
                <a:spcPts val="2250"/>
              </a:lnSpc>
              <a:buNone/>
            </a:pPr>
            <a:r>
              <a:rPr lang="en-US" sz="1800" b="1" dirty="0">
                <a:solidFill>
                  <a:srgbClr val="DAD1E6"/>
                </a:solidFill>
                <a:latin typeface="Inconsolata Bold" pitchFamily="34" charset="0"/>
                <a:ea typeface="Inconsolata Bold" pitchFamily="34" charset="-122"/>
                <a:cs typeface="Inconsolata Bold" pitchFamily="34" charset="-120"/>
              </a:rPr>
              <a:t>Профілі кар'єру</a:t>
            </a:r>
            <a:endParaRPr lang="en-US" sz="1800" dirty="0"/>
          </a:p>
        </p:txBody>
      </p:sp>
      <p:sp>
        <p:nvSpPr>
          <p:cNvPr id="11" name="Text 6"/>
          <p:cNvSpPr/>
          <p:nvPr/>
        </p:nvSpPr>
        <p:spPr>
          <a:xfrm>
            <a:off x="9722406" y="5516999"/>
            <a:ext cx="4254222" cy="896541"/>
          </a:xfrm>
          <a:prstGeom prst="rect">
            <a:avLst/>
          </a:prstGeom>
          <a:noFill/>
          <a:ln/>
        </p:spPr>
        <p:txBody>
          <a:bodyPr wrap="square" lIns="0" tIns="0" rIns="0" bIns="0" rtlCol="0" anchor="t"/>
          <a:lstStyle/>
          <a:p>
            <a:pPr algn="l" indent="0" marL="0">
              <a:lnSpc>
                <a:spcPts val="2350"/>
              </a:lnSpc>
              <a:buNone/>
            </a:pPr>
            <a:r>
              <a:rPr lang="en-US" sz="1450" dirty="0">
                <a:solidFill>
                  <a:srgbClr val="DAD1E6"/>
                </a:solidFill>
                <a:latin typeface="Fira Sans" pitchFamily="34" charset="0"/>
                <a:ea typeface="Fira Sans" pitchFamily="34" charset="-122"/>
                <a:cs typeface="Fira Sans" pitchFamily="34" charset="-120"/>
              </a:rPr>
              <a:t>Поздовжні та поперечні профілі уступів, що показують вертикальний розріз кар'єру в характерних місцях</a:t>
            </a:r>
            <a:endParaRPr lang="en-US" sz="1450" dirty="0"/>
          </a:p>
        </p:txBody>
      </p:sp>
      <p:sp>
        <p:nvSpPr>
          <p:cNvPr id="12" name="Text 7"/>
          <p:cNvSpPr/>
          <p:nvPr/>
        </p:nvSpPr>
        <p:spPr>
          <a:xfrm>
            <a:off x="653772" y="6623685"/>
            <a:ext cx="13322856" cy="896541"/>
          </a:xfrm>
          <a:prstGeom prst="rect">
            <a:avLst/>
          </a:prstGeom>
          <a:noFill/>
          <a:ln/>
        </p:spPr>
        <p:txBody>
          <a:bodyPr wrap="square" lIns="0" tIns="0" rIns="0" bIns="0" rtlCol="0" anchor="t"/>
          <a:lstStyle/>
          <a:p>
            <a:pPr algn="l" indent="0" marL="0">
              <a:lnSpc>
                <a:spcPts val="2350"/>
              </a:lnSpc>
              <a:buNone/>
            </a:pPr>
            <a:r>
              <a:rPr lang="en-US" sz="1450" dirty="0">
                <a:solidFill>
                  <a:srgbClr val="DAD1E6"/>
                </a:solidFill>
                <a:latin typeface="Fira Sans" pitchFamily="34" charset="0"/>
                <a:ea typeface="Fira Sans" pitchFamily="34" charset="-122"/>
                <a:cs typeface="Fira Sans" pitchFamily="34" charset="-120"/>
              </a:rPr>
              <a:t>Складання плану за результатами тахеометричної зйомки включає побудову координатної сітки, нанесення пікетів, проведення горизонталей, відображення елементів ситуації умовними позначеннями та оформлення плану відповідно до стандартів. Сучасні плани зазвичай створюються в електронному вигляді за допомогою спеціалізованого програмного забезпечення, що дозволяє легко оновлювати їх при змінах ситуації та рельєфу.</a:t>
            </a:r>
            <a:endParaRPr lang="en-US" sz="14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673775" y="582573"/>
            <a:ext cx="7796451" cy="1203008"/>
          </a:xfrm>
          <a:prstGeom prst="rect">
            <a:avLst/>
          </a:prstGeom>
          <a:noFill/>
          <a:ln/>
        </p:spPr>
        <p:txBody>
          <a:bodyPr wrap="square" lIns="0" tIns="0" rIns="0" bIns="0" rtlCol="0" anchor="t"/>
          <a:lstStyle/>
          <a:p>
            <a:pPr algn="l" indent="0" marL="0">
              <a:lnSpc>
                <a:spcPts val="4700"/>
              </a:lnSpc>
              <a:buNone/>
            </a:pPr>
            <a:r>
              <a:rPr lang="en-US" sz="3750" b="1" dirty="0">
                <a:solidFill>
                  <a:srgbClr val="F94CAF"/>
                </a:solidFill>
                <a:latin typeface="Inconsolata Bold" pitchFamily="34" charset="0"/>
                <a:ea typeface="Inconsolata Bold" pitchFamily="34" charset="-122"/>
                <a:cs typeface="Inconsolata Bold" pitchFamily="34" charset="-120"/>
              </a:rPr>
              <a:t>Задачі та об'єкти маркшейдерських зйомок</a:t>
            </a:r>
            <a:endParaRPr lang="en-US" sz="3750" dirty="0"/>
          </a:p>
        </p:txBody>
      </p:sp>
      <p:sp>
        <p:nvSpPr>
          <p:cNvPr id="4" name="Shape 1"/>
          <p:cNvSpPr/>
          <p:nvPr/>
        </p:nvSpPr>
        <p:spPr>
          <a:xfrm>
            <a:off x="673775" y="2290882"/>
            <a:ext cx="433149" cy="433149"/>
          </a:xfrm>
          <a:prstGeom prst="roundRect">
            <a:avLst>
              <a:gd name="adj" fmla="val 6667"/>
            </a:avLst>
          </a:prstGeom>
          <a:solidFill>
            <a:srgbClr val="433550"/>
          </a:solidFill>
          <a:ln/>
        </p:spPr>
      </p:sp>
      <p:pic>
        <p:nvPicPr>
          <p:cNvPr id="5" name="Image 1" descr="preencoded.png">    </p:cNvPr>
          <p:cNvPicPr>
            <a:picLocks noChangeAspect="1"/>
          </p:cNvPicPr>
          <p:nvPr/>
        </p:nvPicPr>
        <p:blipFill>
          <a:blip r:embed="rId2"/>
          <a:stretch>
            <a:fillRect/>
          </a:stretch>
        </p:blipFill>
        <p:spPr>
          <a:xfrm>
            <a:off x="745986" y="2327017"/>
            <a:ext cx="288727" cy="360878"/>
          </a:xfrm>
          <a:prstGeom prst="rect">
            <a:avLst/>
          </a:prstGeom>
        </p:spPr>
      </p:pic>
      <p:sp>
        <p:nvSpPr>
          <p:cNvPr id="6" name="Text 2"/>
          <p:cNvSpPr/>
          <p:nvPr/>
        </p:nvSpPr>
        <p:spPr>
          <a:xfrm>
            <a:off x="1299329" y="2290882"/>
            <a:ext cx="2406372" cy="300752"/>
          </a:xfrm>
          <a:prstGeom prst="rect">
            <a:avLst/>
          </a:prstGeom>
          <a:noFill/>
          <a:ln/>
        </p:spPr>
        <p:txBody>
          <a:bodyPr wrap="none" lIns="0" tIns="0" rIns="0" bIns="0" rtlCol="0" anchor="t"/>
          <a:lstStyle/>
          <a:p>
            <a:pPr algn="l" indent="0" marL="0">
              <a:lnSpc>
                <a:spcPts val="2350"/>
              </a:lnSpc>
              <a:buNone/>
            </a:pPr>
            <a:r>
              <a:rPr lang="en-US" sz="1850" b="1" dirty="0">
                <a:solidFill>
                  <a:srgbClr val="DAD1E6"/>
                </a:solidFill>
                <a:latin typeface="Inconsolata Bold" pitchFamily="34" charset="0"/>
                <a:ea typeface="Inconsolata Bold" pitchFamily="34" charset="-122"/>
                <a:cs typeface="Inconsolata Bold" pitchFamily="34" charset="-120"/>
              </a:rPr>
              <a:t>Основні задачі</a:t>
            </a:r>
            <a:endParaRPr lang="en-US" sz="1850" dirty="0"/>
          </a:p>
        </p:txBody>
      </p:sp>
      <p:sp>
        <p:nvSpPr>
          <p:cNvPr id="7" name="Text 3"/>
          <p:cNvSpPr/>
          <p:nvPr/>
        </p:nvSpPr>
        <p:spPr>
          <a:xfrm>
            <a:off x="1299329" y="2707124"/>
            <a:ext cx="7170896" cy="616029"/>
          </a:xfrm>
          <a:prstGeom prst="rect">
            <a:avLst/>
          </a:prstGeom>
          <a:noFill/>
          <a:ln/>
        </p:spPr>
        <p:txBody>
          <a:bodyPr wrap="square" lIns="0" tIns="0" rIns="0" bIns="0" rtlCol="0" anchor="t"/>
          <a:lstStyle/>
          <a:p>
            <a:pPr algn="l" indent="0" marL="0">
              <a:lnSpc>
                <a:spcPts val="2400"/>
              </a:lnSpc>
              <a:buNone/>
            </a:pPr>
            <a:r>
              <a:rPr lang="en-US" sz="1500" dirty="0">
                <a:solidFill>
                  <a:srgbClr val="DAD1E6"/>
                </a:solidFill>
                <a:latin typeface="Fira Sans" pitchFamily="34" charset="0"/>
                <a:ea typeface="Fira Sans" pitchFamily="34" charset="-122"/>
                <a:cs typeface="Fira Sans" pitchFamily="34" charset="-120"/>
              </a:rPr>
              <a:t>Визначення просторового положення об'єктів гірничого підприємства для забезпечення безпечного та раціонального ведення гірничих робіт</a:t>
            </a:r>
            <a:endParaRPr lang="en-US" sz="1500" dirty="0"/>
          </a:p>
        </p:txBody>
      </p:sp>
      <p:sp>
        <p:nvSpPr>
          <p:cNvPr id="8" name="Shape 4"/>
          <p:cNvSpPr/>
          <p:nvPr/>
        </p:nvSpPr>
        <p:spPr>
          <a:xfrm>
            <a:off x="673775" y="3732133"/>
            <a:ext cx="433149" cy="433149"/>
          </a:xfrm>
          <a:prstGeom prst="roundRect">
            <a:avLst>
              <a:gd name="adj" fmla="val 6667"/>
            </a:avLst>
          </a:prstGeom>
          <a:solidFill>
            <a:srgbClr val="433550"/>
          </a:solidFill>
          <a:ln/>
        </p:spPr>
      </p:sp>
      <p:pic>
        <p:nvPicPr>
          <p:cNvPr id="9" name="Image 2" descr="preencoded.png">    </p:cNvPr>
          <p:cNvPicPr>
            <a:picLocks noChangeAspect="1"/>
          </p:cNvPicPr>
          <p:nvPr/>
        </p:nvPicPr>
        <p:blipFill>
          <a:blip r:embed="rId3"/>
          <a:stretch>
            <a:fillRect/>
          </a:stretch>
        </p:blipFill>
        <p:spPr>
          <a:xfrm>
            <a:off x="745986" y="3768269"/>
            <a:ext cx="288727" cy="360878"/>
          </a:xfrm>
          <a:prstGeom prst="rect">
            <a:avLst/>
          </a:prstGeom>
        </p:spPr>
      </p:pic>
      <p:sp>
        <p:nvSpPr>
          <p:cNvPr id="10" name="Text 5"/>
          <p:cNvSpPr/>
          <p:nvPr/>
        </p:nvSpPr>
        <p:spPr>
          <a:xfrm>
            <a:off x="1299329" y="3732133"/>
            <a:ext cx="3153013" cy="300752"/>
          </a:xfrm>
          <a:prstGeom prst="rect">
            <a:avLst/>
          </a:prstGeom>
          <a:noFill/>
          <a:ln/>
        </p:spPr>
        <p:txBody>
          <a:bodyPr wrap="none" lIns="0" tIns="0" rIns="0" bIns="0" rtlCol="0" anchor="t"/>
          <a:lstStyle/>
          <a:p>
            <a:pPr algn="l" indent="0" marL="0">
              <a:lnSpc>
                <a:spcPts val="2350"/>
              </a:lnSpc>
              <a:buNone/>
            </a:pPr>
            <a:r>
              <a:rPr lang="en-US" sz="1850" b="1" dirty="0">
                <a:solidFill>
                  <a:srgbClr val="DAD1E6"/>
                </a:solidFill>
                <a:latin typeface="Inconsolata Bold" pitchFamily="34" charset="0"/>
                <a:ea typeface="Inconsolata Bold" pitchFamily="34" charset="-122"/>
                <a:cs typeface="Inconsolata Bold" pitchFamily="34" charset="-120"/>
              </a:rPr>
              <a:t>Створення документації</a:t>
            </a:r>
            <a:endParaRPr lang="en-US" sz="1850" dirty="0"/>
          </a:p>
        </p:txBody>
      </p:sp>
      <p:sp>
        <p:nvSpPr>
          <p:cNvPr id="11" name="Text 6"/>
          <p:cNvSpPr/>
          <p:nvPr/>
        </p:nvSpPr>
        <p:spPr>
          <a:xfrm>
            <a:off x="1299329" y="4148376"/>
            <a:ext cx="7170896" cy="616029"/>
          </a:xfrm>
          <a:prstGeom prst="rect">
            <a:avLst/>
          </a:prstGeom>
          <a:noFill/>
          <a:ln/>
        </p:spPr>
        <p:txBody>
          <a:bodyPr wrap="square" lIns="0" tIns="0" rIns="0" bIns="0" rtlCol="0" anchor="t"/>
          <a:lstStyle/>
          <a:p>
            <a:pPr algn="l" indent="0" marL="0">
              <a:lnSpc>
                <a:spcPts val="2400"/>
              </a:lnSpc>
              <a:buNone/>
            </a:pPr>
            <a:r>
              <a:rPr lang="en-US" sz="1500" dirty="0">
                <a:solidFill>
                  <a:srgbClr val="DAD1E6"/>
                </a:solidFill>
                <a:latin typeface="Fira Sans" pitchFamily="34" charset="0"/>
                <a:ea typeface="Fira Sans" pitchFamily="34" charset="-122"/>
                <a:cs typeface="Fira Sans" pitchFamily="34" charset="-120"/>
              </a:rPr>
              <a:t>Створення графічної документації для проєктування гірничих робіт та контролю за дотриманням проєктних рішень</a:t>
            </a:r>
            <a:endParaRPr lang="en-US" sz="1500" dirty="0"/>
          </a:p>
        </p:txBody>
      </p:sp>
      <p:sp>
        <p:nvSpPr>
          <p:cNvPr id="12" name="Shape 7"/>
          <p:cNvSpPr/>
          <p:nvPr/>
        </p:nvSpPr>
        <p:spPr>
          <a:xfrm>
            <a:off x="673775" y="5173385"/>
            <a:ext cx="433149" cy="433149"/>
          </a:xfrm>
          <a:prstGeom prst="roundRect">
            <a:avLst>
              <a:gd name="adj" fmla="val 6667"/>
            </a:avLst>
          </a:prstGeom>
          <a:solidFill>
            <a:srgbClr val="433550"/>
          </a:solidFill>
          <a:ln/>
        </p:spPr>
      </p:sp>
      <p:pic>
        <p:nvPicPr>
          <p:cNvPr id="13" name="Image 3" descr="preencoded.png">    </p:cNvPr>
          <p:cNvPicPr>
            <a:picLocks noChangeAspect="1"/>
          </p:cNvPicPr>
          <p:nvPr/>
        </p:nvPicPr>
        <p:blipFill>
          <a:blip r:embed="rId4"/>
          <a:stretch>
            <a:fillRect/>
          </a:stretch>
        </p:blipFill>
        <p:spPr>
          <a:xfrm>
            <a:off x="745986" y="5209520"/>
            <a:ext cx="288727" cy="360878"/>
          </a:xfrm>
          <a:prstGeom prst="rect">
            <a:avLst/>
          </a:prstGeom>
        </p:spPr>
      </p:pic>
      <p:sp>
        <p:nvSpPr>
          <p:cNvPr id="14" name="Text 8"/>
          <p:cNvSpPr/>
          <p:nvPr/>
        </p:nvSpPr>
        <p:spPr>
          <a:xfrm>
            <a:off x="1299329" y="5173385"/>
            <a:ext cx="2647950" cy="300752"/>
          </a:xfrm>
          <a:prstGeom prst="rect">
            <a:avLst/>
          </a:prstGeom>
          <a:noFill/>
          <a:ln/>
        </p:spPr>
        <p:txBody>
          <a:bodyPr wrap="none" lIns="0" tIns="0" rIns="0" bIns="0" rtlCol="0" anchor="t"/>
          <a:lstStyle/>
          <a:p>
            <a:pPr algn="l" indent="0" marL="0">
              <a:lnSpc>
                <a:spcPts val="2350"/>
              </a:lnSpc>
              <a:buNone/>
            </a:pPr>
            <a:r>
              <a:rPr lang="en-US" sz="1850" b="1" dirty="0">
                <a:solidFill>
                  <a:srgbClr val="DAD1E6"/>
                </a:solidFill>
                <a:latin typeface="Inconsolata Bold" pitchFamily="34" charset="0"/>
                <a:ea typeface="Inconsolata Bold" pitchFamily="34" charset="-122"/>
                <a:cs typeface="Inconsolata Bold" pitchFamily="34" charset="-120"/>
              </a:rPr>
              <a:t>Обчислення об'ємів</a:t>
            </a:r>
            <a:endParaRPr lang="en-US" sz="1850" dirty="0"/>
          </a:p>
        </p:txBody>
      </p:sp>
      <p:sp>
        <p:nvSpPr>
          <p:cNvPr id="15" name="Text 9"/>
          <p:cNvSpPr/>
          <p:nvPr/>
        </p:nvSpPr>
        <p:spPr>
          <a:xfrm>
            <a:off x="1299329" y="5589627"/>
            <a:ext cx="7170896" cy="616029"/>
          </a:xfrm>
          <a:prstGeom prst="rect">
            <a:avLst/>
          </a:prstGeom>
          <a:noFill/>
          <a:ln/>
        </p:spPr>
        <p:txBody>
          <a:bodyPr wrap="square" lIns="0" tIns="0" rIns="0" bIns="0" rtlCol="0" anchor="t"/>
          <a:lstStyle/>
          <a:p>
            <a:pPr algn="l" indent="0" marL="0">
              <a:lnSpc>
                <a:spcPts val="2400"/>
              </a:lnSpc>
              <a:buNone/>
            </a:pPr>
            <a:r>
              <a:rPr lang="en-US" sz="1500" dirty="0">
                <a:solidFill>
                  <a:srgbClr val="DAD1E6"/>
                </a:solidFill>
                <a:latin typeface="Fira Sans" pitchFamily="34" charset="0"/>
                <a:ea typeface="Fira Sans" pitchFamily="34" charset="-122"/>
                <a:cs typeface="Fira Sans" pitchFamily="34" charset="-120"/>
              </a:rPr>
              <a:t>Визначення об'ємів виконаних робіт, розрахунок запасів корисних копалин та контроль за їх рухом</a:t>
            </a:r>
            <a:endParaRPr lang="en-US" sz="1500" dirty="0"/>
          </a:p>
        </p:txBody>
      </p:sp>
      <p:sp>
        <p:nvSpPr>
          <p:cNvPr id="16" name="Shape 10"/>
          <p:cNvSpPr/>
          <p:nvPr/>
        </p:nvSpPr>
        <p:spPr>
          <a:xfrm>
            <a:off x="673775" y="6614636"/>
            <a:ext cx="433149" cy="433149"/>
          </a:xfrm>
          <a:prstGeom prst="roundRect">
            <a:avLst>
              <a:gd name="adj" fmla="val 6667"/>
            </a:avLst>
          </a:prstGeom>
          <a:solidFill>
            <a:srgbClr val="433550"/>
          </a:solidFill>
          <a:ln/>
        </p:spPr>
      </p:sp>
      <p:pic>
        <p:nvPicPr>
          <p:cNvPr id="17" name="Image 4" descr="preencoded.png">    </p:cNvPr>
          <p:cNvPicPr>
            <a:picLocks noChangeAspect="1"/>
          </p:cNvPicPr>
          <p:nvPr/>
        </p:nvPicPr>
        <p:blipFill>
          <a:blip r:embed="rId5"/>
          <a:stretch>
            <a:fillRect/>
          </a:stretch>
        </p:blipFill>
        <p:spPr>
          <a:xfrm>
            <a:off x="745986" y="6650772"/>
            <a:ext cx="288727" cy="360878"/>
          </a:xfrm>
          <a:prstGeom prst="rect">
            <a:avLst/>
          </a:prstGeom>
        </p:spPr>
      </p:pic>
      <p:sp>
        <p:nvSpPr>
          <p:cNvPr id="18" name="Text 11"/>
          <p:cNvSpPr/>
          <p:nvPr/>
        </p:nvSpPr>
        <p:spPr>
          <a:xfrm>
            <a:off x="1299329" y="6614636"/>
            <a:ext cx="2977515" cy="300752"/>
          </a:xfrm>
          <a:prstGeom prst="rect">
            <a:avLst/>
          </a:prstGeom>
          <a:noFill/>
          <a:ln/>
        </p:spPr>
        <p:txBody>
          <a:bodyPr wrap="none" lIns="0" tIns="0" rIns="0" bIns="0" rtlCol="0" anchor="t"/>
          <a:lstStyle/>
          <a:p>
            <a:pPr algn="l" indent="0" marL="0">
              <a:lnSpc>
                <a:spcPts val="2350"/>
              </a:lnSpc>
              <a:buNone/>
            </a:pPr>
            <a:r>
              <a:rPr lang="en-US" sz="1850" b="1" dirty="0">
                <a:solidFill>
                  <a:srgbClr val="DAD1E6"/>
                </a:solidFill>
                <a:latin typeface="Inconsolata Bold" pitchFamily="34" charset="0"/>
                <a:ea typeface="Inconsolata Bold" pitchFamily="34" charset="-122"/>
                <a:cs typeface="Inconsolata Bold" pitchFamily="34" charset="-120"/>
              </a:rPr>
              <a:t>Безпека ведення робіт</a:t>
            </a:r>
            <a:endParaRPr lang="en-US" sz="1850" dirty="0"/>
          </a:p>
        </p:txBody>
      </p:sp>
      <p:sp>
        <p:nvSpPr>
          <p:cNvPr id="19" name="Text 12"/>
          <p:cNvSpPr/>
          <p:nvPr/>
        </p:nvSpPr>
        <p:spPr>
          <a:xfrm>
            <a:off x="1299329" y="7030879"/>
            <a:ext cx="7170896" cy="616029"/>
          </a:xfrm>
          <a:prstGeom prst="rect">
            <a:avLst/>
          </a:prstGeom>
          <a:noFill/>
          <a:ln/>
        </p:spPr>
        <p:txBody>
          <a:bodyPr wrap="square" lIns="0" tIns="0" rIns="0" bIns="0" rtlCol="0" anchor="t"/>
          <a:lstStyle/>
          <a:p>
            <a:pPr algn="l" indent="0" marL="0">
              <a:lnSpc>
                <a:spcPts val="2400"/>
              </a:lnSpc>
              <a:buNone/>
            </a:pPr>
            <a:r>
              <a:rPr lang="en-US" sz="1500" dirty="0">
                <a:solidFill>
                  <a:srgbClr val="DAD1E6"/>
                </a:solidFill>
                <a:latin typeface="Fira Sans" pitchFamily="34" charset="0"/>
                <a:ea typeface="Fira Sans" pitchFamily="34" charset="-122"/>
                <a:cs typeface="Fira Sans" pitchFamily="34" charset="-120"/>
              </a:rPr>
              <a:t>Забезпечення геометричної основи для безпечного ведення гірничих робіт та контролю за деформаціями бортів кар'єру</a:t>
            </a:r>
            <a:endParaRPr lang="en-US" sz="15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637818" y="501134"/>
            <a:ext cx="10753011" cy="569476"/>
          </a:xfrm>
          <a:prstGeom prst="rect">
            <a:avLst/>
          </a:prstGeom>
          <a:noFill/>
          <a:ln/>
        </p:spPr>
        <p:txBody>
          <a:bodyPr wrap="none" lIns="0" tIns="0" rIns="0" bIns="0" rtlCol="0" anchor="t"/>
          <a:lstStyle/>
          <a:p>
            <a:pPr algn="l" indent="0" marL="0">
              <a:lnSpc>
                <a:spcPts val="4450"/>
              </a:lnSpc>
              <a:buNone/>
            </a:pPr>
            <a:r>
              <a:rPr lang="en-US" sz="3550" b="1" dirty="0">
                <a:solidFill>
                  <a:srgbClr val="F94CAF"/>
                </a:solidFill>
                <a:latin typeface="Inconsolata Bold" pitchFamily="34" charset="0"/>
                <a:ea typeface="Inconsolata Bold" pitchFamily="34" charset="-122"/>
                <a:cs typeface="Inconsolata Bold" pitchFamily="34" charset="-120"/>
              </a:rPr>
              <a:t>Контроль якості маркшейдерських зйомок</a:t>
            </a:r>
            <a:endParaRPr lang="en-US" sz="3550" dirty="0"/>
          </a:p>
        </p:txBody>
      </p:sp>
      <p:sp>
        <p:nvSpPr>
          <p:cNvPr id="3" name="Text 1"/>
          <p:cNvSpPr/>
          <p:nvPr/>
        </p:nvSpPr>
        <p:spPr>
          <a:xfrm>
            <a:off x="2251710" y="2046684"/>
            <a:ext cx="2453164" cy="284678"/>
          </a:xfrm>
          <a:prstGeom prst="rect">
            <a:avLst/>
          </a:prstGeom>
          <a:noFill/>
          <a:ln/>
        </p:spPr>
        <p:txBody>
          <a:bodyPr wrap="none" lIns="0" tIns="0" rIns="0" bIns="0" rtlCol="0" anchor="t"/>
          <a:lstStyle/>
          <a:p>
            <a:pPr algn="r" indent="0" marL="0">
              <a:lnSpc>
                <a:spcPts val="2200"/>
              </a:lnSpc>
              <a:buNone/>
            </a:pPr>
            <a:r>
              <a:rPr lang="en-US" sz="1750" b="1" dirty="0">
                <a:solidFill>
                  <a:srgbClr val="DAD1E6"/>
                </a:solidFill>
                <a:latin typeface="Inconsolata Bold" pitchFamily="34" charset="0"/>
                <a:ea typeface="Inconsolata Bold" pitchFamily="34" charset="-122"/>
                <a:cs typeface="Inconsolata Bold" pitchFamily="34" charset="-120"/>
              </a:rPr>
              <a:t>Польовий контроль</a:t>
            </a:r>
            <a:endParaRPr lang="en-US" sz="1750" dirty="0"/>
          </a:p>
        </p:txBody>
      </p:sp>
      <p:sp>
        <p:nvSpPr>
          <p:cNvPr id="4" name="Text 2"/>
          <p:cNvSpPr/>
          <p:nvPr/>
        </p:nvSpPr>
        <p:spPr>
          <a:xfrm>
            <a:off x="637818" y="2440662"/>
            <a:ext cx="4067056" cy="583168"/>
          </a:xfrm>
          <a:prstGeom prst="rect">
            <a:avLst/>
          </a:prstGeom>
          <a:noFill/>
          <a:ln/>
        </p:spPr>
        <p:txBody>
          <a:bodyPr wrap="square" lIns="0" tIns="0" rIns="0" bIns="0" rtlCol="0" anchor="t"/>
          <a:lstStyle/>
          <a:p>
            <a:pPr algn="r" indent="0" marL="0">
              <a:lnSpc>
                <a:spcPts val="2250"/>
              </a:lnSpc>
              <a:buNone/>
            </a:pPr>
            <a:r>
              <a:rPr lang="en-US" sz="1400" dirty="0">
                <a:solidFill>
                  <a:srgbClr val="DAD1E6"/>
                </a:solidFill>
                <a:latin typeface="Fira Sans" pitchFamily="34" charset="0"/>
                <a:ea typeface="Fira Sans" pitchFamily="34" charset="-122"/>
                <a:cs typeface="Fira Sans" pitchFamily="34" charset="-120"/>
              </a:rPr>
              <a:t>Перевірка точності та повноти зйомки безпосередньо в полі</a:t>
            </a:r>
            <a:endParaRPr lang="en-US" sz="1400" dirty="0"/>
          </a:p>
        </p:txBody>
      </p:sp>
      <p:pic>
        <p:nvPicPr>
          <p:cNvPr id="5" name="Image 0" descr="preencoded.png">    </p:cNvPr>
          <p:cNvPicPr>
            <a:picLocks noChangeAspect="1"/>
          </p:cNvPicPr>
          <p:nvPr/>
        </p:nvPicPr>
        <p:blipFill>
          <a:blip r:embed="rId1"/>
          <a:stretch>
            <a:fillRect/>
          </a:stretch>
        </p:blipFill>
        <p:spPr>
          <a:xfrm>
            <a:off x="4978122" y="1435060"/>
            <a:ext cx="4674156" cy="4674156"/>
          </a:xfrm>
          <a:prstGeom prst="rect">
            <a:avLst/>
          </a:prstGeom>
        </p:spPr>
      </p:pic>
      <p:pic>
        <p:nvPicPr>
          <p:cNvPr id="6" name="Image 1" descr="preencoded.png">    </p:cNvPr>
          <p:cNvPicPr>
            <a:picLocks noChangeAspect="1"/>
          </p:cNvPicPr>
          <p:nvPr/>
        </p:nvPicPr>
        <p:blipFill>
          <a:blip r:embed="rId2"/>
          <a:stretch>
            <a:fillRect/>
          </a:stretch>
        </p:blipFill>
        <p:spPr>
          <a:xfrm>
            <a:off x="6238161" y="2263259"/>
            <a:ext cx="272653" cy="340757"/>
          </a:xfrm>
          <a:prstGeom prst="rect">
            <a:avLst/>
          </a:prstGeom>
        </p:spPr>
      </p:pic>
      <p:sp>
        <p:nvSpPr>
          <p:cNvPr id="7" name="Text 3"/>
          <p:cNvSpPr/>
          <p:nvPr/>
        </p:nvSpPr>
        <p:spPr>
          <a:xfrm>
            <a:off x="9925526" y="2046684"/>
            <a:ext cx="3389471" cy="284678"/>
          </a:xfrm>
          <a:prstGeom prst="rect">
            <a:avLst/>
          </a:prstGeom>
          <a:noFill/>
          <a:ln/>
        </p:spPr>
        <p:txBody>
          <a:bodyPr wrap="none" lIns="0" tIns="0" rIns="0" bIns="0" rtlCol="0" anchor="t"/>
          <a:lstStyle/>
          <a:p>
            <a:pPr algn="l" indent="0" marL="0">
              <a:lnSpc>
                <a:spcPts val="2200"/>
              </a:lnSpc>
              <a:buNone/>
            </a:pPr>
            <a:r>
              <a:rPr lang="en-US" sz="1750" b="1" dirty="0">
                <a:solidFill>
                  <a:srgbClr val="DAD1E6"/>
                </a:solidFill>
                <a:latin typeface="Inconsolata Bold" pitchFamily="34" charset="0"/>
                <a:ea typeface="Inconsolata Bold" pitchFamily="34" charset="-122"/>
                <a:cs typeface="Inconsolata Bold" pitchFamily="34" charset="-120"/>
              </a:rPr>
              <a:t>Обчислювальний контроль</a:t>
            </a:r>
            <a:endParaRPr lang="en-US" sz="1750" dirty="0"/>
          </a:p>
        </p:txBody>
      </p:sp>
      <p:sp>
        <p:nvSpPr>
          <p:cNvPr id="8" name="Text 4"/>
          <p:cNvSpPr/>
          <p:nvPr/>
        </p:nvSpPr>
        <p:spPr>
          <a:xfrm>
            <a:off x="9925526" y="2440662"/>
            <a:ext cx="4067056" cy="583168"/>
          </a:xfrm>
          <a:prstGeom prst="rect">
            <a:avLst/>
          </a:prstGeom>
          <a:noFill/>
          <a:ln/>
        </p:spPr>
        <p:txBody>
          <a:bodyPr wrap="square" lIns="0" tIns="0" rIns="0" bIns="0" rtlCol="0" anchor="t"/>
          <a:lstStyle/>
          <a:p>
            <a:pPr algn="l" indent="0" marL="0">
              <a:lnSpc>
                <a:spcPts val="2250"/>
              </a:lnSpc>
              <a:buNone/>
            </a:pPr>
            <a:r>
              <a:rPr lang="en-US" sz="1400" dirty="0">
                <a:solidFill>
                  <a:srgbClr val="DAD1E6"/>
                </a:solidFill>
                <a:latin typeface="Fira Sans" pitchFamily="34" charset="0"/>
                <a:ea typeface="Fira Sans" pitchFamily="34" charset="-122"/>
                <a:cs typeface="Fira Sans" pitchFamily="34" charset="-120"/>
              </a:rPr>
              <a:t>Виявлення помилок при обчисленні координат та висот</a:t>
            </a:r>
            <a:endParaRPr lang="en-US" sz="1400" dirty="0"/>
          </a:p>
        </p:txBody>
      </p:sp>
      <p:pic>
        <p:nvPicPr>
          <p:cNvPr id="9" name="Image 2" descr="preencoded.png">    </p:cNvPr>
          <p:cNvPicPr>
            <a:picLocks noChangeAspect="1"/>
          </p:cNvPicPr>
          <p:nvPr/>
        </p:nvPicPr>
        <p:blipFill>
          <a:blip r:embed="rId3"/>
          <a:stretch>
            <a:fillRect/>
          </a:stretch>
        </p:blipFill>
        <p:spPr>
          <a:xfrm>
            <a:off x="4978122" y="1435060"/>
            <a:ext cx="4674156" cy="4674156"/>
          </a:xfrm>
          <a:prstGeom prst="rect">
            <a:avLst/>
          </a:prstGeom>
        </p:spPr>
      </p:pic>
      <p:pic>
        <p:nvPicPr>
          <p:cNvPr id="10" name="Image 3" descr="preencoded.png">    </p:cNvPr>
          <p:cNvPicPr>
            <a:picLocks noChangeAspect="1"/>
          </p:cNvPicPr>
          <p:nvPr/>
        </p:nvPicPr>
        <p:blipFill>
          <a:blip r:embed="rId4"/>
          <a:stretch>
            <a:fillRect/>
          </a:stretch>
        </p:blipFill>
        <p:spPr>
          <a:xfrm>
            <a:off x="8517255" y="2661047"/>
            <a:ext cx="272653" cy="340757"/>
          </a:xfrm>
          <a:prstGeom prst="rect">
            <a:avLst/>
          </a:prstGeom>
        </p:spPr>
      </p:pic>
      <p:sp>
        <p:nvSpPr>
          <p:cNvPr id="11" name="Text 5"/>
          <p:cNvSpPr/>
          <p:nvPr/>
        </p:nvSpPr>
        <p:spPr>
          <a:xfrm>
            <a:off x="9925526" y="4520327"/>
            <a:ext cx="2536031" cy="284678"/>
          </a:xfrm>
          <a:prstGeom prst="rect">
            <a:avLst/>
          </a:prstGeom>
          <a:noFill/>
          <a:ln/>
        </p:spPr>
        <p:txBody>
          <a:bodyPr wrap="none" lIns="0" tIns="0" rIns="0" bIns="0" rtlCol="0" anchor="t"/>
          <a:lstStyle/>
          <a:p>
            <a:pPr algn="l" indent="0" marL="0">
              <a:lnSpc>
                <a:spcPts val="2200"/>
              </a:lnSpc>
              <a:buNone/>
            </a:pPr>
            <a:r>
              <a:rPr lang="en-US" sz="1750" b="1" dirty="0">
                <a:solidFill>
                  <a:srgbClr val="DAD1E6"/>
                </a:solidFill>
                <a:latin typeface="Inconsolata Bold" pitchFamily="34" charset="0"/>
                <a:ea typeface="Inconsolata Bold" pitchFamily="34" charset="-122"/>
                <a:cs typeface="Inconsolata Bold" pitchFamily="34" charset="-120"/>
              </a:rPr>
              <a:t>Графічний контроль</a:t>
            </a:r>
            <a:endParaRPr lang="en-US" sz="1750" dirty="0"/>
          </a:p>
        </p:txBody>
      </p:sp>
      <p:sp>
        <p:nvSpPr>
          <p:cNvPr id="12" name="Text 6"/>
          <p:cNvSpPr/>
          <p:nvPr/>
        </p:nvSpPr>
        <p:spPr>
          <a:xfrm>
            <a:off x="9925526" y="4914305"/>
            <a:ext cx="4067056" cy="583168"/>
          </a:xfrm>
          <a:prstGeom prst="rect">
            <a:avLst/>
          </a:prstGeom>
          <a:noFill/>
          <a:ln/>
        </p:spPr>
        <p:txBody>
          <a:bodyPr wrap="square" lIns="0" tIns="0" rIns="0" bIns="0" rtlCol="0" anchor="t"/>
          <a:lstStyle/>
          <a:p>
            <a:pPr algn="l" indent="0" marL="0">
              <a:lnSpc>
                <a:spcPts val="2250"/>
              </a:lnSpc>
              <a:buNone/>
            </a:pPr>
            <a:r>
              <a:rPr lang="en-US" sz="1400" dirty="0">
                <a:solidFill>
                  <a:srgbClr val="DAD1E6"/>
                </a:solidFill>
                <a:latin typeface="Fira Sans" pitchFamily="34" charset="0"/>
                <a:ea typeface="Fira Sans" pitchFamily="34" charset="-122"/>
                <a:cs typeface="Fira Sans" pitchFamily="34" charset="-120"/>
              </a:rPr>
              <a:t>Перевірка правильності побудови плану та профілів</a:t>
            </a:r>
            <a:endParaRPr lang="en-US" sz="1400" dirty="0"/>
          </a:p>
        </p:txBody>
      </p:sp>
      <p:pic>
        <p:nvPicPr>
          <p:cNvPr id="13" name="Image 4" descr="preencoded.png">    </p:cNvPr>
          <p:cNvPicPr>
            <a:picLocks noChangeAspect="1"/>
          </p:cNvPicPr>
          <p:nvPr/>
        </p:nvPicPr>
        <p:blipFill>
          <a:blip r:embed="rId5"/>
          <a:stretch>
            <a:fillRect/>
          </a:stretch>
        </p:blipFill>
        <p:spPr>
          <a:xfrm>
            <a:off x="4978122" y="1435060"/>
            <a:ext cx="4674156" cy="4674156"/>
          </a:xfrm>
          <a:prstGeom prst="rect">
            <a:avLst/>
          </a:prstGeom>
        </p:spPr>
      </p:pic>
      <p:pic>
        <p:nvPicPr>
          <p:cNvPr id="14" name="Image 5" descr="preencoded.png">    </p:cNvPr>
          <p:cNvPicPr>
            <a:picLocks noChangeAspect="1"/>
          </p:cNvPicPr>
          <p:nvPr/>
        </p:nvPicPr>
        <p:blipFill>
          <a:blip r:embed="rId6"/>
          <a:stretch>
            <a:fillRect/>
          </a:stretch>
        </p:blipFill>
        <p:spPr>
          <a:xfrm>
            <a:off x="8119467" y="4940141"/>
            <a:ext cx="272653" cy="340757"/>
          </a:xfrm>
          <a:prstGeom prst="rect">
            <a:avLst/>
          </a:prstGeom>
        </p:spPr>
      </p:pic>
      <p:sp>
        <p:nvSpPr>
          <p:cNvPr id="15" name="Text 7"/>
          <p:cNvSpPr/>
          <p:nvPr/>
        </p:nvSpPr>
        <p:spPr>
          <a:xfrm>
            <a:off x="1599128" y="4520327"/>
            <a:ext cx="3105745" cy="284678"/>
          </a:xfrm>
          <a:prstGeom prst="rect">
            <a:avLst/>
          </a:prstGeom>
          <a:noFill/>
          <a:ln/>
        </p:spPr>
        <p:txBody>
          <a:bodyPr wrap="none" lIns="0" tIns="0" rIns="0" bIns="0" rtlCol="0" anchor="t"/>
          <a:lstStyle/>
          <a:p>
            <a:pPr algn="r" indent="0" marL="0">
              <a:lnSpc>
                <a:spcPts val="2200"/>
              </a:lnSpc>
              <a:buNone/>
            </a:pPr>
            <a:r>
              <a:rPr lang="en-US" sz="1750" b="1" dirty="0">
                <a:solidFill>
                  <a:srgbClr val="DAD1E6"/>
                </a:solidFill>
                <a:latin typeface="Inconsolata Bold" pitchFamily="34" charset="0"/>
                <a:ea typeface="Inconsolata Bold" pitchFamily="34" charset="-122"/>
                <a:cs typeface="Inconsolata Bold" pitchFamily="34" charset="-120"/>
              </a:rPr>
              <a:t>Контрольні вимірювання</a:t>
            </a:r>
            <a:endParaRPr lang="en-US" sz="1750" dirty="0"/>
          </a:p>
        </p:txBody>
      </p:sp>
      <p:sp>
        <p:nvSpPr>
          <p:cNvPr id="16" name="Text 8"/>
          <p:cNvSpPr/>
          <p:nvPr/>
        </p:nvSpPr>
        <p:spPr>
          <a:xfrm>
            <a:off x="637818" y="4914305"/>
            <a:ext cx="4067056" cy="583168"/>
          </a:xfrm>
          <a:prstGeom prst="rect">
            <a:avLst/>
          </a:prstGeom>
          <a:noFill/>
          <a:ln/>
        </p:spPr>
        <p:txBody>
          <a:bodyPr wrap="square" lIns="0" tIns="0" rIns="0" bIns="0" rtlCol="0" anchor="t"/>
          <a:lstStyle/>
          <a:p>
            <a:pPr algn="r" indent="0" marL="0">
              <a:lnSpc>
                <a:spcPts val="2250"/>
              </a:lnSpc>
              <a:buNone/>
            </a:pPr>
            <a:r>
              <a:rPr lang="en-US" sz="1400" dirty="0">
                <a:solidFill>
                  <a:srgbClr val="DAD1E6"/>
                </a:solidFill>
                <a:latin typeface="Fira Sans" pitchFamily="34" charset="0"/>
                <a:ea typeface="Fira Sans" pitchFamily="34" charset="-122"/>
                <a:cs typeface="Fira Sans" pitchFamily="34" charset="-120"/>
              </a:rPr>
              <a:t>Незалежна перевірка положення характерних точок</a:t>
            </a:r>
            <a:endParaRPr lang="en-US" sz="1400" dirty="0"/>
          </a:p>
        </p:txBody>
      </p:sp>
      <p:pic>
        <p:nvPicPr>
          <p:cNvPr id="17" name="Image 6" descr="preencoded.png">    </p:cNvPr>
          <p:cNvPicPr>
            <a:picLocks noChangeAspect="1"/>
          </p:cNvPicPr>
          <p:nvPr/>
        </p:nvPicPr>
        <p:blipFill>
          <a:blip r:embed="rId7"/>
          <a:stretch>
            <a:fillRect/>
          </a:stretch>
        </p:blipFill>
        <p:spPr>
          <a:xfrm>
            <a:off x="4978122" y="1435060"/>
            <a:ext cx="4674156" cy="4674156"/>
          </a:xfrm>
          <a:prstGeom prst="rect">
            <a:avLst/>
          </a:prstGeom>
        </p:spPr>
      </p:pic>
      <p:pic>
        <p:nvPicPr>
          <p:cNvPr id="18" name="Image 7" descr="preencoded.png">    </p:cNvPr>
          <p:cNvPicPr>
            <a:picLocks noChangeAspect="1"/>
          </p:cNvPicPr>
          <p:nvPr/>
        </p:nvPicPr>
        <p:blipFill>
          <a:blip r:embed="rId8"/>
          <a:stretch>
            <a:fillRect/>
          </a:stretch>
        </p:blipFill>
        <p:spPr>
          <a:xfrm>
            <a:off x="5840373" y="4542353"/>
            <a:ext cx="272653" cy="340757"/>
          </a:xfrm>
          <a:prstGeom prst="rect">
            <a:avLst/>
          </a:prstGeom>
        </p:spPr>
      </p:pic>
      <p:sp>
        <p:nvSpPr>
          <p:cNvPr id="19" name="Text 9"/>
          <p:cNvSpPr/>
          <p:nvPr/>
        </p:nvSpPr>
        <p:spPr>
          <a:xfrm>
            <a:off x="637818" y="6314123"/>
            <a:ext cx="13354764" cy="583168"/>
          </a:xfrm>
          <a:prstGeom prst="rect">
            <a:avLst/>
          </a:prstGeom>
          <a:noFill/>
          <a:ln/>
        </p:spPr>
        <p:txBody>
          <a:bodyPr wrap="square" lIns="0" tIns="0" rIns="0" bIns="0" rtlCol="0" anchor="t"/>
          <a:lstStyle/>
          <a:p>
            <a:pPr algn="l" indent="0" marL="0">
              <a:lnSpc>
                <a:spcPts val="2250"/>
              </a:lnSpc>
              <a:buNone/>
            </a:pPr>
            <a:r>
              <a:rPr lang="en-US" sz="1400" dirty="0">
                <a:solidFill>
                  <a:srgbClr val="DAD1E6"/>
                </a:solidFill>
                <a:latin typeface="Fira Sans" pitchFamily="34" charset="0"/>
                <a:ea typeface="Fira Sans" pitchFamily="34" charset="-122"/>
                <a:cs typeface="Fira Sans" pitchFamily="34" charset="-120"/>
              </a:rPr>
              <a:t>Контроль якості маркшейдерських зйомок є невід'ємною частиною робіт, що забезпечує достовірність та точність отриманих результатів. Він повинен здійснюватися на всіх етапах — від планування робіт до створення кінцевої документації.</a:t>
            </a:r>
            <a:endParaRPr lang="en-US" sz="1400" dirty="0"/>
          </a:p>
        </p:txBody>
      </p:sp>
      <p:sp>
        <p:nvSpPr>
          <p:cNvPr id="20" name="Text 10"/>
          <p:cNvSpPr/>
          <p:nvPr/>
        </p:nvSpPr>
        <p:spPr>
          <a:xfrm>
            <a:off x="637818" y="7102197"/>
            <a:ext cx="13354764" cy="874752"/>
          </a:xfrm>
          <a:prstGeom prst="rect">
            <a:avLst/>
          </a:prstGeom>
          <a:noFill/>
          <a:ln/>
        </p:spPr>
        <p:txBody>
          <a:bodyPr wrap="square" lIns="0" tIns="0" rIns="0" bIns="0" rtlCol="0" anchor="t"/>
          <a:lstStyle/>
          <a:p>
            <a:pPr algn="l" indent="0" marL="0">
              <a:lnSpc>
                <a:spcPts val="2250"/>
              </a:lnSpc>
              <a:buNone/>
            </a:pPr>
            <a:r>
              <a:rPr lang="en-US" sz="1400" dirty="0">
                <a:solidFill>
                  <a:srgbClr val="DAD1E6"/>
                </a:solidFill>
                <a:latin typeface="Fira Sans" pitchFamily="34" charset="0"/>
                <a:ea typeface="Fira Sans" pitchFamily="34" charset="-122"/>
                <a:cs typeface="Fira Sans" pitchFamily="34" charset="-120"/>
              </a:rPr>
              <a:t>Особливу увагу слід приділяти контролю точності визначення положення бровок уступів, елементів транспортних комунікацій та інших об'єктів, які впливають на безпеку ведення гірничих робіт. Контроль здійснюється шляхом виконання незалежних контрольних вимірювань, порівняння результатів з попередніми зйомками та перевірки дотримання допустимих похибок.</a:t>
            </a:r>
            <a:endParaRPr lang="en-US" sz="1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25051" y="511254"/>
            <a:ext cx="7866698" cy="1140619"/>
          </a:xfrm>
          <a:prstGeom prst="rect">
            <a:avLst/>
          </a:prstGeom>
          <a:noFill/>
          <a:ln/>
        </p:spPr>
        <p:txBody>
          <a:bodyPr wrap="square" lIns="0" tIns="0" rIns="0" bIns="0" rtlCol="0" anchor="t"/>
          <a:lstStyle/>
          <a:p>
            <a:pPr algn="l" indent="0" marL="0">
              <a:lnSpc>
                <a:spcPts val="4450"/>
              </a:lnSpc>
              <a:buNone/>
            </a:pPr>
            <a:r>
              <a:rPr lang="en-US" sz="3550" b="1" dirty="0">
                <a:solidFill>
                  <a:srgbClr val="F94CAF"/>
                </a:solidFill>
                <a:latin typeface="Inconsolata Bold" pitchFamily="34" charset="0"/>
                <a:ea typeface="Inconsolata Bold" pitchFamily="34" charset="-122"/>
                <a:cs typeface="Inconsolata Bold" pitchFamily="34" charset="-120"/>
              </a:rPr>
              <a:t>Об'єкти маркшейдерських зйомок кар'єрів</a:t>
            </a:r>
            <a:endParaRPr lang="en-US" sz="3550" dirty="0"/>
          </a:p>
        </p:txBody>
      </p:sp>
      <p:sp>
        <p:nvSpPr>
          <p:cNvPr id="4" name="Shape 1"/>
          <p:cNvSpPr/>
          <p:nvPr/>
        </p:nvSpPr>
        <p:spPr>
          <a:xfrm>
            <a:off x="6125051" y="1925598"/>
            <a:ext cx="3842147" cy="2118598"/>
          </a:xfrm>
          <a:prstGeom prst="roundRect">
            <a:avLst>
              <a:gd name="adj" fmla="val 1292"/>
            </a:avLst>
          </a:prstGeom>
          <a:solidFill>
            <a:srgbClr val="433550"/>
          </a:solidFill>
          <a:ln/>
        </p:spPr>
      </p:sp>
      <p:sp>
        <p:nvSpPr>
          <p:cNvPr id="5" name="Text 2"/>
          <p:cNvSpPr/>
          <p:nvPr/>
        </p:nvSpPr>
        <p:spPr>
          <a:xfrm>
            <a:off x="6307455" y="2108002"/>
            <a:ext cx="2281118" cy="285155"/>
          </a:xfrm>
          <a:prstGeom prst="rect">
            <a:avLst/>
          </a:prstGeom>
          <a:noFill/>
          <a:ln/>
        </p:spPr>
        <p:txBody>
          <a:bodyPr wrap="none" lIns="0" tIns="0" rIns="0" bIns="0" rtlCol="0" anchor="t"/>
          <a:lstStyle/>
          <a:p>
            <a:pPr algn="l" indent="0" marL="0">
              <a:lnSpc>
                <a:spcPts val="2200"/>
              </a:lnSpc>
              <a:buNone/>
            </a:pPr>
            <a:r>
              <a:rPr lang="en-US" sz="1750" b="1" dirty="0">
                <a:solidFill>
                  <a:srgbClr val="DAD1E6"/>
                </a:solidFill>
                <a:latin typeface="Inconsolata Bold" pitchFamily="34" charset="0"/>
                <a:ea typeface="Inconsolata Bold" pitchFamily="34" charset="-122"/>
                <a:cs typeface="Inconsolata Bold" pitchFamily="34" charset="-120"/>
              </a:rPr>
              <a:t>Природні об'єкти</a:t>
            </a:r>
            <a:endParaRPr lang="en-US" sz="1750" dirty="0"/>
          </a:p>
        </p:txBody>
      </p:sp>
      <p:sp>
        <p:nvSpPr>
          <p:cNvPr id="6" name="Text 3"/>
          <p:cNvSpPr/>
          <p:nvPr/>
        </p:nvSpPr>
        <p:spPr>
          <a:xfrm>
            <a:off x="6307455" y="2502575"/>
            <a:ext cx="3477339" cy="291941"/>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DAD1E6"/>
                </a:solidFill>
                <a:latin typeface="Fira Sans" pitchFamily="34" charset="0"/>
                <a:ea typeface="Fira Sans" pitchFamily="34" charset="-122"/>
                <a:cs typeface="Fira Sans" pitchFamily="34" charset="-120"/>
              </a:rPr>
              <a:t>Рельєф місцевості</a:t>
            </a:r>
            <a:endParaRPr lang="en-US" sz="1400" dirty="0"/>
          </a:p>
        </p:txBody>
      </p:sp>
      <p:sp>
        <p:nvSpPr>
          <p:cNvPr id="7" name="Text 4"/>
          <p:cNvSpPr/>
          <p:nvPr/>
        </p:nvSpPr>
        <p:spPr>
          <a:xfrm>
            <a:off x="6307455" y="2858333"/>
            <a:ext cx="3477339" cy="291941"/>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DAD1E6"/>
                </a:solidFill>
                <a:latin typeface="Fira Sans" pitchFamily="34" charset="0"/>
                <a:ea typeface="Fira Sans" pitchFamily="34" charset="-122"/>
                <a:cs typeface="Fira Sans" pitchFamily="34" charset="-120"/>
              </a:rPr>
              <a:t>Водні об'єкти</a:t>
            </a:r>
            <a:endParaRPr lang="en-US" sz="1400" dirty="0"/>
          </a:p>
        </p:txBody>
      </p:sp>
      <p:sp>
        <p:nvSpPr>
          <p:cNvPr id="8" name="Text 5"/>
          <p:cNvSpPr/>
          <p:nvPr/>
        </p:nvSpPr>
        <p:spPr>
          <a:xfrm>
            <a:off x="6307455" y="3214092"/>
            <a:ext cx="3477339" cy="291941"/>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DAD1E6"/>
                </a:solidFill>
                <a:latin typeface="Fira Sans" pitchFamily="34" charset="0"/>
                <a:ea typeface="Fira Sans" pitchFamily="34" charset="-122"/>
                <a:cs typeface="Fira Sans" pitchFamily="34" charset="-120"/>
              </a:rPr>
              <a:t>Виходи корисних копалин</a:t>
            </a:r>
            <a:endParaRPr lang="en-US" sz="1400" dirty="0"/>
          </a:p>
        </p:txBody>
      </p:sp>
      <p:sp>
        <p:nvSpPr>
          <p:cNvPr id="9" name="Text 6"/>
          <p:cNvSpPr/>
          <p:nvPr/>
        </p:nvSpPr>
        <p:spPr>
          <a:xfrm>
            <a:off x="6307455" y="3569851"/>
            <a:ext cx="3477339" cy="291941"/>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DAD1E6"/>
                </a:solidFill>
                <a:latin typeface="Fira Sans" pitchFamily="34" charset="0"/>
                <a:ea typeface="Fira Sans" pitchFamily="34" charset="-122"/>
                <a:cs typeface="Fira Sans" pitchFamily="34" charset="-120"/>
              </a:rPr>
              <a:t>Геологічні порушення</a:t>
            </a:r>
            <a:endParaRPr lang="en-US" sz="1400" dirty="0"/>
          </a:p>
        </p:txBody>
      </p:sp>
      <p:sp>
        <p:nvSpPr>
          <p:cNvPr id="10" name="Shape 7"/>
          <p:cNvSpPr/>
          <p:nvPr/>
        </p:nvSpPr>
        <p:spPr>
          <a:xfrm>
            <a:off x="10149602" y="1925598"/>
            <a:ext cx="3842147" cy="2118598"/>
          </a:xfrm>
          <a:prstGeom prst="roundRect">
            <a:avLst>
              <a:gd name="adj" fmla="val 1292"/>
            </a:avLst>
          </a:prstGeom>
          <a:solidFill>
            <a:srgbClr val="433550"/>
          </a:solidFill>
          <a:ln/>
        </p:spPr>
      </p:sp>
      <p:sp>
        <p:nvSpPr>
          <p:cNvPr id="11" name="Text 8"/>
          <p:cNvSpPr/>
          <p:nvPr/>
        </p:nvSpPr>
        <p:spPr>
          <a:xfrm>
            <a:off x="10332006" y="2108002"/>
            <a:ext cx="2281118" cy="285155"/>
          </a:xfrm>
          <a:prstGeom prst="rect">
            <a:avLst/>
          </a:prstGeom>
          <a:noFill/>
          <a:ln/>
        </p:spPr>
        <p:txBody>
          <a:bodyPr wrap="none" lIns="0" tIns="0" rIns="0" bIns="0" rtlCol="0" anchor="t"/>
          <a:lstStyle/>
          <a:p>
            <a:pPr algn="l" indent="0" marL="0">
              <a:lnSpc>
                <a:spcPts val="2200"/>
              </a:lnSpc>
              <a:buNone/>
            </a:pPr>
            <a:r>
              <a:rPr lang="en-US" sz="1750" b="1" dirty="0">
                <a:solidFill>
                  <a:srgbClr val="DAD1E6"/>
                </a:solidFill>
                <a:latin typeface="Inconsolata Bold" pitchFamily="34" charset="0"/>
                <a:ea typeface="Inconsolata Bold" pitchFamily="34" charset="-122"/>
                <a:cs typeface="Inconsolata Bold" pitchFamily="34" charset="-120"/>
              </a:rPr>
              <a:t>Гірничі виробки</a:t>
            </a:r>
            <a:endParaRPr lang="en-US" sz="1750" dirty="0"/>
          </a:p>
        </p:txBody>
      </p:sp>
      <p:sp>
        <p:nvSpPr>
          <p:cNvPr id="12" name="Text 9"/>
          <p:cNvSpPr/>
          <p:nvPr/>
        </p:nvSpPr>
        <p:spPr>
          <a:xfrm>
            <a:off x="10332006" y="2502575"/>
            <a:ext cx="3477339" cy="291941"/>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DAD1E6"/>
                </a:solidFill>
                <a:latin typeface="Fira Sans" pitchFamily="34" charset="0"/>
                <a:ea typeface="Fira Sans" pitchFamily="34" charset="-122"/>
                <a:cs typeface="Fira Sans" pitchFamily="34" charset="-120"/>
              </a:rPr>
              <a:t>Уступи та берми</a:t>
            </a:r>
            <a:endParaRPr lang="en-US" sz="1400" dirty="0"/>
          </a:p>
        </p:txBody>
      </p:sp>
      <p:sp>
        <p:nvSpPr>
          <p:cNvPr id="13" name="Text 10"/>
          <p:cNvSpPr/>
          <p:nvPr/>
        </p:nvSpPr>
        <p:spPr>
          <a:xfrm>
            <a:off x="10332006" y="2858333"/>
            <a:ext cx="3477339" cy="291941"/>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DAD1E6"/>
                </a:solidFill>
                <a:latin typeface="Fira Sans" pitchFamily="34" charset="0"/>
                <a:ea typeface="Fira Sans" pitchFamily="34" charset="-122"/>
                <a:cs typeface="Fira Sans" pitchFamily="34" charset="-120"/>
              </a:rPr>
              <a:t>Робочі майданчики</a:t>
            </a:r>
            <a:endParaRPr lang="en-US" sz="1400" dirty="0"/>
          </a:p>
        </p:txBody>
      </p:sp>
      <p:sp>
        <p:nvSpPr>
          <p:cNvPr id="14" name="Text 11"/>
          <p:cNvSpPr/>
          <p:nvPr/>
        </p:nvSpPr>
        <p:spPr>
          <a:xfrm>
            <a:off x="10332006" y="3214092"/>
            <a:ext cx="3477339" cy="291941"/>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DAD1E6"/>
                </a:solidFill>
                <a:latin typeface="Fira Sans" pitchFamily="34" charset="0"/>
                <a:ea typeface="Fira Sans" pitchFamily="34" charset="-122"/>
                <a:cs typeface="Fira Sans" pitchFamily="34" charset="-120"/>
              </a:rPr>
              <a:t>З'їзди та транспортні шляхи</a:t>
            </a:r>
            <a:endParaRPr lang="en-US" sz="1400" dirty="0"/>
          </a:p>
        </p:txBody>
      </p:sp>
      <p:sp>
        <p:nvSpPr>
          <p:cNvPr id="15" name="Text 12"/>
          <p:cNvSpPr/>
          <p:nvPr/>
        </p:nvSpPr>
        <p:spPr>
          <a:xfrm>
            <a:off x="10332006" y="3569851"/>
            <a:ext cx="3477339" cy="291941"/>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DAD1E6"/>
                </a:solidFill>
                <a:latin typeface="Fira Sans" pitchFamily="34" charset="0"/>
                <a:ea typeface="Fira Sans" pitchFamily="34" charset="-122"/>
                <a:cs typeface="Fira Sans" pitchFamily="34" charset="-120"/>
              </a:rPr>
              <a:t>Відвали пустих порід</a:t>
            </a:r>
            <a:endParaRPr lang="en-US" sz="1400" dirty="0"/>
          </a:p>
        </p:txBody>
      </p:sp>
      <p:sp>
        <p:nvSpPr>
          <p:cNvPr id="16" name="Shape 13"/>
          <p:cNvSpPr/>
          <p:nvPr/>
        </p:nvSpPr>
        <p:spPr>
          <a:xfrm>
            <a:off x="6125051" y="4226600"/>
            <a:ext cx="7866698" cy="2118598"/>
          </a:xfrm>
          <a:prstGeom prst="roundRect">
            <a:avLst>
              <a:gd name="adj" fmla="val 1292"/>
            </a:avLst>
          </a:prstGeom>
          <a:solidFill>
            <a:srgbClr val="433550"/>
          </a:solidFill>
          <a:ln/>
        </p:spPr>
      </p:sp>
      <p:sp>
        <p:nvSpPr>
          <p:cNvPr id="17" name="Text 14"/>
          <p:cNvSpPr/>
          <p:nvPr/>
        </p:nvSpPr>
        <p:spPr>
          <a:xfrm>
            <a:off x="6307455" y="4409003"/>
            <a:ext cx="3035260" cy="285155"/>
          </a:xfrm>
          <a:prstGeom prst="rect">
            <a:avLst/>
          </a:prstGeom>
          <a:noFill/>
          <a:ln/>
        </p:spPr>
        <p:txBody>
          <a:bodyPr wrap="none" lIns="0" tIns="0" rIns="0" bIns="0" rtlCol="0" anchor="t"/>
          <a:lstStyle/>
          <a:p>
            <a:pPr algn="l" indent="0" marL="0">
              <a:lnSpc>
                <a:spcPts val="2200"/>
              </a:lnSpc>
              <a:buNone/>
            </a:pPr>
            <a:r>
              <a:rPr lang="en-US" sz="1750" b="1" dirty="0">
                <a:solidFill>
                  <a:srgbClr val="DAD1E6"/>
                </a:solidFill>
                <a:latin typeface="Inconsolata Bold" pitchFamily="34" charset="0"/>
                <a:ea typeface="Inconsolata Bold" pitchFamily="34" charset="-122"/>
                <a:cs typeface="Inconsolata Bold" pitchFamily="34" charset="-120"/>
              </a:rPr>
              <a:t>Інфраструктурні об'єкти</a:t>
            </a:r>
            <a:endParaRPr lang="en-US" sz="1750" dirty="0"/>
          </a:p>
        </p:txBody>
      </p:sp>
      <p:sp>
        <p:nvSpPr>
          <p:cNvPr id="18" name="Text 15"/>
          <p:cNvSpPr/>
          <p:nvPr/>
        </p:nvSpPr>
        <p:spPr>
          <a:xfrm>
            <a:off x="6307455" y="4803577"/>
            <a:ext cx="7501890" cy="291941"/>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DAD1E6"/>
                </a:solidFill>
                <a:latin typeface="Fira Sans" pitchFamily="34" charset="0"/>
                <a:ea typeface="Fira Sans" pitchFamily="34" charset="-122"/>
                <a:cs typeface="Fira Sans" pitchFamily="34" charset="-120"/>
              </a:rPr>
              <a:t>Будівлі та споруди</a:t>
            </a:r>
            <a:endParaRPr lang="en-US" sz="1400" dirty="0"/>
          </a:p>
        </p:txBody>
      </p:sp>
      <p:sp>
        <p:nvSpPr>
          <p:cNvPr id="19" name="Text 16"/>
          <p:cNvSpPr/>
          <p:nvPr/>
        </p:nvSpPr>
        <p:spPr>
          <a:xfrm>
            <a:off x="6307455" y="5159335"/>
            <a:ext cx="7501890" cy="291941"/>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DAD1E6"/>
                </a:solidFill>
                <a:latin typeface="Fira Sans" pitchFamily="34" charset="0"/>
                <a:ea typeface="Fira Sans" pitchFamily="34" charset="-122"/>
                <a:cs typeface="Fira Sans" pitchFamily="34" charset="-120"/>
              </a:rPr>
              <a:t>Інженерні мережі</a:t>
            </a:r>
            <a:endParaRPr lang="en-US" sz="1400" dirty="0"/>
          </a:p>
        </p:txBody>
      </p:sp>
      <p:sp>
        <p:nvSpPr>
          <p:cNvPr id="20" name="Text 17"/>
          <p:cNvSpPr/>
          <p:nvPr/>
        </p:nvSpPr>
        <p:spPr>
          <a:xfrm>
            <a:off x="6307455" y="5515094"/>
            <a:ext cx="7501890" cy="291941"/>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DAD1E6"/>
                </a:solidFill>
                <a:latin typeface="Fira Sans" pitchFamily="34" charset="0"/>
                <a:ea typeface="Fira Sans" pitchFamily="34" charset="-122"/>
                <a:cs typeface="Fira Sans" pitchFamily="34" charset="-120"/>
              </a:rPr>
              <a:t>Дренажні системи</a:t>
            </a:r>
            <a:endParaRPr lang="en-US" sz="1400" dirty="0"/>
          </a:p>
        </p:txBody>
      </p:sp>
      <p:sp>
        <p:nvSpPr>
          <p:cNvPr id="21" name="Text 18"/>
          <p:cNvSpPr/>
          <p:nvPr/>
        </p:nvSpPr>
        <p:spPr>
          <a:xfrm>
            <a:off x="6307455" y="5870853"/>
            <a:ext cx="7501890" cy="291941"/>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DAD1E6"/>
                </a:solidFill>
                <a:latin typeface="Fira Sans" pitchFamily="34" charset="0"/>
                <a:ea typeface="Fira Sans" pitchFamily="34" charset="-122"/>
                <a:cs typeface="Fira Sans" pitchFamily="34" charset="-120"/>
              </a:rPr>
              <a:t>Транспортні комунікації</a:t>
            </a:r>
            <a:endParaRPr lang="en-US" sz="1400" dirty="0"/>
          </a:p>
        </p:txBody>
      </p:sp>
      <p:sp>
        <p:nvSpPr>
          <p:cNvPr id="22" name="Text 19"/>
          <p:cNvSpPr/>
          <p:nvPr/>
        </p:nvSpPr>
        <p:spPr>
          <a:xfrm>
            <a:off x="6125051" y="6550462"/>
            <a:ext cx="7866698" cy="1167765"/>
          </a:xfrm>
          <a:prstGeom prst="rect">
            <a:avLst/>
          </a:prstGeom>
          <a:noFill/>
          <a:ln/>
        </p:spPr>
        <p:txBody>
          <a:bodyPr wrap="square" lIns="0" tIns="0" rIns="0" bIns="0" rtlCol="0" anchor="t"/>
          <a:lstStyle/>
          <a:p>
            <a:pPr algn="l" indent="0" marL="0">
              <a:lnSpc>
                <a:spcPts val="2250"/>
              </a:lnSpc>
              <a:buNone/>
            </a:pPr>
            <a:r>
              <a:rPr lang="en-US" sz="1400" dirty="0">
                <a:solidFill>
                  <a:srgbClr val="DAD1E6"/>
                </a:solidFill>
                <a:latin typeface="Fira Sans" pitchFamily="34" charset="0"/>
                <a:ea typeface="Fira Sans" pitchFamily="34" charset="-122"/>
                <a:cs typeface="Fira Sans" pitchFamily="34" charset="-120"/>
              </a:rPr>
              <a:t>Правильна ідентифікація та зйомка об'єктів кар'єру є критично важливою для забезпечення точності маркшейдерської документації та безпеки гірничих робіт. Кожен тип об'єктів має свої особливості зйомки, які необхідно враховувати при виборі методів та інструментів.</a:t>
            </a:r>
            <a:endParaRPr lang="en-US" sz="1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060043" y="561380"/>
            <a:ext cx="7996714" cy="1024414"/>
          </a:xfrm>
          <a:prstGeom prst="rect">
            <a:avLst/>
          </a:prstGeom>
          <a:noFill/>
          <a:ln/>
        </p:spPr>
        <p:txBody>
          <a:bodyPr wrap="square" lIns="0" tIns="0" rIns="0" bIns="0" rtlCol="0" anchor="t"/>
          <a:lstStyle/>
          <a:p>
            <a:pPr algn="l" indent="0" marL="0">
              <a:lnSpc>
                <a:spcPts val="4000"/>
              </a:lnSpc>
              <a:buNone/>
            </a:pPr>
            <a:r>
              <a:rPr lang="en-US" sz="3200" b="1" dirty="0">
                <a:solidFill>
                  <a:srgbClr val="F94CAF"/>
                </a:solidFill>
                <a:latin typeface="Inconsolata Bold" pitchFamily="34" charset="0"/>
                <a:ea typeface="Inconsolata Bold" pitchFamily="34" charset="-122"/>
                <a:cs typeface="Inconsolata Bold" pitchFamily="34" charset="-120"/>
              </a:rPr>
              <a:t>Способи та терміни проведення зйомок</a:t>
            </a:r>
            <a:endParaRPr lang="en-US" sz="3200" dirty="0"/>
          </a:p>
        </p:txBody>
      </p:sp>
      <p:pic>
        <p:nvPicPr>
          <p:cNvPr id="4" name="Image 1" descr="preencoded.png">    </p:cNvPr>
          <p:cNvPicPr>
            <a:picLocks noChangeAspect="1"/>
          </p:cNvPicPr>
          <p:nvPr/>
        </p:nvPicPr>
        <p:blipFill>
          <a:blip r:embed="rId2"/>
          <a:stretch>
            <a:fillRect/>
          </a:stretch>
        </p:blipFill>
        <p:spPr>
          <a:xfrm>
            <a:off x="6060043" y="1831538"/>
            <a:ext cx="819507" cy="1206579"/>
          </a:xfrm>
          <a:prstGeom prst="rect">
            <a:avLst/>
          </a:prstGeom>
        </p:spPr>
      </p:pic>
      <p:sp>
        <p:nvSpPr>
          <p:cNvPr id="5" name="Text 1"/>
          <p:cNvSpPr/>
          <p:nvPr/>
        </p:nvSpPr>
        <p:spPr>
          <a:xfrm>
            <a:off x="7125295" y="1995368"/>
            <a:ext cx="2048708" cy="256103"/>
          </a:xfrm>
          <a:prstGeom prst="rect">
            <a:avLst/>
          </a:prstGeom>
          <a:noFill/>
          <a:ln/>
        </p:spPr>
        <p:txBody>
          <a:bodyPr wrap="none" lIns="0" tIns="0" rIns="0" bIns="0" rtlCol="0" anchor="t"/>
          <a:lstStyle/>
          <a:p>
            <a:pPr algn="l" indent="0" marL="0">
              <a:lnSpc>
                <a:spcPts val="2000"/>
              </a:lnSpc>
              <a:buNone/>
            </a:pPr>
            <a:r>
              <a:rPr lang="en-US" sz="1600" b="1" dirty="0">
                <a:solidFill>
                  <a:srgbClr val="DAD1E6"/>
                </a:solidFill>
                <a:latin typeface="Inconsolata Bold" pitchFamily="34" charset="0"/>
                <a:ea typeface="Inconsolata Bold" pitchFamily="34" charset="-122"/>
                <a:cs typeface="Inconsolata Bold" pitchFamily="34" charset="-120"/>
              </a:rPr>
              <a:t>Регулярні зйомки</a:t>
            </a:r>
            <a:endParaRPr lang="en-US" sz="1600" dirty="0"/>
          </a:p>
        </p:txBody>
      </p:sp>
      <p:sp>
        <p:nvSpPr>
          <p:cNvPr id="6" name="Text 2"/>
          <p:cNvSpPr/>
          <p:nvPr/>
        </p:nvSpPr>
        <p:spPr>
          <a:xfrm>
            <a:off x="7125295" y="2349698"/>
            <a:ext cx="6931462" cy="524589"/>
          </a:xfrm>
          <a:prstGeom prst="rect">
            <a:avLst/>
          </a:prstGeom>
          <a:noFill/>
          <a:ln/>
        </p:spPr>
        <p:txBody>
          <a:bodyPr wrap="square" lIns="0" tIns="0" rIns="0" bIns="0" rtlCol="0" anchor="t"/>
          <a:lstStyle/>
          <a:p>
            <a:pPr algn="l" indent="0" marL="0">
              <a:lnSpc>
                <a:spcPts val="2050"/>
              </a:lnSpc>
              <a:buNone/>
            </a:pPr>
            <a:r>
              <a:rPr lang="en-US" sz="1250" dirty="0">
                <a:solidFill>
                  <a:srgbClr val="DAD1E6"/>
                </a:solidFill>
                <a:latin typeface="Fira Sans" pitchFamily="34" charset="0"/>
                <a:ea typeface="Fira Sans" pitchFamily="34" charset="-122"/>
                <a:cs typeface="Fira Sans" pitchFamily="34" charset="-120"/>
              </a:rPr>
              <a:t>Щомісячні та щоквартальні зйомки для планування робіт, визначення об'ємів видобутку та складання звітності</a:t>
            </a:r>
            <a:endParaRPr lang="en-US" sz="1250" dirty="0"/>
          </a:p>
        </p:txBody>
      </p:sp>
      <p:pic>
        <p:nvPicPr>
          <p:cNvPr id="7" name="Image 2" descr="preencoded.png">    </p:cNvPr>
          <p:cNvPicPr>
            <a:picLocks noChangeAspect="1"/>
          </p:cNvPicPr>
          <p:nvPr/>
        </p:nvPicPr>
        <p:blipFill>
          <a:blip r:embed="rId3"/>
          <a:stretch>
            <a:fillRect/>
          </a:stretch>
        </p:blipFill>
        <p:spPr>
          <a:xfrm>
            <a:off x="6060043" y="3038118"/>
            <a:ext cx="819507" cy="1206579"/>
          </a:xfrm>
          <a:prstGeom prst="rect">
            <a:avLst/>
          </a:prstGeom>
        </p:spPr>
      </p:pic>
      <p:sp>
        <p:nvSpPr>
          <p:cNvPr id="8" name="Text 3"/>
          <p:cNvSpPr/>
          <p:nvPr/>
        </p:nvSpPr>
        <p:spPr>
          <a:xfrm>
            <a:off x="7125295" y="3201948"/>
            <a:ext cx="2105501" cy="256103"/>
          </a:xfrm>
          <a:prstGeom prst="rect">
            <a:avLst/>
          </a:prstGeom>
          <a:noFill/>
          <a:ln/>
        </p:spPr>
        <p:txBody>
          <a:bodyPr wrap="none" lIns="0" tIns="0" rIns="0" bIns="0" rtlCol="0" anchor="t"/>
          <a:lstStyle/>
          <a:p>
            <a:pPr algn="l" indent="0" marL="0">
              <a:lnSpc>
                <a:spcPts val="2000"/>
              </a:lnSpc>
              <a:buNone/>
            </a:pPr>
            <a:r>
              <a:rPr lang="en-US" sz="1600" b="1" dirty="0">
                <a:solidFill>
                  <a:srgbClr val="DAD1E6"/>
                </a:solidFill>
                <a:latin typeface="Inconsolata Bold" pitchFamily="34" charset="0"/>
                <a:ea typeface="Inconsolata Bold" pitchFamily="34" charset="-122"/>
                <a:cs typeface="Inconsolata Bold" pitchFamily="34" charset="-120"/>
              </a:rPr>
              <a:t>Спеціальні зйомки</a:t>
            </a:r>
            <a:endParaRPr lang="en-US" sz="1600" dirty="0"/>
          </a:p>
        </p:txBody>
      </p:sp>
      <p:sp>
        <p:nvSpPr>
          <p:cNvPr id="9" name="Text 4"/>
          <p:cNvSpPr/>
          <p:nvPr/>
        </p:nvSpPr>
        <p:spPr>
          <a:xfrm>
            <a:off x="7125295" y="3556278"/>
            <a:ext cx="6931462" cy="524589"/>
          </a:xfrm>
          <a:prstGeom prst="rect">
            <a:avLst/>
          </a:prstGeom>
          <a:noFill/>
          <a:ln/>
        </p:spPr>
        <p:txBody>
          <a:bodyPr wrap="square" lIns="0" tIns="0" rIns="0" bIns="0" rtlCol="0" anchor="t"/>
          <a:lstStyle/>
          <a:p>
            <a:pPr algn="l" indent="0" marL="0">
              <a:lnSpc>
                <a:spcPts val="2050"/>
              </a:lnSpc>
              <a:buNone/>
            </a:pPr>
            <a:r>
              <a:rPr lang="en-US" sz="1250" dirty="0">
                <a:solidFill>
                  <a:srgbClr val="DAD1E6"/>
                </a:solidFill>
                <a:latin typeface="Fira Sans" pitchFamily="34" charset="0"/>
                <a:ea typeface="Fira Sans" pitchFamily="34" charset="-122"/>
                <a:cs typeface="Fira Sans" pitchFamily="34" charset="-120"/>
              </a:rPr>
              <a:t>Зйомки після вибухових робіт, при виявленні деформацій або при відпрацюванні складних ділянок</a:t>
            </a:r>
            <a:endParaRPr lang="en-US" sz="1250" dirty="0"/>
          </a:p>
        </p:txBody>
      </p:sp>
      <p:pic>
        <p:nvPicPr>
          <p:cNvPr id="10" name="Image 3" descr="preencoded.png">    </p:cNvPr>
          <p:cNvPicPr>
            <a:picLocks noChangeAspect="1"/>
          </p:cNvPicPr>
          <p:nvPr/>
        </p:nvPicPr>
        <p:blipFill>
          <a:blip r:embed="rId4"/>
          <a:stretch>
            <a:fillRect/>
          </a:stretch>
        </p:blipFill>
        <p:spPr>
          <a:xfrm>
            <a:off x="6060043" y="4244697"/>
            <a:ext cx="819507" cy="1206579"/>
          </a:xfrm>
          <a:prstGeom prst="rect">
            <a:avLst/>
          </a:prstGeom>
        </p:spPr>
      </p:pic>
      <p:sp>
        <p:nvSpPr>
          <p:cNvPr id="11" name="Text 5"/>
          <p:cNvSpPr/>
          <p:nvPr/>
        </p:nvSpPr>
        <p:spPr>
          <a:xfrm>
            <a:off x="7125295" y="4408527"/>
            <a:ext cx="2297668" cy="256103"/>
          </a:xfrm>
          <a:prstGeom prst="rect">
            <a:avLst/>
          </a:prstGeom>
          <a:noFill/>
          <a:ln/>
        </p:spPr>
        <p:txBody>
          <a:bodyPr wrap="none" lIns="0" tIns="0" rIns="0" bIns="0" rtlCol="0" anchor="t"/>
          <a:lstStyle/>
          <a:p>
            <a:pPr algn="l" indent="0" marL="0">
              <a:lnSpc>
                <a:spcPts val="2000"/>
              </a:lnSpc>
              <a:buNone/>
            </a:pPr>
            <a:r>
              <a:rPr lang="en-US" sz="1600" b="1" dirty="0">
                <a:solidFill>
                  <a:srgbClr val="DAD1E6"/>
                </a:solidFill>
                <a:latin typeface="Inconsolata Bold" pitchFamily="34" charset="0"/>
                <a:ea typeface="Inconsolata Bold" pitchFamily="34" charset="-122"/>
                <a:cs typeface="Inconsolata Bold" pitchFamily="34" charset="-120"/>
              </a:rPr>
              <a:t>Поповнюючі зйомки</a:t>
            </a:r>
            <a:endParaRPr lang="en-US" sz="1600" dirty="0"/>
          </a:p>
        </p:txBody>
      </p:sp>
      <p:sp>
        <p:nvSpPr>
          <p:cNvPr id="12" name="Text 6"/>
          <p:cNvSpPr/>
          <p:nvPr/>
        </p:nvSpPr>
        <p:spPr>
          <a:xfrm>
            <a:off x="7125295" y="4762857"/>
            <a:ext cx="6931462" cy="524589"/>
          </a:xfrm>
          <a:prstGeom prst="rect">
            <a:avLst/>
          </a:prstGeom>
          <a:noFill/>
          <a:ln/>
        </p:spPr>
        <p:txBody>
          <a:bodyPr wrap="square" lIns="0" tIns="0" rIns="0" bIns="0" rtlCol="0" anchor="t"/>
          <a:lstStyle/>
          <a:p>
            <a:pPr algn="l" indent="0" marL="0">
              <a:lnSpc>
                <a:spcPts val="2050"/>
              </a:lnSpc>
              <a:buNone/>
            </a:pPr>
            <a:r>
              <a:rPr lang="en-US" sz="1250" dirty="0">
                <a:solidFill>
                  <a:srgbClr val="DAD1E6"/>
                </a:solidFill>
                <a:latin typeface="Fira Sans" pitchFamily="34" charset="0"/>
                <a:ea typeface="Fira Sans" pitchFamily="34" charset="-122"/>
                <a:cs typeface="Fira Sans" pitchFamily="34" charset="-120"/>
              </a:rPr>
              <a:t>Періодичне доповнення та оновлення існуючих планів при суттєвих змінах геометрії кар'єру</a:t>
            </a:r>
            <a:endParaRPr lang="en-US" sz="1250" dirty="0"/>
          </a:p>
        </p:txBody>
      </p:sp>
      <p:pic>
        <p:nvPicPr>
          <p:cNvPr id="13" name="Image 4" descr="preencoded.png">    </p:cNvPr>
          <p:cNvPicPr>
            <a:picLocks noChangeAspect="1"/>
          </p:cNvPicPr>
          <p:nvPr/>
        </p:nvPicPr>
        <p:blipFill>
          <a:blip r:embed="rId5"/>
          <a:stretch>
            <a:fillRect/>
          </a:stretch>
        </p:blipFill>
        <p:spPr>
          <a:xfrm>
            <a:off x="6060043" y="5451277"/>
            <a:ext cx="819507" cy="983337"/>
          </a:xfrm>
          <a:prstGeom prst="rect">
            <a:avLst/>
          </a:prstGeom>
        </p:spPr>
      </p:pic>
      <p:sp>
        <p:nvSpPr>
          <p:cNvPr id="14" name="Text 7"/>
          <p:cNvSpPr/>
          <p:nvPr/>
        </p:nvSpPr>
        <p:spPr>
          <a:xfrm>
            <a:off x="7125295" y="5615107"/>
            <a:ext cx="2163128" cy="256103"/>
          </a:xfrm>
          <a:prstGeom prst="rect">
            <a:avLst/>
          </a:prstGeom>
          <a:noFill/>
          <a:ln/>
        </p:spPr>
        <p:txBody>
          <a:bodyPr wrap="none" lIns="0" tIns="0" rIns="0" bIns="0" rtlCol="0" anchor="t"/>
          <a:lstStyle/>
          <a:p>
            <a:pPr algn="l" indent="0" marL="0">
              <a:lnSpc>
                <a:spcPts val="2000"/>
              </a:lnSpc>
              <a:buNone/>
            </a:pPr>
            <a:r>
              <a:rPr lang="en-US" sz="1600" b="1" dirty="0">
                <a:solidFill>
                  <a:srgbClr val="DAD1E6"/>
                </a:solidFill>
                <a:latin typeface="Inconsolata Bold" pitchFamily="34" charset="0"/>
                <a:ea typeface="Inconsolata Bold" pitchFamily="34" charset="-122"/>
                <a:cs typeface="Inconsolata Bold" pitchFamily="34" charset="-120"/>
              </a:rPr>
              <a:t>Контрольні зйомки</a:t>
            </a:r>
            <a:endParaRPr lang="en-US" sz="1600" dirty="0"/>
          </a:p>
        </p:txBody>
      </p:sp>
      <p:sp>
        <p:nvSpPr>
          <p:cNvPr id="15" name="Text 8"/>
          <p:cNvSpPr/>
          <p:nvPr/>
        </p:nvSpPr>
        <p:spPr>
          <a:xfrm>
            <a:off x="7125295" y="5969437"/>
            <a:ext cx="6931462" cy="262295"/>
          </a:xfrm>
          <a:prstGeom prst="rect">
            <a:avLst/>
          </a:prstGeom>
          <a:noFill/>
          <a:ln/>
        </p:spPr>
        <p:txBody>
          <a:bodyPr wrap="none" lIns="0" tIns="0" rIns="0" bIns="0" rtlCol="0" anchor="t"/>
          <a:lstStyle/>
          <a:p>
            <a:pPr algn="l" indent="0" marL="0">
              <a:lnSpc>
                <a:spcPts val="2050"/>
              </a:lnSpc>
              <a:buNone/>
            </a:pPr>
            <a:r>
              <a:rPr lang="en-US" sz="1250" dirty="0">
                <a:solidFill>
                  <a:srgbClr val="DAD1E6"/>
                </a:solidFill>
                <a:latin typeface="Fira Sans" pitchFamily="34" charset="0"/>
                <a:ea typeface="Fira Sans" pitchFamily="34" charset="-122"/>
                <a:cs typeface="Fira Sans" pitchFamily="34" charset="-120"/>
              </a:rPr>
              <a:t>Зйомки для контролю якості гірничих робіт та дотримання проєктних параметрів кар'єру</a:t>
            </a:r>
            <a:endParaRPr lang="en-US" sz="1250" dirty="0"/>
          </a:p>
        </p:txBody>
      </p:sp>
      <p:sp>
        <p:nvSpPr>
          <p:cNvPr id="16" name="Text 9"/>
          <p:cNvSpPr/>
          <p:nvPr/>
        </p:nvSpPr>
        <p:spPr>
          <a:xfrm>
            <a:off x="6060043" y="6618923"/>
            <a:ext cx="7996714" cy="1049179"/>
          </a:xfrm>
          <a:prstGeom prst="rect">
            <a:avLst/>
          </a:prstGeom>
          <a:noFill/>
          <a:ln/>
        </p:spPr>
        <p:txBody>
          <a:bodyPr wrap="square" lIns="0" tIns="0" rIns="0" bIns="0" rtlCol="0" anchor="t"/>
          <a:lstStyle/>
          <a:p>
            <a:pPr algn="l" indent="0" marL="0">
              <a:lnSpc>
                <a:spcPts val="2050"/>
              </a:lnSpc>
              <a:buNone/>
            </a:pPr>
            <a:r>
              <a:rPr lang="en-US" sz="1250" dirty="0">
                <a:solidFill>
                  <a:srgbClr val="DAD1E6"/>
                </a:solidFill>
                <a:latin typeface="Fira Sans" pitchFamily="34" charset="0"/>
                <a:ea typeface="Fira Sans" pitchFamily="34" charset="-122"/>
                <a:cs typeface="Fira Sans" pitchFamily="34" charset="-120"/>
              </a:rPr>
              <a:t>Вибір способу та термінів проведення зйомок залежить від інтенсивності ведення гірничих робіт, складності гірничо-геологічних умов, вимог до точності та оперативності отримання даних. Для деяких об'єктів можуть бути встановлені специфічні терміни моніторингу, особливо в зонах підвищеного ризику.</a:t>
            </a:r>
            <a:endParaRPr lang="en-US" sz="12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813316"/>
            <a:ext cx="13042821" cy="1417558"/>
          </a:xfrm>
          <a:prstGeom prst="rect">
            <a:avLst/>
          </a:prstGeom>
          <a:noFill/>
          <a:ln/>
        </p:spPr>
        <p:txBody>
          <a:bodyPr wrap="square" lIns="0" tIns="0" rIns="0" bIns="0" rtlCol="0" anchor="t"/>
          <a:lstStyle/>
          <a:p>
            <a:pPr algn="l" indent="0" marL="0">
              <a:lnSpc>
                <a:spcPts val="5550"/>
              </a:lnSpc>
              <a:buNone/>
            </a:pPr>
            <a:r>
              <a:rPr lang="en-US" sz="4450" b="1" dirty="0">
                <a:solidFill>
                  <a:srgbClr val="F94CAF"/>
                </a:solidFill>
                <a:latin typeface="Inconsolata Bold" pitchFamily="34" charset="0"/>
                <a:ea typeface="Inconsolata Bold" pitchFamily="34" charset="-122"/>
                <a:cs typeface="Inconsolata Bold" pitchFamily="34" charset="-120"/>
              </a:rPr>
              <a:t>Мензульна зйомка: сутність та застосування</a:t>
            </a:r>
            <a:endParaRPr lang="en-US" sz="4450" dirty="0"/>
          </a:p>
        </p:txBody>
      </p:sp>
      <p:sp>
        <p:nvSpPr>
          <p:cNvPr id="3" name="Text 1"/>
          <p:cNvSpPr/>
          <p:nvPr/>
        </p:nvSpPr>
        <p:spPr>
          <a:xfrm>
            <a:off x="793790" y="2797850"/>
            <a:ext cx="4524018" cy="354330"/>
          </a:xfrm>
          <a:prstGeom prst="rect">
            <a:avLst/>
          </a:prstGeom>
          <a:noFill/>
          <a:ln/>
        </p:spPr>
        <p:txBody>
          <a:bodyPr wrap="none" lIns="0" tIns="0" rIns="0" bIns="0" rtlCol="0" anchor="t"/>
          <a:lstStyle/>
          <a:p>
            <a:pPr algn="l" indent="0" marL="0">
              <a:lnSpc>
                <a:spcPts val="2750"/>
              </a:lnSpc>
              <a:buNone/>
            </a:pPr>
            <a:r>
              <a:rPr lang="en-US" sz="2200" b="1" dirty="0">
                <a:solidFill>
                  <a:srgbClr val="F94CAF"/>
                </a:solidFill>
                <a:latin typeface="Inconsolata Bold" pitchFamily="34" charset="0"/>
                <a:ea typeface="Inconsolata Bold" pitchFamily="34" charset="-122"/>
                <a:cs typeface="Inconsolata Bold" pitchFamily="34" charset="-120"/>
              </a:rPr>
              <a:t>Принцип мензульної зйомки</a:t>
            </a:r>
            <a:endParaRPr lang="en-US" sz="2200" dirty="0"/>
          </a:p>
        </p:txBody>
      </p:sp>
      <p:sp>
        <p:nvSpPr>
          <p:cNvPr id="4" name="Text 2"/>
          <p:cNvSpPr/>
          <p:nvPr/>
        </p:nvSpPr>
        <p:spPr>
          <a:xfrm>
            <a:off x="793790" y="3378994"/>
            <a:ext cx="6244709" cy="2177415"/>
          </a:xfrm>
          <a:prstGeom prst="rect">
            <a:avLst/>
          </a:prstGeom>
          <a:noFill/>
          <a:ln/>
        </p:spPr>
        <p:txBody>
          <a:bodyPr wrap="squar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Мензульна зйомка — це метод наземної топографічної зйомки, при якій план місцевості створюється безпосередньо в полі. Основним приладом є мензула — столик, на якому розміщується планшет з папером, та кіпрегель — прилад для визначення напрямків, кутів та відстаней.</a:t>
            </a:r>
            <a:endParaRPr lang="en-US" sz="1750" dirty="0"/>
          </a:p>
        </p:txBody>
      </p:sp>
      <p:sp>
        <p:nvSpPr>
          <p:cNvPr id="5" name="Text 3"/>
          <p:cNvSpPr/>
          <p:nvPr/>
        </p:nvSpPr>
        <p:spPr>
          <a:xfrm>
            <a:off x="793790" y="5760482"/>
            <a:ext cx="6244709" cy="1451610"/>
          </a:xfrm>
          <a:prstGeom prst="rect">
            <a:avLst/>
          </a:prstGeom>
          <a:noFill/>
          <a:ln/>
        </p:spPr>
        <p:txBody>
          <a:bodyPr wrap="squar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Сутність методу полягає в графічному визначенні положення точок місцевості шляхом побудови напрямків та відкладення відстаней у заданому масштабі безпосередньо на папері.</a:t>
            </a:r>
            <a:endParaRPr lang="en-US" sz="1750" dirty="0"/>
          </a:p>
        </p:txBody>
      </p:sp>
      <p:sp>
        <p:nvSpPr>
          <p:cNvPr id="6" name="Text 4"/>
          <p:cNvSpPr/>
          <p:nvPr/>
        </p:nvSpPr>
        <p:spPr>
          <a:xfrm>
            <a:off x="7599521" y="2797850"/>
            <a:ext cx="3393043" cy="354330"/>
          </a:xfrm>
          <a:prstGeom prst="rect">
            <a:avLst/>
          </a:prstGeom>
          <a:noFill/>
          <a:ln/>
        </p:spPr>
        <p:txBody>
          <a:bodyPr wrap="none" lIns="0" tIns="0" rIns="0" bIns="0" rtlCol="0" anchor="t"/>
          <a:lstStyle/>
          <a:p>
            <a:pPr algn="l" indent="0" marL="0">
              <a:lnSpc>
                <a:spcPts val="2750"/>
              </a:lnSpc>
              <a:buNone/>
            </a:pPr>
            <a:r>
              <a:rPr lang="en-US" sz="2200" b="1" dirty="0">
                <a:solidFill>
                  <a:srgbClr val="F94CAF"/>
                </a:solidFill>
                <a:latin typeface="Inconsolata Bold" pitchFamily="34" charset="0"/>
                <a:ea typeface="Inconsolata Bold" pitchFamily="34" charset="-122"/>
                <a:cs typeface="Inconsolata Bold" pitchFamily="34" charset="-120"/>
              </a:rPr>
              <a:t>Переваги та недоліки</a:t>
            </a:r>
            <a:endParaRPr lang="en-US" sz="2200" dirty="0"/>
          </a:p>
        </p:txBody>
      </p:sp>
      <p:sp>
        <p:nvSpPr>
          <p:cNvPr id="7" name="Text 5"/>
          <p:cNvSpPr/>
          <p:nvPr/>
        </p:nvSpPr>
        <p:spPr>
          <a:xfrm>
            <a:off x="7599521" y="3378994"/>
            <a:ext cx="6244709" cy="1088708"/>
          </a:xfrm>
          <a:prstGeom prst="rect">
            <a:avLst/>
          </a:prstGeom>
          <a:noFill/>
          <a:ln/>
        </p:spPr>
        <p:txBody>
          <a:bodyPr wrap="squar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Переваги: простота використання, відсутність необхідності в математичних обчисленнях, можливість контролю якості роботи безпосередньо в полі, наочність.</a:t>
            </a:r>
            <a:endParaRPr lang="en-US" sz="1750" dirty="0"/>
          </a:p>
        </p:txBody>
      </p:sp>
      <p:sp>
        <p:nvSpPr>
          <p:cNvPr id="8" name="Text 6"/>
          <p:cNvSpPr/>
          <p:nvPr/>
        </p:nvSpPr>
        <p:spPr>
          <a:xfrm>
            <a:off x="7599521" y="4671774"/>
            <a:ext cx="6244709" cy="1088708"/>
          </a:xfrm>
          <a:prstGeom prst="rect">
            <a:avLst/>
          </a:prstGeom>
          <a:noFill/>
          <a:ln/>
        </p:spPr>
        <p:txBody>
          <a:bodyPr wrap="squar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Недоліки: залежність від погодних умов, складність роботи на крутих схилах, низька продуктивність, обмежена точність.</a:t>
            </a:r>
            <a:endParaRPr lang="en-US" sz="1750" dirty="0"/>
          </a:p>
        </p:txBody>
      </p:sp>
      <p:sp>
        <p:nvSpPr>
          <p:cNvPr id="9" name="Text 7"/>
          <p:cNvSpPr/>
          <p:nvPr/>
        </p:nvSpPr>
        <p:spPr>
          <a:xfrm>
            <a:off x="7599521" y="5964555"/>
            <a:ext cx="6244709" cy="1088708"/>
          </a:xfrm>
          <a:prstGeom prst="rect">
            <a:avLst/>
          </a:prstGeom>
          <a:noFill/>
          <a:ln/>
        </p:spPr>
        <p:txBody>
          <a:bodyPr wrap="square" lIns="0" tIns="0" rIns="0" bIns="0" rtlCol="0" anchor="t"/>
          <a:lstStyle/>
          <a:p>
            <a:pPr algn="l" indent="0" marL="0">
              <a:lnSpc>
                <a:spcPts val="2850"/>
              </a:lnSpc>
              <a:buNone/>
            </a:pPr>
            <a:r>
              <a:rPr lang="en-US" sz="1750" dirty="0">
                <a:solidFill>
                  <a:srgbClr val="DAD1E6"/>
                </a:solidFill>
                <a:latin typeface="Fira Sans" pitchFamily="34" charset="0"/>
                <a:ea typeface="Fira Sans" pitchFamily="34" charset="-122"/>
                <a:cs typeface="Fira Sans" pitchFamily="34" charset="-120"/>
              </a:rPr>
              <a:t>Незважаючи на розвиток сучасних електронних методів зйомки, мензульна зйомка все ще застосовується для спеціальних задач та на малих ділянках.</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05168" y="515183"/>
            <a:ext cx="7906464" cy="1104900"/>
          </a:xfrm>
          <a:prstGeom prst="rect">
            <a:avLst/>
          </a:prstGeom>
          <a:noFill/>
          <a:ln/>
        </p:spPr>
        <p:txBody>
          <a:bodyPr wrap="square" lIns="0" tIns="0" rIns="0" bIns="0" rtlCol="0" anchor="t"/>
          <a:lstStyle/>
          <a:p>
            <a:pPr algn="l" indent="0" marL="0">
              <a:lnSpc>
                <a:spcPts val="4350"/>
              </a:lnSpc>
              <a:buNone/>
            </a:pPr>
            <a:r>
              <a:rPr lang="en-US" sz="3450" b="1" dirty="0">
                <a:solidFill>
                  <a:srgbClr val="F94CAF"/>
                </a:solidFill>
                <a:latin typeface="Inconsolata Bold" pitchFamily="34" charset="0"/>
                <a:ea typeface="Inconsolata Bold" pitchFamily="34" charset="-122"/>
                <a:cs typeface="Inconsolata Bold" pitchFamily="34" charset="-120"/>
              </a:rPr>
              <a:t>Методика виконання мензульної зйомки</a:t>
            </a:r>
            <a:endParaRPr lang="en-US" sz="3450" dirty="0"/>
          </a:p>
        </p:txBody>
      </p:sp>
      <p:sp>
        <p:nvSpPr>
          <p:cNvPr id="4" name="Shape 1"/>
          <p:cNvSpPr/>
          <p:nvPr/>
        </p:nvSpPr>
        <p:spPr>
          <a:xfrm>
            <a:off x="6105168" y="1885236"/>
            <a:ext cx="132517" cy="947976"/>
          </a:xfrm>
          <a:prstGeom prst="roundRect">
            <a:avLst>
              <a:gd name="adj" fmla="val 20012"/>
            </a:avLst>
          </a:prstGeom>
          <a:solidFill>
            <a:srgbClr val="433550"/>
          </a:solidFill>
          <a:ln/>
        </p:spPr>
      </p:sp>
      <p:sp>
        <p:nvSpPr>
          <p:cNvPr id="5" name="Text 2"/>
          <p:cNvSpPr/>
          <p:nvPr/>
        </p:nvSpPr>
        <p:spPr>
          <a:xfrm>
            <a:off x="6502837" y="1885236"/>
            <a:ext cx="2209919" cy="276225"/>
          </a:xfrm>
          <a:prstGeom prst="rect">
            <a:avLst/>
          </a:prstGeom>
          <a:noFill/>
          <a:ln/>
        </p:spPr>
        <p:txBody>
          <a:bodyPr wrap="none" lIns="0" tIns="0" rIns="0" bIns="0" rtlCol="0" anchor="t"/>
          <a:lstStyle/>
          <a:p>
            <a:pPr algn="l" indent="0" marL="0">
              <a:lnSpc>
                <a:spcPts val="2150"/>
              </a:lnSpc>
              <a:buNone/>
            </a:pPr>
            <a:r>
              <a:rPr lang="en-US" sz="1700" b="1" dirty="0">
                <a:solidFill>
                  <a:srgbClr val="DAD1E6"/>
                </a:solidFill>
                <a:latin typeface="Inconsolata Bold" pitchFamily="34" charset="0"/>
                <a:ea typeface="Inconsolata Bold" pitchFamily="34" charset="-122"/>
                <a:cs typeface="Inconsolata Bold" pitchFamily="34" charset="-120"/>
              </a:rPr>
              <a:t>Підготовчі роботи</a:t>
            </a:r>
            <a:endParaRPr lang="en-US" sz="1700" dirty="0"/>
          </a:p>
        </p:txBody>
      </p:sp>
      <p:sp>
        <p:nvSpPr>
          <p:cNvPr id="6" name="Text 3"/>
          <p:cNvSpPr/>
          <p:nvPr/>
        </p:nvSpPr>
        <p:spPr>
          <a:xfrm>
            <a:off x="6502837" y="2267426"/>
            <a:ext cx="7508796" cy="565785"/>
          </a:xfrm>
          <a:prstGeom prst="rect">
            <a:avLst/>
          </a:prstGeom>
          <a:noFill/>
          <a:ln/>
        </p:spPr>
        <p:txBody>
          <a:bodyPr wrap="square" lIns="0" tIns="0" rIns="0" bIns="0" rtlCol="0" anchor="t"/>
          <a:lstStyle/>
          <a:p>
            <a:pPr algn="l" indent="0" marL="0">
              <a:lnSpc>
                <a:spcPts val="2200"/>
              </a:lnSpc>
              <a:buNone/>
            </a:pPr>
            <a:r>
              <a:rPr lang="en-US" sz="1350" dirty="0">
                <a:solidFill>
                  <a:srgbClr val="DAD1E6"/>
                </a:solidFill>
                <a:latin typeface="Fira Sans" pitchFamily="34" charset="0"/>
                <a:ea typeface="Fira Sans" pitchFamily="34" charset="-122"/>
                <a:cs typeface="Fira Sans" pitchFamily="34" charset="-120"/>
              </a:rPr>
              <a:t>Підготовка планшету, наклеювання паперу на мензульну дошку, нанесення координатної сітки та опорних точок, центрування мензули над опорною точкою</a:t>
            </a:r>
            <a:endParaRPr lang="en-US" sz="1350" dirty="0"/>
          </a:p>
        </p:txBody>
      </p:sp>
      <p:sp>
        <p:nvSpPr>
          <p:cNvPr id="7" name="Shape 4"/>
          <p:cNvSpPr/>
          <p:nvPr/>
        </p:nvSpPr>
        <p:spPr>
          <a:xfrm>
            <a:off x="6370320" y="3009900"/>
            <a:ext cx="132517" cy="947976"/>
          </a:xfrm>
          <a:prstGeom prst="roundRect">
            <a:avLst>
              <a:gd name="adj" fmla="val 20012"/>
            </a:avLst>
          </a:prstGeom>
          <a:solidFill>
            <a:srgbClr val="433550"/>
          </a:solidFill>
          <a:ln/>
        </p:spPr>
      </p:sp>
      <p:sp>
        <p:nvSpPr>
          <p:cNvPr id="8" name="Text 5"/>
          <p:cNvSpPr/>
          <p:nvPr/>
        </p:nvSpPr>
        <p:spPr>
          <a:xfrm>
            <a:off x="6767989" y="3009900"/>
            <a:ext cx="2713315" cy="276225"/>
          </a:xfrm>
          <a:prstGeom prst="rect">
            <a:avLst/>
          </a:prstGeom>
          <a:noFill/>
          <a:ln/>
        </p:spPr>
        <p:txBody>
          <a:bodyPr wrap="none" lIns="0" tIns="0" rIns="0" bIns="0" rtlCol="0" anchor="t"/>
          <a:lstStyle/>
          <a:p>
            <a:pPr algn="l" indent="0" marL="0">
              <a:lnSpc>
                <a:spcPts val="2150"/>
              </a:lnSpc>
              <a:buNone/>
            </a:pPr>
            <a:r>
              <a:rPr lang="en-US" sz="1700" b="1" dirty="0">
                <a:solidFill>
                  <a:srgbClr val="DAD1E6"/>
                </a:solidFill>
                <a:latin typeface="Inconsolata Bold" pitchFamily="34" charset="0"/>
                <a:ea typeface="Inconsolata Bold" pitchFamily="34" charset="-122"/>
                <a:cs typeface="Inconsolata Bold" pitchFamily="34" charset="-120"/>
              </a:rPr>
              <a:t>Орієнтування мензули</a:t>
            </a:r>
            <a:endParaRPr lang="en-US" sz="1700" dirty="0"/>
          </a:p>
        </p:txBody>
      </p:sp>
      <p:sp>
        <p:nvSpPr>
          <p:cNvPr id="9" name="Text 6"/>
          <p:cNvSpPr/>
          <p:nvPr/>
        </p:nvSpPr>
        <p:spPr>
          <a:xfrm>
            <a:off x="6767989" y="3392091"/>
            <a:ext cx="7243643" cy="565785"/>
          </a:xfrm>
          <a:prstGeom prst="rect">
            <a:avLst/>
          </a:prstGeom>
          <a:noFill/>
          <a:ln/>
        </p:spPr>
        <p:txBody>
          <a:bodyPr wrap="square" lIns="0" tIns="0" rIns="0" bIns="0" rtlCol="0" anchor="t"/>
          <a:lstStyle/>
          <a:p>
            <a:pPr algn="l" indent="0" marL="0">
              <a:lnSpc>
                <a:spcPts val="2200"/>
              </a:lnSpc>
              <a:buNone/>
            </a:pPr>
            <a:r>
              <a:rPr lang="en-US" sz="1350" dirty="0">
                <a:solidFill>
                  <a:srgbClr val="DAD1E6"/>
                </a:solidFill>
                <a:latin typeface="Fira Sans" pitchFamily="34" charset="0"/>
                <a:ea typeface="Fira Sans" pitchFamily="34" charset="-122"/>
                <a:cs typeface="Fira Sans" pitchFamily="34" charset="-120"/>
              </a:rPr>
              <a:t>Встановлення планшету в горизонтальне положення за допомогою рівня, орієнтування відносно сторін світу або опорних напрямків</a:t>
            </a:r>
            <a:endParaRPr lang="en-US" sz="1350" dirty="0"/>
          </a:p>
        </p:txBody>
      </p:sp>
      <p:sp>
        <p:nvSpPr>
          <p:cNvPr id="10" name="Shape 7"/>
          <p:cNvSpPr/>
          <p:nvPr/>
        </p:nvSpPr>
        <p:spPr>
          <a:xfrm>
            <a:off x="6635472" y="4134564"/>
            <a:ext cx="132517" cy="1230868"/>
          </a:xfrm>
          <a:prstGeom prst="roundRect">
            <a:avLst>
              <a:gd name="adj" fmla="val 20012"/>
            </a:avLst>
          </a:prstGeom>
          <a:solidFill>
            <a:srgbClr val="433550"/>
          </a:solidFill>
          <a:ln/>
        </p:spPr>
      </p:sp>
      <p:sp>
        <p:nvSpPr>
          <p:cNvPr id="11" name="Text 8"/>
          <p:cNvSpPr/>
          <p:nvPr/>
        </p:nvSpPr>
        <p:spPr>
          <a:xfrm>
            <a:off x="7033141" y="4134564"/>
            <a:ext cx="3394234" cy="276225"/>
          </a:xfrm>
          <a:prstGeom prst="rect">
            <a:avLst/>
          </a:prstGeom>
          <a:noFill/>
          <a:ln/>
        </p:spPr>
        <p:txBody>
          <a:bodyPr wrap="none" lIns="0" tIns="0" rIns="0" bIns="0" rtlCol="0" anchor="t"/>
          <a:lstStyle/>
          <a:p>
            <a:pPr algn="l" indent="0" marL="0">
              <a:lnSpc>
                <a:spcPts val="2150"/>
              </a:lnSpc>
              <a:buNone/>
            </a:pPr>
            <a:r>
              <a:rPr lang="en-US" sz="1700" b="1" dirty="0">
                <a:solidFill>
                  <a:srgbClr val="DAD1E6"/>
                </a:solidFill>
                <a:latin typeface="Inconsolata Bold" pitchFamily="34" charset="0"/>
                <a:ea typeface="Inconsolata Bold" pitchFamily="34" charset="-122"/>
                <a:cs typeface="Inconsolata Bold" pitchFamily="34" charset="-120"/>
              </a:rPr>
              <a:t>Зйомка ситуації та рельєфу</a:t>
            </a:r>
            <a:endParaRPr lang="en-US" sz="1700" dirty="0"/>
          </a:p>
        </p:txBody>
      </p:sp>
      <p:sp>
        <p:nvSpPr>
          <p:cNvPr id="12" name="Text 9"/>
          <p:cNvSpPr/>
          <p:nvPr/>
        </p:nvSpPr>
        <p:spPr>
          <a:xfrm>
            <a:off x="7033141" y="4516755"/>
            <a:ext cx="6978491" cy="848678"/>
          </a:xfrm>
          <a:prstGeom prst="rect">
            <a:avLst/>
          </a:prstGeom>
          <a:noFill/>
          <a:ln/>
        </p:spPr>
        <p:txBody>
          <a:bodyPr wrap="square" lIns="0" tIns="0" rIns="0" bIns="0" rtlCol="0" anchor="t"/>
          <a:lstStyle/>
          <a:p>
            <a:pPr algn="l" indent="0" marL="0">
              <a:lnSpc>
                <a:spcPts val="2200"/>
              </a:lnSpc>
              <a:buNone/>
            </a:pPr>
            <a:r>
              <a:rPr lang="en-US" sz="1350" dirty="0">
                <a:solidFill>
                  <a:srgbClr val="DAD1E6"/>
                </a:solidFill>
                <a:latin typeface="Fira Sans" pitchFamily="34" charset="0"/>
                <a:ea typeface="Fira Sans" pitchFamily="34" charset="-122"/>
                <a:cs typeface="Fira Sans" pitchFamily="34" charset="-120"/>
              </a:rPr>
              <a:t>Визначення положення характерних точок місцевості методом полярних координат, засічок або прямокутних координат, проведення горизонталей для відображення рельєфу</a:t>
            </a:r>
            <a:endParaRPr lang="en-US" sz="1350" dirty="0"/>
          </a:p>
        </p:txBody>
      </p:sp>
      <p:sp>
        <p:nvSpPr>
          <p:cNvPr id="13" name="Shape 10"/>
          <p:cNvSpPr/>
          <p:nvPr/>
        </p:nvSpPr>
        <p:spPr>
          <a:xfrm>
            <a:off x="6900743" y="5542121"/>
            <a:ext cx="132517" cy="947976"/>
          </a:xfrm>
          <a:prstGeom prst="roundRect">
            <a:avLst>
              <a:gd name="adj" fmla="val 20012"/>
            </a:avLst>
          </a:prstGeom>
          <a:solidFill>
            <a:srgbClr val="433550"/>
          </a:solidFill>
          <a:ln/>
        </p:spPr>
      </p:sp>
      <p:sp>
        <p:nvSpPr>
          <p:cNvPr id="14" name="Text 11"/>
          <p:cNvSpPr/>
          <p:nvPr/>
        </p:nvSpPr>
        <p:spPr>
          <a:xfrm>
            <a:off x="7298412" y="5542121"/>
            <a:ext cx="2318266" cy="276225"/>
          </a:xfrm>
          <a:prstGeom prst="rect">
            <a:avLst/>
          </a:prstGeom>
          <a:noFill/>
          <a:ln/>
        </p:spPr>
        <p:txBody>
          <a:bodyPr wrap="none" lIns="0" tIns="0" rIns="0" bIns="0" rtlCol="0" anchor="t"/>
          <a:lstStyle/>
          <a:p>
            <a:pPr algn="l" indent="0" marL="0">
              <a:lnSpc>
                <a:spcPts val="2150"/>
              </a:lnSpc>
              <a:buNone/>
            </a:pPr>
            <a:r>
              <a:rPr lang="en-US" sz="1700" b="1" dirty="0">
                <a:solidFill>
                  <a:srgbClr val="DAD1E6"/>
                </a:solidFill>
                <a:latin typeface="Inconsolata Bold" pitchFamily="34" charset="0"/>
                <a:ea typeface="Inconsolata Bold" pitchFamily="34" charset="-122"/>
                <a:cs typeface="Inconsolata Bold" pitchFamily="34" charset="-120"/>
              </a:rPr>
              <a:t>Оформлення плану</a:t>
            </a:r>
            <a:endParaRPr lang="en-US" sz="1700" dirty="0"/>
          </a:p>
        </p:txBody>
      </p:sp>
      <p:sp>
        <p:nvSpPr>
          <p:cNvPr id="15" name="Text 12"/>
          <p:cNvSpPr/>
          <p:nvPr/>
        </p:nvSpPr>
        <p:spPr>
          <a:xfrm>
            <a:off x="7298412" y="5924312"/>
            <a:ext cx="6713220" cy="565785"/>
          </a:xfrm>
          <a:prstGeom prst="rect">
            <a:avLst/>
          </a:prstGeom>
          <a:noFill/>
          <a:ln/>
        </p:spPr>
        <p:txBody>
          <a:bodyPr wrap="square" lIns="0" tIns="0" rIns="0" bIns="0" rtlCol="0" anchor="t"/>
          <a:lstStyle/>
          <a:p>
            <a:pPr algn="l" indent="0" marL="0">
              <a:lnSpc>
                <a:spcPts val="2200"/>
              </a:lnSpc>
              <a:buNone/>
            </a:pPr>
            <a:r>
              <a:rPr lang="en-US" sz="1350" dirty="0">
                <a:solidFill>
                  <a:srgbClr val="DAD1E6"/>
                </a:solidFill>
                <a:latin typeface="Fira Sans" pitchFamily="34" charset="0"/>
                <a:ea typeface="Fira Sans" pitchFamily="34" charset="-122"/>
                <a:cs typeface="Fira Sans" pitchFamily="34" charset="-120"/>
              </a:rPr>
              <a:t>Викреслювання умовних позначень, підписів, рамки та легенди, перевірка точності та повноти зображення, оформлення плану відповідно до вимог</a:t>
            </a:r>
            <a:endParaRPr lang="en-US" sz="1350" dirty="0"/>
          </a:p>
        </p:txBody>
      </p:sp>
      <p:sp>
        <p:nvSpPr>
          <p:cNvPr id="16" name="Text 13"/>
          <p:cNvSpPr/>
          <p:nvPr/>
        </p:nvSpPr>
        <p:spPr>
          <a:xfrm>
            <a:off x="6105168" y="6865620"/>
            <a:ext cx="7906464" cy="848678"/>
          </a:xfrm>
          <a:prstGeom prst="rect">
            <a:avLst/>
          </a:prstGeom>
          <a:noFill/>
          <a:ln/>
        </p:spPr>
        <p:txBody>
          <a:bodyPr wrap="square" lIns="0" tIns="0" rIns="0" bIns="0" rtlCol="0" anchor="t"/>
          <a:lstStyle/>
          <a:p>
            <a:pPr algn="l" indent="0" marL="0">
              <a:lnSpc>
                <a:spcPts val="2200"/>
              </a:lnSpc>
              <a:buNone/>
            </a:pPr>
            <a:r>
              <a:rPr lang="en-US" sz="1350" dirty="0">
                <a:solidFill>
                  <a:srgbClr val="DAD1E6"/>
                </a:solidFill>
                <a:latin typeface="Fira Sans" pitchFamily="34" charset="0"/>
                <a:ea typeface="Fira Sans" pitchFamily="34" charset="-122"/>
                <a:cs typeface="Fira Sans" pitchFamily="34" charset="-120"/>
              </a:rPr>
              <a:t>При виконанні мензульної зйомки в умовах кар'єру особливу увагу слід приділяти безпеці встановлення приладу, вибору оптимальних точок стояння та забезпеченню видимості всіх необхідних елементів кар'єру.</a:t>
            </a:r>
            <a:endParaRPr lang="en-US" sz="13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10552" y="566857"/>
            <a:ext cx="12044839" cy="545068"/>
          </a:xfrm>
          <a:prstGeom prst="rect">
            <a:avLst/>
          </a:prstGeom>
          <a:noFill/>
          <a:ln/>
        </p:spPr>
        <p:txBody>
          <a:bodyPr wrap="none" lIns="0" tIns="0" rIns="0" bIns="0" rtlCol="0" anchor="t"/>
          <a:lstStyle/>
          <a:p>
            <a:pPr algn="l" indent="0" marL="0">
              <a:lnSpc>
                <a:spcPts val="4250"/>
              </a:lnSpc>
              <a:buNone/>
            </a:pPr>
            <a:r>
              <a:rPr lang="en-US" sz="3400" b="1" dirty="0">
                <a:solidFill>
                  <a:srgbClr val="F94CAF"/>
                </a:solidFill>
                <a:latin typeface="Inconsolata Bold" pitchFamily="34" charset="0"/>
                <a:ea typeface="Inconsolata Bold" pitchFamily="34" charset="-122"/>
                <a:cs typeface="Inconsolata Bold" pitchFamily="34" charset="-120"/>
              </a:rPr>
              <a:t>Стереофотограмметрична зйомка: основи методу</a:t>
            </a:r>
            <a:endParaRPr lang="en-US" sz="3400" dirty="0"/>
          </a:p>
        </p:txBody>
      </p:sp>
      <p:sp>
        <p:nvSpPr>
          <p:cNvPr id="3" name="Text 1"/>
          <p:cNvSpPr/>
          <p:nvPr/>
        </p:nvSpPr>
        <p:spPr>
          <a:xfrm>
            <a:off x="2526149" y="2100858"/>
            <a:ext cx="2180749" cy="272653"/>
          </a:xfrm>
          <a:prstGeom prst="rect">
            <a:avLst/>
          </a:prstGeom>
          <a:noFill/>
          <a:ln/>
        </p:spPr>
        <p:txBody>
          <a:bodyPr wrap="none" lIns="0" tIns="0" rIns="0" bIns="0" rtlCol="0" anchor="t"/>
          <a:lstStyle/>
          <a:p>
            <a:pPr algn="r" indent="0" marL="0">
              <a:lnSpc>
                <a:spcPts val="2100"/>
              </a:lnSpc>
              <a:buNone/>
            </a:pPr>
            <a:r>
              <a:rPr lang="en-US" sz="1700" b="1" dirty="0">
                <a:solidFill>
                  <a:srgbClr val="DAD1E6"/>
                </a:solidFill>
                <a:latin typeface="Inconsolata Bold" pitchFamily="34" charset="0"/>
                <a:ea typeface="Inconsolata Bold" pitchFamily="34" charset="-122"/>
                <a:cs typeface="Inconsolata Bold" pitchFamily="34" charset="-120"/>
              </a:rPr>
              <a:t>Фотографування</a:t>
            </a:r>
            <a:endParaRPr lang="en-US" sz="1700" dirty="0"/>
          </a:p>
        </p:txBody>
      </p:sp>
      <p:sp>
        <p:nvSpPr>
          <p:cNvPr id="4" name="Text 2"/>
          <p:cNvSpPr/>
          <p:nvPr/>
        </p:nvSpPr>
        <p:spPr>
          <a:xfrm>
            <a:off x="610552" y="2478167"/>
            <a:ext cx="4096345" cy="558165"/>
          </a:xfrm>
          <a:prstGeom prst="rect">
            <a:avLst/>
          </a:prstGeom>
          <a:noFill/>
          <a:ln/>
        </p:spPr>
        <p:txBody>
          <a:bodyPr wrap="square" lIns="0" tIns="0" rIns="0" bIns="0" rtlCol="0" anchor="t"/>
          <a:lstStyle/>
          <a:p>
            <a:pPr algn="r" indent="0" marL="0">
              <a:lnSpc>
                <a:spcPts val="2150"/>
              </a:lnSpc>
              <a:buNone/>
            </a:pPr>
            <a:r>
              <a:rPr lang="en-US" sz="1350" dirty="0">
                <a:solidFill>
                  <a:srgbClr val="DAD1E6"/>
                </a:solidFill>
                <a:latin typeface="Fira Sans" pitchFamily="34" charset="0"/>
                <a:ea typeface="Fira Sans" pitchFamily="34" charset="-122"/>
                <a:cs typeface="Fira Sans" pitchFamily="34" charset="-120"/>
              </a:rPr>
              <a:t>Створення стереопар знімків з різних точок простору</a:t>
            </a:r>
            <a:endParaRPr lang="en-US" sz="1350" dirty="0"/>
          </a:p>
        </p:txBody>
      </p:sp>
      <p:pic>
        <p:nvPicPr>
          <p:cNvPr id="5" name="Image 0" descr="preencoded.png">    </p:cNvPr>
          <p:cNvPicPr>
            <a:picLocks noChangeAspect="1"/>
          </p:cNvPicPr>
          <p:nvPr/>
        </p:nvPicPr>
        <p:blipFill>
          <a:blip r:embed="rId1"/>
          <a:stretch>
            <a:fillRect/>
          </a:stretch>
        </p:blipFill>
        <p:spPr>
          <a:xfrm>
            <a:off x="4968597" y="1460778"/>
            <a:ext cx="4693206" cy="4693206"/>
          </a:xfrm>
          <a:prstGeom prst="rect">
            <a:avLst/>
          </a:prstGeom>
        </p:spPr>
      </p:pic>
      <p:pic>
        <p:nvPicPr>
          <p:cNvPr id="6" name="Image 1" descr="preencoded.png">    </p:cNvPr>
          <p:cNvPicPr>
            <a:picLocks noChangeAspect="1"/>
          </p:cNvPicPr>
          <p:nvPr/>
        </p:nvPicPr>
        <p:blipFill>
          <a:blip r:embed="rId2"/>
          <a:stretch>
            <a:fillRect/>
          </a:stretch>
        </p:blipFill>
        <p:spPr>
          <a:xfrm>
            <a:off x="6240125" y="2300228"/>
            <a:ext cx="260985" cy="326231"/>
          </a:xfrm>
          <a:prstGeom prst="rect">
            <a:avLst/>
          </a:prstGeom>
        </p:spPr>
      </p:pic>
      <p:sp>
        <p:nvSpPr>
          <p:cNvPr id="7" name="Text 3"/>
          <p:cNvSpPr/>
          <p:nvPr/>
        </p:nvSpPr>
        <p:spPr>
          <a:xfrm>
            <a:off x="9923502" y="2240399"/>
            <a:ext cx="2180749" cy="272653"/>
          </a:xfrm>
          <a:prstGeom prst="rect">
            <a:avLst/>
          </a:prstGeom>
          <a:noFill/>
          <a:ln/>
        </p:spPr>
        <p:txBody>
          <a:bodyPr wrap="none" lIns="0" tIns="0" rIns="0" bIns="0" rtlCol="0" anchor="t"/>
          <a:lstStyle/>
          <a:p>
            <a:pPr algn="l" indent="0" marL="0">
              <a:lnSpc>
                <a:spcPts val="2100"/>
              </a:lnSpc>
              <a:buNone/>
            </a:pPr>
            <a:r>
              <a:rPr lang="en-US" sz="1700" b="1" dirty="0">
                <a:solidFill>
                  <a:srgbClr val="DAD1E6"/>
                </a:solidFill>
                <a:latin typeface="Inconsolata Bold" pitchFamily="34" charset="0"/>
                <a:ea typeface="Inconsolata Bold" pitchFamily="34" charset="-122"/>
                <a:cs typeface="Inconsolata Bold" pitchFamily="34" charset="-120"/>
              </a:rPr>
              <a:t>Польові роботи</a:t>
            </a:r>
            <a:endParaRPr lang="en-US" sz="1700" dirty="0"/>
          </a:p>
        </p:txBody>
      </p:sp>
      <p:sp>
        <p:nvSpPr>
          <p:cNvPr id="8" name="Text 4"/>
          <p:cNvSpPr/>
          <p:nvPr/>
        </p:nvSpPr>
        <p:spPr>
          <a:xfrm>
            <a:off x="9923502" y="2617708"/>
            <a:ext cx="4096345" cy="279083"/>
          </a:xfrm>
          <a:prstGeom prst="rect">
            <a:avLst/>
          </a:prstGeom>
          <a:noFill/>
          <a:ln/>
        </p:spPr>
        <p:txBody>
          <a:bodyPr wrap="none" lIns="0" tIns="0" rIns="0" bIns="0" rtlCol="0" anchor="t"/>
          <a:lstStyle/>
          <a:p>
            <a:pPr algn="l" indent="0" marL="0">
              <a:lnSpc>
                <a:spcPts val="2150"/>
              </a:lnSpc>
              <a:buNone/>
            </a:pPr>
            <a:r>
              <a:rPr lang="en-US" sz="1350" dirty="0">
                <a:solidFill>
                  <a:srgbClr val="DAD1E6"/>
                </a:solidFill>
                <a:latin typeface="Fira Sans" pitchFamily="34" charset="0"/>
                <a:ea typeface="Fira Sans" pitchFamily="34" charset="-122"/>
                <a:cs typeface="Fira Sans" pitchFamily="34" charset="-120"/>
              </a:rPr>
              <a:t>Визначення координат опорних точок</a:t>
            </a:r>
            <a:endParaRPr lang="en-US" sz="1350" dirty="0"/>
          </a:p>
        </p:txBody>
      </p:sp>
      <p:pic>
        <p:nvPicPr>
          <p:cNvPr id="9" name="Image 2" descr="preencoded.png">    </p:cNvPr>
          <p:cNvPicPr>
            <a:picLocks noChangeAspect="1"/>
          </p:cNvPicPr>
          <p:nvPr/>
        </p:nvPicPr>
        <p:blipFill>
          <a:blip r:embed="rId3"/>
          <a:stretch>
            <a:fillRect/>
          </a:stretch>
        </p:blipFill>
        <p:spPr>
          <a:xfrm>
            <a:off x="4968597" y="1460778"/>
            <a:ext cx="4693206" cy="4693206"/>
          </a:xfrm>
          <a:prstGeom prst="rect">
            <a:avLst/>
          </a:prstGeom>
        </p:spPr>
      </p:pic>
      <p:pic>
        <p:nvPicPr>
          <p:cNvPr id="10" name="Image 3" descr="preencoded.png">    </p:cNvPr>
          <p:cNvPicPr>
            <a:picLocks noChangeAspect="1"/>
          </p:cNvPicPr>
          <p:nvPr/>
        </p:nvPicPr>
        <p:blipFill>
          <a:blip r:embed="rId4"/>
          <a:stretch>
            <a:fillRect/>
          </a:stretch>
        </p:blipFill>
        <p:spPr>
          <a:xfrm>
            <a:off x="8528506" y="2699683"/>
            <a:ext cx="260985" cy="326231"/>
          </a:xfrm>
          <a:prstGeom prst="rect">
            <a:avLst/>
          </a:prstGeom>
        </p:spPr>
      </p:pic>
      <p:sp>
        <p:nvSpPr>
          <p:cNvPr id="11" name="Text 5"/>
          <p:cNvSpPr/>
          <p:nvPr/>
        </p:nvSpPr>
        <p:spPr>
          <a:xfrm>
            <a:off x="9923502" y="4578310"/>
            <a:ext cx="3404116" cy="272653"/>
          </a:xfrm>
          <a:prstGeom prst="rect">
            <a:avLst/>
          </a:prstGeom>
          <a:noFill/>
          <a:ln/>
        </p:spPr>
        <p:txBody>
          <a:bodyPr wrap="none" lIns="0" tIns="0" rIns="0" bIns="0" rtlCol="0" anchor="t"/>
          <a:lstStyle/>
          <a:p>
            <a:pPr algn="l" indent="0" marL="0">
              <a:lnSpc>
                <a:spcPts val="2100"/>
              </a:lnSpc>
              <a:buNone/>
            </a:pPr>
            <a:r>
              <a:rPr lang="en-US" sz="1700" b="1" dirty="0">
                <a:solidFill>
                  <a:srgbClr val="DAD1E6"/>
                </a:solidFill>
                <a:latin typeface="Inconsolata Bold" pitchFamily="34" charset="0"/>
                <a:ea typeface="Inconsolata Bold" pitchFamily="34" charset="-122"/>
                <a:cs typeface="Inconsolata Bold" pitchFamily="34" charset="-120"/>
              </a:rPr>
              <a:t>Стереоскопічні вимірювання</a:t>
            </a:r>
            <a:endParaRPr lang="en-US" sz="1700" dirty="0"/>
          </a:p>
        </p:txBody>
      </p:sp>
      <p:sp>
        <p:nvSpPr>
          <p:cNvPr id="12" name="Text 6"/>
          <p:cNvSpPr/>
          <p:nvPr/>
        </p:nvSpPr>
        <p:spPr>
          <a:xfrm>
            <a:off x="9923502" y="4955619"/>
            <a:ext cx="4096345" cy="558165"/>
          </a:xfrm>
          <a:prstGeom prst="rect">
            <a:avLst/>
          </a:prstGeom>
          <a:noFill/>
          <a:ln/>
        </p:spPr>
        <p:txBody>
          <a:bodyPr wrap="square" lIns="0" tIns="0" rIns="0" bIns="0" rtlCol="0" anchor="t"/>
          <a:lstStyle/>
          <a:p>
            <a:pPr algn="l" indent="0" marL="0">
              <a:lnSpc>
                <a:spcPts val="2150"/>
              </a:lnSpc>
              <a:buNone/>
            </a:pPr>
            <a:r>
              <a:rPr lang="en-US" sz="1350" dirty="0">
                <a:solidFill>
                  <a:srgbClr val="DAD1E6"/>
                </a:solidFill>
                <a:latin typeface="Fira Sans" pitchFamily="34" charset="0"/>
                <a:ea typeface="Fira Sans" pitchFamily="34" charset="-122"/>
                <a:cs typeface="Fira Sans" pitchFamily="34" charset="-120"/>
              </a:rPr>
              <a:t>Обробка знімків на фотограмметричних приладах</a:t>
            </a:r>
            <a:endParaRPr lang="en-US" sz="1350" dirty="0"/>
          </a:p>
        </p:txBody>
      </p:sp>
      <p:pic>
        <p:nvPicPr>
          <p:cNvPr id="13" name="Image 4" descr="preencoded.png">    </p:cNvPr>
          <p:cNvPicPr>
            <a:picLocks noChangeAspect="1"/>
          </p:cNvPicPr>
          <p:nvPr/>
        </p:nvPicPr>
        <p:blipFill>
          <a:blip r:embed="rId5"/>
          <a:stretch>
            <a:fillRect/>
          </a:stretch>
        </p:blipFill>
        <p:spPr>
          <a:xfrm>
            <a:off x="4968597" y="1460778"/>
            <a:ext cx="4693206" cy="4693206"/>
          </a:xfrm>
          <a:prstGeom prst="rect">
            <a:avLst/>
          </a:prstGeom>
        </p:spPr>
      </p:pic>
      <p:pic>
        <p:nvPicPr>
          <p:cNvPr id="14" name="Image 5" descr="preencoded.png">    </p:cNvPr>
          <p:cNvPicPr>
            <a:picLocks noChangeAspect="1"/>
          </p:cNvPicPr>
          <p:nvPr/>
        </p:nvPicPr>
        <p:blipFill>
          <a:blip r:embed="rId6"/>
          <a:stretch>
            <a:fillRect/>
          </a:stretch>
        </p:blipFill>
        <p:spPr>
          <a:xfrm>
            <a:off x="8129052" y="4988064"/>
            <a:ext cx="260985" cy="326231"/>
          </a:xfrm>
          <a:prstGeom prst="rect">
            <a:avLst/>
          </a:prstGeom>
        </p:spPr>
      </p:pic>
      <p:sp>
        <p:nvSpPr>
          <p:cNvPr id="15" name="Text 7"/>
          <p:cNvSpPr/>
          <p:nvPr/>
        </p:nvSpPr>
        <p:spPr>
          <a:xfrm>
            <a:off x="2526149" y="4717852"/>
            <a:ext cx="2180749" cy="272653"/>
          </a:xfrm>
          <a:prstGeom prst="rect">
            <a:avLst/>
          </a:prstGeom>
          <a:noFill/>
          <a:ln/>
        </p:spPr>
        <p:txBody>
          <a:bodyPr wrap="none" lIns="0" tIns="0" rIns="0" bIns="0" rtlCol="0" anchor="t"/>
          <a:lstStyle/>
          <a:p>
            <a:pPr algn="r" indent="0" marL="0">
              <a:lnSpc>
                <a:spcPts val="2100"/>
              </a:lnSpc>
              <a:buNone/>
            </a:pPr>
            <a:r>
              <a:rPr lang="en-US" sz="1700" b="1" dirty="0">
                <a:solidFill>
                  <a:srgbClr val="DAD1E6"/>
                </a:solidFill>
                <a:latin typeface="Inconsolata Bold" pitchFamily="34" charset="0"/>
                <a:ea typeface="Inconsolata Bold" pitchFamily="34" charset="-122"/>
                <a:cs typeface="Inconsolata Bold" pitchFamily="34" charset="-120"/>
              </a:rPr>
              <a:t>Створення плану</a:t>
            </a:r>
            <a:endParaRPr lang="en-US" sz="1700" dirty="0"/>
          </a:p>
        </p:txBody>
      </p:sp>
      <p:sp>
        <p:nvSpPr>
          <p:cNvPr id="16" name="Text 8"/>
          <p:cNvSpPr/>
          <p:nvPr/>
        </p:nvSpPr>
        <p:spPr>
          <a:xfrm>
            <a:off x="610552" y="5095161"/>
            <a:ext cx="4096345" cy="279083"/>
          </a:xfrm>
          <a:prstGeom prst="rect">
            <a:avLst/>
          </a:prstGeom>
          <a:noFill/>
          <a:ln/>
        </p:spPr>
        <p:txBody>
          <a:bodyPr wrap="none" lIns="0" tIns="0" rIns="0" bIns="0" rtlCol="0" anchor="t"/>
          <a:lstStyle/>
          <a:p>
            <a:pPr algn="r" indent="0" marL="0">
              <a:lnSpc>
                <a:spcPts val="2150"/>
              </a:lnSpc>
              <a:buNone/>
            </a:pPr>
            <a:r>
              <a:rPr lang="en-US" sz="1350" dirty="0">
                <a:solidFill>
                  <a:srgbClr val="DAD1E6"/>
                </a:solidFill>
                <a:latin typeface="Fira Sans" pitchFamily="34" charset="0"/>
                <a:ea typeface="Fira Sans" pitchFamily="34" charset="-122"/>
                <a:cs typeface="Fira Sans" pitchFamily="34" charset="-120"/>
              </a:rPr>
              <a:t>Побудова цифрової моделі місцевості</a:t>
            </a:r>
            <a:endParaRPr lang="en-US" sz="1350" dirty="0"/>
          </a:p>
        </p:txBody>
      </p:sp>
      <p:pic>
        <p:nvPicPr>
          <p:cNvPr id="17" name="Image 6" descr="preencoded.png">    </p:cNvPr>
          <p:cNvPicPr>
            <a:picLocks noChangeAspect="1"/>
          </p:cNvPicPr>
          <p:nvPr/>
        </p:nvPicPr>
        <p:blipFill>
          <a:blip r:embed="rId7"/>
          <a:stretch>
            <a:fillRect/>
          </a:stretch>
        </p:blipFill>
        <p:spPr>
          <a:xfrm>
            <a:off x="4968597" y="1460778"/>
            <a:ext cx="4693206" cy="4693206"/>
          </a:xfrm>
          <a:prstGeom prst="rect">
            <a:avLst/>
          </a:prstGeom>
        </p:spPr>
      </p:pic>
      <p:pic>
        <p:nvPicPr>
          <p:cNvPr id="18" name="Image 7" descr="preencoded.png">    </p:cNvPr>
          <p:cNvPicPr>
            <a:picLocks noChangeAspect="1"/>
          </p:cNvPicPr>
          <p:nvPr/>
        </p:nvPicPr>
        <p:blipFill>
          <a:blip r:embed="rId8"/>
          <a:stretch>
            <a:fillRect/>
          </a:stretch>
        </p:blipFill>
        <p:spPr>
          <a:xfrm>
            <a:off x="5840670" y="4588609"/>
            <a:ext cx="260985" cy="326231"/>
          </a:xfrm>
          <a:prstGeom prst="rect">
            <a:avLst/>
          </a:prstGeom>
        </p:spPr>
      </p:pic>
      <p:sp>
        <p:nvSpPr>
          <p:cNvPr id="19" name="Text 9"/>
          <p:cNvSpPr/>
          <p:nvPr/>
        </p:nvSpPr>
        <p:spPr>
          <a:xfrm>
            <a:off x="610552" y="6350198"/>
            <a:ext cx="13409295" cy="558165"/>
          </a:xfrm>
          <a:prstGeom prst="rect">
            <a:avLst/>
          </a:prstGeom>
          <a:noFill/>
          <a:ln/>
        </p:spPr>
        <p:txBody>
          <a:bodyPr wrap="square" lIns="0" tIns="0" rIns="0" bIns="0" rtlCol="0" anchor="t"/>
          <a:lstStyle/>
          <a:p>
            <a:pPr algn="l" indent="0" marL="0">
              <a:lnSpc>
                <a:spcPts val="2150"/>
              </a:lnSpc>
              <a:buNone/>
            </a:pPr>
            <a:r>
              <a:rPr lang="en-US" sz="1350" dirty="0">
                <a:solidFill>
                  <a:srgbClr val="DAD1E6"/>
                </a:solidFill>
                <a:latin typeface="Fira Sans" pitchFamily="34" charset="0"/>
                <a:ea typeface="Fira Sans" pitchFamily="34" charset="-122"/>
                <a:cs typeface="Fira Sans" pitchFamily="34" charset="-120"/>
              </a:rPr>
              <a:t>Стереофотограмметрична зйомка ґрунтується на властивості людського зору сприймати об'ємне зображення при розгляданні двох знімків, зроблених з різних точок простору. Цей метод дозволяє визначати просторові координати об'єктів за їх зображеннями на стереопарі знімків.</a:t>
            </a:r>
            <a:endParaRPr lang="en-US" sz="1350" dirty="0"/>
          </a:p>
        </p:txBody>
      </p:sp>
      <p:sp>
        <p:nvSpPr>
          <p:cNvPr id="20" name="Text 10"/>
          <p:cNvSpPr/>
          <p:nvPr/>
        </p:nvSpPr>
        <p:spPr>
          <a:xfrm>
            <a:off x="610552" y="7104578"/>
            <a:ext cx="13409295" cy="558165"/>
          </a:xfrm>
          <a:prstGeom prst="rect">
            <a:avLst/>
          </a:prstGeom>
          <a:noFill/>
          <a:ln/>
        </p:spPr>
        <p:txBody>
          <a:bodyPr wrap="square" lIns="0" tIns="0" rIns="0" bIns="0" rtlCol="0" anchor="t"/>
          <a:lstStyle/>
          <a:p>
            <a:pPr algn="l" indent="0" marL="0">
              <a:lnSpc>
                <a:spcPts val="2150"/>
              </a:lnSpc>
              <a:buNone/>
            </a:pPr>
            <a:r>
              <a:rPr lang="en-US" sz="1350" dirty="0">
                <a:solidFill>
                  <a:srgbClr val="DAD1E6"/>
                </a:solidFill>
                <a:latin typeface="Fira Sans" pitchFamily="34" charset="0"/>
                <a:ea typeface="Fira Sans" pitchFamily="34" charset="-122"/>
                <a:cs typeface="Fira Sans" pitchFamily="34" charset="-120"/>
              </a:rPr>
              <a:t>Для кар'єрів цей метод особливо цінний, оскільки дозволяє виконувати зйомку важкодоступних ділянок, високих уступів та бортів без необхідності безпосереднього доступу до них, що підвищує безпеку маркшейдерських робіт.</a:t>
            </a:r>
            <a:endParaRPr lang="en-US" sz="13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569238" y="725091"/>
            <a:ext cx="8005524" cy="1016794"/>
          </a:xfrm>
          <a:prstGeom prst="rect">
            <a:avLst/>
          </a:prstGeom>
          <a:noFill/>
          <a:ln/>
        </p:spPr>
        <p:txBody>
          <a:bodyPr wrap="square" lIns="0" tIns="0" rIns="0" bIns="0" rtlCol="0" anchor="t"/>
          <a:lstStyle/>
          <a:p>
            <a:pPr algn="l" indent="0" marL="0">
              <a:lnSpc>
                <a:spcPts val="4000"/>
              </a:lnSpc>
              <a:buNone/>
            </a:pPr>
            <a:r>
              <a:rPr lang="en-US" sz="3200" b="1" dirty="0">
                <a:solidFill>
                  <a:srgbClr val="F94CAF"/>
                </a:solidFill>
                <a:latin typeface="Inconsolata Bold" pitchFamily="34" charset="0"/>
                <a:ea typeface="Inconsolata Bold" pitchFamily="34" charset="-122"/>
                <a:cs typeface="Inconsolata Bold" pitchFamily="34" charset="-120"/>
              </a:rPr>
              <a:t>Переваги та застосування стереофотограмметричної зйомки</a:t>
            </a:r>
            <a:endParaRPr lang="en-US" sz="3200" dirty="0"/>
          </a:p>
        </p:txBody>
      </p:sp>
      <p:pic>
        <p:nvPicPr>
          <p:cNvPr id="4" name="Image 1" descr="preencoded.png">    </p:cNvPr>
          <p:cNvPicPr>
            <a:picLocks noChangeAspect="1"/>
          </p:cNvPicPr>
          <p:nvPr/>
        </p:nvPicPr>
        <p:blipFill>
          <a:blip r:embed="rId2"/>
          <a:stretch>
            <a:fillRect/>
          </a:stretch>
        </p:blipFill>
        <p:spPr>
          <a:xfrm>
            <a:off x="569238" y="2014299"/>
            <a:ext cx="406598" cy="406598"/>
          </a:xfrm>
          <a:prstGeom prst="rect">
            <a:avLst/>
          </a:prstGeom>
        </p:spPr>
      </p:pic>
      <p:sp>
        <p:nvSpPr>
          <p:cNvPr id="5" name="Text 1"/>
          <p:cNvSpPr/>
          <p:nvPr/>
        </p:nvSpPr>
        <p:spPr>
          <a:xfrm>
            <a:off x="1138476" y="1985843"/>
            <a:ext cx="2033230" cy="254198"/>
          </a:xfrm>
          <a:prstGeom prst="rect">
            <a:avLst/>
          </a:prstGeom>
          <a:noFill/>
          <a:ln/>
        </p:spPr>
        <p:txBody>
          <a:bodyPr wrap="none" lIns="0" tIns="0" rIns="0" bIns="0" rtlCol="0" anchor="t"/>
          <a:lstStyle/>
          <a:p>
            <a:pPr algn="l" indent="0" marL="0">
              <a:lnSpc>
                <a:spcPts val="2000"/>
              </a:lnSpc>
              <a:buNone/>
            </a:pPr>
            <a:r>
              <a:rPr lang="en-US" sz="1600" b="1" dirty="0">
                <a:solidFill>
                  <a:srgbClr val="DAD1E6"/>
                </a:solidFill>
                <a:latin typeface="Inconsolata Bold" pitchFamily="34" charset="0"/>
                <a:ea typeface="Inconsolata Bold" pitchFamily="34" charset="-122"/>
                <a:cs typeface="Inconsolata Bold" pitchFamily="34" charset="-120"/>
              </a:rPr>
              <a:t>Швидкість</a:t>
            </a:r>
            <a:endParaRPr lang="en-US" sz="1600" dirty="0"/>
          </a:p>
        </p:txBody>
      </p:sp>
      <p:sp>
        <p:nvSpPr>
          <p:cNvPr id="6" name="Text 2"/>
          <p:cNvSpPr/>
          <p:nvPr/>
        </p:nvSpPr>
        <p:spPr>
          <a:xfrm>
            <a:off x="1138476" y="2337554"/>
            <a:ext cx="7436287" cy="520303"/>
          </a:xfrm>
          <a:prstGeom prst="rect">
            <a:avLst/>
          </a:prstGeom>
          <a:noFill/>
          <a:ln/>
        </p:spPr>
        <p:txBody>
          <a:bodyPr wrap="square" lIns="0" tIns="0" rIns="0" bIns="0" rtlCol="0" anchor="t"/>
          <a:lstStyle/>
          <a:p>
            <a:pPr algn="l" indent="0" marL="0">
              <a:lnSpc>
                <a:spcPts val="2000"/>
              </a:lnSpc>
              <a:buNone/>
            </a:pPr>
            <a:r>
              <a:rPr lang="en-US" sz="1250" dirty="0">
                <a:solidFill>
                  <a:srgbClr val="DAD1E6"/>
                </a:solidFill>
                <a:latin typeface="Fira Sans" pitchFamily="34" charset="0"/>
                <a:ea typeface="Fira Sans" pitchFamily="34" charset="-122"/>
                <a:cs typeface="Fira Sans" pitchFamily="34" charset="-120"/>
              </a:rPr>
              <a:t>Висока продуктивність при зйомці великих за площею територій, можливість зафіксувати стан кар'єру в короткий проміжок часу</a:t>
            </a:r>
            <a:endParaRPr lang="en-US" sz="1250" dirty="0"/>
          </a:p>
        </p:txBody>
      </p:sp>
      <p:pic>
        <p:nvPicPr>
          <p:cNvPr id="7" name="Image 2" descr="preencoded.png">    </p:cNvPr>
          <p:cNvPicPr>
            <a:picLocks noChangeAspect="1"/>
          </p:cNvPicPr>
          <p:nvPr/>
        </p:nvPicPr>
        <p:blipFill>
          <a:blip r:embed="rId3"/>
          <a:stretch>
            <a:fillRect/>
          </a:stretch>
        </p:blipFill>
        <p:spPr>
          <a:xfrm>
            <a:off x="569238" y="3374231"/>
            <a:ext cx="406598" cy="406598"/>
          </a:xfrm>
          <a:prstGeom prst="rect">
            <a:avLst/>
          </a:prstGeom>
        </p:spPr>
      </p:pic>
      <p:sp>
        <p:nvSpPr>
          <p:cNvPr id="8" name="Text 3"/>
          <p:cNvSpPr/>
          <p:nvPr/>
        </p:nvSpPr>
        <p:spPr>
          <a:xfrm>
            <a:off x="1138476" y="3345775"/>
            <a:ext cx="2033230" cy="254198"/>
          </a:xfrm>
          <a:prstGeom prst="rect">
            <a:avLst/>
          </a:prstGeom>
          <a:noFill/>
          <a:ln/>
        </p:spPr>
        <p:txBody>
          <a:bodyPr wrap="none" lIns="0" tIns="0" rIns="0" bIns="0" rtlCol="0" anchor="t"/>
          <a:lstStyle/>
          <a:p>
            <a:pPr algn="l" indent="0" marL="0">
              <a:lnSpc>
                <a:spcPts val="2000"/>
              </a:lnSpc>
              <a:buNone/>
            </a:pPr>
            <a:r>
              <a:rPr lang="en-US" sz="1600" b="1" dirty="0">
                <a:solidFill>
                  <a:srgbClr val="DAD1E6"/>
                </a:solidFill>
                <a:latin typeface="Inconsolata Bold" pitchFamily="34" charset="0"/>
                <a:ea typeface="Inconsolata Bold" pitchFamily="34" charset="-122"/>
                <a:cs typeface="Inconsolata Bold" pitchFamily="34" charset="-120"/>
              </a:rPr>
              <a:t>Безпека</a:t>
            </a:r>
            <a:endParaRPr lang="en-US" sz="1600" dirty="0"/>
          </a:p>
        </p:txBody>
      </p:sp>
      <p:sp>
        <p:nvSpPr>
          <p:cNvPr id="9" name="Text 4"/>
          <p:cNvSpPr/>
          <p:nvPr/>
        </p:nvSpPr>
        <p:spPr>
          <a:xfrm>
            <a:off x="1138476" y="3697486"/>
            <a:ext cx="7436287" cy="520303"/>
          </a:xfrm>
          <a:prstGeom prst="rect">
            <a:avLst/>
          </a:prstGeom>
          <a:noFill/>
          <a:ln/>
        </p:spPr>
        <p:txBody>
          <a:bodyPr wrap="square" lIns="0" tIns="0" rIns="0" bIns="0" rtlCol="0" anchor="t"/>
          <a:lstStyle/>
          <a:p>
            <a:pPr algn="l" indent="0" marL="0">
              <a:lnSpc>
                <a:spcPts val="2000"/>
              </a:lnSpc>
              <a:buNone/>
            </a:pPr>
            <a:r>
              <a:rPr lang="en-US" sz="1250" dirty="0">
                <a:solidFill>
                  <a:srgbClr val="DAD1E6"/>
                </a:solidFill>
                <a:latin typeface="Fira Sans" pitchFamily="34" charset="0"/>
                <a:ea typeface="Fira Sans" pitchFamily="34" charset="-122"/>
                <a:cs typeface="Fira Sans" pitchFamily="34" charset="-120"/>
              </a:rPr>
              <a:t>Можливість виконання зйомки без безпосереднього доступу до небезпечних ділянок кар'єру, зменшення ризику для персоналу</a:t>
            </a:r>
            <a:endParaRPr lang="en-US" sz="1250" dirty="0"/>
          </a:p>
        </p:txBody>
      </p:sp>
      <p:pic>
        <p:nvPicPr>
          <p:cNvPr id="10" name="Image 3" descr="preencoded.png">    </p:cNvPr>
          <p:cNvPicPr>
            <a:picLocks noChangeAspect="1"/>
          </p:cNvPicPr>
          <p:nvPr/>
        </p:nvPicPr>
        <p:blipFill>
          <a:blip r:embed="rId4"/>
          <a:stretch>
            <a:fillRect/>
          </a:stretch>
        </p:blipFill>
        <p:spPr>
          <a:xfrm>
            <a:off x="569238" y="4734163"/>
            <a:ext cx="406598" cy="406598"/>
          </a:xfrm>
          <a:prstGeom prst="rect">
            <a:avLst/>
          </a:prstGeom>
        </p:spPr>
      </p:pic>
      <p:sp>
        <p:nvSpPr>
          <p:cNvPr id="11" name="Text 5"/>
          <p:cNvSpPr/>
          <p:nvPr/>
        </p:nvSpPr>
        <p:spPr>
          <a:xfrm>
            <a:off x="1138476" y="4705707"/>
            <a:ext cx="2033230" cy="254198"/>
          </a:xfrm>
          <a:prstGeom prst="rect">
            <a:avLst/>
          </a:prstGeom>
          <a:noFill/>
          <a:ln/>
        </p:spPr>
        <p:txBody>
          <a:bodyPr wrap="none" lIns="0" tIns="0" rIns="0" bIns="0" rtlCol="0" anchor="t"/>
          <a:lstStyle/>
          <a:p>
            <a:pPr algn="l" indent="0" marL="0">
              <a:lnSpc>
                <a:spcPts val="2000"/>
              </a:lnSpc>
              <a:buNone/>
            </a:pPr>
            <a:r>
              <a:rPr lang="en-US" sz="1600" b="1" dirty="0">
                <a:solidFill>
                  <a:srgbClr val="DAD1E6"/>
                </a:solidFill>
                <a:latin typeface="Inconsolata Bold" pitchFamily="34" charset="0"/>
                <a:ea typeface="Inconsolata Bold" pitchFamily="34" charset="-122"/>
                <a:cs typeface="Inconsolata Bold" pitchFamily="34" charset="-120"/>
              </a:rPr>
              <a:t>Повнота даних</a:t>
            </a:r>
            <a:endParaRPr lang="en-US" sz="1600" dirty="0"/>
          </a:p>
        </p:txBody>
      </p:sp>
      <p:sp>
        <p:nvSpPr>
          <p:cNvPr id="12" name="Text 6"/>
          <p:cNvSpPr/>
          <p:nvPr/>
        </p:nvSpPr>
        <p:spPr>
          <a:xfrm>
            <a:off x="1138476" y="5057418"/>
            <a:ext cx="7436287" cy="520303"/>
          </a:xfrm>
          <a:prstGeom prst="rect">
            <a:avLst/>
          </a:prstGeom>
          <a:noFill/>
          <a:ln/>
        </p:spPr>
        <p:txBody>
          <a:bodyPr wrap="square" lIns="0" tIns="0" rIns="0" bIns="0" rtlCol="0" anchor="t"/>
          <a:lstStyle/>
          <a:p>
            <a:pPr algn="l" indent="0" marL="0">
              <a:lnSpc>
                <a:spcPts val="2000"/>
              </a:lnSpc>
              <a:buNone/>
            </a:pPr>
            <a:r>
              <a:rPr lang="en-US" sz="1250" dirty="0">
                <a:solidFill>
                  <a:srgbClr val="DAD1E6"/>
                </a:solidFill>
                <a:latin typeface="Fira Sans" pitchFamily="34" charset="0"/>
                <a:ea typeface="Fira Sans" pitchFamily="34" charset="-122"/>
                <a:cs typeface="Fira Sans" pitchFamily="34" charset="-120"/>
              </a:rPr>
              <a:t>Отримання детальної інформації про поверхню з високою щільністю точок, можливість створення детальних 3D-моделей кар'єру</a:t>
            </a:r>
            <a:endParaRPr lang="en-US" sz="1250" dirty="0"/>
          </a:p>
        </p:txBody>
      </p:sp>
      <p:sp>
        <p:nvSpPr>
          <p:cNvPr id="13" name="Text 7"/>
          <p:cNvSpPr/>
          <p:nvPr/>
        </p:nvSpPr>
        <p:spPr>
          <a:xfrm>
            <a:off x="569238" y="5760601"/>
            <a:ext cx="8005524" cy="1040606"/>
          </a:xfrm>
          <a:prstGeom prst="rect">
            <a:avLst/>
          </a:prstGeom>
          <a:noFill/>
          <a:ln/>
        </p:spPr>
        <p:txBody>
          <a:bodyPr wrap="square" lIns="0" tIns="0" rIns="0" bIns="0" rtlCol="0" anchor="t"/>
          <a:lstStyle/>
          <a:p>
            <a:pPr algn="l" indent="0" marL="0">
              <a:lnSpc>
                <a:spcPts val="2000"/>
              </a:lnSpc>
              <a:buNone/>
            </a:pPr>
            <a:r>
              <a:rPr lang="en-US" sz="1250" dirty="0">
                <a:solidFill>
                  <a:srgbClr val="DAD1E6"/>
                </a:solidFill>
                <a:latin typeface="Fira Sans" pitchFamily="34" charset="0"/>
                <a:ea typeface="Fira Sans" pitchFamily="34" charset="-122"/>
                <a:cs typeface="Fira Sans" pitchFamily="34" charset="-120"/>
              </a:rPr>
              <a:t>Сучасна стереофотограмметрична зйомка часто виконується з використанням безпілотних літальних апаратів (БПЛА), які оснащені високоточними камерами та системами позиціонування. Це дозволяє оперативно отримувати актуальні дані про стан кар'єру, відслідковувати динаміку змін та виявляти потенційно небезпечні ситуації.</a:t>
            </a:r>
            <a:endParaRPr lang="en-US" sz="1250" dirty="0"/>
          </a:p>
        </p:txBody>
      </p:sp>
      <p:sp>
        <p:nvSpPr>
          <p:cNvPr id="14" name="Text 8"/>
          <p:cNvSpPr/>
          <p:nvPr/>
        </p:nvSpPr>
        <p:spPr>
          <a:xfrm>
            <a:off x="569238" y="6984087"/>
            <a:ext cx="8005524" cy="520303"/>
          </a:xfrm>
          <a:prstGeom prst="rect">
            <a:avLst/>
          </a:prstGeom>
          <a:noFill/>
          <a:ln/>
        </p:spPr>
        <p:txBody>
          <a:bodyPr wrap="square" lIns="0" tIns="0" rIns="0" bIns="0" rtlCol="0" anchor="t"/>
          <a:lstStyle/>
          <a:p>
            <a:pPr algn="l" indent="0" marL="0">
              <a:lnSpc>
                <a:spcPts val="2000"/>
              </a:lnSpc>
              <a:buNone/>
            </a:pPr>
            <a:r>
              <a:rPr lang="en-US" sz="1250" dirty="0">
                <a:solidFill>
                  <a:srgbClr val="DAD1E6"/>
                </a:solidFill>
                <a:latin typeface="Fira Sans" pitchFamily="34" charset="0"/>
                <a:ea typeface="Fira Sans" pitchFamily="34" charset="-122"/>
                <a:cs typeface="Fira Sans" pitchFamily="34" charset="-120"/>
              </a:rPr>
              <a:t>Отримані дані використовуються для створення ортофотопланів, цифрових моделей рельєфу, розрахунку об'ємів видобутку та планування подальших гірничих робіт.</a:t>
            </a:r>
            <a:endParaRPr lang="en-US" sz="12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07350" y="764024"/>
            <a:ext cx="11686103" cy="631627"/>
          </a:xfrm>
          <a:prstGeom prst="rect">
            <a:avLst/>
          </a:prstGeom>
          <a:noFill/>
          <a:ln/>
        </p:spPr>
        <p:txBody>
          <a:bodyPr wrap="none" lIns="0" tIns="0" rIns="0" bIns="0" rtlCol="0" anchor="t"/>
          <a:lstStyle/>
          <a:p>
            <a:pPr algn="l" indent="0" marL="0">
              <a:lnSpc>
                <a:spcPts val="4950"/>
              </a:lnSpc>
              <a:buNone/>
            </a:pPr>
            <a:r>
              <a:rPr lang="en-US" sz="3950" b="1" dirty="0">
                <a:solidFill>
                  <a:srgbClr val="F94CAF"/>
                </a:solidFill>
                <a:latin typeface="Inconsolata Bold" pitchFamily="34" charset="0"/>
                <a:ea typeface="Inconsolata Bold" pitchFamily="34" charset="-122"/>
                <a:cs typeface="Inconsolata Bold" pitchFamily="34" charset="-120"/>
              </a:rPr>
              <a:t>Зйомка профілів відкосів високих уступів</a:t>
            </a:r>
            <a:endParaRPr lang="en-US" sz="3950" dirty="0"/>
          </a:p>
        </p:txBody>
      </p:sp>
      <p:pic>
        <p:nvPicPr>
          <p:cNvPr id="3" name="Image 0" descr="preencoded.png">    </p:cNvPr>
          <p:cNvPicPr>
            <a:picLocks noChangeAspect="1"/>
          </p:cNvPicPr>
          <p:nvPr/>
        </p:nvPicPr>
        <p:blipFill>
          <a:blip r:embed="rId1"/>
          <a:stretch>
            <a:fillRect/>
          </a:stretch>
        </p:blipFill>
        <p:spPr>
          <a:xfrm>
            <a:off x="2920960" y="1799868"/>
            <a:ext cx="2180511" cy="1164431"/>
          </a:xfrm>
          <a:prstGeom prst="rect">
            <a:avLst/>
          </a:prstGeom>
        </p:spPr>
      </p:pic>
      <p:pic>
        <p:nvPicPr>
          <p:cNvPr id="4" name="Image 1" descr="preencoded.png">    </p:cNvPr>
          <p:cNvPicPr>
            <a:picLocks noChangeAspect="1"/>
          </p:cNvPicPr>
          <p:nvPr/>
        </p:nvPicPr>
        <p:blipFill>
          <a:blip r:embed="rId2"/>
          <a:stretch>
            <a:fillRect/>
          </a:stretch>
        </p:blipFill>
        <p:spPr>
          <a:xfrm>
            <a:off x="3869055" y="2348746"/>
            <a:ext cx="284202" cy="355163"/>
          </a:xfrm>
          <a:prstGeom prst="rect">
            <a:avLst/>
          </a:prstGeom>
        </p:spPr>
      </p:pic>
      <p:sp>
        <p:nvSpPr>
          <p:cNvPr id="5" name="Text 1"/>
          <p:cNvSpPr/>
          <p:nvPr/>
        </p:nvSpPr>
        <p:spPr>
          <a:xfrm>
            <a:off x="5303520" y="2001917"/>
            <a:ext cx="2897386" cy="315754"/>
          </a:xfrm>
          <a:prstGeom prst="rect">
            <a:avLst/>
          </a:prstGeom>
          <a:noFill/>
          <a:ln/>
        </p:spPr>
        <p:txBody>
          <a:bodyPr wrap="none" lIns="0" tIns="0" rIns="0" bIns="0" rtlCol="0" anchor="t"/>
          <a:lstStyle/>
          <a:p>
            <a:pPr algn="l" indent="0" marL="0">
              <a:lnSpc>
                <a:spcPts val="2450"/>
              </a:lnSpc>
              <a:buNone/>
            </a:pPr>
            <a:r>
              <a:rPr lang="en-US" sz="1950" b="1" dirty="0">
                <a:solidFill>
                  <a:srgbClr val="DAD1E6"/>
                </a:solidFill>
                <a:latin typeface="Inconsolata Bold" pitchFamily="34" charset="0"/>
                <a:ea typeface="Inconsolata Bold" pitchFamily="34" charset="-122"/>
                <a:cs typeface="Inconsolata Bold" pitchFamily="34" charset="-120"/>
              </a:rPr>
              <a:t>Безконтактні методи</a:t>
            </a:r>
            <a:endParaRPr lang="en-US" sz="1950" dirty="0"/>
          </a:p>
        </p:txBody>
      </p:sp>
      <p:sp>
        <p:nvSpPr>
          <p:cNvPr id="6" name="Text 2"/>
          <p:cNvSpPr/>
          <p:nvPr/>
        </p:nvSpPr>
        <p:spPr>
          <a:xfrm>
            <a:off x="5303520" y="2438876"/>
            <a:ext cx="3809524" cy="323374"/>
          </a:xfrm>
          <a:prstGeom prst="rect">
            <a:avLst/>
          </a:prstGeom>
          <a:noFill/>
          <a:ln/>
        </p:spPr>
        <p:txBody>
          <a:bodyPr wrap="none" lIns="0" tIns="0" rIns="0" bIns="0" rtlCol="0" anchor="t"/>
          <a:lstStyle/>
          <a:p>
            <a:pPr algn="l" indent="0" marL="0">
              <a:lnSpc>
                <a:spcPts val="2500"/>
              </a:lnSpc>
              <a:buNone/>
            </a:pPr>
            <a:r>
              <a:rPr lang="en-US" sz="1550" dirty="0">
                <a:solidFill>
                  <a:srgbClr val="DAD1E6"/>
                </a:solidFill>
                <a:latin typeface="Fira Sans" pitchFamily="34" charset="0"/>
                <a:ea typeface="Fira Sans" pitchFamily="34" charset="-122"/>
                <a:cs typeface="Fira Sans" pitchFamily="34" charset="-120"/>
              </a:rPr>
              <a:t>Лазерне сканування та фотограмметрія</a:t>
            </a:r>
            <a:endParaRPr lang="en-US" sz="1550" dirty="0"/>
          </a:p>
        </p:txBody>
      </p:sp>
      <p:sp>
        <p:nvSpPr>
          <p:cNvPr id="7" name="Shape 3"/>
          <p:cNvSpPr/>
          <p:nvPr/>
        </p:nvSpPr>
        <p:spPr>
          <a:xfrm>
            <a:off x="5151953" y="2980015"/>
            <a:ext cx="8720614" cy="11430"/>
          </a:xfrm>
          <a:prstGeom prst="roundRect">
            <a:avLst>
              <a:gd name="adj" fmla="val 265240"/>
            </a:avLst>
          </a:prstGeom>
          <a:solidFill>
            <a:srgbClr val="5C4E69"/>
          </a:solidFill>
          <a:ln/>
        </p:spPr>
      </p:sp>
      <p:pic>
        <p:nvPicPr>
          <p:cNvPr id="8" name="Image 2" descr="preencoded.png">    </p:cNvPr>
          <p:cNvPicPr>
            <a:picLocks noChangeAspect="1"/>
          </p:cNvPicPr>
          <p:nvPr/>
        </p:nvPicPr>
        <p:blipFill>
          <a:blip r:embed="rId3"/>
          <a:stretch>
            <a:fillRect/>
          </a:stretch>
        </p:blipFill>
        <p:spPr>
          <a:xfrm>
            <a:off x="1830586" y="3014782"/>
            <a:ext cx="4361140" cy="1164431"/>
          </a:xfrm>
          <a:prstGeom prst="rect">
            <a:avLst/>
          </a:prstGeom>
        </p:spPr>
      </p:pic>
      <p:pic>
        <p:nvPicPr>
          <p:cNvPr id="9" name="Image 3" descr="preencoded.png">    </p:cNvPr>
          <p:cNvPicPr>
            <a:picLocks noChangeAspect="1"/>
          </p:cNvPicPr>
          <p:nvPr/>
        </p:nvPicPr>
        <p:blipFill>
          <a:blip r:embed="rId4"/>
          <a:stretch>
            <a:fillRect/>
          </a:stretch>
        </p:blipFill>
        <p:spPr>
          <a:xfrm>
            <a:off x="3868936" y="3419356"/>
            <a:ext cx="284202" cy="355163"/>
          </a:xfrm>
          <a:prstGeom prst="rect">
            <a:avLst/>
          </a:prstGeom>
        </p:spPr>
      </p:pic>
      <p:sp>
        <p:nvSpPr>
          <p:cNvPr id="10" name="Text 4"/>
          <p:cNvSpPr/>
          <p:nvPr/>
        </p:nvSpPr>
        <p:spPr>
          <a:xfrm>
            <a:off x="6393775" y="3216831"/>
            <a:ext cx="3138368" cy="315754"/>
          </a:xfrm>
          <a:prstGeom prst="rect">
            <a:avLst/>
          </a:prstGeom>
          <a:noFill/>
          <a:ln/>
        </p:spPr>
        <p:txBody>
          <a:bodyPr wrap="none" lIns="0" tIns="0" rIns="0" bIns="0" rtlCol="0" anchor="t"/>
          <a:lstStyle/>
          <a:p>
            <a:pPr algn="l" indent="0" marL="0">
              <a:lnSpc>
                <a:spcPts val="2450"/>
              </a:lnSpc>
              <a:buNone/>
            </a:pPr>
            <a:r>
              <a:rPr lang="en-US" sz="1950" b="1" dirty="0">
                <a:solidFill>
                  <a:srgbClr val="DAD1E6"/>
                </a:solidFill>
                <a:latin typeface="Inconsolata Bold" pitchFamily="34" charset="0"/>
                <a:ea typeface="Inconsolata Bold" pitchFamily="34" charset="-122"/>
                <a:cs typeface="Inconsolata Bold" pitchFamily="34" charset="-120"/>
              </a:rPr>
              <a:t>Тахеометричні методи</a:t>
            </a:r>
            <a:endParaRPr lang="en-US" sz="1950" dirty="0"/>
          </a:p>
        </p:txBody>
      </p:sp>
      <p:sp>
        <p:nvSpPr>
          <p:cNvPr id="11" name="Text 5"/>
          <p:cNvSpPr/>
          <p:nvPr/>
        </p:nvSpPr>
        <p:spPr>
          <a:xfrm>
            <a:off x="6393775" y="3653790"/>
            <a:ext cx="3138368" cy="323374"/>
          </a:xfrm>
          <a:prstGeom prst="rect">
            <a:avLst/>
          </a:prstGeom>
          <a:noFill/>
          <a:ln/>
        </p:spPr>
        <p:txBody>
          <a:bodyPr wrap="none" lIns="0" tIns="0" rIns="0" bIns="0" rtlCol="0" anchor="t"/>
          <a:lstStyle/>
          <a:p>
            <a:pPr algn="l" indent="0" marL="0">
              <a:lnSpc>
                <a:spcPts val="2500"/>
              </a:lnSpc>
              <a:buNone/>
            </a:pPr>
            <a:r>
              <a:rPr lang="en-US" sz="1550" dirty="0">
                <a:solidFill>
                  <a:srgbClr val="DAD1E6"/>
                </a:solidFill>
                <a:latin typeface="Fira Sans" pitchFamily="34" charset="0"/>
                <a:ea typeface="Fira Sans" pitchFamily="34" charset="-122"/>
                <a:cs typeface="Fira Sans" pitchFamily="34" charset="-120"/>
              </a:rPr>
              <a:t>Вимірювання кутів та відстаней</a:t>
            </a:r>
            <a:endParaRPr lang="en-US" sz="1550" dirty="0"/>
          </a:p>
        </p:txBody>
      </p:sp>
      <p:sp>
        <p:nvSpPr>
          <p:cNvPr id="12" name="Shape 6"/>
          <p:cNvSpPr/>
          <p:nvPr/>
        </p:nvSpPr>
        <p:spPr>
          <a:xfrm>
            <a:off x="6242209" y="4194929"/>
            <a:ext cx="7630358" cy="11430"/>
          </a:xfrm>
          <a:prstGeom prst="roundRect">
            <a:avLst>
              <a:gd name="adj" fmla="val 265240"/>
            </a:avLst>
          </a:prstGeom>
          <a:solidFill>
            <a:srgbClr val="5C4E69"/>
          </a:solidFill>
          <a:ln/>
        </p:spPr>
      </p:sp>
      <p:pic>
        <p:nvPicPr>
          <p:cNvPr id="13" name="Image 4" descr="preencoded.png">    </p:cNvPr>
          <p:cNvPicPr>
            <a:picLocks noChangeAspect="1"/>
          </p:cNvPicPr>
          <p:nvPr/>
        </p:nvPicPr>
        <p:blipFill>
          <a:blip r:embed="rId5"/>
          <a:stretch>
            <a:fillRect/>
          </a:stretch>
        </p:blipFill>
        <p:spPr>
          <a:xfrm>
            <a:off x="740331" y="4229695"/>
            <a:ext cx="6541770" cy="1164431"/>
          </a:xfrm>
          <a:prstGeom prst="rect">
            <a:avLst/>
          </a:prstGeom>
        </p:spPr>
      </p:pic>
      <p:pic>
        <p:nvPicPr>
          <p:cNvPr id="14" name="Image 5" descr="preencoded.png">    </p:cNvPr>
          <p:cNvPicPr>
            <a:picLocks noChangeAspect="1"/>
          </p:cNvPicPr>
          <p:nvPr/>
        </p:nvPicPr>
        <p:blipFill>
          <a:blip r:embed="rId6"/>
          <a:stretch>
            <a:fillRect/>
          </a:stretch>
        </p:blipFill>
        <p:spPr>
          <a:xfrm>
            <a:off x="3869055" y="4634270"/>
            <a:ext cx="284202" cy="355163"/>
          </a:xfrm>
          <a:prstGeom prst="rect">
            <a:avLst/>
          </a:prstGeom>
        </p:spPr>
      </p:pic>
      <p:sp>
        <p:nvSpPr>
          <p:cNvPr id="15" name="Text 7"/>
          <p:cNvSpPr/>
          <p:nvPr/>
        </p:nvSpPr>
        <p:spPr>
          <a:xfrm>
            <a:off x="7484150" y="4431744"/>
            <a:ext cx="2721888" cy="315754"/>
          </a:xfrm>
          <a:prstGeom prst="rect">
            <a:avLst/>
          </a:prstGeom>
          <a:noFill/>
          <a:ln/>
        </p:spPr>
        <p:txBody>
          <a:bodyPr wrap="none" lIns="0" tIns="0" rIns="0" bIns="0" rtlCol="0" anchor="t"/>
          <a:lstStyle/>
          <a:p>
            <a:pPr algn="l" indent="0" marL="0">
              <a:lnSpc>
                <a:spcPts val="2450"/>
              </a:lnSpc>
              <a:buNone/>
            </a:pPr>
            <a:r>
              <a:rPr lang="en-US" sz="1950" b="1" dirty="0">
                <a:solidFill>
                  <a:srgbClr val="DAD1E6"/>
                </a:solidFill>
                <a:latin typeface="Inconsolata Bold" pitchFamily="34" charset="0"/>
                <a:ea typeface="Inconsolata Bold" pitchFamily="34" charset="-122"/>
                <a:cs typeface="Inconsolata Bold" pitchFamily="34" charset="-120"/>
              </a:rPr>
              <a:t>Прямі вимірювання</a:t>
            </a:r>
            <a:endParaRPr lang="en-US" sz="1950" dirty="0"/>
          </a:p>
        </p:txBody>
      </p:sp>
      <p:sp>
        <p:nvSpPr>
          <p:cNvPr id="16" name="Text 8"/>
          <p:cNvSpPr/>
          <p:nvPr/>
        </p:nvSpPr>
        <p:spPr>
          <a:xfrm>
            <a:off x="7484150" y="4868704"/>
            <a:ext cx="3822859" cy="323374"/>
          </a:xfrm>
          <a:prstGeom prst="rect">
            <a:avLst/>
          </a:prstGeom>
          <a:noFill/>
          <a:ln/>
        </p:spPr>
        <p:txBody>
          <a:bodyPr wrap="none" lIns="0" tIns="0" rIns="0" bIns="0" rtlCol="0" anchor="t"/>
          <a:lstStyle/>
          <a:p>
            <a:pPr algn="l" indent="0" marL="0">
              <a:lnSpc>
                <a:spcPts val="2500"/>
              </a:lnSpc>
              <a:buNone/>
            </a:pPr>
            <a:r>
              <a:rPr lang="en-US" sz="1550" dirty="0">
                <a:solidFill>
                  <a:srgbClr val="DAD1E6"/>
                </a:solidFill>
                <a:latin typeface="Fira Sans" pitchFamily="34" charset="0"/>
                <a:ea typeface="Fira Sans" pitchFamily="34" charset="-122"/>
                <a:cs typeface="Fira Sans" pitchFamily="34" charset="-120"/>
              </a:rPr>
              <a:t>Рулетки та рейки на доступних ділянках</a:t>
            </a:r>
            <a:endParaRPr lang="en-US" sz="1550" dirty="0"/>
          </a:p>
        </p:txBody>
      </p:sp>
      <p:sp>
        <p:nvSpPr>
          <p:cNvPr id="17" name="Text 9"/>
          <p:cNvSpPr/>
          <p:nvPr/>
        </p:nvSpPr>
        <p:spPr>
          <a:xfrm>
            <a:off x="707350" y="5621417"/>
            <a:ext cx="13215699" cy="970121"/>
          </a:xfrm>
          <a:prstGeom prst="rect">
            <a:avLst/>
          </a:prstGeom>
          <a:noFill/>
          <a:ln/>
        </p:spPr>
        <p:txBody>
          <a:bodyPr wrap="square" lIns="0" tIns="0" rIns="0" bIns="0" rtlCol="0" anchor="t"/>
          <a:lstStyle/>
          <a:p>
            <a:pPr algn="l" indent="0" marL="0">
              <a:lnSpc>
                <a:spcPts val="2500"/>
              </a:lnSpc>
              <a:buNone/>
            </a:pPr>
            <a:r>
              <a:rPr lang="en-US" sz="1550" dirty="0">
                <a:solidFill>
                  <a:srgbClr val="DAD1E6"/>
                </a:solidFill>
                <a:latin typeface="Fira Sans" pitchFamily="34" charset="0"/>
                <a:ea typeface="Fira Sans" pitchFamily="34" charset="-122"/>
                <a:cs typeface="Fira Sans" pitchFamily="34" charset="-120"/>
              </a:rPr>
              <a:t>Зйомка профілів відкосів високих уступів є важливою задачею, яка дозволяє контролювати стійкість бортів кар'єру та дотримання проєктних параметрів. Для високих та важкодоступних уступів найбільш безпечними та ефективними є безконтактні методи, такі як наземне лазерне сканування або фотограмметрія.</a:t>
            </a:r>
            <a:endParaRPr lang="en-US" sz="1550" dirty="0"/>
          </a:p>
        </p:txBody>
      </p:sp>
      <p:sp>
        <p:nvSpPr>
          <p:cNvPr id="18" name="Text 10"/>
          <p:cNvSpPr/>
          <p:nvPr/>
        </p:nvSpPr>
        <p:spPr>
          <a:xfrm>
            <a:off x="707350" y="6818828"/>
            <a:ext cx="13215699" cy="646748"/>
          </a:xfrm>
          <a:prstGeom prst="rect">
            <a:avLst/>
          </a:prstGeom>
          <a:noFill/>
          <a:ln/>
        </p:spPr>
        <p:txBody>
          <a:bodyPr wrap="square" lIns="0" tIns="0" rIns="0" bIns="0" rtlCol="0" anchor="t"/>
          <a:lstStyle/>
          <a:p>
            <a:pPr algn="l" indent="0" marL="0">
              <a:lnSpc>
                <a:spcPts val="2500"/>
              </a:lnSpc>
              <a:buNone/>
            </a:pPr>
            <a:r>
              <a:rPr lang="en-US" sz="1550" dirty="0">
                <a:solidFill>
                  <a:srgbClr val="DAD1E6"/>
                </a:solidFill>
                <a:latin typeface="Fira Sans" pitchFamily="34" charset="0"/>
                <a:ea typeface="Fira Sans" pitchFamily="34" charset="-122"/>
                <a:cs typeface="Fira Sans" pitchFamily="34" charset="-120"/>
              </a:rPr>
              <a:t>При виконанні зйомки необхідно визначати положення верхньої та нижньої бровок уступу, кут нахилу відкосу, наявність деформацій та тріщин. Ці дані використовуються для розрахунку стійкості бортів кар'єру та прогнозування можливих зсувних явищ.</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2025-03-28T09:15:57Z</dcterms:created>
  <dcterms:modified xsi:type="dcterms:W3CDTF">2025-03-28T09:15:57Z</dcterms:modified>
</cp:coreProperties>
</file>