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A48925-E30F-4604-A76F-8DC40A7C633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B8DBE19-F7D8-4093-8719-D36C029371C9}">
      <dgm:prSet/>
      <dgm:spPr/>
      <dgm:t>
        <a:bodyPr/>
        <a:lstStyle/>
        <a:p>
          <a:r>
            <a:rPr lang="uk-UA"/>
            <a:t>Головна мета маркшейдерського забезпечення гірничого підприємства та маркшейдерської служби – забезпечення керівництва гірничого підприємства необхідною інформацією для ефективного і безпечного введення гірничих робіт. </a:t>
          </a:r>
          <a:endParaRPr lang="en-US"/>
        </a:p>
      </dgm:t>
    </dgm:pt>
    <dgm:pt modelId="{DB16EAAE-778A-4C30-9E83-3B050BC1870E}" type="parTrans" cxnId="{EAE68EC6-C77E-459E-BB66-AAA684D406F7}">
      <dgm:prSet/>
      <dgm:spPr/>
      <dgm:t>
        <a:bodyPr/>
        <a:lstStyle/>
        <a:p>
          <a:endParaRPr lang="en-US"/>
        </a:p>
      </dgm:t>
    </dgm:pt>
    <dgm:pt modelId="{7A727635-4B2C-4E0B-B675-91068F741C36}" type="sibTrans" cxnId="{EAE68EC6-C77E-459E-BB66-AAA684D406F7}">
      <dgm:prSet/>
      <dgm:spPr/>
      <dgm:t>
        <a:bodyPr/>
        <a:lstStyle/>
        <a:p>
          <a:endParaRPr lang="en-US"/>
        </a:p>
      </dgm:t>
    </dgm:pt>
    <dgm:pt modelId="{802F4C25-A509-4B1D-AF2E-16757A95A8D7}">
      <dgm:prSet/>
      <dgm:spPr/>
      <dgm:t>
        <a:bodyPr/>
        <a:lstStyle/>
        <a:p>
          <a:r>
            <a:rPr lang="uk-UA"/>
            <a:t>Для маркшейдерського забезпечення робіт гірничі підприємства утворюють </a:t>
          </a:r>
          <a:r>
            <a:rPr lang="uk-UA" b="1" i="1"/>
            <a:t>маркшейдерську службу</a:t>
          </a:r>
          <a:r>
            <a:rPr lang="uk-UA"/>
            <a:t>, укомплектовану необхідними спеціалістами та робітниками, забезпечену спеціально обладнаними приміщеннями, оснащену інструментами, приладами, матеріалами та засобами обробки інформації і тиражування маркшейд. документів.</a:t>
          </a:r>
          <a:endParaRPr lang="en-US"/>
        </a:p>
      </dgm:t>
    </dgm:pt>
    <dgm:pt modelId="{CEED2678-3F63-4EE3-82E5-790A7FB112F0}" type="parTrans" cxnId="{4FC333F7-5C63-4472-8BCA-DBBE799502F3}">
      <dgm:prSet/>
      <dgm:spPr/>
      <dgm:t>
        <a:bodyPr/>
        <a:lstStyle/>
        <a:p>
          <a:endParaRPr lang="en-US"/>
        </a:p>
      </dgm:t>
    </dgm:pt>
    <dgm:pt modelId="{0A4954AE-403D-4C15-BC35-5803F3957A20}" type="sibTrans" cxnId="{4FC333F7-5C63-4472-8BCA-DBBE799502F3}">
      <dgm:prSet/>
      <dgm:spPr/>
      <dgm:t>
        <a:bodyPr/>
        <a:lstStyle/>
        <a:p>
          <a:endParaRPr lang="en-US"/>
        </a:p>
      </dgm:t>
    </dgm:pt>
    <dgm:pt modelId="{95DCE878-AE8E-4196-9EF0-4EF15AC8D1C5}">
      <dgm:prSet/>
      <dgm:spPr/>
      <dgm:t>
        <a:bodyPr/>
        <a:lstStyle/>
        <a:p>
          <a:r>
            <a:rPr lang="uk-UA"/>
            <a:t>Інструменти і прилади, що використовуються під час виконання вимірювань, досліджують і перевіряють з метою встановлення їх придатності для виконання робіт з дотриманням вимог інструкцій з експлуатації інструментів і приладів. Зазначені інструменти і прилади повинні пройти державну метрологічну експертизу.</a:t>
          </a:r>
          <a:endParaRPr lang="en-US"/>
        </a:p>
      </dgm:t>
    </dgm:pt>
    <dgm:pt modelId="{DC1E2DCD-F04B-4FAC-8F8E-2F5507CCE889}" type="parTrans" cxnId="{ADAAAF09-0DA3-4513-9B08-0C778C2C4CA6}">
      <dgm:prSet/>
      <dgm:spPr/>
      <dgm:t>
        <a:bodyPr/>
        <a:lstStyle/>
        <a:p>
          <a:endParaRPr lang="en-US"/>
        </a:p>
      </dgm:t>
    </dgm:pt>
    <dgm:pt modelId="{68D5F624-7340-45EE-A920-339343735C99}" type="sibTrans" cxnId="{ADAAAF09-0DA3-4513-9B08-0C778C2C4CA6}">
      <dgm:prSet/>
      <dgm:spPr/>
      <dgm:t>
        <a:bodyPr/>
        <a:lstStyle/>
        <a:p>
          <a:endParaRPr lang="en-US"/>
        </a:p>
      </dgm:t>
    </dgm:pt>
    <dgm:pt modelId="{285DFAC5-4E7E-4382-8ADF-49A1C0888AA8}" type="pres">
      <dgm:prSet presAssocID="{8BA48925-E30F-4604-A76F-8DC40A7C6330}" presName="outerComposite" presStyleCnt="0">
        <dgm:presLayoutVars>
          <dgm:chMax val="5"/>
          <dgm:dir/>
          <dgm:resizeHandles val="exact"/>
        </dgm:presLayoutVars>
      </dgm:prSet>
      <dgm:spPr/>
    </dgm:pt>
    <dgm:pt modelId="{4309B1B3-EEC0-49F4-8086-4CF46953E182}" type="pres">
      <dgm:prSet presAssocID="{8BA48925-E30F-4604-A76F-8DC40A7C6330}" presName="dummyMaxCanvas" presStyleCnt="0">
        <dgm:presLayoutVars/>
      </dgm:prSet>
      <dgm:spPr/>
    </dgm:pt>
    <dgm:pt modelId="{A9B80312-4C0D-496B-9788-ADEC8186C865}" type="pres">
      <dgm:prSet presAssocID="{8BA48925-E30F-4604-A76F-8DC40A7C6330}" presName="ThreeNodes_1" presStyleLbl="node1" presStyleIdx="0" presStyleCnt="3">
        <dgm:presLayoutVars>
          <dgm:bulletEnabled val="1"/>
        </dgm:presLayoutVars>
      </dgm:prSet>
      <dgm:spPr/>
    </dgm:pt>
    <dgm:pt modelId="{0B3CAE53-447E-45F9-A6EA-CB345FEEF372}" type="pres">
      <dgm:prSet presAssocID="{8BA48925-E30F-4604-A76F-8DC40A7C6330}" presName="ThreeNodes_2" presStyleLbl="node1" presStyleIdx="1" presStyleCnt="3">
        <dgm:presLayoutVars>
          <dgm:bulletEnabled val="1"/>
        </dgm:presLayoutVars>
      </dgm:prSet>
      <dgm:spPr/>
    </dgm:pt>
    <dgm:pt modelId="{76B0ACC6-932F-4804-B795-ACB293F2488A}" type="pres">
      <dgm:prSet presAssocID="{8BA48925-E30F-4604-A76F-8DC40A7C6330}" presName="ThreeNodes_3" presStyleLbl="node1" presStyleIdx="2" presStyleCnt="3">
        <dgm:presLayoutVars>
          <dgm:bulletEnabled val="1"/>
        </dgm:presLayoutVars>
      </dgm:prSet>
      <dgm:spPr/>
    </dgm:pt>
    <dgm:pt modelId="{516DB67F-D323-4465-ABAA-3AC2A982CEA9}" type="pres">
      <dgm:prSet presAssocID="{8BA48925-E30F-4604-A76F-8DC40A7C6330}" presName="ThreeConn_1-2" presStyleLbl="fgAccFollowNode1" presStyleIdx="0" presStyleCnt="2">
        <dgm:presLayoutVars>
          <dgm:bulletEnabled val="1"/>
        </dgm:presLayoutVars>
      </dgm:prSet>
      <dgm:spPr/>
    </dgm:pt>
    <dgm:pt modelId="{AFC7E756-3107-4E19-AB90-2BDFA95BB679}" type="pres">
      <dgm:prSet presAssocID="{8BA48925-E30F-4604-A76F-8DC40A7C6330}" presName="ThreeConn_2-3" presStyleLbl="fgAccFollowNode1" presStyleIdx="1" presStyleCnt="2">
        <dgm:presLayoutVars>
          <dgm:bulletEnabled val="1"/>
        </dgm:presLayoutVars>
      </dgm:prSet>
      <dgm:spPr/>
    </dgm:pt>
    <dgm:pt modelId="{972EAEEF-E023-4799-94E3-A28990773F47}" type="pres">
      <dgm:prSet presAssocID="{8BA48925-E30F-4604-A76F-8DC40A7C6330}" presName="ThreeNodes_1_text" presStyleLbl="node1" presStyleIdx="2" presStyleCnt="3">
        <dgm:presLayoutVars>
          <dgm:bulletEnabled val="1"/>
        </dgm:presLayoutVars>
      </dgm:prSet>
      <dgm:spPr/>
    </dgm:pt>
    <dgm:pt modelId="{98D0C570-7A07-40BD-ACF1-DFEE574CACAA}" type="pres">
      <dgm:prSet presAssocID="{8BA48925-E30F-4604-A76F-8DC40A7C6330}" presName="ThreeNodes_2_text" presStyleLbl="node1" presStyleIdx="2" presStyleCnt="3">
        <dgm:presLayoutVars>
          <dgm:bulletEnabled val="1"/>
        </dgm:presLayoutVars>
      </dgm:prSet>
      <dgm:spPr/>
    </dgm:pt>
    <dgm:pt modelId="{E23F68AE-3825-4E65-922C-1BAF46372746}" type="pres">
      <dgm:prSet presAssocID="{8BA48925-E30F-4604-A76F-8DC40A7C633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DAAAF09-0DA3-4513-9B08-0C778C2C4CA6}" srcId="{8BA48925-E30F-4604-A76F-8DC40A7C6330}" destId="{95DCE878-AE8E-4196-9EF0-4EF15AC8D1C5}" srcOrd="2" destOrd="0" parTransId="{DC1E2DCD-F04B-4FAC-8F8E-2F5507CCE889}" sibTransId="{68D5F624-7340-45EE-A920-339343735C99}"/>
    <dgm:cxn modelId="{C9EE312D-7BA2-4DFF-9092-2FCEAD111095}" type="presOf" srcId="{8BA48925-E30F-4604-A76F-8DC40A7C6330}" destId="{285DFAC5-4E7E-4382-8ADF-49A1C0888AA8}" srcOrd="0" destOrd="0" presId="urn:microsoft.com/office/officeart/2005/8/layout/vProcess5"/>
    <dgm:cxn modelId="{5BA73034-A7C0-4357-929A-3461C36B3762}" type="presOf" srcId="{95DCE878-AE8E-4196-9EF0-4EF15AC8D1C5}" destId="{E23F68AE-3825-4E65-922C-1BAF46372746}" srcOrd="1" destOrd="0" presId="urn:microsoft.com/office/officeart/2005/8/layout/vProcess5"/>
    <dgm:cxn modelId="{A71DDE44-19C0-45DC-8A27-1AAB9B214E39}" type="presOf" srcId="{7A727635-4B2C-4E0B-B675-91068F741C36}" destId="{516DB67F-D323-4465-ABAA-3AC2A982CEA9}" srcOrd="0" destOrd="0" presId="urn:microsoft.com/office/officeart/2005/8/layout/vProcess5"/>
    <dgm:cxn modelId="{C50EA34B-703F-48D9-B300-415B62E81B26}" type="presOf" srcId="{0A4954AE-403D-4C15-BC35-5803F3957A20}" destId="{AFC7E756-3107-4E19-AB90-2BDFA95BB679}" srcOrd="0" destOrd="0" presId="urn:microsoft.com/office/officeart/2005/8/layout/vProcess5"/>
    <dgm:cxn modelId="{EA91078C-A963-4850-B8A8-7B069CC184EC}" type="presOf" srcId="{DB8DBE19-F7D8-4093-8719-D36C029371C9}" destId="{A9B80312-4C0D-496B-9788-ADEC8186C865}" srcOrd="0" destOrd="0" presId="urn:microsoft.com/office/officeart/2005/8/layout/vProcess5"/>
    <dgm:cxn modelId="{74E5E6A4-E343-474C-82F7-A6B8A89CA3B2}" type="presOf" srcId="{95DCE878-AE8E-4196-9EF0-4EF15AC8D1C5}" destId="{76B0ACC6-932F-4804-B795-ACB293F2488A}" srcOrd="0" destOrd="0" presId="urn:microsoft.com/office/officeart/2005/8/layout/vProcess5"/>
    <dgm:cxn modelId="{66B5CEAD-6920-459B-A9EE-C1E4BDE5BD05}" type="presOf" srcId="{802F4C25-A509-4B1D-AF2E-16757A95A8D7}" destId="{0B3CAE53-447E-45F9-A6EA-CB345FEEF372}" srcOrd="0" destOrd="0" presId="urn:microsoft.com/office/officeart/2005/8/layout/vProcess5"/>
    <dgm:cxn modelId="{2F85D9B7-9215-437E-A09B-7663167BF206}" type="presOf" srcId="{DB8DBE19-F7D8-4093-8719-D36C029371C9}" destId="{972EAEEF-E023-4799-94E3-A28990773F47}" srcOrd="1" destOrd="0" presId="urn:microsoft.com/office/officeart/2005/8/layout/vProcess5"/>
    <dgm:cxn modelId="{EAE68EC6-C77E-459E-BB66-AAA684D406F7}" srcId="{8BA48925-E30F-4604-A76F-8DC40A7C6330}" destId="{DB8DBE19-F7D8-4093-8719-D36C029371C9}" srcOrd="0" destOrd="0" parTransId="{DB16EAAE-778A-4C30-9E83-3B050BC1870E}" sibTransId="{7A727635-4B2C-4E0B-B675-91068F741C36}"/>
    <dgm:cxn modelId="{DAA849EB-3038-4128-B424-1BDA98653EC1}" type="presOf" srcId="{802F4C25-A509-4B1D-AF2E-16757A95A8D7}" destId="{98D0C570-7A07-40BD-ACF1-DFEE574CACAA}" srcOrd="1" destOrd="0" presId="urn:microsoft.com/office/officeart/2005/8/layout/vProcess5"/>
    <dgm:cxn modelId="{4FC333F7-5C63-4472-8BCA-DBBE799502F3}" srcId="{8BA48925-E30F-4604-A76F-8DC40A7C6330}" destId="{802F4C25-A509-4B1D-AF2E-16757A95A8D7}" srcOrd="1" destOrd="0" parTransId="{CEED2678-3F63-4EE3-82E5-790A7FB112F0}" sibTransId="{0A4954AE-403D-4C15-BC35-5803F3957A20}"/>
    <dgm:cxn modelId="{A65D6307-AD1B-4CBB-B687-B4E234CB27EF}" type="presParOf" srcId="{285DFAC5-4E7E-4382-8ADF-49A1C0888AA8}" destId="{4309B1B3-EEC0-49F4-8086-4CF46953E182}" srcOrd="0" destOrd="0" presId="urn:microsoft.com/office/officeart/2005/8/layout/vProcess5"/>
    <dgm:cxn modelId="{A0C893FF-99EE-49EB-8B5B-3E048534D893}" type="presParOf" srcId="{285DFAC5-4E7E-4382-8ADF-49A1C0888AA8}" destId="{A9B80312-4C0D-496B-9788-ADEC8186C865}" srcOrd="1" destOrd="0" presId="urn:microsoft.com/office/officeart/2005/8/layout/vProcess5"/>
    <dgm:cxn modelId="{85FF789F-4AE3-46AC-8319-4A07D6E7141D}" type="presParOf" srcId="{285DFAC5-4E7E-4382-8ADF-49A1C0888AA8}" destId="{0B3CAE53-447E-45F9-A6EA-CB345FEEF372}" srcOrd="2" destOrd="0" presId="urn:microsoft.com/office/officeart/2005/8/layout/vProcess5"/>
    <dgm:cxn modelId="{46D48F77-B469-4463-94F0-0A9632CEAB4D}" type="presParOf" srcId="{285DFAC5-4E7E-4382-8ADF-49A1C0888AA8}" destId="{76B0ACC6-932F-4804-B795-ACB293F2488A}" srcOrd="3" destOrd="0" presId="urn:microsoft.com/office/officeart/2005/8/layout/vProcess5"/>
    <dgm:cxn modelId="{871A9420-9FE4-4E71-96C3-F72E10FE4642}" type="presParOf" srcId="{285DFAC5-4E7E-4382-8ADF-49A1C0888AA8}" destId="{516DB67F-D323-4465-ABAA-3AC2A982CEA9}" srcOrd="4" destOrd="0" presId="urn:microsoft.com/office/officeart/2005/8/layout/vProcess5"/>
    <dgm:cxn modelId="{008B3E03-B80E-48D0-B27B-D55D2EC92CF2}" type="presParOf" srcId="{285DFAC5-4E7E-4382-8ADF-49A1C0888AA8}" destId="{AFC7E756-3107-4E19-AB90-2BDFA95BB679}" srcOrd="5" destOrd="0" presId="urn:microsoft.com/office/officeart/2005/8/layout/vProcess5"/>
    <dgm:cxn modelId="{F74C4145-67C2-4E3C-8C7A-6A640BBC225A}" type="presParOf" srcId="{285DFAC5-4E7E-4382-8ADF-49A1C0888AA8}" destId="{972EAEEF-E023-4799-94E3-A28990773F47}" srcOrd="6" destOrd="0" presId="urn:microsoft.com/office/officeart/2005/8/layout/vProcess5"/>
    <dgm:cxn modelId="{1E951A40-F7FB-4D2D-B8A7-6173E0A99EBD}" type="presParOf" srcId="{285DFAC5-4E7E-4382-8ADF-49A1C0888AA8}" destId="{98D0C570-7A07-40BD-ACF1-DFEE574CACAA}" srcOrd="7" destOrd="0" presId="urn:microsoft.com/office/officeart/2005/8/layout/vProcess5"/>
    <dgm:cxn modelId="{617B131A-8A93-4BB6-B056-693E8DA9F941}" type="presParOf" srcId="{285DFAC5-4E7E-4382-8ADF-49A1C0888AA8}" destId="{E23F68AE-3825-4E65-922C-1BAF4637274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B66FBA-71DB-41F6-AD4A-42EA2D4390FE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3430979-A017-46BB-9916-7A143B855A08}">
      <dgm:prSet/>
      <dgm:spPr/>
      <dgm:t>
        <a:bodyPr/>
        <a:lstStyle/>
        <a:p>
          <a:r>
            <a:rPr lang="uk-UA" b="1" i="1"/>
            <a:t>Принцип 2. всі вимірювання виконуваного виду зйомки повинні відповідати точності, яка є необхідною для даного виду робіт.</a:t>
          </a:r>
          <a:endParaRPr lang="en-US"/>
        </a:p>
      </dgm:t>
    </dgm:pt>
    <dgm:pt modelId="{889C8D1D-D7B9-4A59-AED7-5B9050B025E4}" type="parTrans" cxnId="{C0D1E977-8CC5-400A-95F7-786A0318AD67}">
      <dgm:prSet/>
      <dgm:spPr/>
      <dgm:t>
        <a:bodyPr/>
        <a:lstStyle/>
        <a:p>
          <a:endParaRPr lang="en-US"/>
        </a:p>
      </dgm:t>
    </dgm:pt>
    <dgm:pt modelId="{0492D309-B903-4299-B8FE-7213DB184F96}" type="sibTrans" cxnId="{C0D1E977-8CC5-400A-95F7-786A0318AD67}">
      <dgm:prSet/>
      <dgm:spPr/>
      <dgm:t>
        <a:bodyPr/>
        <a:lstStyle/>
        <a:p>
          <a:endParaRPr lang="en-US"/>
        </a:p>
      </dgm:t>
    </dgm:pt>
    <dgm:pt modelId="{148EFE68-D40B-4910-B97A-B9D746ACDD98}">
      <dgm:prSet/>
      <dgm:spPr/>
      <dgm:t>
        <a:bodyPr/>
        <a:lstStyle/>
        <a:p>
          <a:r>
            <a:rPr lang="uk-UA"/>
            <a:t>Недостатня точність підземної маркшейдерської зйомки призводить до псування гірничих виробок, порушує і ускладнює ведення гірничих робіт і може бути причиною аварій та масових нещасних випадків. </a:t>
          </a:r>
          <a:endParaRPr lang="en-US"/>
        </a:p>
      </dgm:t>
    </dgm:pt>
    <dgm:pt modelId="{CD2E1AFE-B4CF-4A24-BF6D-95BC7016F701}" type="parTrans" cxnId="{97E5C13A-2EBD-4115-BA98-D164B940DACA}">
      <dgm:prSet/>
      <dgm:spPr/>
      <dgm:t>
        <a:bodyPr/>
        <a:lstStyle/>
        <a:p>
          <a:endParaRPr lang="en-US"/>
        </a:p>
      </dgm:t>
    </dgm:pt>
    <dgm:pt modelId="{ED58E8CF-95C7-4B54-B1C5-BC3ACB2BB294}" type="sibTrans" cxnId="{97E5C13A-2EBD-4115-BA98-D164B940DACA}">
      <dgm:prSet/>
      <dgm:spPr/>
      <dgm:t>
        <a:bodyPr/>
        <a:lstStyle/>
        <a:p>
          <a:endParaRPr lang="en-US"/>
        </a:p>
      </dgm:t>
    </dgm:pt>
    <dgm:pt modelId="{DD598688-A565-45FE-8D52-1FF03B4DF991}">
      <dgm:prSet/>
      <dgm:spPr/>
      <dgm:t>
        <a:bodyPr/>
        <a:lstStyle/>
        <a:p>
          <a:r>
            <a:rPr lang="uk-UA"/>
            <a:t>Надлишкова точність зйомки вимагає лишніх витрат сил і часу маркшейдера, що може призвести до збільшення вартості робіт та невчасного виконання зйомок. </a:t>
          </a:r>
          <a:endParaRPr lang="en-US"/>
        </a:p>
      </dgm:t>
    </dgm:pt>
    <dgm:pt modelId="{A6A67880-6BC2-4EE9-8F06-CD6FD6DE6E19}" type="parTrans" cxnId="{B50E53FE-7D86-4F5D-A4E5-AF370DAD809E}">
      <dgm:prSet/>
      <dgm:spPr/>
      <dgm:t>
        <a:bodyPr/>
        <a:lstStyle/>
        <a:p>
          <a:endParaRPr lang="en-US"/>
        </a:p>
      </dgm:t>
    </dgm:pt>
    <dgm:pt modelId="{9F7DE49D-9736-403F-993D-2E39A08C28F1}" type="sibTrans" cxnId="{B50E53FE-7D86-4F5D-A4E5-AF370DAD809E}">
      <dgm:prSet/>
      <dgm:spPr/>
      <dgm:t>
        <a:bodyPr/>
        <a:lstStyle/>
        <a:p>
          <a:endParaRPr lang="en-US"/>
        </a:p>
      </dgm:t>
    </dgm:pt>
    <dgm:pt modelId="{80EE4B63-0AA3-48B2-A2F0-82C36F547670}" type="pres">
      <dgm:prSet presAssocID="{B8B66FBA-71DB-41F6-AD4A-42EA2D4390FE}" presName="Name0" presStyleCnt="0">
        <dgm:presLayoutVars>
          <dgm:dir/>
          <dgm:resizeHandles val="exact"/>
        </dgm:presLayoutVars>
      </dgm:prSet>
      <dgm:spPr/>
    </dgm:pt>
    <dgm:pt modelId="{218BB693-3609-414A-934A-B21ECC2B6BF6}" type="pres">
      <dgm:prSet presAssocID="{D3430979-A017-46BB-9916-7A143B855A08}" presName="node" presStyleLbl="node1" presStyleIdx="0" presStyleCnt="3">
        <dgm:presLayoutVars>
          <dgm:bulletEnabled val="1"/>
        </dgm:presLayoutVars>
      </dgm:prSet>
      <dgm:spPr/>
    </dgm:pt>
    <dgm:pt modelId="{BCBB3D23-0461-409F-9223-53DD581482E6}" type="pres">
      <dgm:prSet presAssocID="{0492D309-B903-4299-B8FE-7213DB184F96}" presName="sibTrans" presStyleLbl="sibTrans2D1" presStyleIdx="0" presStyleCnt="2"/>
      <dgm:spPr/>
    </dgm:pt>
    <dgm:pt modelId="{7D882B94-9156-4E3F-B75D-A753D5FE1B6B}" type="pres">
      <dgm:prSet presAssocID="{0492D309-B903-4299-B8FE-7213DB184F96}" presName="connectorText" presStyleLbl="sibTrans2D1" presStyleIdx="0" presStyleCnt="2"/>
      <dgm:spPr/>
    </dgm:pt>
    <dgm:pt modelId="{B8B55A0D-C96E-43E8-864F-2C3B1A400B4E}" type="pres">
      <dgm:prSet presAssocID="{148EFE68-D40B-4910-B97A-B9D746ACDD98}" presName="node" presStyleLbl="node1" presStyleIdx="1" presStyleCnt="3">
        <dgm:presLayoutVars>
          <dgm:bulletEnabled val="1"/>
        </dgm:presLayoutVars>
      </dgm:prSet>
      <dgm:spPr/>
    </dgm:pt>
    <dgm:pt modelId="{4B8AAD24-5BC9-4DA0-9BC9-ADE72A3A2772}" type="pres">
      <dgm:prSet presAssocID="{ED58E8CF-95C7-4B54-B1C5-BC3ACB2BB294}" presName="sibTrans" presStyleLbl="sibTrans2D1" presStyleIdx="1" presStyleCnt="2"/>
      <dgm:spPr/>
    </dgm:pt>
    <dgm:pt modelId="{68E73CF8-E929-4963-80F0-617486AFEA97}" type="pres">
      <dgm:prSet presAssocID="{ED58E8CF-95C7-4B54-B1C5-BC3ACB2BB294}" presName="connectorText" presStyleLbl="sibTrans2D1" presStyleIdx="1" presStyleCnt="2"/>
      <dgm:spPr/>
    </dgm:pt>
    <dgm:pt modelId="{6B392F43-B90C-484C-B417-0AF84DA5E7A4}" type="pres">
      <dgm:prSet presAssocID="{DD598688-A565-45FE-8D52-1FF03B4DF991}" presName="node" presStyleLbl="node1" presStyleIdx="2" presStyleCnt="3">
        <dgm:presLayoutVars>
          <dgm:bulletEnabled val="1"/>
        </dgm:presLayoutVars>
      </dgm:prSet>
      <dgm:spPr/>
    </dgm:pt>
  </dgm:ptLst>
  <dgm:cxnLst>
    <dgm:cxn modelId="{97E5C13A-2EBD-4115-BA98-D164B940DACA}" srcId="{B8B66FBA-71DB-41F6-AD4A-42EA2D4390FE}" destId="{148EFE68-D40B-4910-B97A-B9D746ACDD98}" srcOrd="1" destOrd="0" parTransId="{CD2E1AFE-B4CF-4A24-BF6D-95BC7016F701}" sibTransId="{ED58E8CF-95C7-4B54-B1C5-BC3ACB2BB294}"/>
    <dgm:cxn modelId="{6785053F-D637-44EF-9C38-C453B69EBBB8}" type="presOf" srcId="{0492D309-B903-4299-B8FE-7213DB184F96}" destId="{7D882B94-9156-4E3F-B75D-A753D5FE1B6B}" srcOrd="1" destOrd="0" presId="urn:microsoft.com/office/officeart/2005/8/layout/process1"/>
    <dgm:cxn modelId="{D8D4BD62-D29A-4F91-AC20-94319610D1CA}" type="presOf" srcId="{B8B66FBA-71DB-41F6-AD4A-42EA2D4390FE}" destId="{80EE4B63-0AA3-48B2-A2F0-82C36F547670}" srcOrd="0" destOrd="0" presId="urn:microsoft.com/office/officeart/2005/8/layout/process1"/>
    <dgm:cxn modelId="{D2CDE042-8403-4AA9-8F55-7A01572B3FD5}" type="presOf" srcId="{0492D309-B903-4299-B8FE-7213DB184F96}" destId="{BCBB3D23-0461-409F-9223-53DD581482E6}" srcOrd="0" destOrd="0" presId="urn:microsoft.com/office/officeart/2005/8/layout/process1"/>
    <dgm:cxn modelId="{0132B351-142F-4CF8-968B-DCE289A24C09}" type="presOf" srcId="{ED58E8CF-95C7-4B54-B1C5-BC3ACB2BB294}" destId="{4B8AAD24-5BC9-4DA0-9BC9-ADE72A3A2772}" srcOrd="0" destOrd="0" presId="urn:microsoft.com/office/officeart/2005/8/layout/process1"/>
    <dgm:cxn modelId="{C0D1E977-8CC5-400A-95F7-786A0318AD67}" srcId="{B8B66FBA-71DB-41F6-AD4A-42EA2D4390FE}" destId="{D3430979-A017-46BB-9916-7A143B855A08}" srcOrd="0" destOrd="0" parTransId="{889C8D1D-D7B9-4A59-AED7-5B9050B025E4}" sibTransId="{0492D309-B903-4299-B8FE-7213DB184F96}"/>
    <dgm:cxn modelId="{0893CF5A-7CFC-4AD2-B3C8-325BE7E9E856}" type="presOf" srcId="{DD598688-A565-45FE-8D52-1FF03B4DF991}" destId="{6B392F43-B90C-484C-B417-0AF84DA5E7A4}" srcOrd="0" destOrd="0" presId="urn:microsoft.com/office/officeart/2005/8/layout/process1"/>
    <dgm:cxn modelId="{742DF7AA-7ABF-4B8E-8E94-32768077F103}" type="presOf" srcId="{ED58E8CF-95C7-4B54-B1C5-BC3ACB2BB294}" destId="{68E73CF8-E929-4963-80F0-617486AFEA97}" srcOrd="1" destOrd="0" presId="urn:microsoft.com/office/officeart/2005/8/layout/process1"/>
    <dgm:cxn modelId="{D07BF3E1-F168-48A9-B2D6-98761560BC08}" type="presOf" srcId="{148EFE68-D40B-4910-B97A-B9D746ACDD98}" destId="{B8B55A0D-C96E-43E8-864F-2C3B1A400B4E}" srcOrd="0" destOrd="0" presId="urn:microsoft.com/office/officeart/2005/8/layout/process1"/>
    <dgm:cxn modelId="{6172BCE8-A8D2-4875-9633-EDAFCF563E2A}" type="presOf" srcId="{D3430979-A017-46BB-9916-7A143B855A08}" destId="{218BB693-3609-414A-934A-B21ECC2B6BF6}" srcOrd="0" destOrd="0" presId="urn:microsoft.com/office/officeart/2005/8/layout/process1"/>
    <dgm:cxn modelId="{B50E53FE-7D86-4F5D-A4E5-AF370DAD809E}" srcId="{B8B66FBA-71DB-41F6-AD4A-42EA2D4390FE}" destId="{DD598688-A565-45FE-8D52-1FF03B4DF991}" srcOrd="2" destOrd="0" parTransId="{A6A67880-6BC2-4EE9-8F06-CD6FD6DE6E19}" sibTransId="{9F7DE49D-9736-403F-993D-2E39A08C28F1}"/>
    <dgm:cxn modelId="{02BF445E-0E46-4588-9F72-773139480091}" type="presParOf" srcId="{80EE4B63-0AA3-48B2-A2F0-82C36F547670}" destId="{218BB693-3609-414A-934A-B21ECC2B6BF6}" srcOrd="0" destOrd="0" presId="urn:microsoft.com/office/officeart/2005/8/layout/process1"/>
    <dgm:cxn modelId="{5072730D-0E2F-4180-B4C6-92FCD09F2E65}" type="presParOf" srcId="{80EE4B63-0AA3-48B2-A2F0-82C36F547670}" destId="{BCBB3D23-0461-409F-9223-53DD581482E6}" srcOrd="1" destOrd="0" presId="urn:microsoft.com/office/officeart/2005/8/layout/process1"/>
    <dgm:cxn modelId="{C10FD7C3-1262-45C5-B5DD-8E116BDDCF88}" type="presParOf" srcId="{BCBB3D23-0461-409F-9223-53DD581482E6}" destId="{7D882B94-9156-4E3F-B75D-A753D5FE1B6B}" srcOrd="0" destOrd="0" presId="urn:microsoft.com/office/officeart/2005/8/layout/process1"/>
    <dgm:cxn modelId="{D154BAF5-CB3C-46F0-B36A-AAF9DD49BAAF}" type="presParOf" srcId="{80EE4B63-0AA3-48B2-A2F0-82C36F547670}" destId="{B8B55A0D-C96E-43E8-864F-2C3B1A400B4E}" srcOrd="2" destOrd="0" presId="urn:microsoft.com/office/officeart/2005/8/layout/process1"/>
    <dgm:cxn modelId="{40CBDA09-F939-4CA6-96A8-7BE2928A22AA}" type="presParOf" srcId="{80EE4B63-0AA3-48B2-A2F0-82C36F547670}" destId="{4B8AAD24-5BC9-4DA0-9BC9-ADE72A3A2772}" srcOrd="3" destOrd="0" presId="urn:microsoft.com/office/officeart/2005/8/layout/process1"/>
    <dgm:cxn modelId="{437F5810-88C6-4B25-BF7B-E59182CF2E1A}" type="presParOf" srcId="{4B8AAD24-5BC9-4DA0-9BC9-ADE72A3A2772}" destId="{68E73CF8-E929-4963-80F0-617486AFEA97}" srcOrd="0" destOrd="0" presId="urn:microsoft.com/office/officeart/2005/8/layout/process1"/>
    <dgm:cxn modelId="{6B916550-E712-40B5-9DF3-7E74A3FED9A8}" type="presParOf" srcId="{80EE4B63-0AA3-48B2-A2F0-82C36F547670}" destId="{6B392F43-B90C-484C-B417-0AF84DA5E7A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BF0CFC-C4C6-4DEB-A4DE-6BE519D1C7D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E3567D-29AF-43AC-90FD-640B21758042}">
      <dgm:prSet/>
      <dgm:spPr/>
      <dgm:t>
        <a:bodyPr/>
        <a:lstStyle/>
        <a:p>
          <a:r>
            <a:rPr lang="uk-UA" b="1"/>
            <a:t>Види контролю:</a:t>
          </a:r>
          <a:endParaRPr lang="en-US"/>
        </a:p>
      </dgm:t>
    </dgm:pt>
    <dgm:pt modelId="{5270C614-5432-4D2F-8514-C936F6435D94}" type="parTrans" cxnId="{774BFEF1-E03F-419E-A4C9-C8131754FA1B}">
      <dgm:prSet/>
      <dgm:spPr/>
      <dgm:t>
        <a:bodyPr/>
        <a:lstStyle/>
        <a:p>
          <a:endParaRPr lang="en-US"/>
        </a:p>
      </dgm:t>
    </dgm:pt>
    <dgm:pt modelId="{C40D512A-9A2C-43FC-9961-D1505C2D67D9}" type="sibTrans" cxnId="{774BFEF1-E03F-419E-A4C9-C8131754FA1B}">
      <dgm:prSet/>
      <dgm:spPr/>
      <dgm:t>
        <a:bodyPr/>
        <a:lstStyle/>
        <a:p>
          <a:endParaRPr lang="en-US"/>
        </a:p>
      </dgm:t>
    </dgm:pt>
    <dgm:pt modelId="{6F0F545B-8A32-4439-A09F-39C8E1060632}">
      <dgm:prSet/>
      <dgm:spPr/>
      <dgm:t>
        <a:bodyPr/>
        <a:lstStyle/>
        <a:p>
          <a:r>
            <a:rPr lang="uk-UA" b="1" i="1"/>
            <a:t>Польовий контроль </a:t>
          </a:r>
          <a:r>
            <a:rPr lang="uk-UA"/>
            <a:t>– контроль вимірювань окремих елементів (довжин, кутів, перевищень), який здійснюється безпосередньо в процесі вимірювань для завчасного виявлення і виправлення додатковими вимірами похибки, яка виникла. </a:t>
          </a:r>
          <a:endParaRPr lang="en-US"/>
        </a:p>
      </dgm:t>
    </dgm:pt>
    <dgm:pt modelId="{FD2F2290-BEB7-4CAB-AA70-D44E77D2CE65}" type="parTrans" cxnId="{2AD388DB-740D-4683-BAAC-999F1291E4BB}">
      <dgm:prSet/>
      <dgm:spPr/>
      <dgm:t>
        <a:bodyPr/>
        <a:lstStyle/>
        <a:p>
          <a:endParaRPr lang="en-US"/>
        </a:p>
      </dgm:t>
    </dgm:pt>
    <dgm:pt modelId="{B6ECA07B-B45E-41B2-B954-D3F7ED8B5A98}" type="sibTrans" cxnId="{2AD388DB-740D-4683-BAAC-999F1291E4BB}">
      <dgm:prSet/>
      <dgm:spPr/>
      <dgm:t>
        <a:bodyPr/>
        <a:lstStyle/>
        <a:p>
          <a:endParaRPr lang="en-US"/>
        </a:p>
      </dgm:t>
    </dgm:pt>
    <dgm:pt modelId="{189D0416-8F8F-45EB-A9BB-6020FFA9D00A}">
      <dgm:prSet/>
      <dgm:spPr/>
      <dgm:t>
        <a:bodyPr/>
        <a:lstStyle/>
        <a:p>
          <a:r>
            <a:rPr lang="uk-UA" b="1" i="1"/>
            <a:t>Заключний контроль</a:t>
          </a:r>
          <a:r>
            <a:rPr lang="uk-UA"/>
            <a:t> – контроль (оцінка точності) за певними геометричними умовами, який здійснюється в процесі камеральної обробки і потребує наявності надлишкових вимірювань і навіть надлишкових зйомок. </a:t>
          </a:r>
          <a:endParaRPr lang="en-US"/>
        </a:p>
      </dgm:t>
    </dgm:pt>
    <dgm:pt modelId="{7831BF5D-4C2E-45DD-B553-7E0E1542FA39}" type="parTrans" cxnId="{5A181102-0C10-4C07-8797-DB0B62FE9438}">
      <dgm:prSet/>
      <dgm:spPr/>
      <dgm:t>
        <a:bodyPr/>
        <a:lstStyle/>
        <a:p>
          <a:endParaRPr lang="en-US"/>
        </a:p>
      </dgm:t>
    </dgm:pt>
    <dgm:pt modelId="{E163FC6F-F554-4B9E-B980-044ED4B2E63E}" type="sibTrans" cxnId="{5A181102-0C10-4C07-8797-DB0B62FE9438}">
      <dgm:prSet/>
      <dgm:spPr/>
      <dgm:t>
        <a:bodyPr/>
        <a:lstStyle/>
        <a:p>
          <a:endParaRPr lang="en-US"/>
        </a:p>
      </dgm:t>
    </dgm:pt>
    <dgm:pt modelId="{7EC5BCAE-9262-4898-8368-65545D7FDF13}" type="pres">
      <dgm:prSet presAssocID="{FBBF0CFC-C4C6-4DEB-A4DE-6BE519D1C7DA}" presName="linear" presStyleCnt="0">
        <dgm:presLayoutVars>
          <dgm:animLvl val="lvl"/>
          <dgm:resizeHandles val="exact"/>
        </dgm:presLayoutVars>
      </dgm:prSet>
      <dgm:spPr/>
    </dgm:pt>
    <dgm:pt modelId="{89DB7600-13B0-42FB-A31D-74361982CD3C}" type="pres">
      <dgm:prSet presAssocID="{79E3567D-29AF-43AC-90FD-640B2175804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58CFA28-BFC8-4328-AF22-7D754B968758}" type="pres">
      <dgm:prSet presAssocID="{C40D512A-9A2C-43FC-9961-D1505C2D67D9}" presName="spacer" presStyleCnt="0"/>
      <dgm:spPr/>
    </dgm:pt>
    <dgm:pt modelId="{1EFAF9FC-50E8-4F7D-B148-5885658ACD7C}" type="pres">
      <dgm:prSet presAssocID="{6F0F545B-8A32-4439-A09F-39C8E106063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F829DD-4D42-409B-82BB-7CCDE375C782}" type="pres">
      <dgm:prSet presAssocID="{B6ECA07B-B45E-41B2-B954-D3F7ED8B5A98}" presName="spacer" presStyleCnt="0"/>
      <dgm:spPr/>
    </dgm:pt>
    <dgm:pt modelId="{E9940153-682E-4281-A284-790B7D4A7C80}" type="pres">
      <dgm:prSet presAssocID="{189D0416-8F8F-45EB-A9BB-6020FFA9D00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A181102-0C10-4C07-8797-DB0B62FE9438}" srcId="{FBBF0CFC-C4C6-4DEB-A4DE-6BE519D1C7DA}" destId="{189D0416-8F8F-45EB-A9BB-6020FFA9D00A}" srcOrd="2" destOrd="0" parTransId="{7831BF5D-4C2E-45DD-B553-7E0E1542FA39}" sibTransId="{E163FC6F-F554-4B9E-B980-044ED4B2E63E}"/>
    <dgm:cxn modelId="{BDA3670D-5E73-4B10-A769-DC419CCAEEBD}" type="presOf" srcId="{FBBF0CFC-C4C6-4DEB-A4DE-6BE519D1C7DA}" destId="{7EC5BCAE-9262-4898-8368-65545D7FDF13}" srcOrd="0" destOrd="0" presId="urn:microsoft.com/office/officeart/2005/8/layout/vList2"/>
    <dgm:cxn modelId="{75E65536-DAD2-49A4-95E1-E37B9CC9AE8B}" type="presOf" srcId="{79E3567D-29AF-43AC-90FD-640B21758042}" destId="{89DB7600-13B0-42FB-A31D-74361982CD3C}" srcOrd="0" destOrd="0" presId="urn:microsoft.com/office/officeart/2005/8/layout/vList2"/>
    <dgm:cxn modelId="{2AD388DB-740D-4683-BAAC-999F1291E4BB}" srcId="{FBBF0CFC-C4C6-4DEB-A4DE-6BE519D1C7DA}" destId="{6F0F545B-8A32-4439-A09F-39C8E1060632}" srcOrd="1" destOrd="0" parTransId="{FD2F2290-BEB7-4CAB-AA70-D44E77D2CE65}" sibTransId="{B6ECA07B-B45E-41B2-B954-D3F7ED8B5A98}"/>
    <dgm:cxn modelId="{18E566DD-A8DA-4E92-BBBB-1EC9BBC1D928}" type="presOf" srcId="{189D0416-8F8F-45EB-A9BB-6020FFA9D00A}" destId="{E9940153-682E-4281-A284-790B7D4A7C80}" srcOrd="0" destOrd="0" presId="urn:microsoft.com/office/officeart/2005/8/layout/vList2"/>
    <dgm:cxn modelId="{774BFEF1-E03F-419E-A4C9-C8131754FA1B}" srcId="{FBBF0CFC-C4C6-4DEB-A4DE-6BE519D1C7DA}" destId="{79E3567D-29AF-43AC-90FD-640B21758042}" srcOrd="0" destOrd="0" parTransId="{5270C614-5432-4D2F-8514-C936F6435D94}" sibTransId="{C40D512A-9A2C-43FC-9961-D1505C2D67D9}"/>
    <dgm:cxn modelId="{5A01B8FB-61B5-427A-919F-D65B7EF28EAD}" type="presOf" srcId="{6F0F545B-8A32-4439-A09F-39C8E1060632}" destId="{1EFAF9FC-50E8-4F7D-B148-5885658ACD7C}" srcOrd="0" destOrd="0" presId="urn:microsoft.com/office/officeart/2005/8/layout/vList2"/>
    <dgm:cxn modelId="{564B0DDE-6BC8-45E4-B426-401466458005}" type="presParOf" srcId="{7EC5BCAE-9262-4898-8368-65545D7FDF13}" destId="{89DB7600-13B0-42FB-A31D-74361982CD3C}" srcOrd="0" destOrd="0" presId="urn:microsoft.com/office/officeart/2005/8/layout/vList2"/>
    <dgm:cxn modelId="{BA76A455-2493-415E-AFBC-42609D4B7385}" type="presParOf" srcId="{7EC5BCAE-9262-4898-8368-65545D7FDF13}" destId="{B58CFA28-BFC8-4328-AF22-7D754B968758}" srcOrd="1" destOrd="0" presId="urn:microsoft.com/office/officeart/2005/8/layout/vList2"/>
    <dgm:cxn modelId="{98844C1D-D50A-44BE-97C2-414EA7FD5B8C}" type="presParOf" srcId="{7EC5BCAE-9262-4898-8368-65545D7FDF13}" destId="{1EFAF9FC-50E8-4F7D-B148-5885658ACD7C}" srcOrd="2" destOrd="0" presId="urn:microsoft.com/office/officeart/2005/8/layout/vList2"/>
    <dgm:cxn modelId="{8C965974-C3C3-42E1-9936-354403876254}" type="presParOf" srcId="{7EC5BCAE-9262-4898-8368-65545D7FDF13}" destId="{95F829DD-4D42-409B-82BB-7CCDE375C782}" srcOrd="3" destOrd="0" presId="urn:microsoft.com/office/officeart/2005/8/layout/vList2"/>
    <dgm:cxn modelId="{8ED27882-10E8-42F3-8F88-3C609FC4D0F5}" type="presParOf" srcId="{7EC5BCAE-9262-4898-8368-65545D7FDF13}" destId="{E9940153-682E-4281-A284-790B7D4A7C8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80312-4C0D-496B-9788-ADEC8186C865}">
      <dsp:nvSpPr>
        <dsp:cNvPr id="0" name=""/>
        <dsp:cNvSpPr/>
      </dsp:nvSpPr>
      <dsp:spPr>
        <a:xfrm>
          <a:off x="0" y="0"/>
          <a:ext cx="7952690" cy="13182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/>
            <a:t>Головна мета маркшейдерського забезпечення гірничого підприємства та маркшейдерської служби – забезпечення керівництва гірничого підприємства необхідною інформацією для ефективного і безпечного введення гірничих робіт. </a:t>
          </a:r>
          <a:endParaRPr lang="en-US" sz="1500" kern="1200"/>
        </a:p>
      </dsp:txBody>
      <dsp:txXfrm>
        <a:off x="38611" y="38611"/>
        <a:ext cx="6530184" cy="1241038"/>
      </dsp:txXfrm>
    </dsp:sp>
    <dsp:sp modelId="{0B3CAE53-447E-45F9-A6EA-CB345FEEF372}">
      <dsp:nvSpPr>
        <dsp:cNvPr id="0" name=""/>
        <dsp:cNvSpPr/>
      </dsp:nvSpPr>
      <dsp:spPr>
        <a:xfrm>
          <a:off x="701708" y="1537970"/>
          <a:ext cx="7952690" cy="1318260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/>
            <a:t>Для маркшейдерського забезпечення робіт гірничі підприємства утворюють </a:t>
          </a:r>
          <a:r>
            <a:rPr lang="uk-UA" sz="1500" b="1" i="1" kern="1200"/>
            <a:t>маркшейдерську службу</a:t>
          </a:r>
          <a:r>
            <a:rPr lang="uk-UA" sz="1500" kern="1200"/>
            <a:t>, укомплектовану необхідними спеціалістами та робітниками, забезпечену спеціально обладнаними приміщеннями, оснащену інструментами, приладами, матеріалами та засобами обробки інформації і тиражування маркшейд. документів.</a:t>
          </a:r>
          <a:endParaRPr lang="en-US" sz="1500" kern="1200"/>
        </a:p>
      </dsp:txBody>
      <dsp:txXfrm>
        <a:off x="740319" y="1576581"/>
        <a:ext cx="6316891" cy="1241038"/>
      </dsp:txXfrm>
    </dsp:sp>
    <dsp:sp modelId="{76B0ACC6-932F-4804-B795-ACB293F2488A}">
      <dsp:nvSpPr>
        <dsp:cNvPr id="0" name=""/>
        <dsp:cNvSpPr/>
      </dsp:nvSpPr>
      <dsp:spPr>
        <a:xfrm>
          <a:off x="1403416" y="3075940"/>
          <a:ext cx="7952690" cy="1318260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kern="1200"/>
            <a:t>Інструменти і прилади, що використовуються під час виконання вимірювань, досліджують і перевіряють з метою встановлення їх придатності для виконання робіт з дотриманням вимог інструкцій з експлуатації інструментів і приладів. Зазначені інструменти і прилади повинні пройти державну метрологічну експертизу.</a:t>
          </a:r>
          <a:endParaRPr lang="en-US" sz="1500" kern="1200"/>
        </a:p>
      </dsp:txBody>
      <dsp:txXfrm>
        <a:off x="1442027" y="3114551"/>
        <a:ext cx="6316891" cy="1241038"/>
      </dsp:txXfrm>
    </dsp:sp>
    <dsp:sp modelId="{516DB67F-D323-4465-ABAA-3AC2A982CEA9}">
      <dsp:nvSpPr>
        <dsp:cNvPr id="0" name=""/>
        <dsp:cNvSpPr/>
      </dsp:nvSpPr>
      <dsp:spPr>
        <a:xfrm>
          <a:off x="7095821" y="999680"/>
          <a:ext cx="856869" cy="856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288617" y="999680"/>
        <a:ext cx="471277" cy="644794"/>
      </dsp:txXfrm>
    </dsp:sp>
    <dsp:sp modelId="{AFC7E756-3107-4E19-AB90-2BDFA95BB679}">
      <dsp:nvSpPr>
        <dsp:cNvPr id="0" name=""/>
        <dsp:cNvSpPr/>
      </dsp:nvSpPr>
      <dsp:spPr>
        <a:xfrm>
          <a:off x="7797529" y="2528862"/>
          <a:ext cx="856869" cy="856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990325" y="2528862"/>
        <a:ext cx="471277" cy="6447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BB693-3609-414A-934A-B21ECC2B6BF6}">
      <dsp:nvSpPr>
        <dsp:cNvPr id="0" name=""/>
        <dsp:cNvSpPr/>
      </dsp:nvSpPr>
      <dsp:spPr>
        <a:xfrm>
          <a:off x="8223" y="548162"/>
          <a:ext cx="2457805" cy="32978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/>
            <a:t>Принцип 2. всі вимірювання виконуваного виду зйомки повинні відповідати точності, яка є необхідною для даного виду робіт.</a:t>
          </a:r>
          <a:endParaRPr lang="en-US" sz="1800" kern="1200"/>
        </a:p>
      </dsp:txBody>
      <dsp:txXfrm>
        <a:off x="80210" y="620149"/>
        <a:ext cx="2313831" cy="3153901"/>
      </dsp:txXfrm>
    </dsp:sp>
    <dsp:sp modelId="{BCBB3D23-0461-409F-9223-53DD581482E6}">
      <dsp:nvSpPr>
        <dsp:cNvPr id="0" name=""/>
        <dsp:cNvSpPr/>
      </dsp:nvSpPr>
      <dsp:spPr>
        <a:xfrm>
          <a:off x="2711809" y="1892332"/>
          <a:ext cx="521054" cy="609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711809" y="2014239"/>
        <a:ext cx="364738" cy="365721"/>
      </dsp:txXfrm>
    </dsp:sp>
    <dsp:sp modelId="{B8B55A0D-C96E-43E8-864F-2C3B1A400B4E}">
      <dsp:nvSpPr>
        <dsp:cNvPr id="0" name=""/>
        <dsp:cNvSpPr/>
      </dsp:nvSpPr>
      <dsp:spPr>
        <a:xfrm>
          <a:off x="3449150" y="548162"/>
          <a:ext cx="2457805" cy="3297875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/>
            <a:t>Недостатня точність підземної маркшейдерської зйомки призводить до псування гірничих виробок, порушує і ускладнює ведення гірничих робіт і може бути причиною аварій та масових нещасних випадків. </a:t>
          </a:r>
          <a:endParaRPr lang="en-US" sz="1800" kern="1200"/>
        </a:p>
      </dsp:txBody>
      <dsp:txXfrm>
        <a:off x="3521137" y="620149"/>
        <a:ext cx="2313831" cy="3153901"/>
      </dsp:txXfrm>
    </dsp:sp>
    <dsp:sp modelId="{4B8AAD24-5BC9-4DA0-9BC9-ADE72A3A2772}">
      <dsp:nvSpPr>
        <dsp:cNvPr id="0" name=""/>
        <dsp:cNvSpPr/>
      </dsp:nvSpPr>
      <dsp:spPr>
        <a:xfrm>
          <a:off x="6152736" y="1892332"/>
          <a:ext cx="521054" cy="609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152736" y="2014239"/>
        <a:ext cx="364738" cy="365721"/>
      </dsp:txXfrm>
    </dsp:sp>
    <dsp:sp modelId="{6B392F43-B90C-484C-B417-0AF84DA5E7A4}">
      <dsp:nvSpPr>
        <dsp:cNvPr id="0" name=""/>
        <dsp:cNvSpPr/>
      </dsp:nvSpPr>
      <dsp:spPr>
        <a:xfrm>
          <a:off x="6890078" y="548162"/>
          <a:ext cx="2457805" cy="3297875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/>
            <a:t>Надлишкова точність зйомки вимагає лишніх витрат сил і часу маркшейдера, що може призвести до збільшення вартості робіт та невчасного виконання зйомок. </a:t>
          </a:r>
          <a:endParaRPr lang="en-US" sz="1800" kern="1200"/>
        </a:p>
      </dsp:txBody>
      <dsp:txXfrm>
        <a:off x="6962065" y="620149"/>
        <a:ext cx="2313831" cy="31539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B7600-13B0-42FB-A31D-74361982CD3C}">
      <dsp:nvSpPr>
        <dsp:cNvPr id="0" name=""/>
        <dsp:cNvSpPr/>
      </dsp:nvSpPr>
      <dsp:spPr>
        <a:xfrm>
          <a:off x="0" y="373790"/>
          <a:ext cx="10515600" cy="116093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/>
            <a:t>Види контролю:</a:t>
          </a:r>
          <a:endParaRPr lang="en-US" sz="2100" kern="1200"/>
        </a:p>
      </dsp:txBody>
      <dsp:txXfrm>
        <a:off x="56672" y="430462"/>
        <a:ext cx="10402256" cy="1047588"/>
      </dsp:txXfrm>
    </dsp:sp>
    <dsp:sp modelId="{1EFAF9FC-50E8-4F7D-B148-5885658ACD7C}">
      <dsp:nvSpPr>
        <dsp:cNvPr id="0" name=""/>
        <dsp:cNvSpPr/>
      </dsp:nvSpPr>
      <dsp:spPr>
        <a:xfrm>
          <a:off x="0" y="1595202"/>
          <a:ext cx="10515600" cy="1160932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i="1" kern="1200"/>
            <a:t>Польовий контроль </a:t>
          </a:r>
          <a:r>
            <a:rPr lang="uk-UA" sz="2100" kern="1200"/>
            <a:t>– контроль вимірювань окремих елементів (довжин, кутів, перевищень), який здійснюється безпосередньо в процесі вимірювань для завчасного виявлення і виправлення додатковими вимірами похибки, яка виникла. </a:t>
          </a:r>
          <a:endParaRPr lang="en-US" sz="2100" kern="1200"/>
        </a:p>
      </dsp:txBody>
      <dsp:txXfrm>
        <a:off x="56672" y="1651874"/>
        <a:ext cx="10402256" cy="1047588"/>
      </dsp:txXfrm>
    </dsp:sp>
    <dsp:sp modelId="{E9940153-682E-4281-A284-790B7D4A7C80}">
      <dsp:nvSpPr>
        <dsp:cNvPr id="0" name=""/>
        <dsp:cNvSpPr/>
      </dsp:nvSpPr>
      <dsp:spPr>
        <a:xfrm>
          <a:off x="0" y="2816615"/>
          <a:ext cx="10515600" cy="1160932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i="1" kern="1200"/>
            <a:t>Заключний контроль</a:t>
          </a:r>
          <a:r>
            <a:rPr lang="uk-UA" sz="2100" kern="1200"/>
            <a:t> – контроль (оцінка точності) за певними геометричними умовами, який здійснюється в процесі камеральної обробки і потребує наявності надлишкових вимірювань і навіть надлишкових зйомок. </a:t>
          </a:r>
          <a:endParaRPr lang="en-US" sz="2100" kern="1200"/>
        </a:p>
      </dsp:txBody>
      <dsp:txXfrm>
        <a:off x="56672" y="2873287"/>
        <a:ext cx="10402256" cy="1047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CAA5D0-4B0C-BE06-50A5-00BB5B227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4E42C72-F99C-95EB-8FFD-1F8E12FE3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94FF7EA-D19C-290B-315F-C5963DCD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74C02F2-2264-E753-C9B4-55AD7FB5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E7F174A-4EA7-3E40-A19C-FA3139057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83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86852-86E4-DEB5-FF5F-8C5B98FE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AD8B123-59BF-7AC2-8504-51F83FFB0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BDBC17A-E091-7EBF-E131-8DB68A544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37ACE96-05B8-6534-9F19-56F2C417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49A50F5-96A2-987B-2196-11C2819F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25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703895F-AD5D-4994-221F-59DD3B96B8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8AD6FF0-A45B-C2B5-ADBC-15910DBB4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CF38A71-38AD-10F0-D7E3-BEE2A4ED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21142BD-D1E0-AB43-44FF-76A46E5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6572F91-4431-6262-6247-C405B2D4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208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58427-5F7B-FB10-9BDE-2703CDA2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D59502-9080-3119-A122-64BEBDEA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FB1B413-7CD1-5791-5F65-50F02E205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B85D67A-EAEE-3646-22CB-E781E3E6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5C64A71-DB27-A2C8-B2C3-E38E6E1EB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687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9F366-A4C6-B1E4-C25F-04B765AAD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4216BA4-D337-E2F8-BDB2-CCE333C96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3949FF7-2047-AD28-86FC-518CF5ACB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AAE1BFF-5346-F5A2-A50A-C12EC50AF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C17B390-C35D-AC82-50D6-5682277E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614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57CCF7-284D-AC85-7146-B2C006BDF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0407D58-C2D8-38E9-B0BE-43A33BA27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AA2A0E2-767C-AEC3-3A50-AEC7CA897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06569CF-89D6-A8E9-DD4F-AB28885F3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D260947-DDD7-3BE0-18E3-E8E2FBE1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080EAED-0B70-A9E5-8747-492ABE71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203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DB8129-1154-EA76-9919-EA0A1F453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ABBDE48-9208-FC4D-E6E9-B8B9AF37B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80B88C0-6EDA-5C2C-2828-A5AB1E0AD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1F1A083-1E8A-BDBD-6AF7-6F1DFBC7D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64C53FBF-A121-7CE2-1FD4-A6363D13C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44364BC-5C50-131F-ECA0-6EE6685F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314B6292-2D55-6CF2-F87F-46DE321C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711DBA0B-910E-4C4E-4FB6-D2183534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805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8F6E-EECD-657C-8691-0F6C91F37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DB9B966F-AB05-3F75-9221-6B22B6938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96745713-1E4A-86BB-388A-CA0C2A1F5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F20C9CE9-2F3A-D438-9F3D-8D6657DA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472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E93E6076-9E4C-A695-BFE1-AB29B46C8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BF5752B-7F3E-5959-EACF-8D289DAF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1E71ABC-2111-E015-7897-553F0109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18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9F1EFA-6275-33DB-B75B-D15AA2EEF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FB4C383-C3E6-FA04-668D-C54F8FC54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1BEC315-959E-7A98-2434-65B41557B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C11C0EA-D0AF-3E55-AA61-F6233B9A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8BFA62B-1192-94A7-6E85-FE884B26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A3E6C80-1754-4798-7D3B-8E6E9DD0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431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FCFD0-C840-F84C-6620-363A5C87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8BC987B6-BEAD-51C1-F504-17AD5B0AD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2EC4FA5-1F93-E938-8FB0-E424ECB8D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C021AEB-3993-B3FF-90CB-6C907C1A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5B88E93-A462-8F52-D7B4-1834A89C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D8C3057-FD41-8674-EE54-0910490C9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6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B3AA142-4DC4-A927-E9E7-959EA889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D6E4500-6607-B67B-3B6E-B85F69468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76AFCB1-7990-BCA5-F4E6-C959D56E7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452EDF-BF8B-402D-BDDC-D63D8C36E428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3AFD159-4BD4-F3BA-4649-D059BB377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E87A70-8581-A786-C54E-6BD201C96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E87933-31B3-4225-9329-1557E12DC8F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04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F6E874-9092-A7E9-EB9B-6EF199438F5F}"/>
              </a:ext>
            </a:extLst>
          </p:cNvPr>
          <p:cNvSpPr txBox="1"/>
          <p:nvPr/>
        </p:nvSpPr>
        <p:spPr>
          <a:xfrm>
            <a:off x="838200" y="1825625"/>
            <a:ext cx="55584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Назва "</a:t>
            </a:r>
            <a:r>
              <a:rPr lang="en-US" b="1">
                <a:effectLst/>
              </a:rPr>
              <a:t>МАРКШЕЙДЕРСЬКА СПРАВА</a:t>
            </a:r>
            <a:r>
              <a:rPr lang="en-US">
                <a:effectLst/>
              </a:rPr>
              <a:t>" </a:t>
            </a:r>
            <a:br>
              <a:rPr lang="en-US">
                <a:effectLst/>
              </a:rPr>
            </a:br>
            <a:r>
              <a:rPr lang="en-US">
                <a:effectLst/>
              </a:rPr>
              <a:t>походить від німецького слова </a:t>
            </a:r>
            <a:br>
              <a:rPr lang="en-US">
                <a:effectLst/>
              </a:rPr>
            </a:br>
            <a:r>
              <a:rPr lang="en-US" b="1">
                <a:effectLst/>
              </a:rPr>
              <a:t>die Markscheidenkunst </a:t>
            </a:r>
            <a:br>
              <a:rPr lang="en-US">
                <a:effectLst/>
              </a:rPr>
            </a:br>
            <a:r>
              <a:rPr lang="en-US">
                <a:effectLst/>
              </a:rPr>
              <a:t>(die Marke – кордон, межа, знак; </a:t>
            </a:r>
            <a:br>
              <a:rPr lang="en-US">
                <a:effectLst/>
              </a:rPr>
            </a:br>
            <a:r>
              <a:rPr lang="en-US">
                <a:effectLst/>
              </a:rPr>
              <a:t>scheiden – розрізняти, встановлювати, позначати; </a:t>
            </a:r>
            <a:br>
              <a:rPr lang="en-US">
                <a:effectLst/>
              </a:rPr>
            </a:br>
            <a:r>
              <a:rPr lang="en-US">
                <a:effectLst/>
              </a:rPr>
              <a:t>die Kunst – мистецтво).</a:t>
            </a:r>
            <a:endParaRPr lang="uk-UA">
              <a:effectLst/>
            </a:endParaRPr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b="1" i="1"/>
              <a:t>Маркшейдерська справа</a:t>
            </a:r>
            <a:r>
              <a:rPr lang="uk-UA"/>
              <a:t> – галузь гірничої науки і техніки, що займається комплексом вимірів, обчислень і геометричних побудов всіх видів для збору і документування даних, які виконуються на всіх стадіях пошуку, розвідки родовищ корисних копалин, їх видобутку відкритим і підземним способами, а також будівництва і експлуатації підземних споруд, не пов'язаних з видобуванням корисних копалин. (Статут Міжнародного товариства по маркшейдерській справі).</a:t>
            </a:r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>
              <a:effectLst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7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4E10AC-59E7-5B73-9708-C1E55CD5145A}"/>
              </a:ext>
            </a:extLst>
          </p:cNvPr>
          <p:cNvSpPr txBox="1"/>
          <p:nvPr/>
        </p:nvSpPr>
        <p:spPr>
          <a:xfrm>
            <a:off x="838200" y="1825625"/>
            <a:ext cx="55584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1"/>
              <a:t>Маркшейдерські роботи</a:t>
            </a:r>
            <a:r>
              <a:rPr lang="en-US"/>
              <a:t> – комплекс вимірювально-обчислювальних та графічних робіт, що виконуються фахівцями з маркшейдерської справи на всіх етапах освоєння родовищ корисних копалин, а також будівництва та експлуатації підземних об’єктів (геологічного вивчення, будівництва гірничих підприємств, експлуатації підземних об’єктів, розробки родовищ корисних копалин, консервації та ліквідації об’єктів надрокористування) для забезпечення правильного і безпечного ведення гірничих робіт.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40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9648D6-B41B-42D0-A817-AE2607B0B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4200" y="554152"/>
            <a:ext cx="574177" cy="1075866"/>
            <a:chOff x="10994200" y="554152"/>
            <a:chExt cx="574177" cy="1075866"/>
          </a:xfrm>
        </p:grpSpPr>
        <p:sp>
          <p:nvSpPr>
            <p:cNvPr id="1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13369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2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5951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solidFill>
              <a:schemeClr val="accent2"/>
            </a:solidFill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94200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2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E7DC9FEB-0C01-9C9D-15BE-FBA00A92DB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620595"/>
              </p:ext>
            </p:extLst>
          </p:nvPr>
        </p:nvGraphicFramePr>
        <p:xfrm>
          <a:off x="1188062" y="1825625"/>
          <a:ext cx="9356107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0789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2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: Rounded Corners 2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982941-2EFE-7A76-1BCC-FE266D982A9B}"/>
              </a:ext>
            </a:extLst>
          </p:cNvPr>
          <p:cNvSpPr txBox="1"/>
          <p:nvPr/>
        </p:nvSpPr>
        <p:spPr>
          <a:xfrm>
            <a:off x="396240" y="1112969"/>
            <a:ext cx="5601437" cy="4166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3600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i="1" kern="1200">
                <a:latin typeface="+mj-lt"/>
                <a:ea typeface="+mj-ea"/>
                <a:cs typeface="+mj-cs"/>
              </a:rPr>
              <a:t>Види</a:t>
            </a:r>
            <a:endParaRPr lang="uk-UA" sz="2800" b="1" i="1" kern="1200">
              <a:latin typeface="+mj-lt"/>
              <a:ea typeface="+mj-ea"/>
              <a:cs typeface="+mj-cs"/>
            </a:endParaRPr>
          </a:p>
          <a:p>
            <a:pPr marL="0" indent="3600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i="1" kern="1200">
                <a:latin typeface="+mj-lt"/>
                <a:ea typeface="+mj-ea"/>
                <a:cs typeface="+mj-cs"/>
              </a:rPr>
              <a:t> маркшейдерських</a:t>
            </a:r>
            <a:endParaRPr lang="uk-UA" sz="2800" b="1" i="1" kern="1200">
              <a:latin typeface="+mj-lt"/>
              <a:ea typeface="+mj-ea"/>
              <a:cs typeface="+mj-cs"/>
            </a:endParaRPr>
          </a:p>
          <a:p>
            <a:pPr marL="0" indent="3600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i="1" kern="1200">
                <a:latin typeface="+mj-lt"/>
                <a:ea typeface="+mj-ea"/>
                <a:cs typeface="+mj-cs"/>
              </a:rPr>
              <a:t> робіт</a:t>
            </a:r>
            <a:endParaRPr lang="en-US" sz="2800" kern="1200">
              <a:latin typeface="+mj-lt"/>
              <a:ea typeface="+mj-ea"/>
              <a:cs typeface="+mj-cs"/>
            </a:endParaRPr>
          </a:p>
        </p:txBody>
      </p:sp>
      <p:sp>
        <p:nvSpPr>
          <p:cNvPr id="48" name="Freeform: Shape 3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Freeform: Shape 3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3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82506C-D331-5DB5-FE5D-12FC6E32773F}"/>
              </a:ext>
            </a:extLst>
          </p:cNvPr>
          <p:cNvSpPr txBox="1"/>
          <p:nvPr/>
        </p:nvSpPr>
        <p:spPr>
          <a:xfrm>
            <a:off x="6096000" y="820880"/>
            <a:ext cx="5257799" cy="48893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i="1"/>
              <a:t>капітальні маркшейдерські роботи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/>
              <a:t>об’ємні маркшейдерські роботи разового характеру: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/>
              <a:t>створення або реконструкція опорної мережі на земній поверхні; 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/>
              <a:t>орієнтування та центрування, реконструкція підземних опорних мереж;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/>
              <a:t> забезпечення робіт під час проведення гірничих виробок зустрічними вибоями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i="1"/>
              <a:t>основні маркшейдерські роботи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базові роботи, що систематично повторюються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виконання з’єднувальних знімань і побудова підземних маркшейдерських опорних мереж;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фотограмметричні зйомки;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спостереження за зрушеннями і деформаціями земної поверхні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b="1" i="1"/>
              <a:t>поточні </a:t>
            </a:r>
            <a:br>
              <a:rPr lang="en-US" sz="1300" b="1" i="1"/>
            </a:br>
            <a:r>
              <a:rPr lang="en-US" sz="1300" b="1" i="1"/>
              <a:t>маркшейдерські роботи</a:t>
            </a:r>
            <a:endParaRPr lang="en-US" sz="1300" b="1"/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виробничі роботи, що виконуються постійно з відповідною періодичністю: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поповнювальні зйомки;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 задавання напрямків виробкам;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контроль за веденням обліку видобутих корисних копалин;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поповнення планів гірничих виробок актуалізованою інформацією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b="1"/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/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b="1"/>
          </a:p>
        </p:txBody>
      </p:sp>
      <p:sp>
        <p:nvSpPr>
          <p:cNvPr id="51" name="Freeform: Shape 3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3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4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7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69798B-F05E-5A12-00FD-C4C12770052B}"/>
              </a:ext>
            </a:extLst>
          </p:cNvPr>
          <p:cNvSpPr txBox="1"/>
          <p:nvPr/>
        </p:nvSpPr>
        <p:spPr>
          <a:xfrm>
            <a:off x="838200" y="1825625"/>
            <a:ext cx="55584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/>
              <a:t>Головна мета маркшейдерського забезпечення гірничого підприємства та маркшейдерської служби – забезпечення керівництва гірничого підприємства необхідною інформацією для ефективного і безпечного введення гірничих робіт. </a:t>
            </a: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/>
              <a:t>Основним видом маркшейдерських робіт при підземному способі розробки родовища є підземна маркшейдерська зйомка.</a:t>
            </a: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i="1"/>
              <a:t>Підземна маркшейдерська зйомка </a:t>
            </a:r>
            <a:r>
              <a:rPr lang="en-US" sz="1500"/>
              <a:t>– сукупність лінійних і кутових вимірювань, які виконуються в гірничих виробках та їх подальша обробка в прийнятій системі координат для визначення положення координат пунктів підземних маркшейдерських мереж, побудови маркшейдерських креслень і графічного зображення на них форми, стану, просторового положення гірничих виробок, а також форми, структури, якості і умов залягання корисних копалин і гірських порід. Зйомки потрібні також для вирішення різних геометричних і гірничотехнічних задач.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Block Arc 44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2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1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EEAAD3B-4A0B-CA2E-7649-C720E01CBEF4}"/>
              </a:ext>
            </a:extLst>
          </p:cNvPr>
          <p:cNvSpPr txBox="1"/>
          <p:nvPr/>
        </p:nvSpPr>
        <p:spPr>
          <a:xfrm>
            <a:off x="838200" y="2586789"/>
            <a:ext cx="10515600" cy="359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i="1"/>
              <a:t>Принцип 1. Зйомка повинна виконуватись від загального до конкретного, що зменшує можливість накопичення похибок вимірювань, яких неможливо уникнути, і підвищує точність зйомки. </a:t>
            </a: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Точність кожного попереднього етапу повинна бути вищою за точність подальшого рівно на стільки, наскільки це необхідно для того, щоб похибками початкових даних можна було б знехтувати. </a:t>
            </a: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А побудова маркшейдерських мереж здійснюється у декілька кроків: від вищого класу до нижчого, від великих вимірювань до більш дрібним, від більш точних вимірювань до менш точних.</a:t>
            </a: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При підземних зйомках від ствола до меж шахтного поля по основним виробкам прокладаються підземні опорні мережі, а вже на їх базі розвивається зйомочна основа у виробках різного призначення (менш точні зйомочні мережі 1 і 2 розрядів, які прокладаються відповідно по підготовчим і очисним виробкам відносно невеликої протяжності).</a:t>
            </a:r>
          </a:p>
        </p:txBody>
      </p:sp>
    </p:spTree>
    <p:extLst>
      <p:ext uri="{BB962C8B-B14F-4D97-AF65-F5344CB8AC3E}">
        <p14:creationId xmlns:p14="http://schemas.microsoft.com/office/powerpoint/2010/main" val="671027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0">
            <a:extLst>
              <a:ext uri="{FF2B5EF4-FFF2-40B4-BE49-F238E27FC236}">
                <a16:creationId xmlns:a16="http://schemas.microsoft.com/office/drawing/2014/main" id="{7A9648D6-B41B-42D0-A817-AE2607B0B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4200" y="554152"/>
            <a:ext cx="574177" cy="1075866"/>
            <a:chOff x="10994200" y="554152"/>
            <a:chExt cx="574177" cy="1075866"/>
          </a:xfrm>
        </p:grpSpPr>
        <p:sp>
          <p:nvSpPr>
            <p:cNvPr id="20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13369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2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5951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solidFill>
              <a:schemeClr val="accent2"/>
            </a:solidFill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94200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2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3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extBox 2">
            <a:extLst>
              <a:ext uri="{FF2B5EF4-FFF2-40B4-BE49-F238E27FC236}">
                <a16:creationId xmlns:a16="http://schemas.microsoft.com/office/drawing/2014/main" id="{41E3E308-923D-F1ED-C559-B1CEF0A124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6305344"/>
              </p:ext>
            </p:extLst>
          </p:nvPr>
        </p:nvGraphicFramePr>
        <p:xfrm>
          <a:off x="1188062" y="1825625"/>
          <a:ext cx="9356107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751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0693D7-0DEC-41FF-303C-EB7FEA41C80E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1"/>
              <a:t>Принцип 3. </a:t>
            </a:r>
            <a:r>
              <a:rPr lang="en-US" sz="2200" b="1" i="1" cap="all"/>
              <a:t>З</a:t>
            </a:r>
            <a:r>
              <a:rPr lang="en-US" sz="2200" b="1" i="1"/>
              <a:t>йомки повинні виконуватись з обов’язковим контролем правильності їх виконання і оцінкою точності :</a:t>
            </a: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1"/>
              <a:t>Контроль вимірювань –  повторні вимірювання</a:t>
            </a: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1"/>
              <a:t>Контроль обчислень    –  обчислення у «дві руки»</a:t>
            </a:r>
          </a:p>
          <a:p>
            <a:pPr marL="43200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1"/>
              <a:t>Контроль побудов        –  перевірка по планам і розрізам за розрахованими значеннями горизонтальних прокладань і перевищень</a:t>
            </a:r>
          </a:p>
        </p:txBody>
      </p:sp>
    </p:spTree>
    <p:extLst>
      <p:ext uri="{BB962C8B-B14F-4D97-AF65-F5344CB8AC3E}">
        <p14:creationId xmlns:p14="http://schemas.microsoft.com/office/powerpoint/2010/main" val="59487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DB840A1-02EF-9CC8-61FD-939347C39C3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4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398ECD0A-9F5A-F2E1-DCBC-0A40E2FC47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47515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8965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809</Words>
  <Application>Microsoft Office PowerPoint</Application>
  <PresentationFormat>Широкий екран</PresentationFormat>
  <Paragraphs>44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Марина Куницька</dc:creator>
  <cp:lastModifiedBy>Марина Куницька</cp:lastModifiedBy>
  <cp:revision>2</cp:revision>
  <dcterms:created xsi:type="dcterms:W3CDTF">2024-12-08T18:41:32Z</dcterms:created>
  <dcterms:modified xsi:type="dcterms:W3CDTF">2024-12-08T18:53:47Z</dcterms:modified>
</cp:coreProperties>
</file>