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/>
              <a:t>Зйомочне обґрунтування </a:t>
            </a:r>
            <a:r>
              <a:rPr lang="uk-UA" i="1" dirty="0" smtClean="0"/>
              <a:t>кар’єрів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625440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аналітичні </a:t>
            </a:r>
            <a:r>
              <a:rPr lang="uk-UA" dirty="0" smtClean="0"/>
              <a:t>мережі</a:t>
            </a:r>
            <a:endParaRPr lang="ru-RU" dirty="0"/>
          </a:p>
          <a:p>
            <a:pPr lvl="0"/>
            <a:r>
              <a:rPr lang="uk-UA" dirty="0"/>
              <a:t>геодезичні </a:t>
            </a:r>
            <a:r>
              <a:rPr lang="uk-UA" dirty="0" err="1" smtClean="0"/>
              <a:t>засічки</a:t>
            </a:r>
            <a:endParaRPr lang="ru-RU" dirty="0"/>
          </a:p>
          <a:p>
            <a:pPr lvl="0"/>
            <a:r>
              <a:rPr lang="uk-UA" dirty="0"/>
              <a:t>полярний </a:t>
            </a:r>
            <a:r>
              <a:rPr lang="uk-UA" dirty="0" smtClean="0"/>
              <a:t>спосіб</a:t>
            </a:r>
            <a:endParaRPr lang="ru-RU" dirty="0"/>
          </a:p>
          <a:p>
            <a:pPr lvl="0"/>
            <a:r>
              <a:rPr lang="uk-UA" dirty="0"/>
              <a:t>теодолітні </a:t>
            </a:r>
            <a:r>
              <a:rPr lang="uk-UA" dirty="0" smtClean="0"/>
              <a:t>ходи</a:t>
            </a:r>
            <a:endParaRPr lang="ru-RU" dirty="0"/>
          </a:p>
          <a:p>
            <a:pPr lvl="0"/>
            <a:r>
              <a:rPr lang="uk-UA" dirty="0"/>
              <a:t>експлуатаційні </a:t>
            </a:r>
            <a:r>
              <a:rPr lang="uk-UA" dirty="0" smtClean="0"/>
              <a:t>сітки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Пункти зйомочної мережі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На основі пунктів опорної мережі маркшейдер кар’єру визначає пункти зйомочного обґрунтування, з яких безпосередньо виконуються зйомка та інші роботи.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Пункти зйомочної мережі закріплюють постійними або тимчасовими центрами. Постійний центр представляє собою металеву трубу, забиту в </a:t>
            </a:r>
            <a:r>
              <a:rPr lang="uk-UA" dirty="0" err="1"/>
              <a:t>грунт</a:t>
            </a:r>
            <a:r>
              <a:rPr lang="uk-UA" dirty="0"/>
              <a:t> та забетоновану у верхній частині.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Тимчасовий </a:t>
            </a:r>
            <a:r>
              <a:rPr lang="uk-UA" dirty="0"/>
              <a:t>центр складається з стержня, забитого у </a:t>
            </a:r>
            <a:r>
              <a:rPr lang="uk-UA" dirty="0" err="1"/>
              <a:t>грунт</a:t>
            </a:r>
            <a:r>
              <a:rPr lang="uk-UA" dirty="0"/>
              <a:t> при скельних породах. Навколо пунктів з кусків породи або іншого матеріалу викладається знак у вигляді хреста або кола, зафарбовується таким чином, що дозволяє легко знаходити пункт на уступі, та зберігає від ненавмисного знищення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6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Види зйомочного </a:t>
            </a:r>
            <a:r>
              <a:rPr lang="uk-UA" i="1" dirty="0" err="1"/>
              <a:t>обгрунтування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cap="all" dirty="0"/>
              <a:t>в </a:t>
            </a:r>
            <a:r>
              <a:rPr lang="ru-RU" sz="1600" dirty="0"/>
              <a:t>кожному конкретному </a:t>
            </a:r>
            <a:r>
              <a:rPr lang="ru-RU" sz="1600" dirty="0" err="1"/>
              <a:t>випадку</a:t>
            </a:r>
            <a:r>
              <a:rPr lang="ru-RU" sz="1600" dirty="0"/>
              <a:t> при </a:t>
            </a:r>
            <a:r>
              <a:rPr lang="ru-RU" sz="1600" dirty="0" err="1"/>
              <a:t>виборі</a:t>
            </a:r>
            <a:r>
              <a:rPr lang="ru-RU" sz="1600" dirty="0"/>
              <a:t> способу </a:t>
            </a:r>
            <a:r>
              <a:rPr lang="ru-RU" sz="1600" dirty="0" err="1"/>
              <a:t>створення</a:t>
            </a:r>
            <a:r>
              <a:rPr lang="ru-RU" sz="1600" dirty="0"/>
              <a:t> </a:t>
            </a:r>
            <a:r>
              <a:rPr lang="ru-RU" sz="1600" dirty="0" err="1"/>
              <a:t>зйомочної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враховувати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200" dirty="0" err="1" smtClean="0"/>
              <a:t>необхідну</a:t>
            </a:r>
            <a:r>
              <a:rPr lang="ru-RU" sz="2200" dirty="0" smtClean="0"/>
              <a:t> </a:t>
            </a:r>
            <a:r>
              <a:rPr lang="ru-RU" sz="2200" dirty="0" err="1"/>
              <a:t>точність</a:t>
            </a:r>
            <a:r>
              <a:rPr lang="ru-RU" sz="2200" dirty="0"/>
              <a:t> </a:t>
            </a:r>
            <a:r>
              <a:rPr lang="ru-RU" sz="2200" dirty="0" err="1"/>
              <a:t>визначення</a:t>
            </a:r>
            <a:r>
              <a:rPr lang="ru-RU" sz="2200" dirty="0"/>
              <a:t> </a:t>
            </a:r>
            <a:r>
              <a:rPr lang="ru-RU" sz="2200" dirty="0" err="1"/>
              <a:t>положення</a:t>
            </a:r>
            <a:r>
              <a:rPr lang="ru-RU" sz="2200" dirty="0"/>
              <a:t> </a:t>
            </a:r>
            <a:r>
              <a:rPr lang="ru-RU" sz="2200" dirty="0" err="1"/>
              <a:t>окремих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мережі</a:t>
            </a:r>
            <a:r>
              <a:rPr lang="ru-RU" sz="2200" dirty="0"/>
              <a:t> </a:t>
            </a:r>
            <a:r>
              <a:rPr lang="ru-RU" sz="2200" dirty="0" err="1"/>
              <a:t>відносно</a:t>
            </a:r>
            <a:r>
              <a:rPr lang="ru-RU" sz="2200" dirty="0"/>
              <a:t> </a:t>
            </a:r>
            <a:r>
              <a:rPr lang="ru-RU" sz="2200" dirty="0" err="1"/>
              <a:t>опорних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на </a:t>
            </a:r>
            <a:r>
              <a:rPr lang="ru-RU" sz="2200" dirty="0" err="1"/>
              <a:t>всіх</a:t>
            </a:r>
            <a:r>
              <a:rPr lang="ru-RU" sz="2200" dirty="0"/>
              <a:t> без </a:t>
            </a:r>
            <a:r>
              <a:rPr lang="ru-RU" sz="2200" dirty="0" err="1"/>
              <a:t>виключення</a:t>
            </a:r>
            <a:r>
              <a:rPr lang="ru-RU" sz="2200" dirty="0"/>
              <a:t> </a:t>
            </a:r>
            <a:r>
              <a:rPr lang="ru-RU" sz="2200" dirty="0" err="1"/>
              <a:t>ділянках</a:t>
            </a:r>
            <a:r>
              <a:rPr lang="ru-RU" sz="2200" dirty="0"/>
              <a:t> і горизонтах </a:t>
            </a:r>
            <a:r>
              <a:rPr lang="ru-RU" sz="2200" dirty="0" err="1"/>
              <a:t>кар’єра</a:t>
            </a:r>
            <a:r>
              <a:rPr lang="ru-RU" sz="2200" dirty="0"/>
              <a:t>;</a:t>
            </a:r>
          </a:p>
          <a:p>
            <a:r>
              <a:rPr lang="ru-RU" sz="2200" dirty="0" err="1" smtClean="0"/>
              <a:t>зручність</a:t>
            </a:r>
            <a:r>
              <a:rPr lang="ru-RU" sz="2200" dirty="0" smtClean="0"/>
              <a:t> </a:t>
            </a:r>
            <a:r>
              <a:rPr lang="ru-RU" sz="2200" dirty="0" err="1"/>
              <a:t>користування</a:t>
            </a:r>
            <a:r>
              <a:rPr lang="ru-RU" sz="2200" dirty="0"/>
              <a:t> </a:t>
            </a:r>
            <a:r>
              <a:rPr lang="ru-RU" sz="2200" dirty="0" err="1"/>
              <a:t>опорними</a:t>
            </a:r>
            <a:r>
              <a:rPr lang="ru-RU" sz="2200" dirty="0"/>
              <a:t> пунктами і пунктами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мережі</a:t>
            </a:r>
            <a:r>
              <a:rPr lang="ru-RU" sz="2200" dirty="0"/>
              <a:t>, при </a:t>
            </a:r>
            <a:r>
              <a:rPr lang="ru-RU" sz="2200" dirty="0" err="1"/>
              <a:t>проведені</a:t>
            </a:r>
            <a:r>
              <a:rPr lang="ru-RU" sz="2200" dirty="0"/>
              <a:t> </a:t>
            </a:r>
            <a:r>
              <a:rPr lang="ru-RU" sz="2200" dirty="0" err="1"/>
              <a:t>детальної</a:t>
            </a:r>
            <a:r>
              <a:rPr lang="ru-RU" sz="2200" dirty="0"/>
              <a:t> </a:t>
            </a:r>
            <a:r>
              <a:rPr lang="ru-RU" sz="2200" dirty="0" err="1"/>
              <a:t>маркшейдерської</a:t>
            </a:r>
            <a:r>
              <a:rPr lang="ru-RU" sz="2200" dirty="0"/>
              <a:t> </a:t>
            </a:r>
            <a:r>
              <a:rPr lang="ru-RU" sz="2200" dirty="0" err="1"/>
              <a:t>зйомки</a:t>
            </a:r>
            <a:r>
              <a:rPr lang="ru-RU" sz="2200" dirty="0"/>
              <a:t> в </a:t>
            </a:r>
            <a:r>
              <a:rPr lang="ru-RU" sz="2200" dirty="0" err="1"/>
              <a:t>кар’єрі</a:t>
            </a:r>
            <a:r>
              <a:rPr lang="ru-RU" sz="2200" dirty="0"/>
              <a:t>;</a:t>
            </a:r>
          </a:p>
          <a:p>
            <a:r>
              <a:rPr lang="ru-RU" sz="2200" dirty="0" err="1" smtClean="0"/>
              <a:t>необхідну</a:t>
            </a:r>
            <a:r>
              <a:rPr lang="ru-RU" sz="2200" dirty="0" smtClean="0"/>
              <a:t> </a:t>
            </a:r>
            <a:r>
              <a:rPr lang="ru-RU" sz="2200" dirty="0" err="1"/>
              <a:t>продуктивність</a:t>
            </a:r>
            <a:r>
              <a:rPr lang="ru-RU" sz="2200" dirty="0"/>
              <a:t> і простоту </a:t>
            </a:r>
            <a:r>
              <a:rPr lang="ru-RU" sz="2200" dirty="0" err="1"/>
              <a:t>польових</a:t>
            </a:r>
            <a:r>
              <a:rPr lang="ru-RU" sz="2200" dirty="0"/>
              <a:t> і </a:t>
            </a:r>
            <a:r>
              <a:rPr lang="ru-RU" sz="2200" dirty="0" err="1"/>
              <a:t>обчислюваних</a:t>
            </a:r>
            <a:r>
              <a:rPr lang="ru-RU" sz="2200" dirty="0"/>
              <a:t> </a:t>
            </a:r>
            <a:r>
              <a:rPr lang="ru-RU" sz="2200" dirty="0" err="1"/>
              <a:t>робіт</a:t>
            </a:r>
            <a:r>
              <a:rPr lang="ru-RU" sz="2200" dirty="0"/>
              <a:t>; </a:t>
            </a:r>
          </a:p>
          <a:p>
            <a:r>
              <a:rPr lang="ru-RU" sz="2200" dirty="0" smtClean="0"/>
              <a:t>по </a:t>
            </a:r>
            <a:r>
              <a:rPr lang="ru-RU" sz="2200" dirty="0" err="1"/>
              <a:t>можливості</a:t>
            </a:r>
            <a:r>
              <a:rPr lang="ru-RU" sz="2200" dirty="0"/>
              <a:t> </a:t>
            </a:r>
            <a:r>
              <a:rPr lang="ru-RU" sz="2200" dirty="0" err="1"/>
              <a:t>більш</a:t>
            </a:r>
            <a:r>
              <a:rPr lang="ru-RU" sz="2200" dirty="0"/>
              <a:t> </a:t>
            </a:r>
            <a:r>
              <a:rPr lang="ru-RU" sz="2200" dirty="0" err="1"/>
              <a:t>тривале</a:t>
            </a:r>
            <a:r>
              <a:rPr lang="ru-RU" sz="2200" dirty="0"/>
              <a:t> </a:t>
            </a:r>
            <a:r>
              <a:rPr lang="ru-RU" sz="2200" dirty="0" err="1"/>
              <a:t>збереження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основи</a:t>
            </a:r>
            <a:r>
              <a:rPr lang="ru-RU" sz="22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зйомочних основ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В залежності від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оточуючого </a:t>
            </a:r>
            <a:r>
              <a:rPr lang="uk-UA" dirty="0"/>
              <a:t>рельєфу,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гірничо-геологічних </a:t>
            </a:r>
            <a:r>
              <a:rPr lang="uk-UA" dirty="0"/>
              <a:t>умов,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глибини</a:t>
            </a:r>
            <a:r>
              <a:rPr lang="uk-UA" dirty="0"/>
              <a:t>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розмірів </a:t>
            </a:r>
            <a:r>
              <a:rPr lang="uk-UA" dirty="0"/>
              <a:t>і конфігурації кар’єру,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а </a:t>
            </a:r>
            <a:r>
              <a:rPr lang="uk-UA" dirty="0"/>
              <a:t>також способу детальної маркшейдерської </a:t>
            </a:r>
            <a:r>
              <a:rPr lang="uk-UA" dirty="0" smtClean="0"/>
              <a:t>зйомки плановою </a:t>
            </a:r>
            <a:r>
              <a:rPr lang="uk-UA" dirty="0"/>
              <a:t>зйомочною основою можуть бути:</a:t>
            </a:r>
            <a:endParaRPr lang="ru-RU" dirty="0"/>
          </a:p>
          <a:p>
            <a:pPr lvl="0"/>
            <a:r>
              <a:rPr lang="uk-UA" dirty="0"/>
              <a:t>аналітичні мережі;</a:t>
            </a:r>
            <a:endParaRPr lang="ru-RU" dirty="0"/>
          </a:p>
          <a:p>
            <a:pPr lvl="0"/>
            <a:r>
              <a:rPr lang="uk-UA" dirty="0"/>
              <a:t>геодезичні </a:t>
            </a:r>
            <a:r>
              <a:rPr lang="uk-UA" dirty="0" err="1"/>
              <a:t>засічки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полярний спосіб;</a:t>
            </a:r>
            <a:endParaRPr lang="ru-RU" dirty="0"/>
          </a:p>
          <a:p>
            <a:pPr lvl="0"/>
            <a:r>
              <a:rPr lang="uk-UA" dirty="0"/>
              <a:t>теодолітні ходи;</a:t>
            </a:r>
            <a:endParaRPr lang="ru-RU" dirty="0"/>
          </a:p>
          <a:p>
            <a:pPr lvl="0"/>
            <a:r>
              <a:rPr lang="uk-UA" dirty="0"/>
              <a:t>експлуатаційні сітки.</a:t>
            </a:r>
            <a:endParaRPr lang="ru-RU" dirty="0"/>
          </a:p>
          <a:p>
            <a:pPr marL="0" indent="0">
              <a:buNone/>
            </a:pPr>
            <a:r>
              <a:rPr lang="ru-RU" cap="all" dirty="0"/>
              <a:t>в</a:t>
            </a:r>
            <a:r>
              <a:rPr lang="ru-RU" dirty="0"/>
              <a:t>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комбінації</a:t>
            </a:r>
            <a:r>
              <a:rPr lang="ru-RU" dirty="0"/>
              <a:t> з </a:t>
            </a:r>
            <a:r>
              <a:rPr lang="ru-RU" dirty="0" err="1"/>
              <a:t>перерахованих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зйомочної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4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Спосіб</a:t>
            </a:r>
            <a:r>
              <a:rPr lang="ru-RU" i="1" dirty="0"/>
              <a:t> </a:t>
            </a:r>
            <a:r>
              <a:rPr lang="ru-RU" i="1" dirty="0" err="1"/>
              <a:t>аналітичних</a:t>
            </a:r>
            <a:r>
              <a:rPr lang="ru-RU" i="1" dirty="0"/>
              <a:t> мереж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при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розмірах</a:t>
            </a:r>
            <a:r>
              <a:rPr lang="ru-RU" dirty="0"/>
              <a:t> і </a:t>
            </a:r>
            <a:r>
              <a:rPr lang="ru-RU" dirty="0" err="1"/>
              <a:t>глибини</a:t>
            </a:r>
            <a:r>
              <a:rPr lang="ru-RU" dirty="0"/>
              <a:t> </a:t>
            </a:r>
            <a:r>
              <a:rPr lang="ru-RU" dirty="0" err="1"/>
              <a:t>кар’єру</a:t>
            </a:r>
            <a:r>
              <a:rPr lang="ru-RU" dirty="0"/>
              <a:t>, коли </a:t>
            </a:r>
            <a:r>
              <a:rPr lang="ru-RU" dirty="0" err="1"/>
              <a:t>взаємна</a:t>
            </a:r>
            <a:r>
              <a:rPr lang="ru-RU" dirty="0"/>
              <a:t> </a:t>
            </a:r>
            <a:r>
              <a:rPr lang="ru-RU" dirty="0" err="1"/>
              <a:t>видимість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точками добра, а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незручно</a:t>
            </a:r>
            <a:r>
              <a:rPr lang="ru-RU" dirty="0"/>
              <a:t> </a:t>
            </a:r>
            <a:r>
              <a:rPr lang="ru-RU" dirty="0" err="1"/>
              <a:t>вимірювати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Аналітичні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мережі</a:t>
            </a:r>
            <a:r>
              <a:rPr lang="ru-RU" dirty="0"/>
              <a:t> </a:t>
            </a:r>
            <a:r>
              <a:rPr lang="ru-RU" dirty="0" err="1"/>
              <a:t>будують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трикутників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спираються</a:t>
            </a:r>
            <a:r>
              <a:rPr lang="ru-RU" dirty="0"/>
              <a:t> на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з </a:t>
            </a:r>
            <a:r>
              <a:rPr lang="ru-RU" dirty="0" err="1"/>
              <a:t>відомими</a:t>
            </a:r>
            <a:r>
              <a:rPr lang="ru-RU" dirty="0"/>
              <a:t> координатами</a:t>
            </a:r>
            <a:r>
              <a:rPr lang="uk-UA" dirty="0"/>
              <a:t>. </a:t>
            </a:r>
            <a:r>
              <a:rPr lang="ru-RU" dirty="0"/>
              <a:t>Для </a:t>
            </a:r>
            <a:r>
              <a:rPr lang="ru-RU" dirty="0" err="1"/>
              <a:t>витягнутих</a:t>
            </a:r>
            <a:r>
              <a:rPr lang="ru-RU" dirty="0"/>
              <a:t> по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кар’єрів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аналітична</a:t>
            </a:r>
            <a:r>
              <a:rPr lang="ru-RU" dirty="0"/>
              <a:t> мережа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однієї-двох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Кути в </a:t>
            </a:r>
            <a:r>
              <a:rPr lang="ru-RU" dirty="0" err="1"/>
              <a:t>трикутниках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не </a:t>
            </a:r>
            <a:r>
              <a:rPr lang="ru-RU" dirty="0" err="1"/>
              <a:t>більше</a:t>
            </a:r>
            <a:r>
              <a:rPr lang="ru-RU" dirty="0"/>
              <a:t> 150° і не </a:t>
            </a:r>
            <a:r>
              <a:rPr lang="ru-RU" dirty="0" err="1"/>
              <a:t>менше</a:t>
            </a:r>
            <a:r>
              <a:rPr lang="ru-RU" dirty="0"/>
              <a:t> 30°. </a:t>
            </a:r>
            <a:r>
              <a:rPr lang="ru-RU" dirty="0" err="1"/>
              <a:t>Кутова</a:t>
            </a:r>
            <a:r>
              <a:rPr lang="ru-RU" dirty="0"/>
              <a:t> </a:t>
            </a:r>
            <a:r>
              <a:rPr lang="ru-RU" dirty="0" err="1"/>
              <a:t>нев’язка</a:t>
            </a:r>
            <a:r>
              <a:rPr lang="ru-RU" dirty="0"/>
              <a:t> в кожному з </a:t>
            </a:r>
            <a:r>
              <a:rPr lang="ru-RU" dirty="0" err="1"/>
              <a:t>трикутників</a:t>
            </a:r>
            <a:r>
              <a:rPr lang="ru-RU" dirty="0"/>
              <a:t> не повинна </a:t>
            </a:r>
            <a:r>
              <a:rPr lang="ru-RU" dirty="0" err="1"/>
              <a:t>перевищувати</a:t>
            </a:r>
            <a:r>
              <a:rPr lang="ru-RU" dirty="0"/>
              <a:t> ±1'.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412010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3789041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Схема аналітичної мережі зйомочного обґрунтування: </a:t>
            </a:r>
            <a:endParaRPr lang="uk-UA" i="1" dirty="0" smtClean="0"/>
          </a:p>
          <a:p>
            <a:r>
              <a:rPr lang="uk-UA" i="1" dirty="0" smtClean="0"/>
              <a:t>А,В </a:t>
            </a:r>
            <a:r>
              <a:rPr lang="uk-UA" i="1" dirty="0"/>
              <a:t>- пункти опорної мережі, 1,2…</a:t>
            </a:r>
            <a:r>
              <a:rPr lang="en-US" i="1" dirty="0"/>
              <a:t>n</a:t>
            </a:r>
            <a:r>
              <a:rPr lang="uk-UA" i="1" dirty="0"/>
              <a:t> – пункти зйомочної мережі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6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/>
          <a:lstStyle/>
          <a:p>
            <a:r>
              <a:rPr lang="uk-UA" i="1" dirty="0"/>
              <a:t>Пряма та обернена </a:t>
            </a:r>
            <a:r>
              <a:rPr lang="uk-UA" i="1" dirty="0" err="1"/>
              <a:t>засічки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484784"/>
            <a:ext cx="3384376" cy="50300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На багатьох кар’єрах, при малій ширині робочих площадок розкривних і видобувних уступів досить широке застосування отримав спосіб побудови зйомочної основи у вигляді вставок окремих пунктів в опорну мережу </a:t>
            </a:r>
            <a:endParaRPr lang="uk-UA" dirty="0" smtClean="0"/>
          </a:p>
          <a:p>
            <a:pPr marL="0" indent="0">
              <a:buNone/>
            </a:pPr>
            <a:r>
              <a:rPr lang="uk-UA" i="1" dirty="0" smtClean="0">
                <a:solidFill>
                  <a:srgbClr val="FF0000"/>
                </a:solidFill>
              </a:rPr>
              <a:t>прямими </a:t>
            </a:r>
            <a:r>
              <a:rPr lang="uk-UA" i="1" dirty="0">
                <a:solidFill>
                  <a:srgbClr val="FF0000"/>
                </a:solidFill>
              </a:rPr>
              <a:t>і зворотними геодезичними </a:t>
            </a:r>
            <a:r>
              <a:rPr lang="uk-UA" i="1" dirty="0" err="1">
                <a:solidFill>
                  <a:srgbClr val="FF0000"/>
                </a:solidFill>
              </a:rPr>
              <a:t>засічками</a:t>
            </a:r>
            <a:r>
              <a:rPr lang="uk-UA" i="1" dirty="0">
                <a:solidFill>
                  <a:srgbClr val="FF0000"/>
                </a:solidFill>
              </a:rPr>
              <a:t>. </a:t>
            </a:r>
            <a:endParaRPr lang="uk-UA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При </a:t>
            </a:r>
            <a:r>
              <a:rPr lang="uk-UA" dirty="0"/>
              <a:t>цьому способі необхідно, щоб на бортах або поблизу бортів кар’єра була достатня кількість опорних пунктів і не менше 3–4 пунктів, які добре видно з будь-якої ділянки кар’єру.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Сутність способу полягає в тому, що визначаючи положення пункту </a:t>
            </a:r>
            <a:r>
              <a:rPr lang="ru-RU" i="1" dirty="0"/>
              <a:t>P</a:t>
            </a:r>
            <a:r>
              <a:rPr lang="uk-UA" baseline="-25000" dirty="0"/>
              <a:t>1</a:t>
            </a:r>
            <a:r>
              <a:rPr lang="uk-UA" dirty="0"/>
              <a:t> прямою геодезичною </a:t>
            </a:r>
            <a:r>
              <a:rPr lang="uk-UA" dirty="0" err="1"/>
              <a:t>засічкою</a:t>
            </a:r>
            <a:r>
              <a:rPr lang="uk-UA" dirty="0"/>
              <a:t>, у вихідних пунктах </a:t>
            </a:r>
            <a:r>
              <a:rPr lang="uk-UA" i="1" dirty="0"/>
              <a:t>А </a:t>
            </a:r>
            <a:r>
              <a:rPr lang="uk-UA" dirty="0"/>
              <a:t>і</a:t>
            </a:r>
            <a:r>
              <a:rPr lang="uk-UA" i="1" dirty="0"/>
              <a:t> В</a:t>
            </a:r>
            <a:r>
              <a:rPr lang="uk-UA" dirty="0"/>
              <a:t> вимірюють кути </a:t>
            </a:r>
            <a:r>
              <a:rPr lang="ru-RU" i="1" dirty="0">
                <a:sym typeface="Symbol"/>
              </a:rPr>
              <a:t></a:t>
            </a:r>
            <a:r>
              <a:rPr lang="uk-UA" baseline="-25000" dirty="0"/>
              <a:t>1</a:t>
            </a:r>
            <a:r>
              <a:rPr lang="uk-UA" dirty="0"/>
              <a:t> і </a:t>
            </a:r>
            <a:r>
              <a:rPr lang="ru-RU" i="1" dirty="0">
                <a:sym typeface="Symbol"/>
              </a:rPr>
              <a:t></a:t>
            </a:r>
            <a:r>
              <a:rPr lang="uk-UA" baseline="-25000" dirty="0"/>
              <a:t>2</a:t>
            </a:r>
            <a:r>
              <a:rPr lang="uk-UA" dirty="0"/>
              <a:t>. </a:t>
            </a:r>
            <a:r>
              <a:rPr lang="ru-RU" cap="all" dirty="0" err="1"/>
              <a:t>к</a:t>
            </a:r>
            <a:r>
              <a:rPr lang="ru-RU" dirty="0" err="1"/>
              <a:t>рім</a:t>
            </a:r>
            <a:r>
              <a:rPr lang="ru-RU" dirty="0"/>
              <a:t> того для контролю в пунктах </a:t>
            </a:r>
            <a:r>
              <a:rPr lang="ru-RU" i="1" dirty="0"/>
              <a:t>В</a:t>
            </a:r>
            <a:r>
              <a:rPr lang="ru-RU" dirty="0"/>
              <a:t> і </a:t>
            </a:r>
            <a:r>
              <a:rPr lang="ru-RU" i="1" dirty="0"/>
              <a:t>С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кути </a:t>
            </a:r>
            <a:r>
              <a:rPr lang="ru-RU" i="1" dirty="0">
                <a:sym typeface="Symbol"/>
              </a:rPr>
              <a:t></a:t>
            </a:r>
            <a:r>
              <a:rPr lang="ru-RU" baseline="-25000" dirty="0"/>
              <a:t>3</a:t>
            </a:r>
            <a:r>
              <a:rPr lang="ru-RU" dirty="0"/>
              <a:t> і </a:t>
            </a:r>
            <a:r>
              <a:rPr lang="ru-RU" i="1" dirty="0">
                <a:sym typeface="Symbol"/>
              </a:rPr>
              <a:t></a:t>
            </a:r>
            <a:r>
              <a:rPr lang="ru-RU" baseline="-25000" dirty="0"/>
              <a:t>4</a:t>
            </a:r>
            <a:r>
              <a:rPr lang="ru-RU" dirty="0"/>
              <a:t>, а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пункта </a:t>
            </a:r>
            <a:r>
              <a:rPr lang="ru-RU" i="1" dirty="0"/>
              <a:t>P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, </a:t>
            </a:r>
            <a:r>
              <a:rPr lang="ru-RU" dirty="0" err="1"/>
              <a:t>вимірюють</a:t>
            </a:r>
            <a:r>
              <a:rPr lang="ru-RU" dirty="0"/>
              <a:t> кути </a:t>
            </a:r>
            <a:r>
              <a:rPr lang="ru-RU" i="1" dirty="0">
                <a:sym typeface="Symbol"/>
              </a:rPr>
              <a:t></a:t>
            </a:r>
            <a:r>
              <a:rPr lang="ru-RU" baseline="-25000" dirty="0"/>
              <a:t>1</a:t>
            </a:r>
            <a:r>
              <a:rPr lang="ru-RU" dirty="0"/>
              <a:t> і </a:t>
            </a:r>
            <a:r>
              <a:rPr lang="ru-RU" i="1" dirty="0">
                <a:sym typeface="Symbol"/>
              </a:rPr>
              <a:t></a:t>
            </a:r>
            <a:r>
              <a:rPr lang="ru-RU" baseline="-25000" dirty="0"/>
              <a:t>2</a:t>
            </a:r>
            <a:r>
              <a:rPr lang="ru-RU" dirty="0"/>
              <a:t>.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348681" cy="2429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9350" y="3717032"/>
            <a:ext cx="4392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При </a:t>
            </a:r>
            <a:r>
              <a:rPr lang="ru-RU" sz="1400" dirty="0" err="1"/>
              <a:t>визначенні</a:t>
            </a:r>
            <a:r>
              <a:rPr lang="ru-RU" sz="1400" dirty="0"/>
              <a:t> </a:t>
            </a:r>
            <a:r>
              <a:rPr lang="ru-RU" sz="1400" dirty="0" err="1"/>
              <a:t>положення</a:t>
            </a:r>
            <a:r>
              <a:rPr lang="ru-RU" sz="1400" dirty="0"/>
              <a:t> пункта </a:t>
            </a:r>
            <a:r>
              <a:rPr lang="ru-RU" sz="1400" i="1" dirty="0"/>
              <a:t>P</a:t>
            </a:r>
            <a:r>
              <a:rPr lang="ru-RU" sz="1400" i="1" baseline="-25000" dirty="0"/>
              <a:t>2</a:t>
            </a:r>
            <a:r>
              <a:rPr lang="ru-RU" sz="1400" dirty="0"/>
              <a:t> </a:t>
            </a:r>
            <a:r>
              <a:rPr lang="ru-RU" sz="1400" dirty="0" err="1"/>
              <a:t>зворотною</a:t>
            </a:r>
            <a:r>
              <a:rPr lang="ru-RU" sz="1400" dirty="0"/>
              <a:t> </a:t>
            </a:r>
            <a:r>
              <a:rPr lang="ru-RU" sz="1400" dirty="0" err="1"/>
              <a:t>засічкою</a:t>
            </a:r>
            <a:r>
              <a:rPr lang="ru-RU" sz="1400" dirty="0"/>
              <a:t> з </a:t>
            </a:r>
            <a:r>
              <a:rPr lang="ru-RU" sz="1400" dirty="0" err="1"/>
              <a:t>нього</a:t>
            </a:r>
            <a:r>
              <a:rPr lang="ru-RU" sz="1400" dirty="0"/>
              <a:t> </a:t>
            </a:r>
            <a:r>
              <a:rPr lang="ru-RU" sz="1400" dirty="0" err="1"/>
              <a:t>вимірюють</a:t>
            </a:r>
            <a:r>
              <a:rPr lang="ru-RU" sz="1400" dirty="0"/>
              <a:t> кути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i="1" baseline="-25000" dirty="0"/>
              <a:t>1</a:t>
            </a:r>
            <a:r>
              <a:rPr lang="ru-RU" sz="1400" i="1" dirty="0"/>
              <a:t> </a:t>
            </a:r>
            <a:r>
              <a:rPr lang="ru-RU" sz="1400" dirty="0"/>
              <a:t>і</a:t>
            </a:r>
            <a:r>
              <a:rPr lang="ru-RU" sz="1400" i="1" dirty="0"/>
              <a:t>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baseline="-25000" dirty="0"/>
              <a:t>2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напрямками</a:t>
            </a:r>
            <a:r>
              <a:rPr lang="ru-RU" sz="1400" dirty="0"/>
              <a:t> на </a:t>
            </a:r>
            <a:r>
              <a:rPr lang="ru-RU" sz="1400" dirty="0" err="1"/>
              <a:t>вихідні</a:t>
            </a:r>
            <a:r>
              <a:rPr lang="ru-RU" sz="1400" dirty="0"/>
              <a:t> </a:t>
            </a:r>
            <a:r>
              <a:rPr lang="ru-RU" sz="1400" dirty="0" err="1"/>
              <a:t>пункти</a:t>
            </a:r>
            <a:r>
              <a:rPr lang="ru-RU" sz="1400" i="1" dirty="0"/>
              <a:t> А</a:t>
            </a:r>
            <a:r>
              <a:rPr lang="ru-RU" sz="1400" dirty="0"/>
              <a:t>,</a:t>
            </a:r>
            <a:r>
              <a:rPr lang="ru-RU" sz="1400" i="1" dirty="0"/>
              <a:t> Д </a:t>
            </a:r>
            <a:r>
              <a:rPr lang="ru-RU" sz="1400" dirty="0"/>
              <a:t>і</a:t>
            </a:r>
            <a:r>
              <a:rPr lang="ru-RU" sz="1400" i="1" dirty="0"/>
              <a:t> С</a:t>
            </a:r>
            <a:r>
              <a:rPr lang="ru-RU" sz="1400" dirty="0"/>
              <a:t>,</a:t>
            </a:r>
            <a:r>
              <a:rPr lang="ru-RU" sz="1400" i="1" dirty="0"/>
              <a:t> </a:t>
            </a:r>
            <a:r>
              <a:rPr lang="ru-RU" sz="1400" dirty="0"/>
              <a:t>а для контролю, </a:t>
            </a:r>
            <a:r>
              <a:rPr lang="ru-RU" sz="1400" dirty="0" err="1"/>
              <a:t>візіруванням</a:t>
            </a:r>
            <a:r>
              <a:rPr lang="ru-RU" sz="1400" dirty="0"/>
              <a:t> на пункт </a:t>
            </a:r>
            <a:r>
              <a:rPr lang="ru-RU" sz="1400" i="1" dirty="0"/>
              <a:t>В</a:t>
            </a:r>
            <a:r>
              <a:rPr lang="ru-RU" sz="1400" dirty="0"/>
              <a:t> – </a:t>
            </a:r>
            <a:r>
              <a:rPr lang="ru-RU" sz="1400" dirty="0" err="1"/>
              <a:t>додатковий</a:t>
            </a:r>
            <a:r>
              <a:rPr lang="ru-RU" sz="1400" dirty="0"/>
              <a:t> кут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i="1" baseline="-25000" dirty="0"/>
              <a:t>3</a:t>
            </a:r>
            <a:r>
              <a:rPr lang="ru-RU" sz="1400" dirty="0"/>
              <a:t>. </a:t>
            </a:r>
            <a:r>
              <a:rPr lang="ru-RU" sz="1400" cap="all" dirty="0"/>
              <a:t>п</a:t>
            </a:r>
            <a:r>
              <a:rPr lang="ru-RU" sz="1400" dirty="0"/>
              <a:t>ри </a:t>
            </a:r>
            <a:r>
              <a:rPr lang="ru-RU" sz="1400" dirty="0" err="1"/>
              <a:t>визначенні</a:t>
            </a:r>
            <a:r>
              <a:rPr lang="ru-RU" sz="1400" dirty="0"/>
              <a:t> координат </a:t>
            </a:r>
            <a:r>
              <a:rPr lang="ru-RU" sz="1400" cap="all" dirty="0"/>
              <a:t>х</a:t>
            </a:r>
            <a:r>
              <a:rPr lang="ru-RU" sz="1400" i="1" dirty="0"/>
              <a:t> </a:t>
            </a:r>
            <a:r>
              <a:rPr lang="ru-RU" sz="1400" dirty="0"/>
              <a:t>і</a:t>
            </a:r>
            <a:r>
              <a:rPr lang="ru-RU" sz="1400" i="1" dirty="0"/>
              <a:t> </a:t>
            </a:r>
            <a:r>
              <a:rPr lang="ru-RU" sz="1400" i="1" cap="all" dirty="0"/>
              <a:t>у</a:t>
            </a:r>
            <a:r>
              <a:rPr lang="ru-RU" sz="1400" cap="all" dirty="0"/>
              <a:t> </a:t>
            </a:r>
            <a:r>
              <a:rPr lang="ru-RU" sz="1400" dirty="0" err="1"/>
              <a:t>пунктів</a:t>
            </a:r>
            <a:r>
              <a:rPr lang="ru-RU" sz="1400" dirty="0"/>
              <a:t> </a:t>
            </a:r>
            <a:r>
              <a:rPr lang="ru-RU" sz="1400" i="1" dirty="0"/>
              <a:t>P</a:t>
            </a:r>
            <a:r>
              <a:rPr lang="ru-RU" sz="1400" baseline="-25000" dirty="0"/>
              <a:t>1</a:t>
            </a:r>
            <a:r>
              <a:rPr lang="ru-RU" sz="1400" dirty="0"/>
              <a:t> і </a:t>
            </a:r>
            <a:r>
              <a:rPr lang="ru-RU" sz="1400" i="1" dirty="0"/>
              <a:t>P</a:t>
            </a:r>
            <a:r>
              <a:rPr lang="ru-RU" sz="1400" i="1" baseline="-25000" dirty="0"/>
              <a:t>2</a:t>
            </a:r>
            <a:r>
              <a:rPr lang="ru-RU" sz="1400" dirty="0"/>
              <a:t> з </a:t>
            </a:r>
            <a:r>
              <a:rPr lang="ru-RU" sz="1400" dirty="0" err="1"/>
              <a:t>додатковими</a:t>
            </a:r>
            <a:r>
              <a:rPr lang="ru-RU" sz="1400" dirty="0"/>
              <a:t> (</a:t>
            </a:r>
            <a:r>
              <a:rPr lang="ru-RU" sz="1400" dirty="0" err="1"/>
              <a:t>контрольними</a:t>
            </a:r>
            <a:r>
              <a:rPr lang="ru-RU" sz="1400" dirty="0"/>
              <a:t>) </a:t>
            </a:r>
            <a:r>
              <a:rPr lang="ru-RU" sz="1400" dirty="0" err="1"/>
              <a:t>напрямками</a:t>
            </a:r>
            <a:r>
              <a:rPr lang="ru-RU" sz="1400" dirty="0"/>
              <a:t> пряма </a:t>
            </a:r>
            <a:r>
              <a:rPr lang="ru-RU" sz="1400" dirty="0" err="1"/>
              <a:t>засічка</a:t>
            </a:r>
            <a:r>
              <a:rPr lang="ru-RU" sz="1400" dirty="0"/>
              <a:t> пункта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вирішена</a:t>
            </a:r>
            <a:r>
              <a:rPr lang="ru-RU" sz="1400" dirty="0"/>
              <a:t> в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варіантах</a:t>
            </a:r>
            <a:r>
              <a:rPr lang="ru-RU" sz="1400" dirty="0"/>
              <a:t>, а </a:t>
            </a:r>
            <a:r>
              <a:rPr lang="ru-RU" sz="1400" dirty="0" err="1"/>
              <a:t>зворотна</a:t>
            </a:r>
            <a:r>
              <a:rPr lang="ru-RU" sz="1400" dirty="0"/>
              <a:t> в </a:t>
            </a:r>
            <a:r>
              <a:rPr lang="ru-RU" sz="1400" dirty="0" err="1"/>
              <a:t>чотирьох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безумовно</a:t>
            </a:r>
            <a:r>
              <a:rPr lang="ru-RU" sz="1400" dirty="0"/>
              <a:t> </a:t>
            </a:r>
            <a:r>
              <a:rPr lang="ru-RU" sz="1400" dirty="0" err="1"/>
              <a:t>гарантує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грубих</a:t>
            </a:r>
            <a:r>
              <a:rPr lang="ru-RU" sz="1400" dirty="0"/>
              <a:t> </a:t>
            </a:r>
            <a:r>
              <a:rPr lang="ru-RU" sz="1400" dirty="0" err="1"/>
              <a:t>помилок</a:t>
            </a:r>
            <a:r>
              <a:rPr lang="ru-RU" sz="1400" dirty="0"/>
              <a:t>, </a:t>
            </a:r>
            <a:r>
              <a:rPr lang="ru-RU" sz="1400" dirty="0" err="1"/>
              <a:t>допущених</a:t>
            </a:r>
            <a:r>
              <a:rPr lang="ru-RU" sz="1400" dirty="0"/>
              <a:t> при </a:t>
            </a:r>
            <a:r>
              <a:rPr lang="ru-RU" sz="1400" dirty="0" err="1"/>
              <a:t>кутових</a:t>
            </a:r>
            <a:r>
              <a:rPr lang="ru-RU" sz="1400" dirty="0"/>
              <a:t> </a:t>
            </a:r>
            <a:r>
              <a:rPr lang="ru-RU" sz="1400" dirty="0" err="1"/>
              <a:t>вимірюваннях</a:t>
            </a:r>
            <a:r>
              <a:rPr lang="ru-RU" sz="1400" dirty="0"/>
              <a:t> і </a:t>
            </a:r>
            <a:r>
              <a:rPr lang="ru-RU" sz="1400" dirty="0" err="1"/>
              <a:t>обчисленнях</a:t>
            </a:r>
            <a:r>
              <a:rPr lang="ru-RU" sz="1400" dirty="0"/>
              <a:t>. </a:t>
            </a:r>
            <a:r>
              <a:rPr lang="ru-RU" sz="1400" dirty="0" err="1"/>
              <a:t>Крім</a:t>
            </a:r>
            <a:r>
              <a:rPr lang="ru-RU" sz="1400" dirty="0"/>
              <a:t> того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змогу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вибір</a:t>
            </a:r>
            <a:r>
              <a:rPr lang="ru-RU" sz="1400" dirty="0"/>
              <a:t> і </a:t>
            </a:r>
            <a:r>
              <a:rPr lang="ru-RU" sz="1400" dirty="0" err="1"/>
              <a:t>скористатися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вигідним</a:t>
            </a:r>
            <a:r>
              <a:rPr lang="ru-RU" sz="1400" dirty="0"/>
              <a:t> </a:t>
            </a:r>
            <a:r>
              <a:rPr lang="ru-RU" sz="1400" dirty="0" err="1"/>
              <a:t>варіантом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 </a:t>
            </a:r>
            <a:r>
              <a:rPr lang="ru-RU" sz="1400" dirty="0" err="1"/>
              <a:t>конкретної</a:t>
            </a:r>
            <a:r>
              <a:rPr lang="ru-RU" sz="1400" dirty="0"/>
              <a:t> </a:t>
            </a:r>
            <a:r>
              <a:rPr lang="ru-RU" sz="1400" dirty="0" err="1"/>
              <a:t>засічки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3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r>
              <a:rPr lang="uk-UA" i="1" dirty="0"/>
              <a:t>Полярний спосіб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124744"/>
            <a:ext cx="3520440" cy="50014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На крупних кар’єрах зі значним віддаленням ділянок гірничих робіт від пунктів опорної мережі досить ефективним є </a:t>
            </a:r>
            <a:r>
              <a:rPr lang="uk-UA" dirty="0">
                <a:solidFill>
                  <a:srgbClr val="FF0000"/>
                </a:solidFill>
              </a:rPr>
              <a:t>полярний спосіб.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/>
              <a:t>Застосовують в умовах глибоких кар’єрів для визначення положення пунктів 1, 2, 3 зйомочної мережі, розташованих на різних горизонтах, якщо ці точки видно тільки з одного пункту </a:t>
            </a:r>
            <a:r>
              <a:rPr lang="uk-UA" i="1" dirty="0"/>
              <a:t>(О)</a:t>
            </a:r>
            <a:r>
              <a:rPr lang="uk-UA" dirty="0"/>
              <a:t> опорної мережі на відстані до 2000 м.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Визначення положення окремих зйомочних пунктів 1,2,3......</a:t>
            </a:r>
            <a:r>
              <a:rPr lang="ru-RU" i="1" dirty="0"/>
              <a:t>n</a:t>
            </a:r>
            <a:r>
              <a:rPr lang="uk-UA" i="1" dirty="0"/>
              <a:t>, </a:t>
            </a:r>
            <a:r>
              <a:rPr lang="uk-UA" dirty="0"/>
              <a:t>відносно напрямку</a:t>
            </a:r>
            <a:r>
              <a:rPr lang="uk-UA" i="1" dirty="0"/>
              <a:t> </a:t>
            </a:r>
            <a:r>
              <a:rPr lang="ru-RU" i="1" dirty="0"/>
              <a:t>NO</a:t>
            </a:r>
            <a:r>
              <a:rPr lang="uk-UA" dirty="0"/>
              <a:t> і полюса </a:t>
            </a:r>
            <a:r>
              <a:rPr lang="ru-RU" i="1" dirty="0"/>
              <a:t>O</a:t>
            </a:r>
            <a:r>
              <a:rPr lang="uk-UA" dirty="0"/>
              <a:t> полягає у вимірюванні на місцевості горизонтальних </a:t>
            </a:r>
            <a:r>
              <a:rPr lang="ru-RU" i="1" dirty="0">
                <a:sym typeface="Symbol"/>
              </a:rPr>
              <a:t></a:t>
            </a:r>
            <a:r>
              <a:rPr lang="uk-UA" i="1" baseline="-25000" dirty="0"/>
              <a:t>1</a:t>
            </a:r>
            <a:r>
              <a:rPr lang="uk-UA" dirty="0"/>
              <a:t>,</a:t>
            </a:r>
            <a:r>
              <a:rPr lang="uk-UA" i="1" dirty="0"/>
              <a:t> </a:t>
            </a:r>
            <a:r>
              <a:rPr lang="ru-RU" i="1" dirty="0">
                <a:sym typeface="Symbol"/>
              </a:rPr>
              <a:t></a:t>
            </a:r>
            <a:r>
              <a:rPr lang="uk-UA" baseline="-25000" dirty="0"/>
              <a:t>2</a:t>
            </a:r>
            <a:r>
              <a:rPr lang="uk-UA" dirty="0"/>
              <a:t>, </a:t>
            </a:r>
            <a:r>
              <a:rPr lang="ru-RU" i="1" dirty="0">
                <a:sym typeface="Symbol"/>
              </a:rPr>
              <a:t></a:t>
            </a:r>
            <a:r>
              <a:rPr lang="uk-UA" i="1" baseline="-25000" dirty="0"/>
              <a:t>3</a:t>
            </a:r>
            <a:r>
              <a:rPr lang="uk-UA" dirty="0"/>
              <a:t>......</a:t>
            </a:r>
            <a:r>
              <a:rPr lang="ru-RU" i="1" dirty="0">
                <a:sym typeface="Symbol"/>
              </a:rPr>
              <a:t></a:t>
            </a:r>
            <a:r>
              <a:rPr lang="ru-RU" i="1" baseline="-25000" dirty="0"/>
              <a:t>n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вертикальних</a:t>
            </a:r>
            <a:r>
              <a:rPr lang="ru-RU" dirty="0"/>
              <a:t>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1</a:t>
            </a:r>
            <a:r>
              <a:rPr lang="ru-RU" baseline="-25000" dirty="0"/>
              <a:t>,</a:t>
            </a:r>
            <a:r>
              <a:rPr lang="ru-RU" i="1" dirty="0"/>
              <a:t>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2</a:t>
            </a:r>
            <a:r>
              <a:rPr lang="ru-RU" i="1" dirty="0"/>
              <a:t>,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3</a:t>
            </a:r>
            <a:r>
              <a:rPr lang="ru-RU" dirty="0"/>
              <a:t>....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n</a:t>
            </a:r>
            <a:r>
              <a:rPr lang="ru-RU" dirty="0"/>
              <a:t> </a:t>
            </a:r>
            <a:r>
              <a:rPr lang="ru-RU" dirty="0" err="1"/>
              <a:t>кутів</a:t>
            </a:r>
            <a:r>
              <a:rPr lang="ru-RU" dirty="0"/>
              <a:t> </a:t>
            </a:r>
            <a:r>
              <a:rPr lang="ru-RU" dirty="0" err="1"/>
              <a:t>теодолітом</a:t>
            </a:r>
            <a:r>
              <a:rPr lang="ru-RU" dirty="0"/>
              <a:t> і </a:t>
            </a:r>
            <a:r>
              <a:rPr lang="ru-RU" dirty="0" err="1"/>
              <a:t>похилих</a:t>
            </a:r>
            <a:r>
              <a:rPr lang="ru-RU" dirty="0"/>
              <a:t> </a:t>
            </a:r>
            <a:r>
              <a:rPr lang="ru-RU" dirty="0" err="1"/>
              <a:t>відстаней</a:t>
            </a:r>
            <a:r>
              <a:rPr lang="ru-RU" i="1" dirty="0"/>
              <a:t> L</a:t>
            </a:r>
            <a:r>
              <a:rPr lang="ru-RU" i="1" baseline="-25000" dirty="0"/>
              <a:t>1</a:t>
            </a:r>
            <a:r>
              <a:rPr lang="ru-RU" dirty="0"/>
              <a:t>,</a:t>
            </a:r>
            <a:r>
              <a:rPr lang="ru-RU" baseline="-25000" dirty="0"/>
              <a:t> </a:t>
            </a:r>
            <a:r>
              <a:rPr lang="ru-RU" i="1" dirty="0"/>
              <a:t>L</a:t>
            </a:r>
            <a:r>
              <a:rPr lang="ru-RU" i="1" baseline="-25000" dirty="0"/>
              <a:t>2</a:t>
            </a:r>
            <a:r>
              <a:rPr lang="ru-RU" dirty="0"/>
              <a:t>,</a:t>
            </a:r>
            <a:r>
              <a:rPr lang="ru-RU" baseline="-25000" dirty="0"/>
              <a:t> </a:t>
            </a:r>
            <a:r>
              <a:rPr lang="ru-RU" i="1" dirty="0"/>
              <a:t>L</a:t>
            </a:r>
            <a:r>
              <a:rPr lang="ru-RU" i="1" baseline="-25000" dirty="0"/>
              <a:t>3</a:t>
            </a:r>
            <a:r>
              <a:rPr lang="ru-RU" i="1" dirty="0"/>
              <a:t>…</a:t>
            </a:r>
            <a:r>
              <a:rPr lang="ru-RU" i="1" dirty="0" err="1"/>
              <a:t>L</a:t>
            </a:r>
            <a:r>
              <a:rPr lang="ru-RU" i="1" baseline="-25000" dirty="0" err="1"/>
              <a:t>n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світловіддалеміра</a:t>
            </a:r>
            <a:r>
              <a:rPr lang="ru-RU" dirty="0"/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07" y="1340768"/>
            <a:ext cx="371267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8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Теодолітні ходи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один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.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протяжності</a:t>
            </a:r>
            <a:r>
              <a:rPr lang="ru-RU" dirty="0"/>
              <a:t> фронту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зручних</a:t>
            </a:r>
            <a:r>
              <a:rPr lang="ru-RU" dirty="0"/>
              <a:t> для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вимірювань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площадках </a:t>
            </a:r>
            <a:r>
              <a:rPr lang="ru-RU" dirty="0" err="1"/>
              <a:t>уступів</a:t>
            </a:r>
            <a:r>
              <a:rPr lang="ru-RU" dirty="0"/>
              <a:t> і </a:t>
            </a:r>
            <a:r>
              <a:rPr lang="ru-RU" dirty="0" err="1"/>
              <a:t>обмеженій</a:t>
            </a:r>
            <a:r>
              <a:rPr lang="ru-RU" dirty="0"/>
              <a:t> </a:t>
            </a:r>
            <a:r>
              <a:rPr lang="ru-RU" dirty="0" err="1"/>
              <a:t>видимості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r>
              <a:rPr lang="ru-RU" cap="all" dirty="0" err="1"/>
              <a:t>т</a:t>
            </a:r>
            <a:r>
              <a:rPr lang="ru-RU" dirty="0" err="1"/>
              <a:t>еодолітний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замкненим</a:t>
            </a:r>
            <a:r>
              <a:rPr lang="ru-RU" dirty="0"/>
              <a:t> і </a:t>
            </a:r>
            <a:r>
              <a:rPr lang="ru-RU" dirty="0" err="1"/>
              <a:t>розімкненим</a:t>
            </a:r>
            <a:r>
              <a:rPr lang="ru-RU" dirty="0"/>
              <a:t>.</a:t>
            </a:r>
            <a:r>
              <a:rPr lang="uk-UA" dirty="0"/>
              <a:t> Відстань між пунктами до 400 м, протяжність теодолітних ходів – 2,5 км.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Кути ходу </a:t>
            </a:r>
            <a:r>
              <a:rPr lang="ru-RU" dirty="0" err="1"/>
              <a:t>виміряють</a:t>
            </a:r>
            <a:r>
              <a:rPr lang="ru-RU" dirty="0"/>
              <a:t> </a:t>
            </a:r>
            <a:r>
              <a:rPr lang="ru-RU" dirty="0" err="1"/>
              <a:t>теодолітом</a:t>
            </a:r>
            <a:r>
              <a:rPr lang="ru-RU" dirty="0"/>
              <a:t> не </a:t>
            </a:r>
            <a:r>
              <a:rPr lang="ru-RU" dirty="0" err="1"/>
              <a:t>нижче</a:t>
            </a:r>
            <a:r>
              <a:rPr lang="ru-RU" dirty="0"/>
              <a:t> 30" </a:t>
            </a:r>
            <a:r>
              <a:rPr lang="ru-RU" dirty="0" err="1"/>
              <a:t>точності</a:t>
            </a:r>
            <a:r>
              <a:rPr lang="ru-RU" dirty="0"/>
              <a:t> одним </a:t>
            </a:r>
            <a:r>
              <a:rPr lang="ru-RU" dirty="0" err="1"/>
              <a:t>прийомом</a:t>
            </a:r>
            <a:r>
              <a:rPr lang="ru-RU" dirty="0"/>
              <a:t>.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рулетками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віддалеміром</a:t>
            </a:r>
            <a:r>
              <a:rPr lang="ru-RU" dirty="0"/>
              <a:t> в прямому і </a:t>
            </a:r>
            <a:r>
              <a:rPr lang="ru-RU" dirty="0" err="1"/>
              <a:t>зворотному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.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розходження</a:t>
            </a:r>
            <a:r>
              <a:rPr lang="ru-RU" dirty="0"/>
              <a:t> у </a:t>
            </a:r>
            <a:r>
              <a:rPr lang="ru-RU" dirty="0" err="1"/>
              <a:t>виміряних</a:t>
            </a:r>
            <a:r>
              <a:rPr lang="ru-RU" dirty="0"/>
              <a:t> </a:t>
            </a:r>
            <a:r>
              <a:rPr lang="ru-RU" dirty="0" err="1"/>
              <a:t>відстанях</a:t>
            </a:r>
            <a:r>
              <a:rPr lang="ru-RU" dirty="0"/>
              <a:t> 1:1000.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398266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4221088"/>
            <a:ext cx="3528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/>
              <a:t>Схема створення зйомочної основи </a:t>
            </a:r>
            <a:endParaRPr lang="uk-UA" i="1" dirty="0" smtClean="0"/>
          </a:p>
          <a:p>
            <a:pPr algn="ctr"/>
            <a:r>
              <a:rPr lang="uk-UA" i="1" dirty="0" smtClean="0"/>
              <a:t>прокладанням </a:t>
            </a:r>
            <a:r>
              <a:rPr lang="uk-UA" i="1" dirty="0"/>
              <a:t>теодолітного ходу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6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Експлуатаційні сітки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i="1" dirty="0"/>
              <a:t>Е</a:t>
            </a:r>
            <a:r>
              <a:rPr lang="ru-RU" i="1" dirty="0" err="1"/>
              <a:t>ксплуатаційної</a:t>
            </a:r>
            <a:r>
              <a:rPr lang="ru-RU" i="1" dirty="0"/>
              <a:t> </a:t>
            </a:r>
            <a:r>
              <a:rPr lang="ru-RU" i="1" dirty="0" err="1"/>
              <a:t>сі</a:t>
            </a:r>
            <a:r>
              <a:rPr lang="uk-UA" i="1" dirty="0"/>
              <a:t>тка</a:t>
            </a:r>
            <a:r>
              <a:rPr lang="uk-UA" b="1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умовну</a:t>
            </a:r>
            <a:r>
              <a:rPr lang="ru-RU" dirty="0"/>
              <a:t> систему </a:t>
            </a:r>
            <a:r>
              <a:rPr lang="ru-RU" dirty="0" err="1"/>
              <a:t>прямокутних</a:t>
            </a:r>
            <a:r>
              <a:rPr lang="ru-RU" dirty="0"/>
              <a:t> координат, </a:t>
            </a:r>
            <a:r>
              <a:rPr lang="ru-RU" dirty="0" err="1"/>
              <a:t>розбиту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кар’єрного</a:t>
            </a:r>
            <a:r>
              <a:rPr lang="ru-RU" dirty="0"/>
              <a:t> поля. </a:t>
            </a:r>
            <a:r>
              <a:rPr lang="ru-RU" dirty="0" err="1"/>
              <a:t>Зйомочними</a:t>
            </a:r>
            <a:r>
              <a:rPr lang="ru-RU" dirty="0"/>
              <a:t> пунктами </a:t>
            </a:r>
            <a:r>
              <a:rPr lang="ru-RU" dirty="0" err="1"/>
              <a:t>сітки</a:t>
            </a:r>
            <a:r>
              <a:rPr lang="ru-RU" dirty="0"/>
              <a:t> є точки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координатних</a:t>
            </a:r>
            <a:r>
              <a:rPr lang="ru-RU" dirty="0"/>
              <a:t> </a:t>
            </a:r>
            <a:r>
              <a:rPr lang="ru-RU" dirty="0" err="1"/>
              <a:t>вісей</a:t>
            </a:r>
            <a:r>
              <a:rPr lang="ru-RU" dirty="0"/>
              <a:t>, </a:t>
            </a:r>
            <a:r>
              <a:rPr lang="ru-RU" dirty="0" err="1"/>
              <a:t>закріплених</a:t>
            </a:r>
            <a:r>
              <a:rPr lang="ru-RU" dirty="0"/>
              <a:t> </a:t>
            </a:r>
            <a:r>
              <a:rPr lang="ru-RU" dirty="0" err="1"/>
              <a:t>постійними</a:t>
            </a:r>
            <a:r>
              <a:rPr lang="ru-RU" dirty="0"/>
              <a:t> центрами в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uk-UA" dirty="0"/>
              <a:t>Елементарні фігури стінок роблять у вигляді квадратів або прямокутників з розмірами сторін </a:t>
            </a:r>
            <a:r>
              <a:rPr lang="uk-UA" dirty="0" err="1"/>
              <a:t>вхрест</a:t>
            </a:r>
            <a:r>
              <a:rPr lang="uk-UA" dirty="0"/>
              <a:t> простягання фронту кар’єра в 20, 40 або 50 м. Розбивку сіток доцільно виконувати в два прийоми. </a:t>
            </a:r>
            <a:r>
              <a:rPr lang="uk-UA" dirty="0" err="1"/>
              <a:t>Першопочатково</a:t>
            </a:r>
            <a:r>
              <a:rPr lang="uk-UA" dirty="0"/>
              <a:t> розбивають основні квадрати 100</a:t>
            </a:r>
            <a:r>
              <a:rPr lang="ru-RU" dirty="0">
                <a:sym typeface="Symbol"/>
              </a:rPr>
              <a:t></a:t>
            </a:r>
            <a:r>
              <a:rPr lang="uk-UA" dirty="0"/>
              <a:t>100 або 200</a:t>
            </a:r>
            <a:r>
              <a:rPr lang="ru-RU" dirty="0">
                <a:sym typeface="Symbol"/>
              </a:rPr>
              <a:t></a:t>
            </a:r>
            <a:r>
              <a:rPr lang="uk-UA" dirty="0"/>
              <a:t>200 м. Розбивку  квадратів або прямокутників всередині основних квадратів зручніше виконувати при наближенні фронту гірничих робіт кар’єра.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3133023" cy="293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9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169</TotalTime>
  <Words>847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Зйомочне обґрунтування кар’єрів</vt:lpstr>
      <vt:lpstr>Пункти зйомочної мережі</vt:lpstr>
      <vt:lpstr>Види зйомочного обгрунтування</vt:lpstr>
      <vt:lpstr>Види зйомочних основ</vt:lpstr>
      <vt:lpstr>Спосіб аналітичних мереж</vt:lpstr>
      <vt:lpstr>Пряма та обернена засічки</vt:lpstr>
      <vt:lpstr>Полярний спосіб</vt:lpstr>
      <vt:lpstr>Теодолітні ходи</vt:lpstr>
      <vt:lpstr>Експлуатаційні сітки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Зйомочне обґрунтування кар’єрів</dc:title>
  <dc:creator>Людмила</dc:creator>
  <cp:lastModifiedBy>Пользователь Windows</cp:lastModifiedBy>
  <cp:revision>8</cp:revision>
  <dcterms:created xsi:type="dcterms:W3CDTF">2021-03-18T08:53:33Z</dcterms:created>
  <dcterms:modified xsi:type="dcterms:W3CDTF">2021-05-04T11:23:43Z</dcterms:modified>
</cp:coreProperties>
</file>