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62" r:id="rId5"/>
    <p:sldId id="264" r:id="rId6"/>
    <p:sldId id="261" r:id="rId7"/>
    <p:sldId id="267" r:id="rId8"/>
    <p:sldId id="272" r:id="rId9"/>
    <p:sldId id="268" r:id="rId10"/>
    <p:sldId id="265" r:id="rId11"/>
    <p:sldId id="282" r:id="rId12"/>
    <p:sldId id="283" r:id="rId13"/>
    <p:sldId id="284" r:id="rId14"/>
    <p:sldId id="279" r:id="rId15"/>
    <p:sldId id="287" r:id="rId16"/>
    <p:sldId id="286" r:id="rId17"/>
    <p:sldId id="295" r:id="rId18"/>
    <p:sldId id="285" r:id="rId19"/>
    <p:sldId id="290" r:id="rId20"/>
    <p:sldId id="289" r:id="rId21"/>
    <p:sldId id="288" r:id="rId22"/>
    <p:sldId id="292" r:id="rId23"/>
    <p:sldId id="29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25.09.2022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25.09.2022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556792"/>
            <a:ext cx="8206680" cy="3047652"/>
          </a:xfrm>
        </p:spPr>
        <p:txBody>
          <a:bodyPr>
            <a:normAutofit/>
          </a:bodyPr>
          <a:lstStyle/>
          <a:p>
            <a:pPr lvl="1" algn="ctr" rtl="0">
              <a:spcBef>
                <a:spcPct val="0"/>
              </a:spcBef>
            </a:pPr>
            <a:r>
              <a:rPr lang="uk-UA" sz="4800" b="1" dirty="0">
                <a:solidFill>
                  <a:schemeClr val="tx1"/>
                </a:solidFill>
                <a:latin typeface="+mj-lt"/>
              </a:rPr>
              <a:t>Лекція </a:t>
            </a:r>
            <a:r>
              <a:rPr lang="uk-UA" sz="4800" b="1" dirty="0" smtClean="0">
                <a:solidFill>
                  <a:schemeClr val="tx1"/>
                </a:solidFill>
                <a:latin typeface="+mj-lt"/>
              </a:rPr>
              <a:t>. </a:t>
            </a:r>
            <a:r>
              <a:rPr lang="uk-UA" sz="4800" dirty="0" smtClean="0">
                <a:solidFill>
                  <a:schemeClr val="tx1"/>
                </a:solidFill>
                <a:latin typeface="+mj-lt"/>
              </a:rPr>
              <a:t>Характеристика </a:t>
            </a:r>
            <a:r>
              <a:rPr lang="uk-UA" sz="4800" dirty="0">
                <a:solidFill>
                  <a:schemeClr val="tx1"/>
                </a:solidFill>
                <a:latin typeface="+mj-lt"/>
              </a:rPr>
              <a:t>сучасного екологічного стану природних вод.</a:t>
            </a:r>
            <a:br>
              <a:rPr lang="uk-UA" sz="4800" dirty="0">
                <a:solidFill>
                  <a:schemeClr val="tx1"/>
                </a:solidFill>
                <a:latin typeface="+mj-lt"/>
              </a:rPr>
            </a:br>
            <a:r>
              <a:rPr lang="uk-UA" b="1" dirty="0" smtClean="0">
                <a:solidFill>
                  <a:schemeClr val="tx1"/>
                </a:solidFill>
                <a:latin typeface="+mj-lt"/>
              </a:rPr>
              <a:t> </a:t>
            </a:r>
            <a:endParaRPr lang="uk-UA" dirty="0">
              <a:solidFill>
                <a:schemeClr val="tx1"/>
              </a:solidFill>
              <a:latin typeface="+mj-lt"/>
            </a:endParaRPr>
          </a:p>
        </p:txBody>
      </p:sp>
    </p:spTree>
    <p:extLst>
      <p:ext uri="{BB962C8B-B14F-4D97-AF65-F5344CB8AC3E}">
        <p14:creationId xmlns:p14="http://schemas.microsoft.com/office/powerpoint/2010/main" val="200392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188640"/>
            <a:ext cx="8424936" cy="3450696"/>
          </a:xfrm>
        </p:spPr>
        <p:txBody>
          <a:bodyPr/>
          <a:lstStyle/>
          <a:p>
            <a:pPr marL="0" indent="0">
              <a:buNone/>
            </a:pPr>
            <a:endParaRPr lang="uk-UA" dirty="0" smtClean="0"/>
          </a:p>
          <a:p>
            <a:pPr marL="0" indent="0">
              <a:buNone/>
            </a:pPr>
            <a:r>
              <a:rPr lang="uk-UA" dirty="0" smtClean="0"/>
              <a:t>На </a:t>
            </a:r>
            <a:r>
              <a:rPr lang="uk-UA" dirty="0"/>
              <a:t>узбережжі Чорного моря є солоні озера – </a:t>
            </a:r>
            <a:r>
              <a:rPr lang="uk-UA" b="1" dirty="0"/>
              <a:t>лимани. </a:t>
            </a:r>
            <a:r>
              <a:rPr lang="uk-UA" dirty="0"/>
              <a:t>Солоними озерами багатий Крим. Найвідоміше з них – озеро Сиваш, із якого добувають кухонну сіль та інші корисні речовини. Багато кримських озер улітку пересихають</a:t>
            </a:r>
            <a:r>
              <a:rPr lang="uk-UA" dirty="0" smtClean="0"/>
              <a:t>.</a:t>
            </a:r>
            <a:endParaRPr lang="uk-UA"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96952"/>
            <a:ext cx="7016289" cy="250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241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normAutofit/>
          </a:bodyPr>
          <a:lstStyle/>
          <a:p>
            <a:pPr marL="0" indent="0">
              <a:buNone/>
            </a:pPr>
            <a:r>
              <a:rPr lang="uk-UA" dirty="0" smtClean="0"/>
              <a:t>Господарсько-</a:t>
            </a:r>
            <a:r>
              <a:rPr lang="uk-UA" dirty="0" err="1" smtClean="0"/>
              <a:t>побутовi</a:t>
            </a:r>
            <a:r>
              <a:rPr lang="uk-UA" dirty="0"/>
              <a:t>, промислові </a:t>
            </a:r>
            <a:r>
              <a:rPr lang="uk-UA" dirty="0" err="1"/>
              <a:t>сiльськогосподарськi</a:t>
            </a:r>
            <a:r>
              <a:rPr lang="uk-UA" dirty="0"/>
              <a:t> скиди зумовлюють </a:t>
            </a:r>
            <a:r>
              <a:rPr lang="uk-UA" dirty="0" err="1"/>
              <a:t>хiмiчне</a:t>
            </a:r>
            <a:r>
              <a:rPr lang="uk-UA" dirty="0"/>
              <a:t>, фізичне </a:t>
            </a:r>
            <a:r>
              <a:rPr lang="uk-UA" dirty="0" err="1"/>
              <a:t>бiологiчне</a:t>
            </a:r>
            <a:r>
              <a:rPr lang="uk-UA" dirty="0"/>
              <a:t> й теплове забруднення гідросфери.</a:t>
            </a:r>
          </a:p>
          <a:p>
            <a:pPr marL="0" indent="0">
              <a:buNone/>
            </a:pPr>
            <a:r>
              <a:rPr lang="uk-UA" b="1" dirty="0" err="1"/>
              <a:t>Хiмiчне</a:t>
            </a:r>
            <a:r>
              <a:rPr lang="uk-UA" b="1" dirty="0"/>
              <a:t> забруднення води </a:t>
            </a:r>
            <a:r>
              <a:rPr lang="uk-UA" dirty="0"/>
              <a:t>відбувається внаслідок надходження у водойми зі стічними водами шкідливих домішок неорганічного та органічного походження: </a:t>
            </a:r>
            <a:r>
              <a:rPr lang="uk-UA" dirty="0" err="1"/>
              <a:t>сполук</a:t>
            </a:r>
            <a:r>
              <a:rPr lang="uk-UA" dirty="0"/>
              <a:t> миш’яку, свинцю, ртуті, </a:t>
            </a:r>
            <a:r>
              <a:rPr lang="uk-UA" dirty="0" err="1"/>
              <a:t>мiдi</a:t>
            </a:r>
            <a:r>
              <a:rPr lang="uk-UA" dirty="0"/>
              <a:t>, кадмію, хрому, фтору тощо. Вони поглинаються фітопланктоном i передаються далі харчовим ланцюжком більш високоорганізованим організмам, що супроводжується кумулятивним ефектом, який полягає в прогресуючому </a:t>
            </a:r>
            <a:r>
              <a:rPr lang="uk-UA" dirty="0" err="1" smtClean="0"/>
              <a:t>збiльшеннi</a:t>
            </a:r>
            <a:endParaRPr lang="uk-UA" dirty="0" smtClean="0"/>
          </a:p>
          <a:p>
            <a:pPr marL="0" indent="0">
              <a:buNone/>
            </a:pPr>
            <a:r>
              <a:rPr lang="uk-UA" dirty="0" smtClean="0"/>
              <a:t> </a:t>
            </a:r>
            <a:r>
              <a:rPr lang="uk-UA" dirty="0"/>
              <a:t>вмісту шкідливих </a:t>
            </a:r>
            <a:r>
              <a:rPr lang="uk-UA" dirty="0" err="1"/>
              <a:t>сполук</a:t>
            </a:r>
            <a:r>
              <a:rPr lang="uk-UA" dirty="0"/>
              <a:t> у кожній </a:t>
            </a:r>
            <a:r>
              <a:rPr lang="uk-UA" dirty="0" smtClean="0"/>
              <a:t>наступній</a:t>
            </a:r>
          </a:p>
          <a:p>
            <a:pPr marL="0" indent="0">
              <a:buNone/>
            </a:pPr>
            <a:r>
              <a:rPr lang="uk-UA" dirty="0" smtClean="0"/>
              <a:t> </a:t>
            </a:r>
            <a:r>
              <a:rPr lang="uk-UA" dirty="0"/>
              <a:t>ланці харчового ланцюжка. Більшість </a:t>
            </a:r>
            <a:r>
              <a:rPr lang="uk-UA" dirty="0" smtClean="0"/>
              <a:t>цих</a:t>
            </a:r>
          </a:p>
          <a:p>
            <a:pPr marL="0" indent="0">
              <a:buNone/>
            </a:pPr>
            <a:r>
              <a:rPr lang="uk-UA" dirty="0" smtClean="0"/>
              <a:t> </a:t>
            </a:r>
            <a:r>
              <a:rPr lang="uk-UA" dirty="0"/>
              <a:t>домішок є токсичними для </a:t>
            </a:r>
            <a:r>
              <a:rPr lang="uk-UA" dirty="0" smtClean="0"/>
              <a:t>мешканців</a:t>
            </a:r>
          </a:p>
          <a:p>
            <a:pPr marL="0" indent="0">
              <a:buNone/>
            </a:pPr>
            <a:r>
              <a:rPr lang="uk-UA" dirty="0" smtClean="0"/>
              <a:t> </a:t>
            </a:r>
            <a:r>
              <a:rPr lang="uk-UA" dirty="0"/>
              <a:t>водойм.</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569" y="4653136"/>
            <a:ext cx="3123431" cy="207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75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6336704"/>
          </a:xfrm>
        </p:spPr>
        <p:txBody>
          <a:bodyPr>
            <a:normAutofit lnSpcReduction="10000"/>
          </a:bodyPr>
          <a:lstStyle/>
          <a:p>
            <a:pPr marL="0" indent="0">
              <a:buNone/>
            </a:pPr>
            <a:r>
              <a:rPr lang="uk-UA" b="1" dirty="0"/>
              <a:t>Фізичне забруднення води </a:t>
            </a:r>
            <a:r>
              <a:rPr lang="uk-UA" dirty="0"/>
              <a:t>зумовлює зміни фізичних властивостей – прозорості, вмісту суспензій та інших нерозчинних домішок, </a:t>
            </a:r>
            <a:r>
              <a:rPr lang="uk-UA" dirty="0" err="1"/>
              <a:t>радiоактивностi</a:t>
            </a:r>
            <a:r>
              <a:rPr lang="uk-UA" dirty="0"/>
              <a:t> й температури тощо. Суспензії (пісок, намул, глинисті частин) потрапляють у водойми здебільшого внаслідок поверхневого змиву дощовими водами із сільськогосподарських полів, особливо тоді, коли розорюються водозахисні смуги вздовж річок i орні ділянки наближаються до самої межі води. Багато суспензій з діючих підприємств гірничодобувної промисловості заносять у водойми сильні вітри (пил). Тверді частинки знижують прозорість води, пригнічуючи процеси фотосинтезу водяних рослин, забиваючи зябра риб, органи дихання водних тварин, погіршують смакові якості води. Особливу небезпеку для всього живого становлять </a:t>
            </a:r>
            <a:r>
              <a:rPr lang="uk-UA" dirty="0" err="1"/>
              <a:t>радiоактивнi</a:t>
            </a:r>
            <a:r>
              <a:rPr lang="uk-UA" dirty="0"/>
              <a:t> відходи, які потрапляють у водойми внаслідок викидів з АЕС, з частинками золи від працюючих ТЕС тощо. Саме вони найбільше загрожують природним водам i живим організмам.</a:t>
            </a:r>
          </a:p>
        </p:txBody>
      </p:sp>
    </p:spTree>
    <p:extLst>
      <p:ext uri="{BB962C8B-B14F-4D97-AF65-F5344CB8AC3E}">
        <p14:creationId xmlns:p14="http://schemas.microsoft.com/office/powerpoint/2010/main" val="139988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6192688"/>
          </a:xfrm>
        </p:spPr>
        <p:txBody>
          <a:bodyPr/>
          <a:lstStyle/>
          <a:p>
            <a:pPr marL="0" indent="0">
              <a:buNone/>
            </a:pPr>
            <a:r>
              <a:rPr lang="uk-UA" b="1" dirty="0"/>
              <a:t>Теплове забруднення водойм </a:t>
            </a:r>
            <a:r>
              <a:rPr lang="uk-UA" dirty="0"/>
              <a:t>є окремим видом забруднення гідросфери, яке спричинене спусканням у водойми теплих вод з різних енергетичних установок. Тепло, що надходить з такими водами в ріки й озера, істотно змінює їх термічний i біологічний режими. Основними тепловими забруднювачами є АЕС. Як свідчать спостереження, у ріках, розташованих нижче діючих ТЕС та АЕС, порушуються умови нересту риб, гине зоопланктон, риби уражуються хворобами й паразитами.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357826"/>
            <a:ext cx="4104456" cy="307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03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lstStyle/>
          <a:p>
            <a:pPr marL="0" indent="0">
              <a:buNone/>
            </a:pPr>
            <a:r>
              <a:rPr lang="uk-UA" b="1" dirty="0" err="1"/>
              <a:t>Бiологiчне</a:t>
            </a:r>
            <a:r>
              <a:rPr lang="uk-UA" b="1" dirty="0"/>
              <a:t> забруднення водного середовища </a:t>
            </a:r>
            <a:r>
              <a:rPr lang="uk-UA" dirty="0"/>
              <a:t>полягає у надходженні зі стічними водами до водойм різних видів </a:t>
            </a:r>
            <a:r>
              <a:rPr lang="uk-UA" dirty="0" err="1"/>
              <a:t>мiкроорганiзмiв</a:t>
            </a:r>
            <a:r>
              <a:rPr lang="uk-UA" dirty="0"/>
              <a:t>, рослин i тварин (віруси, бактерій, грибки, черви), невластивих водній екосистемі, яка забруднюється. </a:t>
            </a:r>
            <a:r>
              <a:rPr lang="uk-UA" dirty="0" err="1"/>
              <a:t>Бiльшiсть</a:t>
            </a:r>
            <a:r>
              <a:rPr lang="uk-UA" dirty="0"/>
              <a:t> з них хвороботворні для людей, рослин i тварин. Найшкідливішими є комунально-побутові стоки, особливо коли вони надходять у водойми без очищення. Проте навіть за наявності очисних споруд певна кількість бактерій, вірусів тощо не затримується фільтрами й потрапляє у водойми. Промисловими біологічними забруднювачами є підприємства </a:t>
            </a:r>
            <a:r>
              <a:rPr lang="uk-UA" dirty="0" err="1"/>
              <a:t>шкiрообробної</a:t>
            </a:r>
            <a:r>
              <a:rPr lang="uk-UA" dirty="0"/>
              <a:t> промисловості, м’ясокомбінати, цукрові заводи.</a:t>
            </a:r>
          </a:p>
        </p:txBody>
      </p:sp>
    </p:spTree>
    <p:extLst>
      <p:ext uri="{BB962C8B-B14F-4D97-AF65-F5344CB8AC3E}">
        <p14:creationId xmlns:p14="http://schemas.microsoft.com/office/powerpoint/2010/main" val="229778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6264696"/>
          </a:xfrm>
        </p:spPr>
        <p:txBody>
          <a:bodyPr/>
          <a:lstStyle/>
          <a:p>
            <a:pPr marL="0" indent="0">
              <a:buNone/>
            </a:pPr>
            <a:endParaRPr lang="uk-UA" dirty="0" smtClean="0"/>
          </a:p>
          <a:p>
            <a:pPr marL="0" indent="0">
              <a:buNone/>
            </a:pPr>
            <a:r>
              <a:rPr lang="uk-UA" dirty="0" smtClean="0"/>
              <a:t>Найгостріший </a:t>
            </a:r>
            <a:r>
              <a:rPr lang="uk-UA" dirty="0"/>
              <a:t>екологічний стан спостерігається в басейнах річок Дніпра, Сіверського Дінця, річках Приазов’я, окремих притоках Дністра, Західного Бугу, де якість води класифікується як дуже брудна (VI клас). Для екосистем більшості водних об’єктів України властиві елементи екологічного та метаболічного регресу.</a:t>
            </a:r>
          </a:p>
          <a:p>
            <a:pPr marL="0" indent="0">
              <a:buNone/>
            </a:pPr>
            <a:r>
              <a:rPr lang="uk-UA" u="sng" dirty="0"/>
              <a:t>До основних забруднювальних речовин належать </a:t>
            </a:r>
            <a:r>
              <a:rPr lang="uk-UA" dirty="0"/>
              <a:t>нафтопродукти, феноли, азот амонійний та нітратний, важкі метали тощо.</a:t>
            </a:r>
          </a:p>
          <a:p>
            <a:pPr marL="0" indent="0">
              <a:buNone/>
            </a:pPr>
            <a:r>
              <a:rPr lang="uk-UA" dirty="0"/>
              <a:t>Для переважної більшості підприємств промисловості та комунального господарства скид забруднювальних речовин істотно перевищує встановлений рівень гранично допустимого скиду (далі – ГДС). Це призводить до забруднення водних об’єктів, порушення норм якості води.</a:t>
            </a:r>
          </a:p>
        </p:txBody>
      </p:sp>
    </p:spTree>
    <p:extLst>
      <p:ext uri="{BB962C8B-B14F-4D97-AF65-F5344CB8AC3E}">
        <p14:creationId xmlns:p14="http://schemas.microsoft.com/office/powerpoint/2010/main" val="237100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normAutofit/>
          </a:bodyPr>
          <a:lstStyle/>
          <a:p>
            <a:pPr marL="0" indent="0">
              <a:buNone/>
            </a:pPr>
            <a:r>
              <a:rPr lang="uk-UA" sz="2800" b="1" i="1" dirty="0"/>
              <a:t>Найбільшими забруднювачами водних об’єктів басейну р. Дніпро є такі:</a:t>
            </a:r>
          </a:p>
          <a:p>
            <a:pPr>
              <a:buFont typeface="Wingdings" panose="05000000000000000000" pitchFamily="2" charset="2"/>
              <a:buChar char="Ø"/>
            </a:pPr>
            <a:r>
              <a:rPr lang="uk-UA" sz="2800" dirty="0" smtClean="0"/>
              <a:t>чорна </a:t>
            </a:r>
            <a:r>
              <a:rPr lang="uk-UA" sz="2800" dirty="0"/>
              <a:t>та кольорова металургії; </a:t>
            </a:r>
          </a:p>
          <a:p>
            <a:pPr>
              <a:buFont typeface="Wingdings" panose="05000000000000000000" pitchFamily="2" charset="2"/>
              <a:buChar char="Ø"/>
            </a:pPr>
            <a:r>
              <a:rPr lang="uk-UA" sz="2800" dirty="0" smtClean="0"/>
              <a:t> </a:t>
            </a:r>
            <a:r>
              <a:rPr lang="uk-UA" sz="2800" dirty="0"/>
              <a:t>коксохімічне виробництво; </a:t>
            </a:r>
          </a:p>
          <a:p>
            <a:pPr>
              <a:buFont typeface="Wingdings" panose="05000000000000000000" pitchFamily="2" charset="2"/>
              <a:buChar char="Ø"/>
            </a:pPr>
            <a:r>
              <a:rPr lang="uk-UA" sz="2800" dirty="0" smtClean="0"/>
              <a:t>важке </a:t>
            </a:r>
            <a:r>
              <a:rPr lang="uk-UA" sz="2800" dirty="0"/>
              <a:t>енергетичне, транспортне машинобудування; </a:t>
            </a:r>
            <a:r>
              <a:rPr lang="uk-UA" sz="2800" dirty="0" smtClean="0"/>
              <a:t>4</a:t>
            </a:r>
          </a:p>
          <a:p>
            <a:pPr>
              <a:buFont typeface="Wingdings" panose="05000000000000000000" pitchFamily="2" charset="2"/>
              <a:buChar char="Ø"/>
            </a:pPr>
            <a:r>
              <a:rPr lang="uk-UA" sz="2800" dirty="0" smtClean="0"/>
              <a:t>комунальне господарство;</a:t>
            </a:r>
          </a:p>
          <a:p>
            <a:pPr>
              <a:buFont typeface="Wingdings" panose="05000000000000000000" pitchFamily="2" charset="2"/>
              <a:buChar char="Ø"/>
            </a:pPr>
            <a:r>
              <a:rPr lang="uk-UA" sz="2800" dirty="0" smtClean="0"/>
              <a:t>сільське </a:t>
            </a:r>
            <a:r>
              <a:rPr lang="uk-UA" sz="2800" dirty="0"/>
              <a:t>господарство. </a:t>
            </a:r>
            <a:endParaRPr lang="uk-UA" sz="2800" dirty="0" smtClean="0"/>
          </a:p>
          <a:p>
            <a:pPr marL="0" indent="0">
              <a:buNone/>
            </a:pPr>
            <a:endParaRPr lang="uk-UA" sz="2800" dirty="0"/>
          </a:p>
          <a:p>
            <a:pPr marL="0" indent="0">
              <a:buNone/>
            </a:pPr>
            <a:r>
              <a:rPr lang="uk-UA" sz="2800" dirty="0" smtClean="0"/>
              <a:t>Значну </a:t>
            </a:r>
            <a:r>
              <a:rPr lang="uk-UA" sz="2800" dirty="0"/>
              <a:t>частину (майже 10 %) забруднення водних об’єктів басейну Дніпра становлять атмосферні опади.</a:t>
            </a:r>
          </a:p>
        </p:txBody>
      </p:sp>
    </p:spTree>
    <p:extLst>
      <p:ext uri="{BB962C8B-B14F-4D97-AF65-F5344CB8AC3E}">
        <p14:creationId xmlns:p14="http://schemas.microsoft.com/office/powerpoint/2010/main" val="273714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sp>
        <p:nvSpPr>
          <p:cNvPr id="3" name="Подзаголовок 2"/>
          <p:cNvSpPr>
            <a:spLocks noGrp="1"/>
          </p:cNvSpPr>
          <p:nvPr>
            <p:ph type="subTitle" idx="1"/>
          </p:nvPr>
        </p:nvSpPr>
        <p:spPr/>
        <p:txBody>
          <a:bodyPr/>
          <a:lstStyle/>
          <a:p>
            <a:endParaRPr lang="uk-U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32656"/>
            <a:ext cx="947601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05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2"/>
            <a:ext cx="8964488" cy="5976664"/>
          </a:xfrm>
        </p:spPr>
        <p:txBody>
          <a:bodyPr>
            <a:noAutofit/>
          </a:bodyPr>
          <a:lstStyle/>
          <a:p>
            <a:pPr marL="0" indent="0">
              <a:buNone/>
            </a:pPr>
            <a:r>
              <a:rPr lang="uk-UA" sz="2200" dirty="0"/>
              <a:t>Спорудження каскаду водосховищ на Дніпрі привело до негативних наслідків в басейні ріки, серед яких головними вирізняють </a:t>
            </a:r>
            <a:r>
              <a:rPr lang="uk-UA" sz="2200" dirty="0" smtClean="0"/>
              <a:t>такі:</a:t>
            </a:r>
          </a:p>
          <a:p>
            <a:pPr>
              <a:buFont typeface="Wingdings" panose="05000000000000000000" pitchFamily="2" charset="2"/>
              <a:buChar char="Ø"/>
            </a:pPr>
            <a:r>
              <a:rPr lang="uk-UA" sz="2200" dirty="0" smtClean="0">
                <a:solidFill>
                  <a:schemeClr val="tx1"/>
                </a:solidFill>
              </a:rPr>
              <a:t>річковий </a:t>
            </a:r>
            <a:r>
              <a:rPr lang="uk-UA" sz="2200" dirty="0">
                <a:solidFill>
                  <a:schemeClr val="tx1"/>
                </a:solidFill>
              </a:rPr>
              <a:t>режим Дніпра штучно трансформовано в озерний, у зв’язку з чим різко уповільнився водообмін, утворилися зони застою, почастішали явища </a:t>
            </a:r>
            <a:r>
              <a:rPr lang="uk-UA" sz="2200" dirty="0" err="1">
                <a:solidFill>
                  <a:schemeClr val="tx1"/>
                </a:solidFill>
              </a:rPr>
              <a:t>евтрофікацїї</a:t>
            </a:r>
            <a:r>
              <a:rPr lang="uk-UA" sz="2200" dirty="0">
                <a:solidFill>
                  <a:schemeClr val="tx1"/>
                </a:solidFill>
              </a:rPr>
              <a:t> (збільшення вмісту біогенних речовин у водоймі, що зумовлює бурхливе розмноження водоростей, зменшення прозорості води та вмісту розчиненого кисню у глибинних шарах унаслідок розкладу органічної речовини мертвих рослин і тварин, а також масову загибель донних організмів</a:t>
            </a:r>
            <a:r>
              <a:rPr lang="uk-UA" sz="2200" dirty="0" smtClean="0">
                <a:solidFill>
                  <a:schemeClr val="tx1"/>
                </a:solidFill>
              </a:rPr>
              <a:t>);</a:t>
            </a:r>
            <a:endParaRPr lang="uk-UA" sz="2200" dirty="0">
              <a:solidFill>
                <a:schemeClr val="tx1"/>
              </a:solidFill>
            </a:endParaRPr>
          </a:p>
          <a:p>
            <a:pPr>
              <a:buFont typeface="Wingdings" panose="05000000000000000000" pitchFamily="2" charset="2"/>
              <a:buChar char="Ø"/>
            </a:pPr>
            <a:r>
              <a:rPr lang="uk-UA" sz="2200" dirty="0" smtClean="0">
                <a:solidFill>
                  <a:schemeClr val="tx1"/>
                </a:solidFill>
              </a:rPr>
              <a:t>рівень </a:t>
            </a:r>
            <a:r>
              <a:rPr lang="uk-UA" sz="2200" dirty="0">
                <a:solidFill>
                  <a:schemeClr val="tx1"/>
                </a:solidFill>
              </a:rPr>
              <a:t>ґрунтових вод піднявся за межі </a:t>
            </a:r>
            <a:r>
              <a:rPr lang="uk-UA" sz="2200" dirty="0" smtClean="0">
                <a:solidFill>
                  <a:schemeClr val="tx1"/>
                </a:solidFill>
              </a:rPr>
              <a:t>берегів;</a:t>
            </a:r>
            <a:endParaRPr lang="uk-UA" sz="2200" dirty="0">
              <a:solidFill>
                <a:schemeClr val="tx1"/>
              </a:solidFill>
            </a:endParaRPr>
          </a:p>
          <a:p>
            <a:pPr>
              <a:buFont typeface="Wingdings" panose="05000000000000000000" pitchFamily="2" charset="2"/>
              <a:buChar char="Ø"/>
            </a:pPr>
            <a:r>
              <a:rPr lang="uk-UA" sz="2200" dirty="0" smtClean="0">
                <a:solidFill>
                  <a:schemeClr val="tx1"/>
                </a:solidFill>
              </a:rPr>
              <a:t>посилилося </a:t>
            </a:r>
            <a:r>
              <a:rPr lang="uk-UA" sz="2200" dirty="0">
                <a:solidFill>
                  <a:schemeClr val="tx1"/>
                </a:solidFill>
              </a:rPr>
              <a:t>засолення </a:t>
            </a:r>
            <a:r>
              <a:rPr lang="uk-UA" sz="2200" dirty="0" smtClean="0">
                <a:solidFill>
                  <a:schemeClr val="tx1"/>
                </a:solidFill>
              </a:rPr>
              <a:t>ґрунтів;</a:t>
            </a:r>
            <a:endParaRPr lang="uk-UA" sz="2200" dirty="0">
              <a:solidFill>
                <a:schemeClr val="tx1"/>
              </a:solidFill>
            </a:endParaRPr>
          </a:p>
          <a:p>
            <a:pPr>
              <a:buFont typeface="Wingdings" panose="05000000000000000000" pitchFamily="2" charset="2"/>
              <a:buChar char="Ø"/>
            </a:pPr>
            <a:r>
              <a:rPr lang="uk-UA" sz="2200" dirty="0" smtClean="0">
                <a:solidFill>
                  <a:schemeClr val="tx1"/>
                </a:solidFill>
              </a:rPr>
              <a:t>об’єм </a:t>
            </a:r>
            <a:r>
              <a:rPr lang="uk-UA" sz="2200" dirty="0">
                <a:solidFill>
                  <a:schemeClr val="tx1"/>
                </a:solidFill>
              </a:rPr>
              <a:t>підземного стоку збільшився майже в 10 разів, у зв’язку з чим значно зросло забруднення підземних вод, особливо в нижній частині </a:t>
            </a:r>
            <a:r>
              <a:rPr lang="uk-UA" sz="2200" dirty="0" smtClean="0">
                <a:solidFill>
                  <a:schemeClr val="tx1"/>
                </a:solidFill>
              </a:rPr>
              <a:t>басейну;</a:t>
            </a:r>
            <a:endParaRPr lang="uk-UA" sz="2200" dirty="0">
              <a:solidFill>
                <a:schemeClr val="tx1"/>
              </a:solidFill>
            </a:endParaRPr>
          </a:p>
          <a:p>
            <a:pPr>
              <a:buFont typeface="Wingdings" panose="05000000000000000000" pitchFamily="2" charset="2"/>
              <a:buChar char="Ø"/>
            </a:pPr>
            <a:r>
              <a:rPr lang="uk-UA" sz="2200" dirty="0" smtClean="0">
                <a:solidFill>
                  <a:schemeClr val="tx1"/>
                </a:solidFill>
              </a:rPr>
              <a:t>змінився </a:t>
            </a:r>
            <a:r>
              <a:rPr lang="uk-UA" sz="2200" dirty="0">
                <a:solidFill>
                  <a:schemeClr val="tx1"/>
                </a:solidFill>
              </a:rPr>
              <a:t>водно сольовий режим ґрунтів та зменшився вміст гумусу </a:t>
            </a:r>
            <a:r>
              <a:rPr lang="uk-UA" sz="2200" dirty="0" smtClean="0">
                <a:solidFill>
                  <a:schemeClr val="tx1"/>
                </a:solidFill>
              </a:rPr>
              <a:t>в</a:t>
            </a:r>
            <a:r>
              <a:rPr lang="uk-UA" sz="2200" dirty="0">
                <a:solidFill>
                  <a:schemeClr val="tx1"/>
                </a:solidFill>
              </a:rPr>
              <a:t> </a:t>
            </a:r>
            <a:r>
              <a:rPr lang="uk-UA" sz="2200" dirty="0" smtClean="0">
                <a:solidFill>
                  <a:schemeClr val="tx1"/>
                </a:solidFill>
              </a:rPr>
              <a:t>них</a:t>
            </a:r>
            <a:r>
              <a:rPr lang="uk-UA" sz="2200" dirty="0">
                <a:solidFill>
                  <a:schemeClr val="tx1"/>
                </a:solidFill>
              </a:rPr>
              <a:t>;</a:t>
            </a:r>
          </a:p>
          <a:p>
            <a:pPr>
              <a:buFont typeface="Wingdings" panose="05000000000000000000" pitchFamily="2" charset="2"/>
              <a:buChar char="Ø"/>
            </a:pPr>
            <a:r>
              <a:rPr lang="uk-UA" sz="2200" dirty="0" smtClean="0">
                <a:solidFill>
                  <a:schemeClr val="tx1"/>
                </a:solidFill>
              </a:rPr>
              <a:t>зони </a:t>
            </a:r>
            <a:r>
              <a:rPr lang="uk-UA" sz="2200" dirty="0">
                <a:solidFill>
                  <a:schemeClr val="tx1"/>
                </a:solidFill>
              </a:rPr>
              <a:t>посилення берегової ерозії.</a:t>
            </a:r>
          </a:p>
        </p:txBody>
      </p:sp>
    </p:spTree>
    <p:extLst>
      <p:ext uri="{BB962C8B-B14F-4D97-AF65-F5344CB8AC3E}">
        <p14:creationId xmlns:p14="http://schemas.microsoft.com/office/powerpoint/2010/main" val="2190267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normAutofit fontScale="92500"/>
          </a:bodyPr>
          <a:lstStyle/>
          <a:p>
            <a:pPr marL="0" indent="0">
              <a:buNone/>
            </a:pPr>
            <a:r>
              <a:rPr lang="uk-UA" dirty="0"/>
              <a:t>Стосовно радіаційного забруднення басейну р. Дніпро, то серед основних </a:t>
            </a:r>
            <a:r>
              <a:rPr lang="uk-UA" dirty="0" smtClean="0"/>
              <a:t>радіоекологічних </a:t>
            </a:r>
            <a:r>
              <a:rPr lang="uk-UA" dirty="0"/>
              <a:t>проблем зони відчуження виокремлюють такі:</a:t>
            </a:r>
            <a:endParaRPr lang="uk-UA" sz="2800" dirty="0"/>
          </a:p>
          <a:p>
            <a:pPr lvl="1"/>
            <a:r>
              <a:rPr lang="uk-UA" sz="2400" dirty="0"/>
              <a:t>перевищення допустимого рівня надходження радіонуклідів у Київському водосховищі на 100–150 </a:t>
            </a:r>
            <a:r>
              <a:rPr lang="uk-UA" sz="2400" dirty="0" err="1"/>
              <a:t>Кі</a:t>
            </a:r>
            <a:r>
              <a:rPr lang="uk-UA" sz="2400" dirty="0"/>
              <a:t>;</a:t>
            </a:r>
            <a:endParaRPr lang="uk-UA" sz="2000" dirty="0"/>
          </a:p>
          <a:p>
            <a:pPr lvl="1"/>
            <a:r>
              <a:rPr lang="uk-UA" sz="2400" dirty="0"/>
              <a:t>головне забруднення води у р. Прип’ять формується унаслідок стоків з території Республіки Білорусь (30–40 %) і незахищених ділянок заплави (40–50 %);</a:t>
            </a:r>
            <a:endParaRPr lang="uk-UA" sz="2000" dirty="0"/>
          </a:p>
          <a:p>
            <a:pPr lvl="1"/>
            <a:r>
              <a:rPr lang="uk-UA" sz="2400" dirty="0"/>
              <a:t>у ближній до ЧАЕС зоні повсюди спостерігається підвищення рівня ґрунтових вод на 1,0–1,5 м, що зумовлює підтоплення пунктів тимчасової локалізації радіоактивних відходів та інтенсивніше забруднення ґрунтових вод;</a:t>
            </a:r>
            <a:endParaRPr lang="uk-UA" sz="2000" dirty="0"/>
          </a:p>
          <a:p>
            <a:pPr lvl="1"/>
            <a:r>
              <a:rPr lang="uk-UA" sz="2400" dirty="0"/>
              <a:t>на всій території зони відчуження збільшується ступінь обводнення та заболоченості, що спричинює деградацію та загибель лісів, перехід радіонуклідів у розчинні та колоїдні форми, прискорює швидкість їх міграції.</a:t>
            </a:r>
            <a:endParaRPr lang="uk-UA" sz="2000" dirty="0"/>
          </a:p>
        </p:txBody>
      </p:sp>
    </p:spTree>
    <p:extLst>
      <p:ext uri="{BB962C8B-B14F-4D97-AF65-F5344CB8AC3E}">
        <p14:creationId xmlns:p14="http://schemas.microsoft.com/office/powerpoint/2010/main" val="301557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76672"/>
            <a:ext cx="8208912" cy="2564904"/>
          </a:xfrm>
        </p:spPr>
        <p:txBody>
          <a:bodyPr>
            <a:noAutofit/>
          </a:bodyPr>
          <a:lstStyle/>
          <a:p>
            <a:pPr algn="just"/>
            <a:endParaRPr lang="uk-UA" sz="2400" dirty="0" smtClean="0">
              <a:solidFill>
                <a:schemeClr val="tx1"/>
              </a:solidFill>
            </a:endParaRPr>
          </a:p>
          <a:p>
            <a:pPr algn="just"/>
            <a:endParaRPr lang="uk-UA" sz="2400" dirty="0">
              <a:solidFill>
                <a:schemeClr val="tx1"/>
              </a:solidFill>
            </a:endParaRPr>
          </a:p>
          <a:p>
            <a:pPr algn="just"/>
            <a:r>
              <a:rPr lang="uk-UA" sz="2400" dirty="0" smtClean="0">
                <a:solidFill>
                  <a:schemeClr val="tx1"/>
                </a:solidFill>
              </a:rPr>
              <a:t>Розподіл </a:t>
            </a:r>
            <a:r>
              <a:rPr lang="uk-UA" sz="2400" dirty="0">
                <a:solidFill>
                  <a:schemeClr val="tx1"/>
                </a:solidFill>
              </a:rPr>
              <a:t>природних вод за групами дає змогу орієнтуватись у можливості використання води для відповідних цілей, не вдаючись до оцінки кількісних показників якості.</a:t>
            </a:r>
          </a:p>
          <a:p>
            <a:pPr algn="just"/>
            <a:r>
              <a:rPr lang="uk-UA" sz="2400" b="1" dirty="0">
                <a:solidFill>
                  <a:schemeClr val="tx1"/>
                </a:solidFill>
              </a:rPr>
              <a:t>Поверхневі водні ресурси </a:t>
            </a:r>
            <a:r>
              <a:rPr lang="uk-UA" sz="2400" dirty="0">
                <a:solidFill>
                  <a:schemeClr val="tx1"/>
                </a:solidFill>
              </a:rPr>
              <a:t>– основне джерело водозабезпечення численних потреб людства</a:t>
            </a:r>
            <a:r>
              <a:rPr lang="uk-UA" sz="2400" dirty="0" smtClean="0">
                <a:solidFill>
                  <a:schemeClr val="tx1"/>
                </a:solidFill>
              </a:rPr>
              <a:t>.</a:t>
            </a:r>
            <a:r>
              <a:rPr lang="uk-UA" sz="2400" dirty="0">
                <a:solidFill>
                  <a:schemeClr val="tx1"/>
                </a:solidFill>
              </a:rPr>
              <a:t> </a:t>
            </a:r>
            <a:endParaRPr lang="uk-U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212976"/>
            <a:ext cx="5067647" cy="33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633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normAutofit/>
          </a:bodyPr>
          <a:lstStyle/>
          <a:p>
            <a:pPr marL="0" indent="0">
              <a:buNone/>
            </a:pPr>
            <a:r>
              <a:rPr lang="uk-UA" dirty="0"/>
              <a:t>Основними причинами кризової ситуації, що склалася в басейнах великих і малих річок України, вважаються такі</a:t>
            </a:r>
            <a:r>
              <a:rPr lang="uk-UA" dirty="0" smtClean="0"/>
              <a:t>:</a:t>
            </a:r>
          </a:p>
          <a:p>
            <a:pPr marL="0" indent="0">
              <a:buNone/>
            </a:pPr>
            <a:endParaRPr lang="uk-UA" dirty="0"/>
          </a:p>
          <a:p>
            <a:pPr lvl="1"/>
            <a:r>
              <a:rPr lang="uk-UA" sz="2400" dirty="0"/>
              <a:t>спорудження каскаду водосховищ на Дніпрі, у наслідок чого було затоплено понад 500 тис га та підтоплено 100 тис. га продуктивних земель, зруйновано майже 1,5 тис. км берегів, змінено водний режим тощо;</a:t>
            </a:r>
          </a:p>
          <a:p>
            <a:pPr lvl="1"/>
            <a:r>
              <a:rPr lang="uk-UA" sz="2400" dirty="0"/>
              <a:t>великомасштабні меліорації;</a:t>
            </a:r>
          </a:p>
          <a:p>
            <a:pPr lvl="1"/>
            <a:r>
              <a:rPr lang="uk-UA" sz="2400" dirty="0"/>
              <a:t>будівництво низки великих промислових комплексів у басейнах річок;</a:t>
            </a:r>
          </a:p>
          <a:p>
            <a:pPr lvl="1"/>
            <a:r>
              <a:rPr lang="uk-UA" sz="2400" dirty="0"/>
              <a:t>величезні об’єми водозбору для промисловості та зрошення;</a:t>
            </a:r>
          </a:p>
          <a:p>
            <a:pPr lvl="1"/>
            <a:r>
              <a:rPr lang="uk-UA" sz="2400" dirty="0"/>
              <a:t>колосальні обсяги забруднень.</a:t>
            </a:r>
          </a:p>
        </p:txBody>
      </p:sp>
    </p:spTree>
    <p:extLst>
      <p:ext uri="{BB962C8B-B14F-4D97-AF65-F5344CB8AC3E}">
        <p14:creationId xmlns:p14="http://schemas.microsoft.com/office/powerpoint/2010/main" val="3520394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normAutofit/>
          </a:bodyPr>
          <a:lstStyle/>
          <a:p>
            <a:pPr marL="0" indent="0">
              <a:buNone/>
            </a:pPr>
            <a:r>
              <a:rPr lang="uk-UA" sz="2600" b="1" dirty="0"/>
              <a:t>Підземні води України </a:t>
            </a:r>
            <a:r>
              <a:rPr lang="uk-UA" sz="2600" dirty="0"/>
              <a:t>мають не менше значення для забезпечення населення питною водою. Варто зазначити, що майже 70 % населення сіл і селищ міського типу задовольняє свої потреби в питній воді за допомогою ґрунтових вод (колодязі) або глибших водоносних горизонтів (свердловини). Підземними називаються всі води, що розміщені у ґрунтах та гірських породах верхньої частини земної кори (до глибини 12–16 км) і заповнюють при цьому різні пустоти. Підземні води мають різне походження: переважна їх більшість утворюється внаслідок просочування в глибини Землі атмосферних опадів (інфільтраційна вода) або у зв’язку з конденсацією водяної пари безпосередньо в ґрунті (конденсаційна вода).</a:t>
            </a:r>
          </a:p>
        </p:txBody>
      </p:sp>
    </p:spTree>
    <p:extLst>
      <p:ext uri="{BB962C8B-B14F-4D97-AF65-F5344CB8AC3E}">
        <p14:creationId xmlns:p14="http://schemas.microsoft.com/office/powerpoint/2010/main" val="1840694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lstStyle/>
          <a:p>
            <a:pPr marL="0" indent="0">
              <a:buNone/>
            </a:pPr>
            <a:endParaRPr lang="uk-UA" dirty="0"/>
          </a:p>
        </p:txBody>
      </p:sp>
    </p:spTree>
    <p:extLst>
      <p:ext uri="{BB962C8B-B14F-4D97-AF65-F5344CB8AC3E}">
        <p14:creationId xmlns:p14="http://schemas.microsoft.com/office/powerpoint/2010/main" val="304470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lstStyle/>
          <a:p>
            <a:pPr marL="0" indent="0">
              <a:buNone/>
            </a:pPr>
            <a:endParaRPr lang="uk-UA" dirty="0"/>
          </a:p>
        </p:txBody>
      </p:sp>
    </p:spTree>
    <p:extLst>
      <p:ext uri="{BB962C8B-B14F-4D97-AF65-F5344CB8AC3E}">
        <p14:creationId xmlns:p14="http://schemas.microsoft.com/office/powerpoint/2010/main" val="73046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normAutofit fontScale="92500" lnSpcReduction="10000"/>
          </a:bodyPr>
          <a:lstStyle/>
          <a:p>
            <a:pPr marL="627063" lvl="2" indent="0" algn="ctr">
              <a:buNone/>
            </a:pPr>
            <a:r>
              <a:rPr lang="uk-UA" sz="3200" b="1" dirty="0"/>
              <a:t>Річкова мережа</a:t>
            </a:r>
          </a:p>
          <a:p>
            <a:pPr marL="0" indent="0">
              <a:buNone/>
            </a:pPr>
            <a:endParaRPr lang="uk-UA" sz="2800" dirty="0"/>
          </a:p>
          <a:p>
            <a:r>
              <a:rPr lang="uk-UA" dirty="0"/>
              <a:t>Річкова мережа України складається з: </a:t>
            </a:r>
            <a:endParaRPr lang="uk-UA" dirty="0" smtClean="0"/>
          </a:p>
          <a:p>
            <a:pPr marL="0" indent="0">
              <a:buNone/>
            </a:pPr>
            <a:r>
              <a:rPr lang="uk-UA" dirty="0" smtClean="0"/>
              <a:t>1) тимчасових </a:t>
            </a:r>
            <a:r>
              <a:rPr lang="uk-UA" dirty="0"/>
              <a:t>водотоків, що мають течію лише під час сніготанення й дощів; </a:t>
            </a:r>
            <a:endParaRPr lang="uk-UA" dirty="0" smtClean="0"/>
          </a:p>
          <a:p>
            <a:pPr marL="0" indent="0">
              <a:buNone/>
            </a:pPr>
            <a:r>
              <a:rPr lang="uk-UA" dirty="0" smtClean="0"/>
              <a:t>2</a:t>
            </a:r>
            <a:r>
              <a:rPr lang="uk-UA" dirty="0"/>
              <a:t>) маленьких струмків і річок; </a:t>
            </a:r>
            <a:endParaRPr lang="uk-UA" dirty="0" smtClean="0"/>
          </a:p>
          <a:p>
            <a:pPr marL="0" indent="0">
              <a:buNone/>
            </a:pPr>
            <a:r>
              <a:rPr lang="uk-UA" dirty="0" smtClean="0"/>
              <a:t>3</a:t>
            </a:r>
            <a:r>
              <a:rPr lang="uk-UA" dirty="0"/>
              <a:t>) великих рік, таких як Дніпро та Дністер. Річки України належать до басейнів Чорного й Азовського морів і частково (майже 4 %) – до басейну Балтійського моря. </a:t>
            </a:r>
            <a:endParaRPr lang="uk-UA" dirty="0" smtClean="0"/>
          </a:p>
          <a:p>
            <a:pPr marL="0" indent="0">
              <a:buNone/>
            </a:pPr>
            <a:endParaRPr lang="uk-UA" dirty="0"/>
          </a:p>
          <a:p>
            <a:pPr marL="0" indent="0">
              <a:buNone/>
            </a:pPr>
            <a:r>
              <a:rPr lang="uk-UA" dirty="0" smtClean="0"/>
              <a:t>Найбільше </a:t>
            </a:r>
            <a:r>
              <a:rPr lang="uk-UA" dirty="0"/>
              <a:t>річок розміщено у басейні Дніпра – 27,0 %, Дунаю – 26,3 %, Дністра – 23,7 %, Південного Бугу – 9,3 %. Середня густота річкової мережі України становить 0,34 км/км</a:t>
            </a:r>
            <a:r>
              <a:rPr lang="uk-UA" baseline="30000" dirty="0"/>
              <a:t>2</a:t>
            </a:r>
            <a:r>
              <a:rPr lang="uk-UA" dirty="0"/>
              <a:t>. Найбільша густота річкової мережі притаманна Карпатам, де вона сягає 2,0 км/км</a:t>
            </a:r>
            <a:r>
              <a:rPr lang="uk-UA" baseline="30000" dirty="0"/>
              <a:t>2</a:t>
            </a:r>
            <a:r>
              <a:rPr lang="uk-UA" dirty="0"/>
              <a:t>. Також цей показник є досить значним у Кримських горах, насамперед, на Південному березі Криму. Найменша густота річкової мережі – у Херсонській області, де є значні безстічні території.</a:t>
            </a:r>
          </a:p>
        </p:txBody>
      </p:sp>
    </p:spTree>
    <p:extLst>
      <p:ext uri="{BB962C8B-B14F-4D97-AF65-F5344CB8AC3E}">
        <p14:creationId xmlns:p14="http://schemas.microsoft.com/office/powerpoint/2010/main" val="1354245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normAutofit fontScale="92500"/>
          </a:bodyPr>
          <a:lstStyle/>
          <a:p>
            <a:pPr marL="0" indent="0">
              <a:buNone/>
            </a:pPr>
            <a:r>
              <a:rPr lang="uk-UA" dirty="0"/>
              <a:t>Ріки України залежно від водозбірної площі басейну поділяються на такі:</a:t>
            </a:r>
          </a:p>
          <a:p>
            <a:pPr marL="0" lvl="0" indent="0">
              <a:buNone/>
            </a:pPr>
            <a:r>
              <a:rPr lang="uk-UA" b="1" dirty="0"/>
              <a:t>великі </a:t>
            </a:r>
            <a:r>
              <a:rPr lang="uk-UA" dirty="0"/>
              <a:t>– це річки, розташовані у кількох географічних зонах, що мають площу водозбору понад 50 тис. км</a:t>
            </a:r>
            <a:r>
              <a:rPr lang="uk-UA" baseline="30000" dirty="0"/>
              <a:t>2</a:t>
            </a:r>
            <a:r>
              <a:rPr lang="uk-UA" dirty="0"/>
              <a:t>;</a:t>
            </a:r>
          </a:p>
          <a:p>
            <a:pPr marL="0" lvl="0" indent="0">
              <a:buNone/>
            </a:pPr>
            <a:r>
              <a:rPr lang="uk-UA" b="1" dirty="0"/>
              <a:t>середні</a:t>
            </a:r>
            <a:r>
              <a:rPr lang="uk-UA" dirty="0"/>
              <a:t> – річки, які мають площу водозбору від 2 тис. км</a:t>
            </a:r>
            <a:r>
              <a:rPr lang="uk-UA" baseline="30000" dirty="0"/>
              <a:t>2</a:t>
            </a:r>
            <a:r>
              <a:rPr lang="uk-UA" dirty="0"/>
              <a:t> до 50 тис. км</a:t>
            </a:r>
            <a:r>
              <a:rPr lang="uk-UA" baseline="30000" dirty="0"/>
              <a:t>2</a:t>
            </a:r>
            <a:r>
              <a:rPr lang="uk-UA" dirty="0"/>
              <a:t>;</a:t>
            </a:r>
          </a:p>
          <a:p>
            <a:pPr marL="0" indent="0">
              <a:buNone/>
            </a:pPr>
            <a:r>
              <a:rPr lang="uk-UA" b="1" dirty="0"/>
              <a:t>малі</a:t>
            </a:r>
            <a:r>
              <a:rPr lang="uk-UA" dirty="0"/>
              <a:t> </a:t>
            </a:r>
            <a:r>
              <a:rPr lang="uk-UA" dirty="0" smtClean="0"/>
              <a:t>–</a:t>
            </a:r>
            <a:r>
              <a:rPr lang="uk-UA" dirty="0"/>
              <a:t> </a:t>
            </a:r>
            <a:r>
              <a:rPr lang="uk-UA" dirty="0" smtClean="0"/>
              <a:t>річки </a:t>
            </a:r>
            <a:r>
              <a:rPr lang="uk-UA" dirty="0"/>
              <a:t>з площею водозбору до 2 тис. км</a:t>
            </a:r>
            <a:r>
              <a:rPr lang="uk-UA" baseline="30000" dirty="0"/>
              <a:t>2</a:t>
            </a:r>
            <a:r>
              <a:rPr lang="uk-UA" dirty="0" smtClean="0"/>
              <a:t>.</a:t>
            </a:r>
            <a:r>
              <a:rPr lang="uk-UA" dirty="0"/>
              <a:t> </a:t>
            </a:r>
            <a:endParaRPr lang="uk-UA" dirty="0" smtClean="0"/>
          </a:p>
          <a:p>
            <a:pPr marL="0" indent="0">
              <a:buNone/>
            </a:pPr>
            <a:endParaRPr lang="uk-UA" dirty="0"/>
          </a:p>
          <a:p>
            <a:pPr marL="0" indent="0">
              <a:buNone/>
            </a:pPr>
            <a:r>
              <a:rPr lang="uk-UA" dirty="0" smtClean="0"/>
              <a:t>Стан </a:t>
            </a:r>
            <a:r>
              <a:rPr lang="uk-UA" dirty="0"/>
              <a:t>води й повноводдя цих водних артерій залежать здебільшого від стану їх </a:t>
            </a:r>
            <a:r>
              <a:rPr lang="uk-UA" dirty="0" err="1"/>
              <a:t>приток</a:t>
            </a:r>
            <a:r>
              <a:rPr lang="uk-UA" dirty="0"/>
              <a:t> – малих річок, яких налічується близько 63 тис. Вони мають величезне значення (варто згадати, що 90 % населених пунктів розташовані саме в долинах малих річок та користуються їхньою водою). Проте стан малих річок України на сьогодні є надто складним: понад 20 тис їх вже зникло, </a:t>
            </a:r>
            <a:r>
              <a:rPr lang="uk-UA" dirty="0" err="1"/>
              <a:t>пересохло</a:t>
            </a:r>
            <a:r>
              <a:rPr lang="uk-UA" dirty="0"/>
              <a:t>. Це, зазвичай, зумовлює деградацію великих річок, тому проблема їх збереження й оздоровлення – одна з найгостріших для України.</a:t>
            </a:r>
          </a:p>
          <a:p>
            <a:pPr marL="0" lvl="0" indent="0">
              <a:buNone/>
            </a:pPr>
            <a:endParaRPr lang="uk-UA" dirty="0" smtClean="0"/>
          </a:p>
          <a:p>
            <a:pPr marL="0" lvl="0" indent="0">
              <a:buNone/>
            </a:pPr>
            <a:endParaRPr lang="uk-UA" dirty="0"/>
          </a:p>
        </p:txBody>
      </p:sp>
    </p:spTree>
    <p:extLst>
      <p:ext uri="{BB962C8B-B14F-4D97-AF65-F5344CB8AC3E}">
        <p14:creationId xmlns:p14="http://schemas.microsoft.com/office/powerpoint/2010/main" val="2527415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267461862"/>
              </p:ext>
            </p:extLst>
          </p:nvPr>
        </p:nvGraphicFramePr>
        <p:xfrm>
          <a:off x="1475657" y="188634"/>
          <a:ext cx="5922461" cy="6290748"/>
        </p:xfrm>
        <a:graphic>
          <a:graphicData uri="http://schemas.openxmlformats.org/drawingml/2006/table">
            <a:tbl>
              <a:tblPr firstRow="1" firstCol="1" lastRow="1" lastCol="1" bandRow="1" bandCol="1"/>
              <a:tblGrid>
                <a:gridCol w="1310486"/>
                <a:gridCol w="1310486"/>
                <a:gridCol w="1180424"/>
                <a:gridCol w="1180424"/>
                <a:gridCol w="940641"/>
              </a:tblGrid>
              <a:tr h="194159">
                <a:tc rowSpan="2">
                  <a:txBody>
                    <a:bodyPr/>
                    <a:lstStyle/>
                    <a:p>
                      <a:pPr algn="l">
                        <a:lnSpc>
                          <a:spcPts val="1505"/>
                        </a:lnSpc>
                        <a:spcBef>
                          <a:spcPts val="40"/>
                        </a:spcBef>
                        <a:spcAft>
                          <a:spcPts val="0"/>
                        </a:spcAft>
                      </a:pPr>
                      <a:r>
                        <a:rPr lang="ru-RU" sz="1100">
                          <a:effectLst/>
                          <a:latin typeface="Times New Roman"/>
                          <a:ea typeface="Times New Roman"/>
                        </a:rPr>
                        <a:t> </a:t>
                      </a:r>
                      <a:endParaRPr lang="uk-UA" sz="1000">
                        <a:effectLst/>
                        <a:latin typeface="Times New Roman"/>
                        <a:ea typeface="Times New Roman"/>
                      </a:endParaRPr>
                    </a:p>
                    <a:p>
                      <a:pPr marL="227965" algn="l">
                        <a:lnSpc>
                          <a:spcPts val="1505"/>
                        </a:lnSpc>
                        <a:spcAft>
                          <a:spcPts val="0"/>
                        </a:spcAft>
                      </a:pPr>
                      <a:r>
                        <a:rPr lang="en-US" sz="1100">
                          <a:effectLst/>
                          <a:latin typeface="Times New Roman"/>
                          <a:ea typeface="Times New Roman"/>
                        </a:rPr>
                        <a:t>Назва</a:t>
                      </a:r>
                      <a:r>
                        <a:rPr lang="en-US" sz="1100" spc="-15">
                          <a:effectLst/>
                          <a:latin typeface="Times New Roman"/>
                          <a:ea typeface="Times New Roman"/>
                        </a:rPr>
                        <a:t> </a:t>
                      </a:r>
                      <a:r>
                        <a:rPr lang="en-US" sz="1100">
                          <a:effectLst/>
                          <a:latin typeface="Times New Roman"/>
                          <a:ea typeface="Times New Roman"/>
                        </a:rPr>
                        <a:t>річки</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20370" marR="211455" indent="-201295" algn="l">
                        <a:lnSpc>
                          <a:spcPts val="1505"/>
                        </a:lnSpc>
                        <a:spcBef>
                          <a:spcPts val="780"/>
                        </a:spcBef>
                        <a:spcAft>
                          <a:spcPts val="0"/>
                        </a:spcAft>
                      </a:pPr>
                      <a:r>
                        <a:rPr lang="en-US" sz="1100">
                          <a:effectLst/>
                          <a:latin typeface="Times New Roman"/>
                          <a:ea typeface="Times New Roman"/>
                        </a:rPr>
                        <a:t>Місце,</a:t>
                      </a:r>
                      <a:r>
                        <a:rPr lang="en-US" sz="1100" spc="-80">
                          <a:effectLst/>
                          <a:latin typeface="Times New Roman"/>
                          <a:ea typeface="Times New Roman"/>
                        </a:rPr>
                        <a:t> </a:t>
                      </a:r>
                      <a:r>
                        <a:rPr lang="en-US" sz="1100">
                          <a:effectLst/>
                          <a:latin typeface="Times New Roman"/>
                          <a:ea typeface="Times New Roman"/>
                        </a:rPr>
                        <a:t>куди</a:t>
                      </a:r>
                      <a:r>
                        <a:rPr lang="en-US" sz="1100" spc="-335">
                          <a:effectLst/>
                          <a:latin typeface="Times New Roman"/>
                          <a:ea typeface="Times New Roman"/>
                        </a:rPr>
                        <a:t> </a:t>
                      </a:r>
                      <a:r>
                        <a:rPr lang="en-US" sz="1100">
                          <a:effectLst/>
                          <a:latin typeface="Times New Roman"/>
                          <a:ea typeface="Times New Roman"/>
                        </a:rPr>
                        <a:t>впадає</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25170" algn="l">
                        <a:lnSpc>
                          <a:spcPts val="1505"/>
                        </a:lnSpc>
                        <a:spcAft>
                          <a:spcPts val="0"/>
                        </a:spcAft>
                      </a:pPr>
                      <a:r>
                        <a:rPr lang="en-US" sz="1100">
                          <a:effectLst/>
                          <a:latin typeface="Times New Roman"/>
                          <a:ea typeface="Times New Roman"/>
                        </a:rPr>
                        <a:t>Довжина,</a:t>
                      </a:r>
                      <a:r>
                        <a:rPr lang="en-US" sz="1100" spc="-10">
                          <a:effectLst/>
                          <a:latin typeface="Times New Roman"/>
                          <a:ea typeface="Times New Roman"/>
                        </a:rPr>
                        <a:t> </a:t>
                      </a:r>
                      <a:r>
                        <a:rPr lang="en-US" sz="1100">
                          <a:effectLst/>
                          <a:latin typeface="Times New Roman"/>
                          <a:ea typeface="Times New Roman"/>
                        </a:rPr>
                        <a:t>км</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rowSpan="2">
                  <a:txBody>
                    <a:bodyPr/>
                    <a:lstStyle/>
                    <a:p>
                      <a:pPr marL="158750" marR="154305" indent="3810" algn="ctr">
                        <a:lnSpc>
                          <a:spcPts val="1610"/>
                        </a:lnSpc>
                        <a:spcAft>
                          <a:spcPts val="0"/>
                        </a:spcAft>
                      </a:pPr>
                      <a:r>
                        <a:rPr lang="en-US" sz="1100">
                          <a:effectLst/>
                          <a:latin typeface="Times New Roman"/>
                          <a:ea typeface="Times New Roman"/>
                        </a:rPr>
                        <a:t>Площа</a:t>
                      </a:r>
                      <a:r>
                        <a:rPr lang="en-US" sz="1100" spc="5">
                          <a:effectLst/>
                          <a:latin typeface="Times New Roman"/>
                          <a:ea typeface="Times New Roman"/>
                        </a:rPr>
                        <a:t> </a:t>
                      </a:r>
                      <a:r>
                        <a:rPr lang="en-US" sz="1100" spc="-5">
                          <a:effectLst/>
                          <a:latin typeface="Times New Roman"/>
                          <a:ea typeface="Times New Roman"/>
                        </a:rPr>
                        <a:t>басейну,</a:t>
                      </a:r>
                      <a:r>
                        <a:rPr lang="en-US" sz="1100" spc="-335">
                          <a:effectLst/>
                          <a:latin typeface="Times New Roman"/>
                          <a:ea typeface="Times New Roman"/>
                        </a:rPr>
                        <a:t> </a:t>
                      </a:r>
                      <a:r>
                        <a:rPr lang="en-US" sz="1100">
                          <a:effectLst/>
                          <a:latin typeface="Times New Roman"/>
                          <a:ea typeface="Times New Roman"/>
                        </a:rPr>
                        <a:t>тис.</a:t>
                      </a:r>
                      <a:r>
                        <a:rPr lang="en-US" sz="1100" spc="10">
                          <a:effectLst/>
                          <a:latin typeface="Times New Roman"/>
                          <a:ea typeface="Times New Roman"/>
                        </a:rPr>
                        <a:t> </a:t>
                      </a:r>
                      <a:r>
                        <a:rPr lang="en-US" sz="1100">
                          <a:effectLst/>
                          <a:latin typeface="Times New Roman"/>
                          <a:ea typeface="Times New Roman"/>
                        </a:rPr>
                        <a:t>км</a:t>
                      </a:r>
                      <a:r>
                        <a:rPr lang="en-US" sz="1100" baseline="30000">
                          <a:effectLst/>
                          <a:latin typeface="Times New Roman"/>
                          <a:ea typeface="Times New Roman"/>
                        </a:rPr>
                        <a:t>2</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49">
                <a:tc vMerge="1">
                  <a:txBody>
                    <a:bodyPr/>
                    <a:lstStyle/>
                    <a:p>
                      <a:endParaRPr lang="uk-UA"/>
                    </a:p>
                  </a:txBody>
                  <a:tcPr/>
                </a:tc>
                <a:tc vMerge="1">
                  <a:txBody>
                    <a:bodyPr/>
                    <a:lstStyle/>
                    <a:p>
                      <a:endParaRPr lang="uk-UA"/>
                    </a:p>
                  </a:txBody>
                  <a:tcPr/>
                </a:tc>
                <a:tc>
                  <a:txBody>
                    <a:bodyPr/>
                    <a:lstStyle/>
                    <a:p>
                      <a:pPr marL="259715" marR="256540" algn="ctr">
                        <a:lnSpc>
                          <a:spcPts val="1505"/>
                        </a:lnSpc>
                        <a:spcBef>
                          <a:spcPts val="755"/>
                        </a:spcBef>
                        <a:spcAft>
                          <a:spcPts val="0"/>
                        </a:spcAft>
                      </a:pPr>
                      <a:r>
                        <a:rPr lang="en-US" sz="1100">
                          <a:effectLst/>
                          <a:latin typeface="Times New Roman"/>
                          <a:ea typeface="Times New Roman"/>
                        </a:rPr>
                        <a:t>Загальна</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845" algn="l">
                        <a:lnSpc>
                          <a:spcPts val="1575"/>
                        </a:lnSpc>
                        <a:spcAft>
                          <a:spcPts val="0"/>
                        </a:spcAft>
                      </a:pPr>
                      <a:r>
                        <a:rPr lang="en-US" sz="1100">
                          <a:effectLst/>
                          <a:latin typeface="Times New Roman"/>
                          <a:ea typeface="Times New Roman"/>
                        </a:rPr>
                        <a:t>У</a:t>
                      </a:r>
                      <a:r>
                        <a:rPr lang="en-US" sz="1100" spc="-15">
                          <a:effectLst/>
                          <a:latin typeface="Times New Roman"/>
                          <a:ea typeface="Times New Roman"/>
                        </a:rPr>
                        <a:t> </a:t>
                      </a:r>
                      <a:r>
                        <a:rPr lang="en-US" sz="1100">
                          <a:effectLst/>
                          <a:latin typeface="Times New Roman"/>
                          <a:ea typeface="Times New Roman"/>
                        </a:rPr>
                        <a:t>межах</a:t>
                      </a:r>
                      <a:endParaRPr lang="uk-UA" sz="1000">
                        <a:effectLst/>
                        <a:latin typeface="Times New Roman"/>
                        <a:ea typeface="Times New Roman"/>
                      </a:endParaRPr>
                    </a:p>
                    <a:p>
                      <a:pPr marL="299085" algn="l">
                        <a:lnSpc>
                          <a:spcPts val="1540"/>
                        </a:lnSpc>
                        <a:spcAft>
                          <a:spcPts val="0"/>
                        </a:spcAft>
                      </a:pPr>
                      <a:r>
                        <a:rPr lang="en-US" sz="1100">
                          <a:effectLst/>
                          <a:latin typeface="Times New Roman"/>
                          <a:ea typeface="Times New Roman"/>
                        </a:rPr>
                        <a:t>України</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tr>
              <a:tr h="194159">
                <a:tc>
                  <a:txBody>
                    <a:bodyPr/>
                    <a:lstStyle/>
                    <a:p>
                      <a:pPr marL="69850"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Чорне</a:t>
                      </a:r>
                      <a:r>
                        <a:rPr lang="en-US" sz="1100" spc="-5">
                          <a:effectLst/>
                          <a:latin typeface="Times New Roman"/>
                          <a:ea typeface="Times New Roman"/>
                        </a:rPr>
                        <a:t> </a:t>
                      </a:r>
                      <a:r>
                        <a:rPr lang="en-US" sz="1100">
                          <a:effectLst/>
                          <a:latin typeface="Times New Roman"/>
                          <a:ea typeface="Times New Roman"/>
                        </a:rPr>
                        <a:t>море</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175" marR="256540" algn="ctr">
                        <a:lnSpc>
                          <a:spcPts val="1505"/>
                        </a:lnSpc>
                        <a:spcAft>
                          <a:spcPts val="0"/>
                        </a:spcAft>
                      </a:pPr>
                      <a:r>
                        <a:rPr lang="en-US" sz="1100">
                          <a:effectLst/>
                          <a:latin typeface="Times New Roman"/>
                          <a:ea typeface="Times New Roman"/>
                        </a:rPr>
                        <a:t>2201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981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05"/>
                        </a:lnSpc>
                        <a:spcAft>
                          <a:spcPts val="0"/>
                        </a:spcAft>
                      </a:pPr>
                      <a:r>
                        <a:rPr lang="en-US" sz="1100">
                          <a:effectLst/>
                          <a:latin typeface="Times New Roman"/>
                          <a:ea typeface="Times New Roman"/>
                        </a:rPr>
                        <a:t>504,0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Південний</a:t>
                      </a:r>
                      <a:r>
                        <a:rPr lang="en-US" sz="1100" spc="-30">
                          <a:effectLst/>
                          <a:latin typeface="Times New Roman"/>
                          <a:ea typeface="Times New Roman"/>
                        </a:rPr>
                        <a:t> </a:t>
                      </a:r>
                      <a:r>
                        <a:rPr lang="en-US" sz="1100">
                          <a:effectLst/>
                          <a:latin typeface="Times New Roman"/>
                          <a:ea typeface="Times New Roman"/>
                        </a:rPr>
                        <a:t>Буг</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Чорне</a:t>
                      </a:r>
                      <a:r>
                        <a:rPr lang="en-US" sz="1100" spc="-5">
                          <a:effectLst/>
                          <a:latin typeface="Times New Roman"/>
                          <a:ea typeface="Times New Roman"/>
                        </a:rPr>
                        <a:t> </a:t>
                      </a:r>
                      <a:r>
                        <a:rPr lang="en-US" sz="1100">
                          <a:effectLst/>
                          <a:latin typeface="Times New Roman"/>
                          <a:ea typeface="Times New Roman"/>
                        </a:rPr>
                        <a:t>море</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806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806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63,7</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Псел</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717</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520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22,8</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30"/>
                        </a:lnSpc>
                        <a:spcAft>
                          <a:spcPts val="0"/>
                        </a:spcAft>
                      </a:pPr>
                      <a:r>
                        <a:rPr lang="en-US" sz="1100">
                          <a:effectLst/>
                          <a:latin typeface="Times New Roman"/>
                          <a:ea typeface="Times New Roman"/>
                        </a:rPr>
                        <a:t>Дністер</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30"/>
                        </a:lnSpc>
                        <a:spcAft>
                          <a:spcPts val="0"/>
                        </a:spcAft>
                      </a:pPr>
                      <a:r>
                        <a:rPr lang="en-US" sz="1100">
                          <a:effectLst/>
                          <a:latin typeface="Times New Roman"/>
                          <a:ea typeface="Times New Roman"/>
                        </a:rPr>
                        <a:t>Чорне</a:t>
                      </a:r>
                      <a:r>
                        <a:rPr lang="en-US" sz="1100" spc="-5">
                          <a:effectLst/>
                          <a:latin typeface="Times New Roman"/>
                          <a:ea typeface="Times New Roman"/>
                        </a:rPr>
                        <a:t> </a:t>
                      </a:r>
                      <a:r>
                        <a:rPr lang="en-US" sz="1100">
                          <a:effectLst/>
                          <a:latin typeface="Times New Roman"/>
                          <a:ea typeface="Times New Roman"/>
                        </a:rPr>
                        <a:t>море</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175" marR="256540" algn="ctr">
                        <a:lnSpc>
                          <a:spcPts val="1530"/>
                        </a:lnSpc>
                        <a:spcAft>
                          <a:spcPts val="0"/>
                        </a:spcAft>
                      </a:pPr>
                      <a:r>
                        <a:rPr lang="en-US" sz="1100">
                          <a:effectLst/>
                          <a:latin typeface="Times New Roman"/>
                          <a:ea typeface="Times New Roman"/>
                        </a:rPr>
                        <a:t>1362</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30"/>
                        </a:lnSpc>
                        <a:spcAft>
                          <a:spcPts val="0"/>
                        </a:spcAft>
                      </a:pPr>
                      <a:r>
                        <a:rPr lang="en-US" sz="1100">
                          <a:effectLst/>
                          <a:latin typeface="Times New Roman"/>
                          <a:ea typeface="Times New Roman"/>
                        </a:rPr>
                        <a:t>705</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30"/>
                        </a:lnSpc>
                        <a:spcAft>
                          <a:spcPts val="0"/>
                        </a:spcAft>
                      </a:pPr>
                      <a:r>
                        <a:rPr lang="en-US" sz="1100">
                          <a:effectLst/>
                          <a:latin typeface="Times New Roman"/>
                          <a:ea typeface="Times New Roman"/>
                        </a:rPr>
                        <a:t>72,1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261">
                <a:tc>
                  <a:txBody>
                    <a:bodyPr/>
                    <a:lstStyle/>
                    <a:p>
                      <a:pPr marL="69850" algn="l">
                        <a:lnSpc>
                          <a:spcPts val="1575"/>
                        </a:lnSpc>
                        <a:spcAft>
                          <a:spcPts val="0"/>
                        </a:spcAft>
                      </a:pPr>
                      <a:r>
                        <a:rPr lang="en-US" sz="1100">
                          <a:effectLst/>
                          <a:latin typeface="Times New Roman"/>
                          <a:ea typeface="Times New Roman"/>
                        </a:rPr>
                        <a:t>Сіверський</a:t>
                      </a:r>
                      <a:endParaRPr lang="uk-UA" sz="1000">
                        <a:effectLst/>
                        <a:latin typeface="Times New Roman"/>
                        <a:ea typeface="Times New Roman"/>
                      </a:endParaRPr>
                    </a:p>
                    <a:p>
                      <a:pPr marL="69850" algn="l">
                        <a:lnSpc>
                          <a:spcPts val="1540"/>
                        </a:lnSpc>
                        <a:spcAft>
                          <a:spcPts val="0"/>
                        </a:spcAft>
                      </a:pPr>
                      <a:r>
                        <a:rPr lang="en-US" sz="1100">
                          <a:effectLst/>
                          <a:latin typeface="Times New Roman"/>
                          <a:ea typeface="Times New Roman"/>
                        </a:rPr>
                        <a:t>Донець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75"/>
                        </a:lnSpc>
                        <a:spcAft>
                          <a:spcPts val="0"/>
                        </a:spcAft>
                      </a:pPr>
                      <a:r>
                        <a:rPr lang="en-US" sz="1100">
                          <a:effectLst/>
                          <a:latin typeface="Times New Roman"/>
                          <a:ea typeface="Times New Roman"/>
                        </a:rPr>
                        <a:t>Дон</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175" marR="256540" algn="ctr">
                        <a:lnSpc>
                          <a:spcPts val="1575"/>
                        </a:lnSpc>
                        <a:spcAft>
                          <a:spcPts val="0"/>
                        </a:spcAft>
                      </a:pPr>
                      <a:r>
                        <a:rPr lang="en-US" sz="1100">
                          <a:effectLst/>
                          <a:latin typeface="Times New Roman"/>
                          <a:ea typeface="Times New Roman"/>
                        </a:rPr>
                        <a:t>1053</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75"/>
                        </a:lnSpc>
                        <a:spcAft>
                          <a:spcPts val="0"/>
                        </a:spcAft>
                      </a:pPr>
                      <a:r>
                        <a:rPr lang="en-US" sz="1100">
                          <a:effectLst/>
                          <a:latin typeface="Times New Roman"/>
                          <a:ea typeface="Times New Roman"/>
                        </a:rPr>
                        <a:t>700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75"/>
                        </a:lnSpc>
                        <a:spcAft>
                          <a:spcPts val="0"/>
                        </a:spcAft>
                      </a:pPr>
                      <a:r>
                        <a:rPr lang="en-US" sz="1100">
                          <a:effectLst/>
                          <a:latin typeface="Times New Roman"/>
                          <a:ea typeface="Times New Roman"/>
                        </a:rPr>
                        <a:t>98,9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Горинь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Прип’ять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659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577</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27,7</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Десна</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175" marR="256540" algn="ctr">
                        <a:lnSpc>
                          <a:spcPts val="1505"/>
                        </a:lnSpc>
                        <a:spcAft>
                          <a:spcPts val="0"/>
                        </a:spcAft>
                      </a:pPr>
                      <a:r>
                        <a:rPr lang="en-US" sz="1100">
                          <a:effectLst/>
                          <a:latin typeface="Times New Roman"/>
                          <a:ea typeface="Times New Roman"/>
                        </a:rPr>
                        <a:t>1130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591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88,9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Інгулець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549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549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05"/>
                        </a:lnSpc>
                        <a:spcAft>
                          <a:spcPts val="0"/>
                        </a:spcAft>
                      </a:pPr>
                      <a:r>
                        <a:rPr lang="en-US" sz="1100">
                          <a:effectLst/>
                          <a:latin typeface="Times New Roman"/>
                          <a:ea typeface="Times New Roman"/>
                        </a:rPr>
                        <a:t>14,46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Ворскла</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464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348</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14,7</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30"/>
                        </a:lnSpc>
                        <a:spcAft>
                          <a:spcPts val="0"/>
                        </a:spcAft>
                      </a:pPr>
                      <a:r>
                        <a:rPr lang="en-US" sz="1100">
                          <a:effectLst/>
                          <a:latin typeface="Times New Roman"/>
                          <a:ea typeface="Times New Roman"/>
                        </a:rPr>
                        <a:t>Случ</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30"/>
                        </a:lnSpc>
                        <a:spcAft>
                          <a:spcPts val="0"/>
                        </a:spcAft>
                      </a:pPr>
                      <a:r>
                        <a:rPr lang="en-US" sz="1100">
                          <a:effectLst/>
                          <a:latin typeface="Times New Roman"/>
                          <a:ea typeface="Times New Roman"/>
                        </a:rPr>
                        <a:t>Горинь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30"/>
                        </a:lnSpc>
                        <a:spcAft>
                          <a:spcPts val="0"/>
                        </a:spcAft>
                      </a:pPr>
                      <a:r>
                        <a:rPr lang="en-US" sz="1100">
                          <a:effectLst/>
                          <a:latin typeface="Times New Roman"/>
                          <a:ea typeface="Times New Roman"/>
                        </a:rPr>
                        <a:t>451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30"/>
                        </a:lnSpc>
                        <a:spcAft>
                          <a:spcPts val="0"/>
                        </a:spcAft>
                      </a:pPr>
                      <a:r>
                        <a:rPr lang="en-US" sz="1100">
                          <a:effectLst/>
                          <a:latin typeface="Times New Roman"/>
                          <a:ea typeface="Times New Roman"/>
                        </a:rPr>
                        <a:t>451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30"/>
                        </a:lnSpc>
                        <a:spcAft>
                          <a:spcPts val="0"/>
                        </a:spcAft>
                      </a:pPr>
                      <a:r>
                        <a:rPr lang="en-US" sz="1100">
                          <a:effectLst/>
                          <a:latin typeface="Times New Roman"/>
                          <a:ea typeface="Times New Roman"/>
                        </a:rPr>
                        <a:t>13,8</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Стир</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Прип’ять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494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424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12,9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Тетерів</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385</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385</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15,3</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Сула</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363</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363</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19,6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Інгул</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Південний</a:t>
                      </a:r>
                      <a:r>
                        <a:rPr lang="en-US" sz="1100" spc="-30">
                          <a:effectLst/>
                          <a:latin typeface="Times New Roman"/>
                          <a:ea typeface="Times New Roman"/>
                        </a:rPr>
                        <a:t> </a:t>
                      </a:r>
                      <a:r>
                        <a:rPr lang="en-US" sz="1100">
                          <a:effectLst/>
                          <a:latin typeface="Times New Roman"/>
                          <a:ea typeface="Times New Roman"/>
                        </a:rPr>
                        <a:t>Буг</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354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354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98,9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Рось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346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346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12,6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30"/>
                        </a:lnSpc>
                        <a:spcAft>
                          <a:spcPts val="0"/>
                        </a:spcAft>
                      </a:pPr>
                      <a:r>
                        <a:rPr lang="en-US" sz="1100">
                          <a:effectLst/>
                          <a:latin typeface="Times New Roman"/>
                          <a:ea typeface="Times New Roman"/>
                        </a:rPr>
                        <a:t>Самара</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30"/>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30"/>
                        </a:lnSpc>
                        <a:spcAft>
                          <a:spcPts val="0"/>
                        </a:spcAft>
                      </a:pPr>
                      <a:r>
                        <a:rPr lang="en-US" sz="1100">
                          <a:effectLst/>
                          <a:latin typeface="Times New Roman"/>
                          <a:ea typeface="Times New Roman"/>
                        </a:rPr>
                        <a:t>320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30"/>
                        </a:lnSpc>
                        <a:spcAft>
                          <a:spcPts val="0"/>
                        </a:spcAft>
                      </a:pPr>
                      <a:r>
                        <a:rPr lang="en-US" sz="1100">
                          <a:effectLst/>
                          <a:latin typeface="Times New Roman"/>
                          <a:ea typeface="Times New Roman"/>
                        </a:rPr>
                        <a:t>320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30"/>
                        </a:lnSpc>
                        <a:spcAft>
                          <a:spcPts val="0"/>
                        </a:spcAft>
                      </a:pPr>
                      <a:r>
                        <a:rPr lang="en-US" sz="1100">
                          <a:effectLst/>
                          <a:latin typeface="Times New Roman"/>
                          <a:ea typeface="Times New Roman"/>
                        </a:rPr>
                        <a:t>22.6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Прут</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Дунай</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967</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272</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27,5</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Тиса</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Дунай</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966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201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05"/>
                        </a:lnSpc>
                        <a:spcAft>
                          <a:spcPts val="0"/>
                        </a:spcAft>
                      </a:pPr>
                      <a:r>
                        <a:rPr lang="en-US" sz="1100">
                          <a:effectLst/>
                          <a:latin typeface="Times New Roman"/>
                          <a:ea typeface="Times New Roman"/>
                        </a:rPr>
                        <a:t>153,0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Прип’ять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Дніпро</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761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261</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05"/>
                        </a:lnSpc>
                        <a:spcAft>
                          <a:spcPts val="0"/>
                        </a:spcAft>
                      </a:pPr>
                      <a:r>
                        <a:rPr lang="en-US" sz="1100">
                          <a:effectLst/>
                          <a:latin typeface="Times New Roman"/>
                          <a:ea typeface="Times New Roman"/>
                        </a:rPr>
                        <a:t>121,0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261">
                <a:tc>
                  <a:txBody>
                    <a:bodyPr/>
                    <a:lstStyle/>
                    <a:p>
                      <a:pPr marL="69850" algn="l">
                        <a:lnSpc>
                          <a:spcPts val="1575"/>
                        </a:lnSpc>
                        <a:spcAft>
                          <a:spcPts val="0"/>
                        </a:spcAft>
                      </a:pPr>
                      <a:r>
                        <a:rPr lang="en-US" sz="1100">
                          <a:effectLst/>
                          <a:latin typeface="Times New Roman"/>
                          <a:ea typeface="Times New Roman"/>
                        </a:rPr>
                        <a:t>Айдар</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75"/>
                        </a:lnSpc>
                        <a:spcAft>
                          <a:spcPts val="0"/>
                        </a:spcAft>
                      </a:pPr>
                      <a:r>
                        <a:rPr lang="en-US" sz="1100">
                          <a:effectLst/>
                          <a:latin typeface="Times New Roman"/>
                          <a:ea typeface="Times New Roman"/>
                        </a:rPr>
                        <a:t>Сіверський</a:t>
                      </a:r>
                      <a:endParaRPr lang="uk-UA" sz="1000">
                        <a:effectLst/>
                        <a:latin typeface="Times New Roman"/>
                        <a:ea typeface="Times New Roman"/>
                      </a:endParaRPr>
                    </a:p>
                    <a:p>
                      <a:pPr marL="66675" algn="l">
                        <a:lnSpc>
                          <a:spcPts val="1540"/>
                        </a:lnSpc>
                        <a:spcAft>
                          <a:spcPts val="0"/>
                        </a:spcAft>
                      </a:pPr>
                      <a:r>
                        <a:rPr lang="en-US" sz="1100">
                          <a:effectLst/>
                          <a:latin typeface="Times New Roman"/>
                          <a:ea typeface="Times New Roman"/>
                        </a:rPr>
                        <a:t>Донець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75"/>
                        </a:lnSpc>
                        <a:spcAft>
                          <a:spcPts val="0"/>
                        </a:spcAft>
                      </a:pPr>
                      <a:r>
                        <a:rPr lang="en-US" sz="1100">
                          <a:effectLst/>
                          <a:latin typeface="Times New Roman"/>
                          <a:ea typeface="Times New Roman"/>
                        </a:rPr>
                        <a:t>264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75"/>
                        </a:lnSpc>
                        <a:spcAft>
                          <a:spcPts val="0"/>
                        </a:spcAft>
                      </a:pPr>
                      <a:r>
                        <a:rPr lang="en-US" sz="1100">
                          <a:effectLst/>
                          <a:latin typeface="Times New Roman"/>
                          <a:ea typeface="Times New Roman"/>
                        </a:rPr>
                        <a:t>256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75"/>
                        </a:lnSpc>
                        <a:spcAft>
                          <a:spcPts val="0"/>
                        </a:spcAft>
                      </a:pPr>
                      <a:r>
                        <a:rPr lang="en-US" sz="1100">
                          <a:effectLst/>
                          <a:latin typeface="Times New Roman"/>
                          <a:ea typeface="Times New Roman"/>
                        </a:rPr>
                        <a:t>7,4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30"/>
                        </a:lnSpc>
                        <a:spcAft>
                          <a:spcPts val="0"/>
                        </a:spcAft>
                      </a:pPr>
                      <a:r>
                        <a:rPr lang="en-US" sz="1100">
                          <a:effectLst/>
                          <a:latin typeface="Times New Roman"/>
                          <a:ea typeface="Times New Roman"/>
                        </a:rPr>
                        <a:t>Сейм</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30"/>
                        </a:lnSpc>
                        <a:spcAft>
                          <a:spcPts val="0"/>
                        </a:spcAft>
                      </a:pPr>
                      <a:r>
                        <a:rPr lang="en-US" sz="1100">
                          <a:effectLst/>
                          <a:latin typeface="Times New Roman"/>
                          <a:ea typeface="Times New Roman"/>
                        </a:rPr>
                        <a:t>Десна</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30"/>
                        </a:lnSpc>
                        <a:spcAft>
                          <a:spcPts val="0"/>
                        </a:spcAft>
                      </a:pPr>
                      <a:r>
                        <a:rPr lang="en-US" sz="1100">
                          <a:effectLst/>
                          <a:latin typeface="Times New Roman"/>
                          <a:ea typeface="Times New Roman"/>
                        </a:rPr>
                        <a:t>748</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30"/>
                        </a:lnSpc>
                        <a:spcAft>
                          <a:spcPts val="0"/>
                        </a:spcAft>
                      </a:pPr>
                      <a:r>
                        <a:rPr lang="en-US" sz="1100">
                          <a:effectLst/>
                          <a:latin typeface="Times New Roman"/>
                          <a:ea typeface="Times New Roman"/>
                        </a:rPr>
                        <a:t>250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30"/>
                        </a:lnSpc>
                        <a:spcAft>
                          <a:spcPts val="0"/>
                        </a:spcAft>
                      </a:pPr>
                      <a:r>
                        <a:rPr lang="en-US" sz="1100">
                          <a:effectLst/>
                          <a:latin typeface="Times New Roman"/>
                          <a:ea typeface="Times New Roman"/>
                        </a:rPr>
                        <a:t>27,5</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Збруч</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Дністер</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244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244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05"/>
                        </a:lnSpc>
                        <a:spcAft>
                          <a:spcPts val="0"/>
                        </a:spcAft>
                      </a:pPr>
                      <a:r>
                        <a:rPr lang="en-US" sz="1100">
                          <a:effectLst/>
                          <a:latin typeface="Times New Roman"/>
                          <a:ea typeface="Times New Roman"/>
                        </a:rPr>
                        <a:t>3,4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Серет</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Дністер</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242</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242</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05"/>
                        </a:lnSpc>
                        <a:spcAft>
                          <a:spcPts val="0"/>
                        </a:spcAft>
                      </a:pPr>
                      <a:r>
                        <a:rPr lang="en-US" sz="1100">
                          <a:effectLst/>
                          <a:latin typeface="Times New Roman"/>
                          <a:ea typeface="Times New Roman"/>
                        </a:rPr>
                        <a:t>3,9</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Стрий</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Дністер</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05"/>
                        </a:lnSpc>
                        <a:spcAft>
                          <a:spcPts val="0"/>
                        </a:spcAft>
                      </a:pPr>
                      <a:r>
                        <a:rPr lang="en-US" sz="1100">
                          <a:effectLst/>
                          <a:latin typeface="Times New Roman"/>
                          <a:ea typeface="Times New Roman"/>
                        </a:rPr>
                        <a:t>230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230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05"/>
                        </a:lnSpc>
                        <a:spcAft>
                          <a:spcPts val="0"/>
                        </a:spcAft>
                      </a:pPr>
                      <a:r>
                        <a:rPr lang="en-US" sz="1100">
                          <a:effectLst/>
                          <a:latin typeface="Times New Roman"/>
                          <a:ea typeface="Times New Roman"/>
                        </a:rPr>
                        <a:t>3,06</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261">
                <a:tc>
                  <a:txBody>
                    <a:bodyPr/>
                    <a:lstStyle/>
                    <a:p>
                      <a:pPr marL="69850" algn="l">
                        <a:lnSpc>
                          <a:spcPts val="1575"/>
                        </a:lnSpc>
                        <a:spcAft>
                          <a:spcPts val="0"/>
                        </a:spcAft>
                      </a:pPr>
                      <a:r>
                        <a:rPr lang="en-US" sz="1100">
                          <a:effectLst/>
                          <a:latin typeface="Times New Roman"/>
                          <a:ea typeface="Times New Roman"/>
                        </a:rPr>
                        <a:t>Оскіл</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75"/>
                        </a:lnSpc>
                        <a:spcAft>
                          <a:spcPts val="0"/>
                        </a:spcAft>
                      </a:pPr>
                      <a:r>
                        <a:rPr lang="en-US" sz="1100">
                          <a:effectLst/>
                          <a:latin typeface="Times New Roman"/>
                          <a:ea typeface="Times New Roman"/>
                        </a:rPr>
                        <a:t>Сіверський</a:t>
                      </a:r>
                      <a:endParaRPr lang="uk-UA" sz="1000">
                        <a:effectLst/>
                        <a:latin typeface="Times New Roman"/>
                        <a:ea typeface="Times New Roman"/>
                      </a:endParaRPr>
                    </a:p>
                    <a:p>
                      <a:pPr marL="66675" algn="l">
                        <a:lnSpc>
                          <a:spcPts val="1540"/>
                        </a:lnSpc>
                        <a:spcAft>
                          <a:spcPts val="0"/>
                        </a:spcAft>
                      </a:pPr>
                      <a:r>
                        <a:rPr lang="en-US" sz="1100">
                          <a:effectLst/>
                          <a:latin typeface="Times New Roman"/>
                          <a:ea typeface="Times New Roman"/>
                        </a:rPr>
                        <a:t>Донець</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255905" algn="ctr">
                        <a:lnSpc>
                          <a:spcPts val="1575"/>
                        </a:lnSpc>
                        <a:spcAft>
                          <a:spcPts val="0"/>
                        </a:spcAft>
                      </a:pPr>
                      <a:r>
                        <a:rPr lang="en-US" sz="1100">
                          <a:effectLst/>
                          <a:latin typeface="Times New Roman"/>
                          <a:ea typeface="Times New Roman"/>
                        </a:rPr>
                        <a:t>472</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75"/>
                        </a:lnSpc>
                        <a:spcAft>
                          <a:spcPts val="0"/>
                        </a:spcAft>
                      </a:pPr>
                      <a:r>
                        <a:rPr lang="en-US" sz="1100">
                          <a:effectLst/>
                          <a:latin typeface="Times New Roman"/>
                          <a:ea typeface="Times New Roman"/>
                        </a:rPr>
                        <a:t>177</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2890" algn="ctr">
                        <a:lnSpc>
                          <a:spcPts val="1575"/>
                        </a:lnSpc>
                        <a:spcAft>
                          <a:spcPts val="0"/>
                        </a:spcAft>
                      </a:pPr>
                      <a:r>
                        <a:rPr lang="en-US" sz="1100">
                          <a:effectLst/>
                          <a:latin typeface="Times New Roman"/>
                          <a:ea typeface="Times New Roman"/>
                        </a:rPr>
                        <a:t>14,8</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59">
                <a:tc>
                  <a:txBody>
                    <a:bodyPr/>
                    <a:lstStyle/>
                    <a:p>
                      <a:pPr marL="69850" algn="l">
                        <a:lnSpc>
                          <a:spcPts val="1505"/>
                        </a:lnSpc>
                        <a:spcAft>
                          <a:spcPts val="0"/>
                        </a:spcAft>
                      </a:pPr>
                      <a:r>
                        <a:rPr lang="en-US" sz="1100">
                          <a:effectLst/>
                          <a:latin typeface="Times New Roman"/>
                          <a:ea typeface="Times New Roman"/>
                        </a:rPr>
                        <a:t>Дунай</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l">
                        <a:lnSpc>
                          <a:spcPts val="1505"/>
                        </a:lnSpc>
                        <a:spcAft>
                          <a:spcPts val="0"/>
                        </a:spcAft>
                      </a:pPr>
                      <a:r>
                        <a:rPr lang="en-US" sz="1100">
                          <a:effectLst/>
                          <a:latin typeface="Times New Roman"/>
                          <a:ea typeface="Times New Roman"/>
                        </a:rPr>
                        <a:t>Чорне</a:t>
                      </a:r>
                      <a:r>
                        <a:rPr lang="en-US" sz="1100" spc="-5">
                          <a:effectLst/>
                          <a:latin typeface="Times New Roman"/>
                          <a:ea typeface="Times New Roman"/>
                        </a:rPr>
                        <a:t> </a:t>
                      </a:r>
                      <a:r>
                        <a:rPr lang="en-US" sz="1100">
                          <a:effectLst/>
                          <a:latin typeface="Times New Roman"/>
                          <a:ea typeface="Times New Roman"/>
                        </a:rPr>
                        <a:t>море</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175" marR="256540" algn="ctr">
                        <a:lnSpc>
                          <a:spcPts val="1505"/>
                        </a:lnSpc>
                        <a:spcAft>
                          <a:spcPts val="0"/>
                        </a:spcAft>
                      </a:pPr>
                      <a:r>
                        <a:rPr lang="en-US" sz="1100">
                          <a:effectLst/>
                          <a:latin typeface="Times New Roman"/>
                          <a:ea typeface="Times New Roman"/>
                        </a:rPr>
                        <a:t>3900</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algn="l">
                        <a:lnSpc>
                          <a:spcPts val="1505"/>
                        </a:lnSpc>
                        <a:spcAft>
                          <a:spcPts val="0"/>
                        </a:spcAft>
                      </a:pPr>
                      <a:r>
                        <a:rPr lang="en-US" sz="1100">
                          <a:effectLst/>
                          <a:latin typeface="Times New Roman"/>
                          <a:ea typeface="Times New Roman"/>
                        </a:rPr>
                        <a:t>174</a:t>
                      </a:r>
                      <a:endParaRPr lang="uk-UA" sz="1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marR="266065" algn="ctr">
                        <a:lnSpc>
                          <a:spcPts val="1505"/>
                        </a:lnSpc>
                        <a:spcAft>
                          <a:spcPts val="0"/>
                        </a:spcAft>
                      </a:pPr>
                      <a:r>
                        <a:rPr lang="en-US" sz="1100" dirty="0">
                          <a:effectLst/>
                          <a:latin typeface="Times New Roman"/>
                          <a:ea typeface="Times New Roman"/>
                        </a:rPr>
                        <a:t>817,0</a:t>
                      </a:r>
                      <a:endParaRPr lang="uk-UA"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099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lstStyle/>
          <a:p>
            <a:pPr marL="0" indent="0">
              <a:buNone/>
            </a:pPr>
            <a:r>
              <a:rPr lang="uk-UA" dirty="0"/>
              <a:t>Головним постачальником води для України є </a:t>
            </a:r>
            <a:r>
              <a:rPr lang="uk-UA" b="1" dirty="0"/>
              <a:t>Дніпро</a:t>
            </a:r>
            <a:r>
              <a:rPr lang="uk-UA" dirty="0"/>
              <a:t> – найбільша річка України, третя в Європі після Волги та Дунаю за площею водозбірного басейну та протяжністю в межах України. Водними ресурсами Дніпра користується понад 30 млн жителів України.</a:t>
            </a:r>
          </a:p>
          <a:p>
            <a:pPr marL="0" indent="0">
              <a:buNone/>
            </a:pPr>
            <a:r>
              <a:rPr lang="uk-UA" dirty="0"/>
              <a:t>Господарський комплекс у басейні р. Дніпро протягом останніх десятиліть розвивався без урахування економічних та екологічних наслідків для України.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88980"/>
            <a:ext cx="5517742" cy="315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512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lstStyle/>
          <a:p>
            <a:pPr marL="0" indent="0">
              <a:buNone/>
            </a:pPr>
            <a:r>
              <a:rPr lang="uk-UA" dirty="0"/>
              <a:t>Істотне значення в системі водопостачання мають також водосховища та ставки на притоках Дніпра. У його басейні нараховується 15 380 різних </a:t>
            </a:r>
            <a:r>
              <a:rPr lang="uk-UA" dirty="0" err="1"/>
              <a:t>приток</a:t>
            </a:r>
            <a:r>
              <a:rPr lang="uk-UA" dirty="0"/>
              <a:t>, загальна довжина яких дорівнює 67 156 км, збудовано 504 водосховища з загальною площею водного дзеркала 767 км</a:t>
            </a:r>
            <a:r>
              <a:rPr lang="uk-UA" baseline="30000" dirty="0"/>
              <a:t>2</a:t>
            </a:r>
            <a:r>
              <a:rPr lang="uk-UA" dirty="0"/>
              <a:t> та об’ємом 2,2 км</a:t>
            </a:r>
            <a:r>
              <a:rPr lang="uk-UA" baseline="30000" dirty="0"/>
              <a:t>3</a:t>
            </a:r>
            <a:r>
              <a:rPr lang="uk-UA" dirty="0"/>
              <a:t>, 12 570 ставків на малих річках, загальна площа яких становить 1 086 км</a:t>
            </a:r>
            <a:r>
              <a:rPr lang="uk-UA" baseline="30000" dirty="0"/>
              <a:t>2</a:t>
            </a:r>
            <a:r>
              <a:rPr lang="uk-UA" dirty="0"/>
              <a:t> і об’єм – 1,54 км</a:t>
            </a:r>
            <a:r>
              <a:rPr lang="uk-UA" baseline="30000" dirty="0"/>
              <a:t>3</a:t>
            </a:r>
            <a:r>
              <a:rPr lang="uk-UA" dirty="0"/>
              <a:t>. </a:t>
            </a:r>
            <a:endParaRPr lang="uk-UA" dirty="0" smtClean="0"/>
          </a:p>
          <a:p>
            <a:pPr marL="0" indent="0">
              <a:buNone/>
            </a:pPr>
            <a:endParaRPr lang="uk-UA" dirty="0"/>
          </a:p>
          <a:p>
            <a:pPr marL="0" indent="0">
              <a:buNone/>
            </a:pPr>
            <a:r>
              <a:rPr lang="uk-UA" dirty="0" smtClean="0"/>
              <a:t>На </a:t>
            </a:r>
            <a:r>
              <a:rPr lang="uk-UA" dirty="0"/>
              <a:t>Дніпрі створено каскад із шести водосховищ загальною площею 6 950 км</a:t>
            </a:r>
            <a:r>
              <a:rPr lang="uk-UA" baseline="30000" dirty="0"/>
              <a:t>2</a:t>
            </a:r>
            <a:r>
              <a:rPr lang="uk-UA" dirty="0"/>
              <a:t> і повним об’ємом акумульованої води 43,8 км</a:t>
            </a:r>
            <a:r>
              <a:rPr lang="uk-UA" baseline="30000" dirty="0"/>
              <a:t>3</a:t>
            </a:r>
            <a:r>
              <a:rPr lang="uk-UA" dirty="0"/>
              <a:t>. У зв’язку з будівництвом водосховищ порушилася екологічна рівновага, водообміну докорінно змінилися умови. Порівняно з природними умовами водообмін уповільнився в 14–30 разів.</a:t>
            </a:r>
          </a:p>
        </p:txBody>
      </p:sp>
    </p:spTree>
    <p:extLst>
      <p:ext uri="{BB962C8B-B14F-4D97-AF65-F5344CB8AC3E}">
        <p14:creationId xmlns:p14="http://schemas.microsoft.com/office/powerpoint/2010/main" val="1219686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lstStyle/>
          <a:p>
            <a:pPr marL="0" indent="0">
              <a:buNone/>
            </a:pPr>
            <a:r>
              <a:rPr lang="uk-UA" dirty="0"/>
              <a:t>Загалом у країні налічується 63 119 великих, середніх і малих річок, а також майже 8 073 озер і лиманів. </a:t>
            </a:r>
            <a:endParaRPr lang="uk-UA" dirty="0" smtClean="0"/>
          </a:p>
          <a:p>
            <a:pPr marL="0" indent="0">
              <a:buNone/>
            </a:pPr>
            <a:endParaRPr lang="uk-UA" dirty="0"/>
          </a:p>
          <a:p>
            <a:pPr marL="0" indent="0">
              <a:buNone/>
            </a:pPr>
            <a:r>
              <a:rPr lang="uk-UA" dirty="0" smtClean="0"/>
              <a:t>На </a:t>
            </a:r>
            <a:r>
              <a:rPr lang="uk-UA" dirty="0"/>
              <a:t>сьогодні в Україні не залишилося жодного поверхневого водного об’єкта, який би за екологічним станом належав до водних об’єктів першої категорії. </a:t>
            </a:r>
            <a:endParaRPr lang="uk-UA" dirty="0" smtClean="0"/>
          </a:p>
          <a:p>
            <a:pPr marL="0" indent="0">
              <a:buNone/>
            </a:pPr>
            <a:endParaRPr lang="uk-UA" dirty="0"/>
          </a:p>
          <a:p>
            <a:pPr marL="0" indent="0">
              <a:buNone/>
            </a:pPr>
            <a:r>
              <a:rPr lang="uk-UA" dirty="0" smtClean="0"/>
              <a:t>Згідно </a:t>
            </a:r>
            <a:r>
              <a:rPr lang="uk-UA" dirty="0"/>
              <a:t>з оцінками експертів, найгірша екологічна ситуація спостерігається на річках Кальміус та Сіверський Донець (Донецька область), Азовському морі, озері Сасик (Одеська область), річках </a:t>
            </a:r>
            <a:r>
              <a:rPr lang="uk-UA" dirty="0" err="1"/>
              <a:t>Лугань</a:t>
            </a:r>
            <a:r>
              <a:rPr lang="uk-UA" dirty="0"/>
              <a:t> (Луганська область). Наприклад, р. Сіверський Донець і її притоки забруднені </a:t>
            </a:r>
            <a:r>
              <a:rPr lang="uk-UA" dirty="0" err="1"/>
              <a:t>легкоокисними</a:t>
            </a:r>
            <a:r>
              <a:rPr lang="uk-UA" dirty="0"/>
              <a:t> речовинами, нафтопродуктами, фенолами, сполуками азоту і важких металів.</a:t>
            </a:r>
          </a:p>
        </p:txBody>
      </p:sp>
    </p:spTree>
    <p:extLst>
      <p:ext uri="{BB962C8B-B14F-4D97-AF65-F5344CB8AC3E}">
        <p14:creationId xmlns:p14="http://schemas.microsoft.com/office/powerpoint/2010/main" val="607792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5976664"/>
          </a:xfrm>
        </p:spPr>
        <p:txBody>
          <a:bodyPr/>
          <a:lstStyle/>
          <a:p>
            <a:pPr marL="0" indent="0">
              <a:buNone/>
            </a:pPr>
            <a:r>
              <a:rPr lang="uk-UA" dirty="0"/>
              <a:t>Багато озер утворилося біля річки Дунай. Найбільше прісне серед них – Ялпуг, а </a:t>
            </a:r>
            <a:r>
              <a:rPr lang="uk-UA" dirty="0" smtClean="0"/>
              <a:t>найглибше </a:t>
            </a:r>
            <a:r>
              <a:rPr lang="uk-UA" dirty="0"/>
              <a:t>– Кагул.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18808"/>
            <a:ext cx="4651544" cy="305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55576" y="4428230"/>
            <a:ext cx="2304256" cy="400110"/>
          </a:xfrm>
          <a:prstGeom prst="rect">
            <a:avLst/>
          </a:prstGeom>
        </p:spPr>
        <p:txBody>
          <a:bodyPr wrap="square">
            <a:spAutoFit/>
          </a:bodyPr>
          <a:lstStyle/>
          <a:p>
            <a:r>
              <a:rPr lang="uk-UA" sz="2000" b="1" dirty="0" smtClean="0"/>
              <a:t>Озеро Ялпуг</a:t>
            </a:r>
            <a:endParaRPr lang="uk-UA" sz="2000" b="1"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289674"/>
            <a:ext cx="4892049" cy="256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300192" y="3828411"/>
            <a:ext cx="1971456" cy="369332"/>
          </a:xfrm>
          <a:prstGeom prst="rect">
            <a:avLst/>
          </a:prstGeom>
        </p:spPr>
        <p:txBody>
          <a:bodyPr wrap="square">
            <a:spAutoFit/>
          </a:bodyPr>
          <a:lstStyle/>
          <a:p>
            <a:r>
              <a:rPr lang="uk-UA" b="1" dirty="0" smtClean="0"/>
              <a:t>Озеро Кагул</a:t>
            </a:r>
            <a:endParaRPr lang="uk-UA" b="1" dirty="0"/>
          </a:p>
        </p:txBody>
      </p:sp>
    </p:spTree>
    <p:extLst>
      <p:ext uri="{BB962C8B-B14F-4D97-AF65-F5344CB8AC3E}">
        <p14:creationId xmlns:p14="http://schemas.microsoft.com/office/powerpoint/2010/main" val="1459680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361</TotalTime>
  <Words>1809</Words>
  <Application>Microsoft Office PowerPoint</Application>
  <PresentationFormat>Экран (4:3)</PresentationFormat>
  <Paragraphs>216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Волна</vt:lpstr>
      <vt:lpstr>Лекція . Характеристика сучасного екологічного стану природних вод.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 ВОДНІ РЕСУРСИ УКРАЇНИ, РОЗПОДІЛ ПО ТЕРИТОРІЇ ТА ЗАГАЛЬНА ХАРАКТЕРИСТИКА </dc:title>
  <dc:creator>Оксана</dc:creator>
  <cp:lastModifiedBy>RePack by Diakov</cp:lastModifiedBy>
  <cp:revision>59</cp:revision>
  <dcterms:created xsi:type="dcterms:W3CDTF">2022-09-11T18:05:50Z</dcterms:created>
  <dcterms:modified xsi:type="dcterms:W3CDTF">2022-09-25T15:56:53Z</dcterms:modified>
</cp:coreProperties>
</file>