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63" r:id="rId5"/>
    <p:sldId id="258" r:id="rId6"/>
    <p:sldId id="274" r:id="rId7"/>
    <p:sldId id="259" r:id="rId8"/>
    <p:sldId id="260" r:id="rId9"/>
    <p:sldId id="268" r:id="rId10"/>
    <p:sldId id="276" r:id="rId11"/>
    <p:sldId id="277" r:id="rId12"/>
    <p:sldId id="278" r:id="rId13"/>
    <p:sldId id="279" r:id="rId14"/>
    <p:sldId id="280" r:id="rId15"/>
    <p:sldId id="281" r:id="rId16"/>
    <p:sldId id="275" r:id="rId17"/>
    <p:sldId id="261" r:id="rId18"/>
    <p:sldId id="282" r:id="rId19"/>
    <p:sldId id="265" r:id="rId20"/>
    <p:sldId id="269" r:id="rId21"/>
    <p:sldId id="283" r:id="rId22"/>
    <p:sldId id="284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6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718"/>
            <a:ext cx="8208912" cy="2231650"/>
          </a:xfrm>
        </p:spPr>
        <p:txBody>
          <a:bodyPr>
            <a:noAutofit/>
          </a:bodyPr>
          <a:lstStyle/>
          <a:p>
            <a:pPr algn="l"/>
            <a:r>
              <a:rPr lang="uk-UA" sz="2200" b="1" dirty="0" smtClean="0">
                <a:solidFill>
                  <a:srgbClr val="002060"/>
                </a:solidFill>
              </a:rPr>
              <a:t>1.Географічна </a:t>
            </a:r>
            <a:r>
              <a:rPr lang="uk-UA" sz="2200" b="1" dirty="0">
                <a:solidFill>
                  <a:srgbClr val="002060"/>
                </a:solidFill>
              </a:rPr>
              <a:t>оболонка - планетарний природний комплекс</a:t>
            </a:r>
          </a:p>
          <a:p>
            <a:pPr algn="l"/>
            <a:r>
              <a:rPr lang="uk-UA" sz="2200" b="1" dirty="0" smtClean="0">
                <a:solidFill>
                  <a:srgbClr val="002060"/>
                </a:solidFill>
              </a:rPr>
              <a:t>2.Закономірності </a:t>
            </a:r>
            <a:r>
              <a:rPr lang="uk-UA" sz="2200" b="1" dirty="0">
                <a:solidFill>
                  <a:srgbClr val="002060"/>
                </a:solidFill>
              </a:rPr>
              <a:t>географічної оболонки.</a:t>
            </a:r>
          </a:p>
          <a:p>
            <a:pPr algn="l"/>
            <a:r>
              <a:rPr lang="uk-UA" sz="2200" b="1" dirty="0" smtClean="0">
                <a:solidFill>
                  <a:srgbClr val="002060"/>
                </a:solidFill>
              </a:rPr>
              <a:t>3.Кругообіг </a:t>
            </a:r>
            <a:r>
              <a:rPr lang="uk-UA" sz="2200" b="1" dirty="0">
                <a:solidFill>
                  <a:srgbClr val="002060"/>
                </a:solidFill>
              </a:rPr>
              <a:t>речовини і потік енергії в географічній оболонці</a:t>
            </a:r>
          </a:p>
          <a:p>
            <a:pPr algn="l"/>
            <a:r>
              <a:rPr lang="uk-UA" sz="2200" b="1" dirty="0">
                <a:solidFill>
                  <a:srgbClr val="002060"/>
                </a:solidFill>
              </a:rPr>
              <a:t>4. Сучасний етап розвитку географічної оболонки. Антропосфера.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09999" cy="431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79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480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Внаслідок обертання Землі навколо своєї осі і Сонця, нерівномірного нагрівання земної поверхні всі процеси і явища в географічній оболонці повторюються через певний проміжок часу. Так виникає </a:t>
            </a:r>
            <a:r>
              <a:rPr lang="uk-UA" b="1" i="1" dirty="0"/>
              <a:t>ритмічність</a:t>
            </a:r>
            <a:r>
              <a:rPr lang="uk-UA" dirty="0"/>
              <a:t> — закономірна повторюваність у часі природних явищ і процесів. Розрізняють </a:t>
            </a:r>
            <a:r>
              <a:rPr lang="uk-UA" i="1" dirty="0"/>
              <a:t>добові і сезонні ритми, </a:t>
            </a:r>
            <a:r>
              <a:rPr lang="uk-UA" dirty="0"/>
              <a:t>наприклад, зміни дня і ночі, пір року, припливи і відпливи тощо.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Є </a:t>
            </a:r>
            <a:r>
              <a:rPr lang="uk-UA" dirty="0"/>
              <a:t>ритми, що повторюються через певний проміжок часу: вікові коливання клімату і рівня води в озерах тощо.</a:t>
            </a:r>
          </a:p>
          <a:p>
            <a:pPr marL="0" indent="0">
              <a:buNone/>
            </a:pPr>
            <a:r>
              <a:rPr lang="uk-UA" dirty="0"/>
              <a:t>Добовий ритм проявляється у зміні температури, тиску та вологості повітря, сили вітру, у явищах припливів та відливів, циркуляції бризів, процесах фотосинтезу у рослин, житті тварин.</a:t>
            </a:r>
          </a:p>
          <a:p>
            <a:pPr marL="0" indent="0">
              <a:buNone/>
            </a:pPr>
            <a:r>
              <a:rPr lang="uk-UA" i="1" dirty="0"/>
              <a:t>Річна ритміка </a:t>
            </a:r>
            <a:r>
              <a:rPr lang="uk-UA" dirty="0"/>
              <a:t>– це зміна пір року, зміна в інтенсивності ґрунтоутворення та руйнуванні гірських порід, сезонність у господарській діяльності людини. </a:t>
            </a:r>
            <a:endParaRPr lang="uk-UA" dirty="0" smtClean="0"/>
          </a:p>
          <a:p>
            <a:pPr marL="0" indent="0">
              <a:buNone/>
            </a:pPr>
            <a:r>
              <a:rPr lang="uk-UA" i="1" dirty="0" smtClean="0"/>
              <a:t>Добова </a:t>
            </a:r>
            <a:r>
              <a:rPr lang="uk-UA" i="1" dirty="0"/>
              <a:t>ритміка, </a:t>
            </a:r>
            <a:r>
              <a:rPr lang="uk-UA" dirty="0"/>
              <a:t>як відомо, обумовлена обертанням Землі навколо своєї осі, річна – рухом Землі по орбіти навколо Сонця. Різні ландшафти характеризуються різною добовою та річною ритмікою Річна ритміка краще за все виражена в помірному поясі та дуже слабко – в екваторіальному.</a:t>
            </a:r>
          </a:p>
          <a:p>
            <a:pPr marL="0" indent="0">
              <a:buNone/>
            </a:pPr>
            <a:r>
              <a:rPr lang="uk-UA" dirty="0"/>
              <a:t>Великий інтерес представляє вивчення й більш тривалих ритмів (11, 22-23, 80-90 років та ін.) для передбачення можливих змін природи у часі. Ритмічні явища не повторюються повністю у кінці ритму того стану природи, яке було на його початку. </a:t>
            </a:r>
          </a:p>
        </p:txBody>
      </p:sp>
    </p:spTree>
    <p:extLst>
      <p:ext uri="{BB962C8B-B14F-4D97-AF65-F5344CB8AC3E}">
        <p14:creationId xmlns:p14="http://schemas.microsoft.com/office/powerpoint/2010/main" val="28699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496943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Планетарною географічною </a:t>
            </a:r>
            <a:r>
              <a:rPr lang="uk-UA" dirty="0" smtClean="0"/>
              <a:t>закономірністю є </a:t>
            </a:r>
            <a:r>
              <a:rPr lang="uk-UA" b="1" dirty="0"/>
              <a:t>зональність</a:t>
            </a:r>
            <a:r>
              <a:rPr lang="uk-UA" dirty="0"/>
              <a:t> — закономірна зміна природних компонентів і природних комплексів у напрямі від екватора до полюсів. Вона зумовлена неоднаковою кількістю тепла у зв'язку з кулястістю Землі. </a:t>
            </a:r>
          </a:p>
          <a:p>
            <a:pPr marL="0" indent="0">
              <a:buNone/>
            </a:pPr>
            <a:r>
              <a:rPr lang="uk-UA" dirty="0"/>
              <a:t>До зональних комплексів належать </a:t>
            </a:r>
            <a:r>
              <a:rPr lang="uk-UA" b="1" i="1" dirty="0"/>
              <a:t>географічні пояси і природні зони.</a:t>
            </a:r>
          </a:p>
          <a:p>
            <a:pPr marL="0" indent="0">
              <a:buNone/>
            </a:pPr>
            <a:r>
              <a:rPr lang="uk-UA" b="1" dirty="0"/>
              <a:t>Географічні пояси </a:t>
            </a:r>
            <a:r>
              <a:rPr lang="uk-UA" dirty="0"/>
              <a:t>— найбільші зональні комплекси, що простягаються у широтному напрямі (екваторіальний, субекваторіальний, тропічний тощо).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Вони </a:t>
            </a:r>
            <a:r>
              <a:rPr lang="uk-UA" dirty="0"/>
              <a:t>відрізняються один від одного температурними умовами, а також загальними особливостями циркуляції атмосфери, </a:t>
            </a:r>
            <a:r>
              <a:rPr lang="uk-UA" dirty="0" err="1"/>
              <a:t>грунтово</a:t>
            </a:r>
            <a:r>
              <a:rPr lang="uk-UA" dirty="0"/>
              <a:t>-рослинного покриву та тваринного світу.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На </a:t>
            </a:r>
            <a:r>
              <a:rPr lang="uk-UA" dirty="0"/>
              <a:t>суходолі виділяються наступні географічні пояси: екваторіальний, і у кожній півкулі субекваторіальний, тропічний, субтропічний, помірний, а також у північній півкулі субарктичний та арктичний, а у південній – субантарктичний та антарктичний. Аналогічні за назвами пояси виявлені і в Світовому океані. Географічні пояси простягаються переважно у широтному напрямку, та по суті співпадають з кліматичними поясами.</a:t>
            </a:r>
          </a:p>
        </p:txBody>
      </p:sp>
    </p:spTree>
    <p:extLst>
      <p:ext uri="{BB962C8B-B14F-4D97-AF65-F5344CB8AC3E}">
        <p14:creationId xmlns:p14="http://schemas.microsoft.com/office/powerpoint/2010/main" val="214106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754"/>
            <a:ext cx="8814780" cy="660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38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географічний</a:t>
            </a:r>
            <a:r>
              <a:rPr lang="ru-RU" dirty="0"/>
              <a:t> пояс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менші</a:t>
            </a:r>
            <a:r>
              <a:rPr lang="ru-RU" dirty="0"/>
              <a:t> за </a:t>
            </a:r>
            <a:r>
              <a:rPr lang="ru-RU" dirty="0" err="1"/>
              <a:t>розмірами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 — </a:t>
            </a:r>
            <a:r>
              <a:rPr lang="ru-RU" b="1" dirty="0" err="1"/>
              <a:t>природні</a:t>
            </a:r>
            <a:r>
              <a:rPr lang="ru-RU" b="1" dirty="0"/>
              <a:t> </a:t>
            </a:r>
            <a:r>
              <a:rPr lang="ru-RU" b="1" dirty="0" err="1"/>
              <a:t>зони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степів</a:t>
            </a:r>
            <a:r>
              <a:rPr lang="ru-RU" dirty="0"/>
              <a:t>, </a:t>
            </a:r>
            <a:r>
              <a:rPr lang="ru-RU" dirty="0" err="1"/>
              <a:t>пустель</a:t>
            </a:r>
            <a:r>
              <a:rPr lang="ru-RU" dirty="0"/>
              <a:t>, </a:t>
            </a:r>
            <a:r>
              <a:rPr lang="ru-RU" dirty="0" err="1"/>
              <a:t>напівпустель</a:t>
            </a:r>
            <a:r>
              <a:rPr lang="ru-RU" dirty="0"/>
              <a:t>, </a:t>
            </a:r>
            <a:r>
              <a:rPr lang="ru-RU" dirty="0" err="1"/>
              <a:t>лісів</a:t>
            </a:r>
            <a:r>
              <a:rPr lang="ru-RU" dirty="0"/>
              <a:t>),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за </a:t>
            </a:r>
            <a:r>
              <a:rPr lang="ru-RU" dirty="0" err="1"/>
              <a:t>перевагою</a:t>
            </a:r>
            <a:r>
              <a:rPr lang="ru-RU" dirty="0"/>
              <a:t> в них типу </a:t>
            </a:r>
            <a:r>
              <a:rPr lang="ru-RU" dirty="0" err="1"/>
              <a:t>рослинності</a:t>
            </a:r>
            <a:r>
              <a:rPr lang="ru-RU" dirty="0"/>
              <a:t>. Так, </a:t>
            </a:r>
            <a:r>
              <a:rPr lang="ru-RU" dirty="0" err="1"/>
              <a:t>наприклад</a:t>
            </a:r>
            <a:r>
              <a:rPr lang="ru-RU" dirty="0"/>
              <a:t>, в </a:t>
            </a:r>
            <a:r>
              <a:rPr lang="ru-RU" dirty="0" err="1"/>
              <a:t>субарктичному</a:t>
            </a:r>
            <a:r>
              <a:rPr lang="ru-RU" dirty="0"/>
              <a:t> </a:t>
            </a:r>
            <a:r>
              <a:rPr lang="ru-RU" dirty="0" err="1"/>
              <a:t>поясі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тундри</a:t>
            </a:r>
            <a:r>
              <a:rPr lang="ru-RU" dirty="0"/>
              <a:t> і </a:t>
            </a:r>
            <a:r>
              <a:rPr lang="ru-RU" dirty="0" err="1"/>
              <a:t>лісотундри</a:t>
            </a:r>
            <a:r>
              <a:rPr lang="ru-RU" dirty="0"/>
              <a:t>, в </a:t>
            </a:r>
            <a:r>
              <a:rPr lang="ru-RU" dirty="0" err="1"/>
              <a:t>помірному</a:t>
            </a:r>
            <a:r>
              <a:rPr lang="ru-RU" dirty="0"/>
              <a:t> –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лесостепи, степи, </a:t>
            </a:r>
            <a:r>
              <a:rPr lang="ru-RU" dirty="0" err="1"/>
              <a:t>напівпустелі</a:t>
            </a:r>
            <a:r>
              <a:rPr lang="ru-RU" dirty="0"/>
              <a:t> та </a:t>
            </a:r>
            <a:r>
              <a:rPr lang="ru-RU" dirty="0" err="1"/>
              <a:t>пустелі</a:t>
            </a:r>
            <a:r>
              <a:rPr lang="ru-RU" dirty="0"/>
              <a:t>, в </a:t>
            </a:r>
            <a:r>
              <a:rPr lang="ru-RU" dirty="0" err="1"/>
              <a:t>тропічному</a:t>
            </a:r>
            <a:r>
              <a:rPr lang="ru-RU" dirty="0"/>
              <a:t> –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рідколісь</a:t>
            </a:r>
            <a:r>
              <a:rPr lang="ru-RU" dirty="0"/>
              <a:t> та саван, </a:t>
            </a:r>
            <a:r>
              <a:rPr lang="ru-RU" dirty="0" err="1"/>
              <a:t>напівпустель</a:t>
            </a:r>
            <a:r>
              <a:rPr lang="ru-RU" dirty="0"/>
              <a:t> та </a:t>
            </a:r>
            <a:r>
              <a:rPr lang="ru-RU" dirty="0" err="1"/>
              <a:t>пустель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меридіональний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, як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Неоднорідні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зони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простягаються</a:t>
            </a:r>
            <a:r>
              <a:rPr lang="ru-RU" dirty="0"/>
              <a:t> через весь материк. Горизонтальна </a:t>
            </a:r>
            <a:r>
              <a:rPr lang="ru-RU" dirty="0" err="1"/>
              <a:t>зональність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за все </a:t>
            </a:r>
            <a:r>
              <a:rPr lang="ru-RU" dirty="0" err="1"/>
              <a:t>виражена</a:t>
            </a:r>
            <a:r>
              <a:rPr lang="ru-RU" dirty="0"/>
              <a:t> на великих за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рівнинах</a:t>
            </a:r>
            <a:r>
              <a:rPr lang="ru-RU" dirty="0"/>
              <a:t>, таких як </a:t>
            </a:r>
            <a:r>
              <a:rPr lang="ru-RU" dirty="0" err="1"/>
              <a:t>Східноєвропейська</a:t>
            </a:r>
            <a:r>
              <a:rPr lang="ru-RU" dirty="0"/>
              <a:t> та </a:t>
            </a:r>
            <a:r>
              <a:rPr lang="ru-RU" dirty="0" err="1"/>
              <a:t>Західносибірська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класичні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зональності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Зональність</a:t>
            </a:r>
            <a:r>
              <a:rPr lang="ru-RU" dirty="0"/>
              <a:t> характерна і для </a:t>
            </a:r>
            <a:r>
              <a:rPr lang="ru-RU" dirty="0" err="1"/>
              <a:t>Світового</a:t>
            </a:r>
            <a:r>
              <a:rPr lang="ru-RU" dirty="0"/>
              <a:t> океану. Вона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у </a:t>
            </a:r>
            <a:r>
              <a:rPr lang="ru-RU" dirty="0" err="1"/>
              <a:t>змінах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екватора</a:t>
            </a:r>
            <a:r>
              <a:rPr lang="ru-RU" dirty="0"/>
              <a:t> до </a:t>
            </a:r>
            <a:r>
              <a:rPr lang="ru-RU" dirty="0" err="1"/>
              <a:t>полюсів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води (</a:t>
            </a:r>
            <a:r>
              <a:rPr lang="ru-RU" dirty="0" err="1"/>
              <a:t>температури</a:t>
            </a:r>
            <a:r>
              <a:rPr lang="ru-RU" dirty="0"/>
              <a:t>, </a:t>
            </a:r>
            <a:r>
              <a:rPr lang="ru-RU" dirty="0" err="1"/>
              <a:t>солоності</a:t>
            </a:r>
            <a:r>
              <a:rPr lang="ru-RU" dirty="0"/>
              <a:t>, </a:t>
            </a:r>
            <a:r>
              <a:rPr lang="ru-RU" dirty="0" err="1"/>
              <a:t>платності</a:t>
            </a:r>
            <a:r>
              <a:rPr lang="ru-RU" dirty="0"/>
              <a:t> та </a:t>
            </a:r>
            <a:r>
              <a:rPr lang="ru-RU" dirty="0" err="1"/>
              <a:t>прозорості</a:t>
            </a:r>
            <a:r>
              <a:rPr lang="ru-RU" dirty="0"/>
              <a:t>,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складу </a:t>
            </a:r>
            <a:r>
              <a:rPr lang="ru-RU" dirty="0" err="1"/>
              <a:t>рослинності</a:t>
            </a:r>
            <a:r>
              <a:rPr lang="ru-RU" dirty="0"/>
              <a:t> та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16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4" y="2163882"/>
            <a:ext cx="8345543" cy="46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715" y="18864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/>
              <a:t>Природна</a:t>
            </a:r>
            <a:r>
              <a:rPr lang="ru-RU" sz="2000" b="1" u="sng" dirty="0"/>
              <a:t> зона </a:t>
            </a:r>
            <a:r>
              <a:rPr lang="ru-RU" sz="2000" dirty="0"/>
              <a:t>— один з великих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комплексів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. </a:t>
            </a:r>
            <a:r>
              <a:rPr lang="ru-RU" sz="2000" dirty="0" err="1"/>
              <a:t>Основними</a:t>
            </a:r>
            <a:r>
              <a:rPr lang="ru-RU" sz="2000" dirty="0"/>
              <a:t> </a:t>
            </a:r>
            <a:r>
              <a:rPr lang="ru-RU" sz="2000" dirty="0" err="1"/>
              <a:t>чинниками</a:t>
            </a:r>
            <a:r>
              <a:rPr lang="ru-RU" sz="2000" dirty="0"/>
              <a:t>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природної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є </a:t>
            </a:r>
            <a:r>
              <a:rPr lang="ru-RU" sz="2000" dirty="0" err="1"/>
              <a:t>клімат</a:t>
            </a:r>
            <a:r>
              <a:rPr lang="ru-RU" sz="2000" dirty="0"/>
              <a:t> і </a:t>
            </a:r>
            <a:r>
              <a:rPr lang="ru-RU" sz="2000" dirty="0" err="1"/>
              <a:t>рельєф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компоненти</a:t>
            </a:r>
            <a:r>
              <a:rPr lang="ru-RU" sz="2000" dirty="0"/>
              <a:t> природного комплексу,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і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компонентів</a:t>
            </a:r>
            <a:r>
              <a:rPr lang="ru-RU" sz="2000" dirty="0"/>
              <a:t> (</a:t>
            </a:r>
            <a:r>
              <a:rPr lang="ru-RU" sz="2000" dirty="0" err="1"/>
              <a:t>ґрунтів</a:t>
            </a:r>
            <a:r>
              <a:rPr lang="ru-RU" sz="2000" dirty="0"/>
              <a:t>, </a:t>
            </a:r>
            <a:r>
              <a:rPr lang="ru-RU" sz="2000" dirty="0" err="1"/>
              <a:t>рослинності</a:t>
            </a:r>
            <a:r>
              <a:rPr lang="ru-RU" sz="2000" dirty="0"/>
              <a:t>, </a:t>
            </a:r>
            <a:r>
              <a:rPr lang="ru-RU" sz="2000" dirty="0" err="1"/>
              <a:t>тваринного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). </a:t>
            </a:r>
            <a:r>
              <a:rPr lang="ru-RU" sz="2000" dirty="0" err="1"/>
              <a:t>Природні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розміщуються</a:t>
            </a:r>
            <a:r>
              <a:rPr lang="ru-RU" sz="2000" dirty="0"/>
              <a:t> на </a:t>
            </a:r>
            <a:r>
              <a:rPr lang="ru-RU" sz="2000" dirty="0" err="1"/>
              <a:t>всій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 суходолу в </a:t>
            </a:r>
            <a:r>
              <a:rPr lang="ru-RU" sz="2000" dirty="0" err="1"/>
              <a:t>певній</a:t>
            </a:r>
            <a:r>
              <a:rPr lang="ru-RU" sz="2000" dirty="0"/>
              <a:t> </a:t>
            </a:r>
            <a:r>
              <a:rPr lang="ru-RU" sz="2000" dirty="0" err="1"/>
              <a:t>послідовності</a:t>
            </a:r>
            <a:r>
              <a:rPr lang="ru-RU" sz="2000" dirty="0"/>
              <a:t> </a:t>
            </a:r>
            <a:r>
              <a:rPr lang="ru-RU" sz="2000" dirty="0" err="1"/>
              <a:t>віл</a:t>
            </a:r>
            <a:r>
              <a:rPr lang="ru-RU" sz="2000" dirty="0"/>
              <a:t> </a:t>
            </a:r>
            <a:r>
              <a:rPr lang="ru-RU" sz="2000" dirty="0" err="1"/>
              <a:t>полюсів</a:t>
            </a:r>
            <a:r>
              <a:rPr lang="ru-RU" sz="2000" dirty="0"/>
              <a:t> до </a:t>
            </a:r>
            <a:r>
              <a:rPr lang="ru-RU" sz="2000" dirty="0" err="1"/>
              <a:t>екватора</a:t>
            </a:r>
            <a:r>
              <a:rPr lang="ru-RU" sz="2000" dirty="0"/>
              <a:t>, </a:t>
            </a:r>
            <a:r>
              <a:rPr lang="ru-RU" sz="2000" dirty="0" err="1"/>
              <a:t>їхній</a:t>
            </a:r>
            <a:r>
              <a:rPr lang="ru-RU" sz="2000" dirty="0"/>
              <a:t> </a:t>
            </a:r>
            <a:r>
              <a:rPr lang="ru-RU" sz="2000" dirty="0" err="1"/>
              <a:t>розподіл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простежити</a:t>
            </a:r>
            <a:r>
              <a:rPr lang="ru-RU" sz="2000" dirty="0"/>
              <a:t> за картою </a:t>
            </a:r>
            <a:r>
              <a:rPr lang="ru-RU" sz="2000" dirty="0" err="1"/>
              <a:t>природних</a:t>
            </a:r>
            <a:r>
              <a:rPr lang="ru-RU" sz="2000" dirty="0"/>
              <a:t> зон </a:t>
            </a:r>
            <a:r>
              <a:rPr lang="ru-RU" sz="2000" dirty="0" err="1"/>
              <a:t>світу</a:t>
            </a:r>
            <a:r>
              <a:rPr lang="ru-RU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0113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496943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Кругообіг </a:t>
            </a:r>
            <a:r>
              <a:rPr lang="uk-UA" b="1" dirty="0"/>
              <a:t>речовини і потік енергії в географічній </a:t>
            </a:r>
            <a:r>
              <a:rPr lang="uk-UA" b="1" dirty="0" smtClean="0"/>
              <a:t>оболонці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Основним </a:t>
            </a:r>
            <a:r>
              <a:rPr lang="uk-UA" dirty="0"/>
              <a:t>джерелом енергії в географічній оболонці є сонячна радіація. Частина сонячної радіації відбивається в атмосферу, а основна частина поглинається літосферою і гідросферою, викликаючи їх нагрівання і випаровування води. На випаровування води витрачається майже половина всієї сонячної енергії, що досягає Землі. Енергія, що досягла Землі, у взаємодії з гравітацією зумовлює циркуляцію атмосфери і гідросфери. </a:t>
            </a:r>
            <a:r>
              <a:rPr lang="uk-UA" dirty="0" err="1"/>
              <a:t>Привівши</a:t>
            </a:r>
            <a:r>
              <a:rPr lang="uk-UA" dirty="0"/>
              <a:t> в дію різноманітні процеси, що протікають в географічній оболонці, сонячна радіація майже повністю перетворюється в тепло і в такому виді знову повертається в Космос. Але цей кругообіг не замкнений, бо частина сонячної енергії акумулюється географічною оболонкою (біосферою). Загальна кількість енергії, акумульованої зеленими рослинами (живими організмами) складає </a:t>
            </a:r>
            <a:r>
              <a:rPr lang="uk-UA" dirty="0"/>
              <a:t> 134 *</a:t>
            </a:r>
            <a:r>
              <a:rPr lang="uk-UA" dirty="0" smtClean="0"/>
              <a:t>1019 ккал щорічно.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7206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446"/>
            <a:ext cx="8640960" cy="650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13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0071"/>
            <a:ext cx="8964488" cy="506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04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71933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Кругообіг речовини. </a:t>
            </a:r>
            <a:endParaRPr lang="uk-UA" b="1" dirty="0" smtClean="0"/>
          </a:p>
          <a:p>
            <a:pPr marL="0" indent="0">
              <a:buNone/>
            </a:pPr>
            <a:r>
              <a:rPr lang="uk-UA" dirty="0" smtClean="0"/>
              <a:t>Вся </a:t>
            </a:r>
            <a:r>
              <a:rPr lang="uk-UA" dirty="0"/>
              <a:t>міграція речовини в географічній оболонці має форму </a:t>
            </a:r>
            <a:r>
              <a:rPr lang="uk-UA" dirty="0" err="1"/>
              <a:t>кругообігів</a:t>
            </a:r>
            <a:r>
              <a:rPr lang="uk-UA" dirty="0"/>
              <a:t> різного масштабу. Вони не замикаються повністю, а з'єднуються один з одним і включаються в загальний великий кругообіг в системі: Космос-географічна оболонка-глибинні шари Землі.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/>
              <a:t>географічну оболонку поступає речовина із глибоких шарів Землі разом з продуктами вулканізму та виверженими породами, а з Космосу – з метеоритами і метеорним </a:t>
            </a:r>
            <a:r>
              <a:rPr lang="uk-UA" dirty="0" smtClean="0"/>
              <a:t>пилом. </a:t>
            </a:r>
            <a:r>
              <a:rPr lang="uk-UA" dirty="0"/>
              <a:t>В свою чергу географічна оболонка втрачає в Космосі найлегші атоми, переважно Н, Не.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/>
              <a:t>областях стійкого занурення речовина географічної оболонки потрапляє в глибокі шари Землі, де перетворюючись, входить до складу речовини, що поступає в географічну оболонку з глибоких шарів Землі. Цим завершується великий кругообіг речовини в системі Космос-географічна оболонка-глибинні шари Землі.</a:t>
            </a:r>
          </a:p>
        </p:txBody>
      </p:sp>
    </p:spTree>
    <p:extLst>
      <p:ext uri="{BB962C8B-B14F-4D97-AF65-F5344CB8AC3E}">
        <p14:creationId xmlns:p14="http://schemas.microsoft.com/office/powerpoint/2010/main" val="113436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406"/>
            <a:ext cx="8722517" cy="655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7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764704"/>
            <a:ext cx="7776864" cy="4032448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Географічна </a:t>
            </a:r>
            <a:r>
              <a:rPr lang="uk-UA" b="1" dirty="0"/>
              <a:t>оболонка </a:t>
            </a:r>
            <a:r>
              <a:rPr lang="uk-UA" dirty="0"/>
              <a:t>– цілісна і безперервна оболонка Землі, що утворилась внаслідок взаємопроникнення і взаємодії речовин окремих </a:t>
            </a:r>
            <a:r>
              <a:rPr lang="uk-UA" dirty="0" err="1"/>
              <a:t>геосфер</a:t>
            </a:r>
            <a:r>
              <a:rPr lang="uk-UA" dirty="0"/>
              <a:t> – літосфери, гідросфери, атмосфери і біосфери</a:t>
            </a:r>
            <a:r>
              <a:rPr lang="uk-UA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нечіткі</a:t>
            </a:r>
            <a:r>
              <a:rPr lang="ru-RU" dirty="0"/>
              <a:t>, тому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.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7787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25850" cy="66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73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2068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географічної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. </a:t>
            </a:r>
            <a:r>
              <a:rPr lang="ru-RU" dirty="0" err="1" smtClean="0"/>
              <a:t>Антропосфера</a:t>
            </a:r>
            <a:endParaRPr lang="ru-RU" dirty="0" smtClean="0"/>
          </a:p>
          <a:p>
            <a:pPr marL="0" indent="0">
              <a:buNone/>
            </a:pPr>
            <a:r>
              <a:rPr lang="uk-UA" dirty="0"/>
              <a:t>Сьогодні людство стало головною рушійною силою змін у географічній оболонці. Людина створила засоби виробництва, які беруть участь у взаємодії </a:t>
            </a:r>
            <a:r>
              <a:rPr lang="uk-UA" dirty="0" err="1"/>
              <a:t>геосфер</a:t>
            </a:r>
            <a:r>
              <a:rPr lang="uk-UA" dirty="0"/>
              <a:t> Землі. У результаті природний хід процесів у географічній оболонці все більше порушується, що призводить до негативних наслідків:</a:t>
            </a:r>
          </a:p>
          <a:p>
            <a:pPr marL="0" indent="0">
              <a:buNone/>
            </a:pPr>
            <a:r>
              <a:rPr lang="uk-UA" dirty="0"/>
              <a:t>• зменшується </a:t>
            </a:r>
            <a:r>
              <a:rPr lang="uk-UA" dirty="0" err="1"/>
              <a:t>біорізноманіття</a:t>
            </a:r>
            <a:r>
              <a:rPr lang="uk-UA" dirty="0"/>
              <a:t>: зникають різні види живих організмів. Порівняно із серединою 1970-х рр. швидкість зникнення одного виду збільшилася в понад 10 разів. Зараз кількість сучасних зниклих видів може сягнути 1 млн;</a:t>
            </a:r>
          </a:p>
          <a:p>
            <a:pPr marL="0" indent="0">
              <a:buNone/>
            </a:pPr>
            <a:r>
              <a:rPr lang="uk-UA" dirty="0"/>
              <a:t>• відбувається забруднення всіх </a:t>
            </a:r>
            <a:r>
              <a:rPr lang="uk-UA" dirty="0" err="1"/>
              <a:t>геосфер</a:t>
            </a:r>
            <a:r>
              <a:rPr lang="uk-UA" dirty="0"/>
              <a:t>; навіть за сучасного рівня розвитку технологій лише </a:t>
            </a:r>
            <a:r>
              <a:rPr lang="uk-UA" dirty="0" smtClean="0"/>
              <a:t>10-12 </a:t>
            </a:r>
            <a:r>
              <a:rPr lang="uk-UA" dirty="0"/>
              <a:t>% природної сировини залишається в кінцевому продукті, а решта йде у відходи. До того ж значна частка відходів не засвоюється природою;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7231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1" cy="586551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• порушуються </a:t>
            </a:r>
            <a:r>
              <a:rPr lang="uk-UA" dirty="0" err="1"/>
              <a:t>кругообіги</a:t>
            </a:r>
            <a:r>
              <a:rPr lang="uk-UA" dirty="0"/>
              <a:t> речовин, оскільки відходи життєдіяльності людини не можуть бути повністю мінералізовані. У біосфері просто відсутні бактерії та гриби, здатні переробляти нові, незвичайні речовини для географічної оболонки;</a:t>
            </a:r>
          </a:p>
          <a:p>
            <a:pPr marL="0" indent="0">
              <a:buNone/>
            </a:pPr>
            <a:r>
              <a:rPr lang="uk-UA" dirty="0"/>
              <a:t>• людина видобуває із земних надр гірські породи, не властиві природним комплексам, приуроченим до земної поверхні. У результаті погіршується якість ґрунтів, хворіють тварини, рослини, люди, деградують природні комплекси загалом;</a:t>
            </a:r>
          </a:p>
          <a:p>
            <a:pPr marL="0" indent="0">
              <a:buNone/>
            </a:pPr>
            <a:r>
              <a:rPr lang="uk-UA" dirty="0"/>
              <a:t>• відбувається зміна енергетичної системи Землі (антропогенне потепління клімату);</a:t>
            </a:r>
          </a:p>
          <a:p>
            <a:pPr marL="0" indent="0">
              <a:buNone/>
            </a:pPr>
            <a:r>
              <a:rPr lang="uk-UA" dirty="0"/>
              <a:t>• завдається шкода окремим ландшафтам (формуються «погані землі» </a:t>
            </a:r>
            <a:r>
              <a:rPr lang="uk-UA" dirty="0" smtClean="0"/>
              <a:t>, </a:t>
            </a:r>
            <a:r>
              <a:rPr lang="uk-UA" dirty="0"/>
              <a:t>антропогенні </a:t>
            </a:r>
            <a:r>
              <a:rPr lang="uk-UA" dirty="0" err="1"/>
              <a:t>пустоші</a:t>
            </a:r>
            <a:r>
              <a:rPr lang="uk-UA" dirty="0"/>
              <a:t>, відбувається </a:t>
            </a:r>
            <a:r>
              <a:rPr lang="uk-UA" dirty="0" err="1"/>
              <a:t>опустелювання</a:t>
            </a:r>
            <a:r>
              <a:rPr lang="uk-UA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3840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75666" cy="640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41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50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997088" cy="501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39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979"/>
            <a:ext cx="8712968" cy="663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2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503"/>
            <a:ext cx="8705230" cy="654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66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496943" cy="5793507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Географічна оболонка охоплює всю планету, тому її вважають </a:t>
            </a:r>
            <a:r>
              <a:rPr lang="uk-UA" b="1" i="1" dirty="0"/>
              <a:t>планетарним комплексом</a:t>
            </a:r>
            <a:r>
              <a:rPr lang="uk-UA" dirty="0"/>
              <a:t>. Саме тут тісно стикаються, </a:t>
            </a:r>
            <a:r>
              <a:rPr lang="uk-UA" dirty="0" err="1"/>
              <a:t>взаємопроникають</a:t>
            </a:r>
            <a:r>
              <a:rPr lang="uk-UA" dirty="0"/>
              <a:t> усі оболонки і фокусується життя. У географічній оболонці живе людське суспільство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b="1" i="1" dirty="0"/>
              <a:t>Їй властивий ряд специфічних особливостей. </a:t>
            </a:r>
            <a:endParaRPr lang="uk-UA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Вона </a:t>
            </a:r>
            <a:r>
              <a:rPr lang="uk-UA" dirty="0"/>
              <a:t>відзначається великим різноманіттям складу і видів енергії.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Географічна </a:t>
            </a:r>
            <a:r>
              <a:rPr lang="uk-UA" dirty="0"/>
              <a:t>оболонка неоднорідна не лише у вертикальному, а й у горизонтальному напрямах.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Вона </a:t>
            </a:r>
            <a:r>
              <a:rPr lang="uk-UA" dirty="0"/>
              <a:t>диференціюється на окремі природні комплекси — відносно однорідні частини поверхні Землі.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Диференціація </a:t>
            </a:r>
            <a:r>
              <a:rPr lang="uk-UA" dirty="0"/>
              <a:t>її на природні комплекси зумовлена нерівномірним надходженням тепла на різні її частини і неоднорідністю земної поверхні.</a:t>
            </a:r>
          </a:p>
        </p:txBody>
      </p:sp>
    </p:spTree>
    <p:extLst>
      <p:ext uri="{BB962C8B-B14F-4D97-AF65-F5344CB8AC3E}">
        <p14:creationId xmlns:p14="http://schemas.microsoft.com/office/powerpoint/2010/main" val="355711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0" y="116632"/>
            <a:ext cx="892439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96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476672"/>
            <a:ext cx="8568951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Географічна оболонка - найбільший природний комплекс, у розвитку й функціонуванні якого є певні закономірності: </a:t>
            </a:r>
          </a:p>
          <a:p>
            <a:pPr marL="0" indent="0">
              <a:buNone/>
            </a:pPr>
            <a:r>
              <a:rPr lang="uk-UA" b="1" dirty="0"/>
              <a:t>Цілісність</a:t>
            </a:r>
            <a:r>
              <a:rPr lang="uk-UA" dirty="0"/>
              <a:t> - всі компоненти географічної оболонки становлять єдине ціле, взаємодіють між собою, речовина перебуває в постійному кругообігу, а енергія - в процесі безперервної трансформації. </a:t>
            </a:r>
            <a:r>
              <a:rPr lang="en-GB" dirty="0"/>
              <a:t>o </a:t>
            </a:r>
          </a:p>
          <a:p>
            <a:pPr marL="0" indent="0">
              <a:buNone/>
            </a:pPr>
            <a:r>
              <a:rPr lang="uk-UA" b="1" dirty="0"/>
              <a:t>Ритмічність</a:t>
            </a:r>
            <a:r>
              <a:rPr lang="uk-UA" dirty="0"/>
              <a:t> - періодичне повторення подібних природних явищ, які тривають добу (ніч і день), рік (весна, літо, осінь, зима), тисячоліття (похолодання й потепління клімату) чи мільйони років (горотворення). </a:t>
            </a:r>
            <a:r>
              <a:rPr lang="en-GB" dirty="0"/>
              <a:t>o </a:t>
            </a:r>
          </a:p>
          <a:p>
            <a:pPr marL="0" indent="0">
              <a:buNone/>
            </a:pPr>
            <a:r>
              <a:rPr lang="uk-UA" b="1" dirty="0"/>
              <a:t>Зональність</a:t>
            </a:r>
            <a:r>
              <a:rPr lang="uk-UA" dirty="0"/>
              <a:t> - зміна характеру і властивостей природних комплексів та їх компонентів від екватора до полюсів, пов'язана з нерівномірним розподілом сонячної енергії залежно від географічної широти. </a:t>
            </a:r>
          </a:p>
          <a:p>
            <a:pPr marL="0" indent="0">
              <a:buNone/>
            </a:pPr>
            <a:r>
              <a:rPr lang="uk-UA" b="1" dirty="0"/>
              <a:t>Висотна поясність </a:t>
            </a:r>
            <a:r>
              <a:rPr lang="uk-UA" dirty="0"/>
              <a:t>- зміна рельєфу, клімату, вод, ґрунтів, рослинності і тваринного світу в залежності від абсолютної висоти місцевості, експозиції схилів та напряму простягання гірських хребтів відносно переважаючих повітряних мас. </a:t>
            </a:r>
          </a:p>
        </p:txBody>
      </p:sp>
    </p:spTree>
    <p:extLst>
      <p:ext uri="{BB962C8B-B14F-4D97-AF65-F5344CB8AC3E}">
        <p14:creationId xmlns:p14="http://schemas.microsoft.com/office/powerpoint/2010/main" val="350740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0467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41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1376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RePack by Diakov</cp:lastModifiedBy>
  <cp:revision>34</cp:revision>
  <dcterms:created xsi:type="dcterms:W3CDTF">2022-09-18T18:34:34Z</dcterms:created>
  <dcterms:modified xsi:type="dcterms:W3CDTF">2022-09-25T12:04:09Z</dcterms:modified>
</cp:coreProperties>
</file>