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2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914C2-593F-4509-A458-4350972D97BC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A9DE4-331B-49D5-991E-4EFE21DD4B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267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fld id="{C19E81EA-2AA7-4B30-A549-659855456FC6}" type="slidenum">
              <a:rPr lang="uk-UA" altLang="ru-RU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pPr/>
              <a:t>21</a:t>
            </a:fld>
            <a:endParaRPr lang="uk-UA" altLang="ru-RU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1267" name="Rectangle 1"/>
          <p:cNvSpPr>
            <a:spLocks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407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fld id="{D1D12F65-14BA-4E14-A8AA-43E5E12F8AC9}" type="slidenum">
              <a:rPr lang="uk-UA" altLang="uk-UA">
                <a:latin typeface="Calibri" panose="020F0502020204030204" pitchFamily="34" charset="0"/>
              </a:rPr>
              <a:pPr/>
              <a:t>24</a:t>
            </a:fld>
            <a:endParaRPr lang="uk-UA" altLang="uk-UA">
              <a:latin typeface="Calibri" panose="020F0502020204030204" pitchFamily="34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endParaRPr lang="uk-UA" altLang="uk-UA">
              <a:latin typeface="Calibri" panose="020F0502020204030204" pitchFamily="34" charset="0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51460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fld id="{F8C05EE8-3F15-4AF2-A3FF-7B41AD04CC4B}" type="slidenum">
              <a:rPr lang="uk-UA" altLang="ru-RU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pPr/>
              <a:t>25</a:t>
            </a:fld>
            <a:endParaRPr lang="uk-UA" altLang="ru-RU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8436" name="Rectangle 2"/>
          <p:cNvSpPr>
            <a:spLocks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543756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fld id="{7A693E0C-45BB-4BAC-ACA4-402B45F2BD0B}" type="slidenum">
              <a:rPr lang="uk-UA" altLang="ru-RU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pPr/>
              <a:t>26</a:t>
            </a:fld>
            <a:endParaRPr lang="uk-UA" altLang="ru-RU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0483" name="Rectangle 1"/>
          <p:cNvSpPr>
            <a:spLocks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7425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fld id="{4DE8418E-35DC-49A1-9881-462C3A67AC66}" type="slidenum">
              <a:rPr lang="uk-UA" altLang="ru-RU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pPr/>
              <a:t>27</a:t>
            </a:fld>
            <a:endParaRPr lang="uk-UA" altLang="ru-RU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2531" name="Rectangle 1"/>
          <p:cNvSpPr>
            <a:spLocks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337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902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27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87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0020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543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3729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1790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78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80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339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861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196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461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55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806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02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E07A7-1003-4CDC-BBAE-7D99F58C4592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6CCE57-DDD8-426E-A931-DEAA74189B1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2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8137" y="1894113"/>
            <a:ext cx="9144000" cy="2024743"/>
          </a:xfrm>
        </p:spPr>
        <p:txBody>
          <a:bodyPr>
            <a:normAutofit fontScale="90000"/>
          </a:bodyPr>
          <a:lstStyle/>
          <a:p>
            <a:r>
              <a:rPr lang="uk-UA" sz="6700" dirty="0" smtClean="0"/>
              <a:t>Основні показники якості природних вод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621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9F6AC-DC81-4860-9488-E7D40B31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214" y="116632"/>
            <a:ext cx="843528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/>
              <a:t>Визначення загальної твердості води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21808-F911-4AD9-AD01-118285BBA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548679"/>
            <a:ext cx="10541726" cy="6113377"/>
          </a:xfrm>
          <a:noFill/>
        </p:spPr>
        <p:txBody>
          <a:bodyPr>
            <a:noAutofit/>
          </a:bodyPr>
          <a:lstStyle/>
          <a:p>
            <a:pPr algn="just"/>
            <a:r>
              <a:rPr lang="uk-UA" dirty="0"/>
              <a:t>Основний </a:t>
            </a:r>
            <a:r>
              <a:rPr lang="uk-UA" dirty="0"/>
              <a:t>документ, який регламентує вимоги до якості води, включаючи твердість, це</a:t>
            </a:r>
          </a:p>
          <a:p>
            <a:pPr algn="just"/>
            <a:r>
              <a:rPr lang="uk-UA" b="1" dirty="0"/>
              <a:t>ДСТУ 7525:2014</a:t>
            </a:r>
            <a:r>
              <a:rPr lang="uk-UA" dirty="0"/>
              <a:t> </a:t>
            </a:r>
            <a:r>
              <a:rPr lang="uk-UA" dirty="0"/>
              <a:t>(</a:t>
            </a:r>
            <a:r>
              <a:rPr lang="uk-UA" i="1" dirty="0"/>
              <a:t>(</a:t>
            </a:r>
            <a:r>
              <a:rPr lang="uk-UA" i="1" dirty="0"/>
              <a:t>Вода питна. Вимоги та методи контролю якості)</a:t>
            </a:r>
            <a:r>
              <a:rPr lang="uk-UA" dirty="0"/>
              <a:t> .</a:t>
            </a:r>
          </a:p>
          <a:p>
            <a:pPr algn="just"/>
            <a:r>
              <a:rPr lang="uk-UA" dirty="0"/>
              <a:t>У міжнародній практиці для визначення твердості також використовують стандарт:</a:t>
            </a:r>
          </a:p>
          <a:p>
            <a:pPr algn="just"/>
            <a:r>
              <a:rPr lang="en-US" b="1" dirty="0"/>
              <a:t>ISO </a:t>
            </a:r>
            <a:r>
              <a:rPr lang="en-US" b="1" dirty="0"/>
              <a:t>6059:1984</a:t>
            </a:r>
            <a:r>
              <a:rPr lang="uk-UA" dirty="0"/>
              <a:t> </a:t>
            </a:r>
            <a:r>
              <a:rPr lang="en-US" dirty="0"/>
              <a:t>(</a:t>
            </a:r>
            <a:r>
              <a:rPr lang="en-US" i="1" dirty="0"/>
              <a:t>(</a:t>
            </a:r>
            <a:r>
              <a:rPr lang="uk-UA" i="1" dirty="0"/>
              <a:t>Якість води — Визначення суми кальцію та магнію — </a:t>
            </a:r>
            <a:r>
              <a:rPr lang="uk-UA" i="1" dirty="0"/>
              <a:t>титрометричний </a:t>
            </a:r>
            <a:r>
              <a:rPr lang="uk-UA" i="1" dirty="0"/>
              <a:t>метод ЕДТА)</a:t>
            </a:r>
            <a:r>
              <a:rPr lang="uk-UA" dirty="0"/>
              <a:t> </a:t>
            </a:r>
          </a:p>
          <a:p>
            <a:pPr algn="just"/>
            <a:r>
              <a:rPr lang="uk-UA" dirty="0"/>
              <a:t>Цей </a:t>
            </a:r>
            <a:r>
              <a:rPr lang="uk-UA" dirty="0"/>
              <a:t>метод ґрунтується на утворенні </a:t>
            </a:r>
            <a:r>
              <a:rPr lang="uk-UA" dirty="0"/>
              <a:t>комплексних </a:t>
            </a:r>
            <a:r>
              <a:rPr lang="uk-UA" dirty="0"/>
              <a:t>сполук іонів кальцію та магнію з </a:t>
            </a:r>
            <a:r>
              <a:rPr lang="uk-UA" dirty="0" err="1"/>
              <a:t>трилоном</a:t>
            </a:r>
            <a:r>
              <a:rPr lang="uk-UA" dirty="0"/>
              <a:t> Б у лужному середовищі (рН ~ 10) у присутності індикатора хромогену чорного. Визначення проводять титруванням проби води 0,05 н. розчином </a:t>
            </a:r>
            <a:r>
              <a:rPr lang="uk-UA" dirty="0" err="1"/>
              <a:t>трилону</a:t>
            </a:r>
            <a:r>
              <a:rPr lang="uk-UA" dirty="0"/>
              <a:t> Б у присутності хромогену чорного від </a:t>
            </a:r>
            <a:r>
              <a:rPr lang="uk-UA" b="1" i="1" dirty="0" err="1"/>
              <a:t>червоно</a:t>
            </a:r>
            <a:r>
              <a:rPr lang="uk-UA" b="1" i="1" dirty="0"/>
              <a:t>-вишневого</a:t>
            </a:r>
            <a:r>
              <a:rPr lang="uk-UA" dirty="0"/>
              <a:t> до </a:t>
            </a:r>
            <a:r>
              <a:rPr lang="uk-UA" b="1" i="1" dirty="0"/>
              <a:t>синього </a:t>
            </a:r>
            <a:r>
              <a:rPr lang="uk-UA" dirty="0"/>
              <a:t>забарвлення.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536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2150E-848B-4EB8-8B83-6A8404100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515194"/>
          </a:xfrm>
        </p:spPr>
        <p:txBody>
          <a:bodyPr/>
          <a:lstStyle/>
          <a:p>
            <a:pPr algn="ctr"/>
            <a:r>
              <a:rPr lang="uk-UA" b="1" dirty="0"/>
              <a:t>Методика визначення загальної твердості води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7C296F-305A-45E3-A73D-2C7149E4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516" y="1840633"/>
            <a:ext cx="8712968" cy="4662189"/>
          </a:xfrm>
        </p:spPr>
        <p:txBody>
          <a:bodyPr/>
          <a:lstStyle/>
          <a:p>
            <a:r>
              <a:rPr lang="uk-UA" dirty="0"/>
              <a:t>1. У конічну колбу місткістю 200–250 мл піпеткою відміряють такий </a:t>
            </a:r>
            <a:r>
              <a:rPr lang="uk-UA" b="1" dirty="0"/>
              <a:t>об’єм води</a:t>
            </a:r>
            <a:r>
              <a:rPr lang="uk-UA" dirty="0"/>
              <a:t>, щоб на його титрування йшло не більше 10 мл 0,05 н. розчину </a:t>
            </a:r>
            <a:r>
              <a:rPr lang="uk-UA" dirty="0" err="1"/>
              <a:t>трилону</a:t>
            </a:r>
            <a:r>
              <a:rPr lang="uk-UA" dirty="0"/>
              <a:t> Б, і доводять дистильованою водою до 100 мл. </a:t>
            </a:r>
          </a:p>
          <a:p>
            <a:r>
              <a:rPr lang="uk-UA" dirty="0"/>
              <a:t>Для створення і утримання рН ~ 10 до проби води циліндром додають 5 мл амонійного </a:t>
            </a:r>
            <a:r>
              <a:rPr lang="uk-UA" b="1" dirty="0"/>
              <a:t>буферного розчину.</a:t>
            </a:r>
          </a:p>
          <a:p>
            <a:r>
              <a:rPr lang="uk-UA" i="1" dirty="0"/>
              <a:t>Додають 10–15 мг сухої суміші кристалів індикатора </a:t>
            </a:r>
            <a:r>
              <a:rPr lang="uk-UA" b="1" i="1" dirty="0"/>
              <a:t>хромогену чорного </a:t>
            </a:r>
            <a:r>
              <a:rPr lang="uk-UA" b="1" dirty="0"/>
              <a:t>з хлоридом натрію. </a:t>
            </a:r>
            <a:r>
              <a:rPr lang="uk-UA" dirty="0"/>
              <a:t>Розчин забарвлюється у </a:t>
            </a:r>
            <a:r>
              <a:rPr lang="uk-UA" dirty="0" err="1">
                <a:solidFill>
                  <a:srgbClr val="FF0000"/>
                </a:solidFill>
              </a:rPr>
              <a:t>червоно</a:t>
            </a:r>
            <a:r>
              <a:rPr lang="uk-UA" dirty="0">
                <a:solidFill>
                  <a:srgbClr val="FF0000"/>
                </a:solidFill>
              </a:rPr>
              <a:t>– вишневий </a:t>
            </a:r>
            <a:r>
              <a:rPr lang="uk-UA" dirty="0"/>
              <a:t>колір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0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023D91-6346-4BF2-8F3A-ECFED2404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544" y="980728"/>
            <a:ext cx="8229600" cy="5400600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r>
              <a:rPr lang="uk-UA" sz="3600" dirty="0"/>
              <a:t>Пробу води титрують 0,05 н. робочим розчином </a:t>
            </a:r>
            <a:r>
              <a:rPr lang="uk-UA" sz="3600" dirty="0" err="1"/>
              <a:t>трилону</a:t>
            </a:r>
            <a:r>
              <a:rPr lang="uk-UA" sz="3600" dirty="0"/>
              <a:t> Б при енергійному збовтуванні до переходу </a:t>
            </a:r>
            <a:r>
              <a:rPr lang="uk-UA" sz="3600" dirty="0">
                <a:solidFill>
                  <a:srgbClr val="FF0000"/>
                </a:solidFill>
              </a:rPr>
              <a:t>вишнево-червоного</a:t>
            </a:r>
            <a:r>
              <a:rPr lang="uk-UA" sz="3600" dirty="0"/>
              <a:t> забарвлення в </a:t>
            </a:r>
            <a:r>
              <a:rPr lang="uk-UA" sz="3600" dirty="0">
                <a:solidFill>
                  <a:srgbClr val="002060"/>
                </a:solidFill>
              </a:rPr>
              <a:t>синє</a:t>
            </a:r>
            <a:r>
              <a:rPr lang="uk-UA" sz="3600" dirty="0"/>
              <a:t>.</a:t>
            </a:r>
          </a:p>
          <a:p>
            <a:r>
              <a:rPr lang="uk-UA" sz="3600" dirty="0"/>
              <a:t>Загальну твердість води </a:t>
            </a:r>
            <a:r>
              <a:rPr lang="uk-UA" sz="3600" i="1" dirty="0"/>
              <a:t>T(</a:t>
            </a:r>
            <a:r>
              <a:rPr lang="uk-UA" sz="3600" i="1" dirty="0" err="1"/>
              <a:t>заг</a:t>
            </a:r>
            <a:r>
              <a:rPr lang="uk-UA" sz="3600" i="1" dirty="0"/>
              <a:t>) </a:t>
            </a:r>
            <a:r>
              <a:rPr lang="uk-UA" sz="3600" dirty="0"/>
              <a:t>(ммоль/л) розраховують за формулою: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231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F77FC18-EA44-4371-810F-1024FAB60A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296" y="903053"/>
            <a:ext cx="10933269" cy="5367118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3317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8FD2B-205C-4254-A80A-AF80D16A6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368152"/>
          </a:xfrm>
        </p:spPr>
        <p:txBody>
          <a:bodyPr/>
          <a:lstStyle/>
          <a:p>
            <a:pPr algn="ctr"/>
            <a:r>
              <a:rPr lang="uk-UA" dirty="0" smtClean="0"/>
              <a:t>Приклади обчислення твердості води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81428B-2DBD-4321-8BCE-97D6FC999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88840"/>
            <a:ext cx="8229600" cy="4104456"/>
          </a:xfrm>
        </p:spPr>
        <p:txBody>
          <a:bodyPr>
            <a:normAutofit lnSpcReduction="10000"/>
          </a:bodyPr>
          <a:lstStyle/>
          <a:p>
            <a:r>
              <a:rPr lang="uk-UA" sz="3200" dirty="0"/>
              <a:t>Задача 3. На титрування 50 мл проби води в присутності ЕХЧ було витрачено 6 мл 0,05 Н розчину </a:t>
            </a:r>
            <a:r>
              <a:rPr lang="uk-UA" sz="3200" dirty="0" err="1"/>
              <a:t>трилону</a:t>
            </a:r>
            <a:r>
              <a:rPr lang="uk-UA" sz="3200" dirty="0"/>
              <a:t> Б, а на титрування 50 мл води в присутності </a:t>
            </a:r>
            <a:r>
              <a:rPr lang="uk-UA" sz="3200" dirty="0" err="1"/>
              <a:t>мурексиду</a:t>
            </a:r>
            <a:r>
              <a:rPr lang="uk-UA" sz="3200" dirty="0"/>
              <a:t> – 4,5 мл </a:t>
            </a:r>
            <a:r>
              <a:rPr lang="uk-UA" sz="3200" dirty="0" err="1"/>
              <a:t>трилону</a:t>
            </a:r>
            <a:r>
              <a:rPr lang="uk-UA" sz="3200" dirty="0"/>
              <a:t> Б. Які показники якості води можна визначити за цими даними? Чи придатна вода для питних цілей?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849330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E450B11-3E1E-43F7-98C8-583AFF70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029" y="980729"/>
            <a:ext cx="7481514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497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E747450-E219-4116-88D1-852914E1D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1" y="1052737"/>
            <a:ext cx="8679821" cy="475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5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823" y="262494"/>
            <a:ext cx="1136468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/>
              <a:t>Вплив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твердості</a:t>
            </a:r>
            <a:r>
              <a:rPr lang="ru-RU" sz="3600" b="1" dirty="0" smtClean="0"/>
              <a:t> води на </a:t>
            </a:r>
            <a:r>
              <a:rPr lang="ru-RU" sz="3600" b="1" dirty="0" err="1" smtClean="0"/>
              <a:t>життя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діяльність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людини</a:t>
            </a:r>
            <a:endParaRPr lang="ru-RU" sz="3600" b="1" dirty="0" smtClean="0"/>
          </a:p>
          <a:p>
            <a:r>
              <a:rPr lang="ru-RU" sz="2400" b="1" dirty="0" err="1" smtClean="0">
                <a:solidFill>
                  <a:srgbClr val="FF0000"/>
                </a:solidFill>
              </a:rPr>
              <a:t>Позитивний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вплив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dirty="0" err="1" smtClean="0"/>
              <a:t>Помірна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твердість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корисна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кальцій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магній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необхідні</a:t>
            </a:r>
            <a:r>
              <a:rPr lang="ru-RU" sz="2400" dirty="0" smtClean="0"/>
              <a:t> для: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кісток</a:t>
            </a:r>
            <a:r>
              <a:rPr lang="ru-RU" sz="2400" dirty="0" smtClean="0"/>
              <a:t> і </a:t>
            </a:r>
            <a:r>
              <a:rPr lang="ru-RU" sz="2400" dirty="0" err="1" smtClean="0"/>
              <a:t>зубів</a:t>
            </a:r>
            <a:r>
              <a:rPr lang="ru-RU" sz="2400" dirty="0" smtClean="0"/>
              <a:t>;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м'язової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нервової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; </a:t>
            </a:r>
            <a:r>
              <a:rPr lang="ru-RU" sz="2400" dirty="0" err="1" smtClean="0"/>
              <a:t>нормалізації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обміну</a:t>
            </a:r>
            <a:r>
              <a:rPr lang="ru-RU" sz="2400" dirty="0" smtClean="0"/>
              <a:t> речовин.</a:t>
            </a:r>
          </a:p>
          <a:p>
            <a:r>
              <a:rPr lang="ru-RU" sz="2400" b="1" dirty="0" err="1" smtClean="0">
                <a:solidFill>
                  <a:srgbClr val="FF0000"/>
                </a:solidFill>
              </a:rPr>
              <a:t>Негативний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вплив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На </a:t>
            </a:r>
            <a:r>
              <a:rPr lang="ru-RU" sz="2400" b="1" dirty="0" err="1" smtClean="0"/>
              <a:t>здоров'я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людини</a:t>
            </a:r>
            <a:endParaRPr lang="ru-RU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жорстка</a:t>
            </a:r>
            <a:r>
              <a:rPr lang="ru-RU" sz="2400" dirty="0" smtClean="0"/>
              <a:t> вода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призвести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утворення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каменів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нирках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порушення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шлунково-кишкового</a:t>
            </a:r>
            <a:r>
              <a:rPr lang="ru-RU" sz="2400" dirty="0" smtClean="0"/>
              <a:t> тракту.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м'якої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тривалий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призвести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нестачі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кальцію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магнію</a:t>
            </a:r>
            <a:r>
              <a:rPr lang="ru-RU" sz="2400" dirty="0" smtClean="0"/>
              <a:t> в </a:t>
            </a:r>
            <a:r>
              <a:rPr lang="ru-RU" sz="2400" dirty="0" err="1" smtClean="0"/>
              <a:t>організмі</a:t>
            </a:r>
            <a:r>
              <a:rPr lang="ru-RU" sz="24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У </a:t>
            </a:r>
            <a:r>
              <a:rPr lang="ru-RU" sz="2400" b="1" dirty="0" err="1" smtClean="0"/>
              <a:t>побуті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Утворення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накипу</a:t>
            </a:r>
            <a:r>
              <a:rPr lang="ru-RU" sz="2400" dirty="0" smtClean="0"/>
              <a:t> на чайниках, бойлерах, трубах, </a:t>
            </a:r>
            <a:r>
              <a:rPr lang="ru-RU" sz="2400" dirty="0" err="1" smtClean="0"/>
              <a:t>пральних</a:t>
            </a:r>
            <a:r>
              <a:rPr lang="ru-RU" sz="2400" dirty="0" smtClean="0"/>
              <a:t> машинах </a:t>
            </a:r>
            <a:r>
              <a:rPr lang="ru-RU" sz="2400" dirty="0" err="1" smtClean="0"/>
              <a:t>призводить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зниження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виходу</a:t>
            </a:r>
            <a:r>
              <a:rPr lang="ru-RU" sz="2400" dirty="0" smtClean="0"/>
              <a:t> з ладу. Мило та </a:t>
            </a:r>
            <a:r>
              <a:rPr lang="ru-RU" sz="2400" dirty="0" err="1" smtClean="0"/>
              <a:t>миючі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погано </a:t>
            </a:r>
            <a:r>
              <a:rPr lang="ru-RU" sz="2400" dirty="0" err="1" smtClean="0"/>
              <a:t>піняться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жорсткій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збільшує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витрати</a:t>
            </a:r>
            <a:r>
              <a:rPr lang="ru-RU" sz="24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У </a:t>
            </a:r>
            <a:r>
              <a:rPr lang="ru-RU" sz="2400" b="1" dirty="0" err="1" smtClean="0"/>
              <a:t>промисловості</a:t>
            </a:r>
            <a:r>
              <a:rPr lang="ru-RU" sz="2400" b="1" dirty="0" smtClean="0"/>
              <a:t>. </a:t>
            </a:r>
            <a:r>
              <a:rPr lang="ru-RU" sz="2400" dirty="0" smtClean="0"/>
              <a:t>Тверда вода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корозію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обладнання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утворення</a:t>
            </a:r>
            <a:r>
              <a:rPr lang="ru-RU" sz="2400" dirty="0" smtClean="0"/>
              <a:t> відкладень у котлах, трубах та системах </a:t>
            </a:r>
            <a:r>
              <a:rPr lang="ru-RU" sz="2400" dirty="0" err="1" smtClean="0"/>
              <a:t>охолодження</a:t>
            </a:r>
            <a:r>
              <a:rPr lang="ru-RU" sz="24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У </a:t>
            </a:r>
            <a:r>
              <a:rPr lang="ru-RU" sz="2400" b="1" dirty="0" err="1" smtClean="0"/>
              <a:t>сільському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господарстві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Жорстка</a:t>
            </a:r>
            <a:r>
              <a:rPr lang="ru-RU" sz="2400" dirty="0" smtClean="0"/>
              <a:t> вода негативно </a:t>
            </a:r>
            <a:r>
              <a:rPr lang="ru-RU" sz="2400" dirty="0" err="1" smtClean="0"/>
              <a:t>впливає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ґрунт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відкладення</a:t>
            </a:r>
            <a:r>
              <a:rPr lang="ru-RU" sz="2400" dirty="0" smtClean="0"/>
              <a:t> солей </a:t>
            </a:r>
            <a:r>
              <a:rPr lang="ru-RU" sz="2400" dirty="0" err="1" smtClean="0"/>
              <a:t>призводять</a:t>
            </a:r>
            <a:r>
              <a:rPr lang="ru-RU" sz="2400" dirty="0" smtClean="0"/>
              <a:t> до </a:t>
            </a:r>
            <a:r>
              <a:rPr lang="ru-RU" sz="2400" b="1" dirty="0" err="1" smtClean="0"/>
              <a:t>засолення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ґрунтів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66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726" y="268288"/>
            <a:ext cx="9270274" cy="588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dirty="0">
                <a:latin typeface="Bookman Old Style" pitchFamily="18" charset="0"/>
              </a:rPr>
              <a:t>    </a:t>
            </a:r>
            <a:r>
              <a:rPr lang="uk-UA" dirty="0">
                <a:solidFill>
                  <a:srgbClr val="FF0000"/>
                </a:solidFill>
                <a:latin typeface="Bookman Old Style" pitchFamily="18" charset="0"/>
              </a:rPr>
              <a:t>Карбонатна твердість води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9269" y="857232"/>
            <a:ext cx="10750731" cy="6000768"/>
          </a:xfrm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dirty="0"/>
              <a:t>    </a:t>
            </a:r>
            <a:r>
              <a:rPr lang="uk-UA" sz="2400" dirty="0">
                <a:latin typeface="Bookman Old Style" pitchFamily="18" charset="0"/>
              </a:rPr>
              <a:t>Спричиняється наявністю у воді кальцій і магній </a:t>
            </a:r>
            <a:r>
              <a:rPr lang="uk-UA" sz="2400" dirty="0" err="1">
                <a:latin typeface="Bookman Old Style" pitchFamily="18" charset="0"/>
              </a:rPr>
              <a:t>гідрогенкарбонатів</a:t>
            </a:r>
            <a:r>
              <a:rPr lang="uk-UA" sz="2400" dirty="0">
                <a:latin typeface="Bookman Old Style" pitchFamily="18" charset="0"/>
              </a:rPr>
              <a:t>. </a:t>
            </a:r>
            <a:endParaRPr lang="en-US" sz="2400" dirty="0">
              <a:latin typeface="Bookman Old Style" pitchFamily="18" charset="0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dirty="0">
                <a:latin typeface="Bookman Old Style" pitchFamily="18" charset="0"/>
              </a:rPr>
              <a:t>     Способи </a:t>
            </a:r>
            <a:r>
              <a:rPr lang="uk-UA" sz="2400" b="1" dirty="0">
                <a:latin typeface="Bookman Old Style" pitchFamily="18" charset="0"/>
              </a:rPr>
              <a:t>усунення карбонатної </a:t>
            </a:r>
            <a:r>
              <a:rPr lang="uk-UA" sz="2400" b="1" dirty="0">
                <a:latin typeface="Bookman Old Style" pitchFamily="18" charset="0"/>
              </a:rPr>
              <a:t>твердості (</a:t>
            </a:r>
            <a:r>
              <a:rPr lang="uk-UA" sz="2400" b="1" dirty="0" err="1">
                <a:latin typeface="Bookman Old Style" pitchFamily="18" charset="0"/>
              </a:rPr>
              <a:t>помякшення</a:t>
            </a:r>
            <a:r>
              <a:rPr lang="uk-UA" sz="2400" b="1" dirty="0">
                <a:latin typeface="Bookman Old Style" pitchFamily="18" charset="0"/>
              </a:rPr>
              <a:t>):</a:t>
            </a:r>
            <a:endParaRPr lang="en-US" sz="2400" b="1" dirty="0">
              <a:latin typeface="Bookman Old Style" pitchFamily="18" charset="0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а)</a:t>
            </a:r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Кипятіння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uk-UA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води: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Ca(HCO3)2=CaCO3</a:t>
            </a:r>
            <a:r>
              <a:rPr lang="uk-UA" sz="2400" dirty="0">
                <a:latin typeface="Century Gothic"/>
              </a:rPr>
              <a:t>↓</a:t>
            </a:r>
            <a:r>
              <a:rPr lang="en-US" sz="2400" dirty="0"/>
              <a:t>+CO2+H2O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Mg(HCO3)2=MgCO3</a:t>
            </a:r>
            <a:r>
              <a:rPr lang="uk-UA" sz="2400" dirty="0">
                <a:latin typeface="Century Gothic"/>
              </a:rPr>
              <a:t>↓</a:t>
            </a:r>
            <a:r>
              <a:rPr lang="en-US" sz="2400" dirty="0"/>
              <a:t>+CO2+H2O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Mg(HCO3)2=Mg(OH)2</a:t>
            </a:r>
            <a:r>
              <a:rPr lang="uk-UA" sz="2400" dirty="0">
                <a:latin typeface="Century Gothic"/>
              </a:rPr>
              <a:t>↓</a:t>
            </a:r>
            <a:r>
              <a:rPr lang="en-US" sz="2400" dirty="0"/>
              <a:t>+2CO2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б)Додавання соди:</a:t>
            </a:r>
            <a:endParaRPr lang="en-US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Ca(HCO3)2+Na2CO3=CaCO3↓+2NaHCO3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Mg(HCO3)2+Na2CO3=MgCO3</a:t>
            </a:r>
            <a:r>
              <a:rPr lang="en-US" sz="2400" dirty="0">
                <a:latin typeface="Century Gothic"/>
              </a:rPr>
              <a:t>↓</a:t>
            </a:r>
            <a:r>
              <a:rPr lang="en-US" sz="2400" dirty="0"/>
              <a:t>+2NaHCO3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в)Д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</a:t>
            </a:r>
            <a:r>
              <a:rPr lang="uk-UA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давання гашеного вапна(у промисловості):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Ca(HCO3)2+Ca(OH)2=2CaCO3 </a:t>
            </a:r>
            <a:r>
              <a:rPr lang="uk-UA" sz="2400" dirty="0">
                <a:latin typeface="Century Gothic"/>
              </a:rPr>
              <a:t>↓</a:t>
            </a:r>
            <a:r>
              <a:rPr lang="en-US" sz="2400" dirty="0"/>
              <a:t>+2H2O</a:t>
            </a:r>
            <a:endParaRPr lang="uk-UA" sz="24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dirty="0"/>
              <a:t>Mg(HCO3)2+Ca(OH)2=CaCO3</a:t>
            </a:r>
            <a:r>
              <a:rPr lang="en-US" sz="2400" dirty="0">
                <a:latin typeface="Century Gothic"/>
              </a:rPr>
              <a:t>↓</a:t>
            </a:r>
            <a:r>
              <a:rPr lang="en-US" sz="2400" dirty="0"/>
              <a:t>+MgCO3</a:t>
            </a:r>
            <a:r>
              <a:rPr lang="en-US" sz="2400" dirty="0">
                <a:latin typeface="Century Gothic"/>
              </a:rPr>
              <a:t>↓</a:t>
            </a:r>
            <a:r>
              <a:rPr lang="en-US" sz="2400" dirty="0"/>
              <a:t>+2H2O</a:t>
            </a:r>
            <a:endParaRPr lang="ru-RU" sz="2400" dirty="0"/>
          </a:p>
        </p:txBody>
      </p:sp>
      <p:pic>
        <p:nvPicPr>
          <p:cNvPr id="1026" name="Picture 2" descr="G:\S-WM-2009-02-12-TeaKattle-5K4Z09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7733" y="2415420"/>
            <a:ext cx="3929090" cy="2884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492875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875" y="0"/>
            <a:ext cx="9144000" cy="857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err="1">
                <a:solidFill>
                  <a:srgbClr val="FF0000"/>
                </a:solidFill>
                <a:latin typeface="Bookman Old Style" pitchFamily="18" charset="0"/>
              </a:rPr>
              <a:t>Нек</a:t>
            </a:r>
            <a:r>
              <a:rPr lang="uk-UA" dirty="0" err="1">
                <a:solidFill>
                  <a:srgbClr val="FF0000"/>
                </a:solidFill>
                <a:latin typeface="Bookman Old Style" pitchFamily="18" charset="0"/>
              </a:rPr>
              <a:t>арбонатна</a:t>
            </a:r>
            <a:r>
              <a:rPr lang="uk-UA" dirty="0">
                <a:solidFill>
                  <a:srgbClr val="FF0000"/>
                </a:solidFill>
                <a:latin typeface="Bookman Old Style" pitchFamily="18" charset="0"/>
              </a:rPr>
              <a:t> твердість води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8457" y="804164"/>
            <a:ext cx="10829109" cy="6184465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000" b="1" dirty="0">
                <a:ln/>
                <a:solidFill>
                  <a:schemeClr val="accent3"/>
                </a:solidFill>
              </a:rPr>
              <a:t>   </a:t>
            </a:r>
            <a:r>
              <a:rPr lang="en-US" sz="2000" b="1" dirty="0">
                <a:ln/>
                <a:solidFill>
                  <a:schemeClr val="accent3"/>
                </a:solidFill>
              </a:rPr>
              <a:t> </a:t>
            </a:r>
            <a:r>
              <a:rPr lang="uk-UA" sz="2000" b="1" dirty="0">
                <a:ln/>
                <a:solidFill>
                  <a:schemeClr val="accent3"/>
                </a:solidFill>
              </a:rPr>
              <a:t> </a:t>
            </a:r>
            <a:r>
              <a:rPr lang="uk-UA" b="1" dirty="0">
                <a:ln/>
              </a:rPr>
              <a:t>Обумовлюється наявністю у воді </a:t>
            </a:r>
            <a:r>
              <a:rPr lang="uk-UA" b="1" dirty="0">
                <a:ln/>
              </a:rPr>
              <a:t>сульфатів хлоридів</a:t>
            </a:r>
            <a:r>
              <a:rPr lang="uk-UA" b="1" dirty="0">
                <a:ln/>
              </a:rPr>
              <a:t>, нітратів кальцію і магнію.</a:t>
            </a:r>
            <a:endParaRPr lang="en-US" b="1" dirty="0">
              <a:ln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b="1" dirty="0">
                <a:ln/>
              </a:rPr>
              <a:t>   </a:t>
            </a:r>
            <a:r>
              <a:rPr lang="en-US" b="1" dirty="0">
                <a:ln/>
              </a:rPr>
              <a:t>  </a:t>
            </a:r>
            <a:r>
              <a:rPr lang="uk-UA" b="1" dirty="0">
                <a:ln/>
              </a:rPr>
              <a:t> Способи усунення </a:t>
            </a:r>
            <a:r>
              <a:rPr lang="uk-UA" b="1" dirty="0">
                <a:ln/>
              </a:rPr>
              <a:t>некарбонатної твердості води:</a:t>
            </a:r>
            <a:endParaRPr lang="en-US" b="1" dirty="0">
              <a:ln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dirty="0" smtClean="0">
                <a:ln/>
                <a:solidFill>
                  <a:srgbClr val="FF0000"/>
                </a:solidFill>
                <a:cs typeface="Times New Roman" pitchFamily="18" charset="0"/>
              </a:rPr>
              <a:t>Содовий </a:t>
            </a:r>
            <a:r>
              <a:rPr lang="uk-UA" sz="2400" b="1" dirty="0">
                <a:ln/>
                <a:solidFill>
                  <a:srgbClr val="FF0000"/>
                </a:solidFill>
                <a:cs typeface="Times New Roman" pitchFamily="18" charset="0"/>
              </a:rPr>
              <a:t>метод: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b="1" dirty="0">
                <a:ln/>
              </a:rPr>
              <a:t>CaSO4+Na2CO3=CaCO3</a:t>
            </a:r>
            <a:r>
              <a:rPr lang="uk-UA" sz="2400" b="1" dirty="0">
                <a:ln/>
                <a:latin typeface="Century Gothic"/>
              </a:rPr>
              <a:t>↓</a:t>
            </a:r>
            <a:r>
              <a:rPr lang="en-US" sz="2400" b="1" dirty="0">
                <a:ln/>
              </a:rPr>
              <a:t>+Na2SO4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b="1" dirty="0">
                <a:ln/>
              </a:rPr>
              <a:t>MgSO4+Na2CO3=MgCO3</a:t>
            </a:r>
            <a:r>
              <a:rPr lang="uk-UA" sz="2400" b="1" dirty="0">
                <a:ln/>
                <a:latin typeface="Century Gothic"/>
              </a:rPr>
              <a:t>↓</a:t>
            </a:r>
            <a:r>
              <a:rPr lang="en-US" sz="2400" b="1" dirty="0">
                <a:ln/>
              </a:rPr>
              <a:t>+Na2SO4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b="1" dirty="0">
                <a:ln/>
              </a:rPr>
              <a:t>CaCI2+Na2CO3=CaCO3 </a:t>
            </a:r>
            <a:r>
              <a:rPr lang="uk-UA" sz="2400" b="1" dirty="0">
                <a:ln/>
                <a:latin typeface="Century Gothic"/>
              </a:rPr>
              <a:t>↓</a:t>
            </a:r>
            <a:r>
              <a:rPr lang="en-US" sz="2400" b="1" dirty="0">
                <a:ln/>
              </a:rPr>
              <a:t>+</a:t>
            </a:r>
            <a:r>
              <a:rPr lang="en-US" sz="2400" b="1" dirty="0" err="1">
                <a:ln/>
              </a:rPr>
              <a:t>NaCI</a:t>
            </a:r>
            <a:endParaRPr lang="en-US" sz="2400" b="1" dirty="0">
              <a:ln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uk-UA" sz="2400" b="1" dirty="0" smtClean="0">
                <a:ln/>
                <a:solidFill>
                  <a:srgbClr val="FF0000"/>
                </a:solidFill>
                <a:cs typeface="Times New Roman" pitchFamily="18" charset="0"/>
              </a:rPr>
              <a:t>Фосфатний </a:t>
            </a:r>
            <a:r>
              <a:rPr lang="uk-UA" sz="2400" b="1" dirty="0">
                <a:ln/>
                <a:solidFill>
                  <a:srgbClr val="FF0000"/>
                </a:solidFill>
                <a:cs typeface="Times New Roman" pitchFamily="18" charset="0"/>
              </a:rPr>
              <a:t>метод: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b="1" dirty="0">
                <a:ln/>
              </a:rPr>
              <a:t>3CaSO4</a:t>
            </a:r>
            <a:r>
              <a:rPr lang="uk-UA" sz="2400" b="1" dirty="0">
                <a:ln/>
              </a:rPr>
              <a:t>+</a:t>
            </a:r>
            <a:r>
              <a:rPr lang="en-US" sz="2400" b="1" dirty="0">
                <a:ln/>
              </a:rPr>
              <a:t>2Na3PO4=Ca3(PO4)2</a:t>
            </a:r>
            <a:r>
              <a:rPr lang="uk-UA" sz="2400" b="1" dirty="0">
                <a:ln/>
                <a:latin typeface="Century Gothic"/>
              </a:rPr>
              <a:t>↓</a:t>
            </a:r>
            <a:r>
              <a:rPr lang="uk-UA" sz="2400" b="1" dirty="0">
                <a:ln/>
              </a:rPr>
              <a:t>+3</a:t>
            </a:r>
            <a:r>
              <a:rPr lang="en-US" sz="2400" b="1" dirty="0" smtClean="0">
                <a:ln/>
              </a:rPr>
              <a:t>NaSO4</a:t>
            </a:r>
            <a:endParaRPr lang="uk-UA" sz="2400" b="1" dirty="0" smtClean="0">
              <a:ln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2400" b="1" dirty="0">
                <a:ln/>
              </a:rPr>
              <a:t>MgSO4+2Na3PO4=Mg3(PO4)2+Na2SO4</a:t>
            </a:r>
            <a:endParaRPr lang="ru-RU" sz="2400" b="1" dirty="0">
              <a:ln/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Іонообмінні фільтри</a:t>
            </a:r>
            <a:endParaRPr lang="uk-UA" sz="2400" dirty="0" smtClean="0">
              <a:solidFill>
                <a:srgbClr val="FF0000"/>
              </a:solidFill>
            </a:endParaRPr>
          </a:p>
          <a:p>
            <a:r>
              <a:rPr lang="uk-UA" sz="2400" dirty="0" smtClean="0"/>
              <a:t>Замінюють іони кальцію та магнію на </a:t>
            </a:r>
            <a:r>
              <a:rPr lang="uk-UA" sz="2400" b="1" dirty="0" smtClean="0"/>
              <a:t>іони натрію</a:t>
            </a:r>
            <a:r>
              <a:rPr lang="uk-UA" sz="2400" dirty="0" smtClean="0"/>
              <a:t> (</a:t>
            </a:r>
            <a:r>
              <a:rPr lang="en-US" sz="2400" dirty="0" smtClean="0"/>
              <a:t>Na⁺), </a:t>
            </a:r>
            <a:r>
              <a:rPr lang="uk-UA" sz="2400" dirty="0" smtClean="0"/>
              <a:t>що не спричиняють твердості.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Дистиляція</a:t>
            </a:r>
            <a:endParaRPr lang="uk-UA" sz="2400" dirty="0" smtClean="0">
              <a:solidFill>
                <a:srgbClr val="FF0000"/>
              </a:solidFill>
            </a:endParaRPr>
          </a:p>
          <a:p>
            <a:r>
              <a:rPr lang="uk-UA" sz="2400" dirty="0" smtClean="0"/>
              <a:t>Повне очищення води шляхом випаровування та конденсації. Це забезпечує </a:t>
            </a:r>
            <a:r>
              <a:rPr lang="uk-UA" sz="2400" b="1" dirty="0" smtClean="0"/>
              <a:t>найвищий рівень пом'якшення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206668461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917915"/>
            <a:ext cx="12061371" cy="4557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поняття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Мінералізація: 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 розчинених солей у воді.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Твердість:</a:t>
            </a:r>
            <a:r>
              <a:rPr lang="uk-UA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концентрація Ca²⁺ та Mg²⁺.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pH:</a:t>
            </a:r>
            <a:r>
              <a:rPr lang="uk-UA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кислотно-лужний 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Електропровідність: 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води проводити струм.</a:t>
            </a:r>
          </a:p>
        </p:txBody>
      </p:sp>
    </p:spTree>
    <p:extLst>
      <p:ext uri="{BB962C8B-B14F-4D97-AF65-F5344CB8AC3E}">
        <p14:creationId xmlns:p14="http://schemas.microsoft.com/office/powerpoint/2010/main" val="39555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137" y="660401"/>
            <a:ext cx="11299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/>
              <a:t>Кислотно-лужний баланс</a:t>
            </a:r>
            <a:r>
              <a:rPr lang="uk-UA" sz="3600" dirty="0" smtClean="0"/>
              <a:t> води (</a:t>
            </a:r>
            <a:r>
              <a:rPr lang="en-US" sz="3600" dirty="0" smtClean="0"/>
              <a:t>pH </a:t>
            </a:r>
            <a:r>
              <a:rPr lang="uk-UA" sz="3600" dirty="0" smtClean="0"/>
              <a:t>води) є важливим показником її хімічного стану, який характеризує концентрацію іонів водню (</a:t>
            </a:r>
            <a:r>
              <a:rPr lang="en-US" sz="3600" dirty="0" smtClean="0"/>
              <a:t>H⁺) </a:t>
            </a:r>
            <a:r>
              <a:rPr lang="uk-UA" sz="3600" dirty="0" smtClean="0"/>
              <a:t>та гідроксид-іонів (</a:t>
            </a:r>
            <a:r>
              <a:rPr lang="en-US" sz="3600" dirty="0" smtClean="0"/>
              <a:t>OH⁻). </a:t>
            </a:r>
            <a:r>
              <a:rPr lang="uk-UA" sz="3600" dirty="0" smtClean="0"/>
              <a:t>Він показує, чи є вода кислою, нейтральною чи лужною.</a:t>
            </a:r>
            <a:endParaRPr lang="uk-UA" sz="36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653143" y="3340438"/>
            <a:ext cx="1072460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Шкала pH вимірюється від </a:t>
            </a:r>
            <a:r>
              <a:rPr kumimoji="0" lang="uk-UA" alt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 до 14</a:t>
            </a:r>
            <a:r>
              <a: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</a:t>
            </a:r>
            <a:r>
              <a: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— це міра активності іонів водню у розчині, що визначає його кислотність або лужність.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87829" y="404813"/>
            <a:ext cx="10528661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ts val="1000"/>
              </a:spcBef>
              <a:buSzPct val="80000"/>
            </a:pPr>
            <a:r>
              <a:rPr lang="uk-UA" altLang="ru-RU" sz="28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Дисоціація води. Водневий показник.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2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 ↔ 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+ ОН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К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д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]·[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]/[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2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 = 1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8 ·10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-16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; 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2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 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= 1000/18 = 55,55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]·[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К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д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400" baseline="-25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2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 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= 1,8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·10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-16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55,55 = 10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-14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]·[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-14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– </a:t>
            </a:r>
            <a:r>
              <a:rPr lang="uk-UA" altLang="ru-RU" sz="2400" b="1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іонний добуток води.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400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-7</a:t>
            </a:r>
            <a:r>
              <a:rPr lang="uk-UA" altLang="ru-RU" sz="24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моль/л - нейтральний розчин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Якісною характеристикою кислотності розчинів є поділ їх на кислотні, нейтральні та лужні. Для кількісної характеристики використовують значення </a:t>
            </a:r>
            <a:r>
              <a:rPr lang="en-US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pH, </a:t>
            </a:r>
            <a:r>
              <a:rPr lang="uk-UA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що є від'ємним десятковим логарифмом молярної концентрації </a:t>
            </a:r>
            <a:r>
              <a:rPr lang="uk-UA" altLang="ru-RU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йонів</a:t>
            </a:r>
            <a:r>
              <a:rPr lang="uk-UA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Гідрогену. Його називають водневим показником: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3200" b="1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рН = -</a:t>
            </a:r>
            <a:r>
              <a:rPr lang="en-US" altLang="ru-RU" sz="3200" b="1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lg [H</a:t>
            </a:r>
            <a:r>
              <a:rPr lang="en-US" altLang="ru-RU" sz="3200" b="1" baseline="300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3200" b="1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32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ru-RU" sz="32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– </a:t>
            </a:r>
            <a:r>
              <a:rPr lang="uk-UA" altLang="ru-RU" sz="3200" dirty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водневий показник</a:t>
            </a:r>
            <a:r>
              <a:rPr lang="uk-UA" altLang="ru-RU" sz="3200" dirty="0" smtClean="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.</a:t>
            </a:r>
            <a:endParaRPr lang="uk-UA" altLang="ru-RU" sz="3200" dirty="0">
              <a:solidFill>
                <a:srgbClr val="000000"/>
              </a:solidFill>
              <a:latin typeface="Trebuchet MS" panose="020B0603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07536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83" y="3672564"/>
            <a:ext cx="115736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Визначення </a:t>
            </a:r>
            <a:r>
              <a:rPr lang="en-US" sz="3200" b="1" dirty="0" smtClean="0"/>
              <a:t>pH </a:t>
            </a:r>
            <a:r>
              <a:rPr lang="uk-UA" sz="3200" b="1" dirty="0" smtClean="0"/>
              <a:t>води</a:t>
            </a:r>
          </a:p>
          <a:p>
            <a:r>
              <a:rPr lang="uk-UA" sz="3200" b="1" dirty="0" smtClean="0"/>
              <a:t>Методи вимірювання</a:t>
            </a:r>
          </a:p>
          <a:p>
            <a:pPr>
              <a:buFont typeface="+mj-lt"/>
              <a:buAutoNum type="arabicPeriod"/>
            </a:pPr>
            <a:r>
              <a:rPr lang="uk-UA" sz="3200" b="1" dirty="0" smtClean="0"/>
              <a:t>Індикаторні смужки</a:t>
            </a:r>
            <a:r>
              <a:rPr lang="uk-UA" sz="3200" dirty="0" smtClean="0"/>
              <a:t>: Експрес-метод, що змінює колір залежно від </a:t>
            </a:r>
            <a:r>
              <a:rPr lang="en-US" sz="3200" dirty="0" err="1" smtClean="0"/>
              <a:t>pH.</a:t>
            </a:r>
            <a:endParaRPr lang="en-US" sz="3200" dirty="0" smtClean="0"/>
          </a:p>
          <a:p>
            <a:pPr>
              <a:buFont typeface="+mj-lt"/>
              <a:buAutoNum type="arabicPeriod"/>
            </a:pPr>
            <a:r>
              <a:rPr lang="uk-UA" sz="3200" b="1" dirty="0" smtClean="0"/>
              <a:t>Лабораторний метод</a:t>
            </a:r>
            <a:r>
              <a:rPr lang="uk-UA" sz="3200" dirty="0" smtClean="0"/>
              <a:t>: Використання приладів </a:t>
            </a:r>
            <a:r>
              <a:rPr lang="uk-UA" sz="3200" b="1" dirty="0" smtClean="0"/>
              <a:t>рН-метрів</a:t>
            </a:r>
            <a:endParaRPr lang="uk-UA" sz="3200" dirty="0" smtClean="0"/>
          </a:p>
          <a:p>
            <a:pPr>
              <a:buFont typeface="+mj-lt"/>
              <a:buAutoNum type="arabicPeriod"/>
            </a:pPr>
            <a:r>
              <a:rPr lang="uk-UA" sz="3200" b="1" dirty="0" smtClean="0"/>
              <a:t>Хімічні індикатори</a:t>
            </a:r>
            <a:r>
              <a:rPr lang="uk-UA" sz="3200" dirty="0" smtClean="0"/>
              <a:t>.</a:t>
            </a:r>
            <a:endParaRPr lang="uk-UA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1886" y="0"/>
            <a:ext cx="11800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Шкала </a:t>
            </a:r>
            <a:r>
              <a:rPr lang="en-US" sz="3200" dirty="0" smtClean="0"/>
              <a:t>pH </a:t>
            </a:r>
            <a:r>
              <a:rPr lang="uk-UA" sz="3200" dirty="0" smtClean="0"/>
              <a:t>вимірюється від </a:t>
            </a:r>
            <a:r>
              <a:rPr lang="uk-UA" sz="3200" b="1" dirty="0" smtClean="0"/>
              <a:t>0 до 14</a:t>
            </a:r>
            <a:r>
              <a:rPr lang="uk-UA" sz="32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 smtClean="0"/>
              <a:t>pH = 7</a:t>
            </a:r>
            <a:r>
              <a:rPr lang="en-US" sz="3200" dirty="0" smtClean="0"/>
              <a:t> — </a:t>
            </a:r>
            <a:r>
              <a:rPr lang="uk-UA" sz="3200" dirty="0" smtClean="0"/>
              <a:t>нейтральне середовище (кількість </a:t>
            </a:r>
            <a:r>
              <a:rPr lang="en-US" sz="3200" dirty="0" smtClean="0"/>
              <a:t>H⁺ </a:t>
            </a:r>
            <a:r>
              <a:rPr lang="uk-UA" sz="3200" dirty="0" smtClean="0"/>
              <a:t>дорівнює </a:t>
            </a:r>
            <a:r>
              <a:rPr lang="en-US" sz="3200" dirty="0" smtClean="0"/>
              <a:t>OH⁻, </a:t>
            </a:r>
            <a:r>
              <a:rPr lang="uk-UA" sz="3200" dirty="0" smtClean="0"/>
              <a:t>наприклад, дистильована вода).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 smtClean="0"/>
              <a:t>pH &lt; 7</a:t>
            </a:r>
            <a:r>
              <a:rPr lang="en-US" sz="3200" dirty="0" smtClean="0"/>
              <a:t> — </a:t>
            </a:r>
            <a:r>
              <a:rPr lang="uk-UA" sz="3200" dirty="0" smtClean="0"/>
              <a:t>кисле середовище (переважають іони </a:t>
            </a:r>
            <a:r>
              <a:rPr lang="en-US" sz="3200" dirty="0" smtClean="0"/>
              <a:t>H⁺, </a:t>
            </a:r>
            <a:r>
              <a:rPr lang="uk-UA" sz="3200" dirty="0" smtClean="0"/>
              <a:t>наприклад, лимонний сік або кислотні дощі).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 smtClean="0"/>
              <a:t>pH &gt; 7</a:t>
            </a:r>
            <a:r>
              <a:rPr lang="en-US" sz="3200" dirty="0" smtClean="0"/>
              <a:t> — </a:t>
            </a:r>
            <a:r>
              <a:rPr lang="uk-UA" sz="3200" dirty="0" smtClean="0"/>
              <a:t>лужне середовище (переважають іони </a:t>
            </a:r>
            <a:r>
              <a:rPr lang="en-US" sz="3200" dirty="0" smtClean="0"/>
              <a:t>OH⁻, </a:t>
            </a:r>
            <a:r>
              <a:rPr lang="uk-UA" sz="3200" dirty="0" smtClean="0"/>
              <a:t>наприклад, мильний розчин або морська вода).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2497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58750"/>
            <a:ext cx="7878762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4438650"/>
            <a:ext cx="6342062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32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2279650" y="39688"/>
            <a:ext cx="7562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28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УНІВЕРСАЛЬНИЙ ІНДИКАТОРНИЙ ПАПІР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765175"/>
            <a:ext cx="518477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640013" y="679450"/>
            <a:ext cx="21859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4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 цього зразка хлоридної </a:t>
            </a:r>
          </a:p>
          <a:p>
            <a:r>
              <a:rPr lang="en-US" altLang="uk-UA" sz="14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кислоти рН –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976938" y="98107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 цього аміачного миючого </a:t>
            </a:r>
          </a:p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засобу рН – 10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75275" y="2632075"/>
            <a:ext cx="1550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Універсальний </a:t>
            </a:r>
          </a:p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індикаторний папір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855913" y="3270250"/>
            <a:ext cx="289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20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ХЛОРИДНА КИСЛОТА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456363" y="3284538"/>
            <a:ext cx="225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20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МИЮЧИЙ ЗАСІБ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3716338"/>
            <a:ext cx="5256212" cy="257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452813" y="3860800"/>
            <a:ext cx="163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Дистильована вода </a:t>
            </a:r>
          </a:p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нейтральна, її рН = 7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7588" y="3860800"/>
            <a:ext cx="187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Розчин рідкого мила </a:t>
            </a:r>
          </a:p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слабо лужний, рН – ок. 8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232400" y="5962650"/>
            <a:ext cx="14017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1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Годинникова скло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033713" y="6361113"/>
            <a:ext cx="306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20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ДИСТИЛЬОВАНА ВОДА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6743700" y="6345238"/>
            <a:ext cx="1798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uk-UA" sz="20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РІДКЕ МИЛО</a:t>
            </a:r>
          </a:p>
        </p:txBody>
      </p:sp>
    </p:spTree>
    <p:extLst>
      <p:ext uri="{BB962C8B-B14F-4D97-AF65-F5344CB8AC3E}">
        <p14:creationId xmlns:p14="http://schemas.microsoft.com/office/powerpoint/2010/main" val="4248671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6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6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6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6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6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6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6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008438" y="185738"/>
            <a:ext cx="41671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SzPct val="100000"/>
            </a:pPr>
            <a:r>
              <a:rPr lang="en-US" altLang="ru-RU" sz="32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БУФЕРНІ РОЗЧИНИ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685925" y="1052513"/>
            <a:ext cx="878522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SzPct val="70000"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В окремих випадках протікання технологічних, біохімічних або інших процесів вимагає сталості рН середовища. Для цього в реакційну систему вводять буферні розчини, які здатні зв'язувати надлишкові іони водню або гідроксид-іони і підтримувати значення рН розчину практично незмінним.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70063" y="3284538"/>
            <a:ext cx="864235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SzPct val="70000"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Буферні розчини складаються із слабких кислот та їх солей, утворених сильними основами, або слабких основ та їх солей, утворених сильними кислотами. Наприклад</a:t>
            </a:r>
            <a:r>
              <a:rPr lang="en-US" altLang="ru-RU" sz="17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868863"/>
            <a:ext cx="58324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681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847850" y="344488"/>
            <a:ext cx="9101138" cy="603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uk-UA" altLang="ru-RU" sz="2800" b="1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Задача. 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Обчисліть концентрацію іонів Н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 рН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0,01М розчину лугу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NaOH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 якщо ступінь дисоціації </a:t>
            </a:r>
            <a:r>
              <a:rPr lang="el-GR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α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1.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Рівняння дисоціації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NaOH ↔ Na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+ OH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 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з 0,01 моль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NaOH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утворюється 0,01 моль іонів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OH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 тому 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endParaRPr lang="uk-UA" altLang="ru-RU" sz="2800">
              <a:solidFill>
                <a:srgbClr val="000000"/>
              </a:solidFill>
              <a:latin typeface="Trebuchet MS" panose="020B0603020202020204" pitchFamily="34" charset="0"/>
              <a:ea typeface="Microsoft YaHei" panose="020B0503020204020204" pitchFamily="34" charset="-122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-2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. Концентрацію іонів Н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можна обчислити із іонного добутку води: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-14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/ 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-2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-12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моль/л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рН = -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lg [H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-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lg [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-12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12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endParaRPr lang="uk-UA" altLang="ru-RU" sz="2200">
              <a:solidFill>
                <a:srgbClr val="000000"/>
              </a:solidFill>
              <a:latin typeface="Trebuchet MS" panose="020B0603020202020204" pitchFamily="34" charset="0"/>
              <a:ea typeface="Microsoft YaHei" panose="020B0503020204020204" pitchFamily="34" charset="-122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SzPct val="80000"/>
            </a:pPr>
            <a:r>
              <a:rPr lang="uk-UA" altLang="ru-RU" sz="22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8071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774825" y="130175"/>
            <a:ext cx="9102725" cy="639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000"/>
              </a:spcBef>
              <a:buSzPct val="80000"/>
            </a:pPr>
            <a:r>
              <a:rPr lang="uk-UA" altLang="ru-RU" sz="2800" b="1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Задача. 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Обчисліть рН 0,001М розчину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NH</a:t>
            </a:r>
            <a:r>
              <a:rPr lang="en-US" altLang="ru-RU" sz="2800" baseline="-25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4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OH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, К</a:t>
            </a:r>
            <a:r>
              <a:rPr lang="uk-UA" altLang="ru-RU" sz="2800" baseline="-25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д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1,8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-5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800" b="1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Рішення: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Рівняння дисоціації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N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800" baseline="-25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4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OH ↔ N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Н</a:t>
            </a:r>
            <a:r>
              <a:rPr lang="uk-UA" altLang="ru-RU" sz="2800" baseline="-25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4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+ OH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 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</a:p>
          <a:p>
            <a:pPr algn="just" eaLnBrk="1" hangingPunct="1">
              <a:spcBef>
                <a:spcPts val="1000"/>
              </a:spcBef>
              <a:buSzPct val="80000"/>
            </a:pPr>
            <a:r>
              <a:rPr lang="el-GR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α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√(К</a:t>
            </a:r>
            <a:r>
              <a:rPr lang="uk-UA" altLang="ru-RU" sz="2800" baseline="-25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д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/С) = √(1,8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-5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/10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-3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0,134 </a:t>
            </a:r>
          </a:p>
          <a:p>
            <a:pPr eaLnBrk="1" hangingPunct="1">
              <a:spcBef>
                <a:spcPts val="1000"/>
              </a:spcBef>
              <a:buSzPct val="80000"/>
            </a:pPr>
            <a:endParaRPr lang="uk-UA" altLang="ru-RU" sz="2800">
              <a:solidFill>
                <a:srgbClr val="000000"/>
              </a:solidFill>
              <a:latin typeface="Trebuchet MS" panose="020B0603020202020204" pitchFamily="34" charset="0"/>
              <a:ea typeface="Microsoft YaHei" panose="020B0503020204020204" pitchFamily="34" charset="-122"/>
            </a:endParaRPr>
          </a:p>
          <a:p>
            <a:pPr eaLnBrk="1" hangingPunct="1">
              <a:spcBef>
                <a:spcPts val="1000"/>
              </a:spcBef>
              <a:buSzPct val="80000"/>
            </a:pP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ОН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С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 </a:t>
            </a:r>
            <a:r>
              <a:rPr lang="el-GR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α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0,001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0,134 = 1,34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-4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моль/л.</a:t>
            </a:r>
          </a:p>
          <a:p>
            <a:pPr eaLnBrk="1" hangingPunct="1">
              <a:spcBef>
                <a:spcPts val="1000"/>
              </a:spcBef>
              <a:buSzPct val="80000"/>
            </a:pPr>
            <a:endParaRPr lang="uk-UA" altLang="ru-RU" sz="2800">
              <a:solidFill>
                <a:srgbClr val="000000"/>
              </a:solidFill>
              <a:latin typeface="Trebuchet MS" panose="020B0603020202020204" pitchFamily="34" charset="0"/>
              <a:ea typeface="Microsoft YaHei" panose="020B0503020204020204" pitchFamily="34" charset="-122"/>
            </a:endParaRPr>
          </a:p>
          <a:p>
            <a:pPr eaLnBrk="1" hangingPunct="1">
              <a:spcBef>
                <a:spcPts val="1000"/>
              </a:spcBef>
              <a:buSzPct val="80000"/>
            </a:pP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[H</a:t>
            </a:r>
            <a:r>
              <a:rPr lang="en-US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+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-14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/1,34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-4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7,46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-11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моль/л</a:t>
            </a:r>
          </a:p>
          <a:p>
            <a:pPr eaLnBrk="1" hangingPunct="1">
              <a:spcBef>
                <a:spcPts val="1000"/>
              </a:spcBef>
              <a:buSzPct val="80000"/>
            </a:pP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рН = -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lg [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7,46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·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10</a:t>
            </a:r>
            <a:r>
              <a:rPr lang="uk-UA" altLang="ru-RU" sz="2800" baseline="300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-11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]</a:t>
            </a:r>
            <a:r>
              <a:rPr lang="uk-UA" altLang="ru-RU" sz="2800">
                <a:solidFill>
                  <a:srgbClr val="000000"/>
                </a:solidFill>
                <a:latin typeface="Trebuchet MS" panose="020B0603020202020204" pitchFamily="34" charset="0"/>
                <a:ea typeface="Microsoft YaHei" panose="020B0503020204020204" pitchFamily="34" charset="-122"/>
              </a:rPr>
              <a:t> = 10,13</a:t>
            </a:r>
          </a:p>
        </p:txBody>
      </p:sp>
    </p:spTree>
    <p:extLst>
      <p:ext uri="{BB962C8B-B14F-4D97-AF65-F5344CB8AC3E}">
        <p14:creationId xmlns:p14="http://schemas.microsoft.com/office/powerpoint/2010/main" val="29571542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137" y="555733"/>
            <a:ext cx="11429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/>
              <a:t>Природні діапазони </a:t>
            </a:r>
            <a:r>
              <a:rPr lang="en-US" sz="3600" b="1" dirty="0" smtClean="0"/>
              <a:t>pH </a:t>
            </a:r>
            <a:r>
              <a:rPr lang="uk-UA" sz="3600" b="1" dirty="0" smtClean="0"/>
              <a:t>води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600" b="1" dirty="0" smtClean="0"/>
              <a:t>Дощова вода</a:t>
            </a:r>
            <a:r>
              <a:rPr lang="uk-UA" sz="3600" dirty="0" smtClean="0"/>
              <a:t>: 5,6 (злегка кисла через розчинення </a:t>
            </a:r>
            <a:r>
              <a:rPr lang="en-US" sz="3600" dirty="0" smtClean="0"/>
              <a:t>CO₂ </a:t>
            </a:r>
            <a:r>
              <a:rPr lang="uk-UA" sz="3600" dirty="0" smtClean="0"/>
              <a:t>з атмосфери).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600" b="1" dirty="0" smtClean="0"/>
              <a:t>Річкова та озерна вода</a:t>
            </a:r>
            <a:r>
              <a:rPr lang="uk-UA" sz="3600" dirty="0" smtClean="0"/>
              <a:t>: </a:t>
            </a:r>
            <a:r>
              <a:rPr lang="en-US" sz="3600" dirty="0" smtClean="0"/>
              <a:t>pH 6,5–8,5 (</a:t>
            </a:r>
            <a:r>
              <a:rPr lang="uk-UA" sz="3600" dirty="0" smtClean="0"/>
              <a:t>залежить від ґрунтів та рослинності).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600" b="1" dirty="0" smtClean="0"/>
              <a:t>Морська вода</a:t>
            </a:r>
            <a:r>
              <a:rPr lang="uk-UA" sz="3600" dirty="0" smtClean="0"/>
              <a:t>: </a:t>
            </a:r>
            <a:r>
              <a:rPr lang="en-US" sz="3600" dirty="0" smtClean="0"/>
              <a:t>pH 7,5–8,4 (</a:t>
            </a:r>
            <a:r>
              <a:rPr lang="uk-UA" sz="3600" dirty="0" smtClean="0"/>
              <a:t>злегка лужна через присутність солей).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600" b="1" dirty="0" smtClean="0"/>
              <a:t>Підземна вода</a:t>
            </a:r>
            <a:r>
              <a:rPr lang="uk-UA" sz="3600" dirty="0" smtClean="0"/>
              <a:t>: </a:t>
            </a:r>
            <a:r>
              <a:rPr lang="en-US" sz="3600" dirty="0" smtClean="0"/>
              <a:t>pH 6–8, </a:t>
            </a:r>
            <a:r>
              <a:rPr lang="uk-UA" sz="3600" dirty="0" smtClean="0"/>
              <a:t>залежно від взаємодії з породами.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600" b="1" dirty="0" smtClean="0"/>
              <a:t>Кислотні дощі</a:t>
            </a:r>
            <a:r>
              <a:rPr lang="uk-UA" sz="3600" dirty="0" smtClean="0"/>
              <a:t>: </a:t>
            </a:r>
            <a:r>
              <a:rPr lang="en-US" sz="3600" dirty="0" smtClean="0"/>
              <a:t>pH 4–5 (</a:t>
            </a:r>
            <a:r>
              <a:rPr lang="uk-UA" sz="3600" dirty="0" smtClean="0"/>
              <a:t>через </a:t>
            </a:r>
            <a:r>
              <a:rPr lang="en-US" sz="3600" dirty="0" smtClean="0"/>
              <a:t>SO₂ </a:t>
            </a:r>
            <a:r>
              <a:rPr lang="uk-UA" sz="3600" dirty="0" smtClean="0"/>
              <a:t>і </a:t>
            </a:r>
            <a:r>
              <a:rPr lang="en-US" sz="3600" dirty="0" smtClean="0"/>
              <a:t>NOₓ </a:t>
            </a:r>
            <a:r>
              <a:rPr lang="uk-UA" sz="3600" dirty="0" smtClean="0"/>
              <a:t>у повітрі).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330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366" y="0"/>
            <a:ext cx="1176963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Фактори, що впливають на </a:t>
            </a:r>
            <a:r>
              <a:rPr lang="en-US" sz="2800" b="1" dirty="0" smtClean="0"/>
              <a:t>pH </a:t>
            </a:r>
            <a:r>
              <a:rPr lang="uk-UA" sz="2800" b="1" dirty="0" smtClean="0"/>
              <a:t>води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Природні фактори</a:t>
            </a:r>
            <a:r>
              <a:rPr lang="uk-UA" sz="2800" dirty="0" smtClean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Геологічні умови</a:t>
            </a:r>
            <a:r>
              <a:rPr lang="uk-UA" sz="2800" dirty="0" smtClean="0"/>
              <a:t>: Вапнякові породи (</a:t>
            </a:r>
            <a:r>
              <a:rPr lang="en-US" sz="2800" dirty="0" err="1" smtClean="0"/>
              <a:t>CaCO</a:t>
            </a:r>
            <a:r>
              <a:rPr lang="en-US" sz="2800" dirty="0" smtClean="0"/>
              <a:t>₃) </a:t>
            </a:r>
            <a:r>
              <a:rPr lang="uk-UA" sz="2800" dirty="0" smtClean="0"/>
              <a:t>підвищують </a:t>
            </a:r>
            <a:r>
              <a:rPr lang="en-US" sz="2800" dirty="0" smtClean="0"/>
              <a:t>pH, </a:t>
            </a:r>
            <a:r>
              <a:rPr lang="uk-UA" sz="2800" dirty="0" smtClean="0"/>
              <a:t>роблячи воду лужною.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Рослинність</a:t>
            </a:r>
            <a:r>
              <a:rPr lang="uk-UA" sz="2800" dirty="0" smtClean="0"/>
              <a:t>: Органічні кислоти, що виділяються при розкладанні рослинності, знижують </a:t>
            </a:r>
            <a:r>
              <a:rPr lang="en-US" sz="2800" dirty="0" err="1" smtClean="0"/>
              <a:t>pH.</a:t>
            </a:r>
            <a:endParaRPr lang="en-US" sz="28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Атмосферні гази</a:t>
            </a:r>
            <a:r>
              <a:rPr lang="uk-UA" sz="2800" dirty="0" smtClean="0"/>
              <a:t>: </a:t>
            </a:r>
            <a:r>
              <a:rPr lang="en-US" sz="2800" dirty="0" smtClean="0"/>
              <a:t>CO₂ </a:t>
            </a:r>
            <a:r>
              <a:rPr lang="uk-UA" sz="2800" dirty="0" smtClean="0"/>
              <a:t>реагує з водою, утворюючи </a:t>
            </a:r>
            <a:r>
              <a:rPr lang="uk-UA" sz="2800" b="1" dirty="0" smtClean="0"/>
              <a:t>карбонатну кислоту (</a:t>
            </a:r>
            <a:r>
              <a:rPr lang="en-US" sz="2800" b="1" dirty="0" smtClean="0"/>
              <a:t>H₂CO₃)</a:t>
            </a:r>
            <a:r>
              <a:rPr lang="en-US" sz="2800" dirty="0" smtClean="0"/>
              <a:t>, </a:t>
            </a:r>
            <a:r>
              <a:rPr lang="uk-UA" sz="2800" dirty="0" smtClean="0"/>
              <a:t>що знижує </a:t>
            </a:r>
            <a:r>
              <a:rPr lang="en-US" sz="2800" dirty="0" err="1" smtClean="0"/>
              <a:t>pH.</a:t>
            </a:r>
            <a:endParaRPr lang="en-US" sz="2800" dirty="0" smtClean="0"/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Антропогенні фактори</a:t>
            </a:r>
            <a:r>
              <a:rPr lang="uk-UA" sz="2800" dirty="0" smtClean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Промислові викиди</a:t>
            </a:r>
            <a:r>
              <a:rPr lang="uk-UA" sz="2800" dirty="0" smtClean="0"/>
              <a:t>: Оксиди сірки (</a:t>
            </a:r>
            <a:r>
              <a:rPr lang="en-US" sz="2800" dirty="0" smtClean="0"/>
              <a:t>SO₂) </a:t>
            </a:r>
            <a:r>
              <a:rPr lang="uk-UA" sz="2800" dirty="0" smtClean="0"/>
              <a:t>і азоту (</a:t>
            </a:r>
            <a:r>
              <a:rPr lang="en-US" sz="2800" dirty="0" smtClean="0"/>
              <a:t>NOₓ) </a:t>
            </a:r>
            <a:r>
              <a:rPr lang="uk-UA" sz="2800" dirty="0" smtClean="0"/>
              <a:t>спричиняють </a:t>
            </a:r>
            <a:r>
              <a:rPr lang="uk-UA" sz="2800" b="1" dirty="0" smtClean="0"/>
              <a:t>кислотні дощі</a:t>
            </a:r>
            <a:r>
              <a:rPr lang="uk-UA" sz="2800" dirty="0" smtClean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Стічні води</a:t>
            </a:r>
            <a:r>
              <a:rPr lang="uk-UA" sz="2800" dirty="0" smtClean="0"/>
              <a:t>: Промислові та побутові стоки можуть підвищувати чи знижувати </a:t>
            </a:r>
            <a:r>
              <a:rPr lang="en-US" sz="2800" dirty="0" err="1" smtClean="0"/>
              <a:t>pH.</a:t>
            </a:r>
            <a:endParaRPr lang="en-US" sz="28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800" b="1" dirty="0" smtClean="0"/>
              <a:t>Сільське господарство</a:t>
            </a:r>
            <a:r>
              <a:rPr lang="uk-UA" sz="2800" dirty="0" smtClean="0"/>
              <a:t>: Використання добрив та пестицидів змінює кислотність води.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Хімічні реакції</a:t>
            </a:r>
            <a:r>
              <a:rPr lang="uk-UA" sz="2800" dirty="0" smtClean="0"/>
              <a:t>: Присутність розчинених речовин (кислоти, луги, солі)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43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205" y="1005840"/>
            <a:ext cx="107768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2800" b="1" dirty="0" smtClean="0"/>
              <a:t>Мінералізація</a:t>
            </a:r>
            <a:r>
              <a:rPr lang="uk-UA" sz="2800" dirty="0" smtClean="0"/>
              <a:t> — це загальна кількість розчинених речовин у воді (солей, мікроелементів, органічних і неорганічних сполук). Її вимірюють у </a:t>
            </a:r>
            <a:r>
              <a:rPr lang="uk-UA" sz="2800" b="1" dirty="0" smtClean="0"/>
              <a:t>мг/дм³</a:t>
            </a:r>
            <a:r>
              <a:rPr lang="uk-UA" sz="2800" dirty="0" smtClean="0"/>
              <a:t> (міліграмів на дециметр кубічний) або </a:t>
            </a:r>
            <a:r>
              <a:rPr lang="uk-UA" sz="2800" b="1" dirty="0" smtClean="0"/>
              <a:t>г/л</a:t>
            </a:r>
            <a:r>
              <a:rPr lang="uk-UA" sz="2800" dirty="0" smtClean="0"/>
              <a:t>.</a:t>
            </a:r>
          </a:p>
          <a:p>
            <a:pPr>
              <a:lnSpc>
                <a:spcPct val="120000"/>
              </a:lnSpc>
            </a:pPr>
            <a:endParaRPr lang="uk-UA" sz="2800" dirty="0" smtClean="0"/>
          </a:p>
          <a:p>
            <a:pPr>
              <a:lnSpc>
                <a:spcPct val="120000"/>
              </a:lnSpc>
            </a:pPr>
            <a:r>
              <a:rPr lang="uk-UA" sz="2800" dirty="0" smtClean="0"/>
              <a:t>Загальний вміст солей включає: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b="1" dirty="0" smtClean="0"/>
              <a:t>Катіони</a:t>
            </a:r>
            <a:r>
              <a:rPr lang="uk-UA" sz="2800" dirty="0" smtClean="0"/>
              <a:t>: кальцій (</a:t>
            </a:r>
            <a:r>
              <a:rPr lang="en-US" sz="2800" dirty="0" smtClean="0"/>
              <a:t>Ca²⁺), </a:t>
            </a:r>
            <a:r>
              <a:rPr lang="uk-UA" sz="2800" dirty="0" smtClean="0"/>
              <a:t>магній (</a:t>
            </a:r>
            <a:r>
              <a:rPr lang="en-US" sz="2800" dirty="0" smtClean="0"/>
              <a:t>Mg²⁺), </a:t>
            </a:r>
            <a:r>
              <a:rPr lang="uk-UA" sz="2800" dirty="0" smtClean="0"/>
              <a:t>натрій (</a:t>
            </a:r>
            <a:r>
              <a:rPr lang="en-US" sz="2800" dirty="0" smtClean="0"/>
              <a:t>Na⁺), </a:t>
            </a:r>
            <a:r>
              <a:rPr lang="uk-UA" sz="2800" dirty="0" smtClean="0"/>
              <a:t>калій (</a:t>
            </a:r>
            <a:r>
              <a:rPr lang="en-US" sz="2800" dirty="0" smtClean="0"/>
              <a:t>K⁺).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b="1" dirty="0" smtClean="0"/>
              <a:t>Аніони</a:t>
            </a:r>
            <a:r>
              <a:rPr lang="uk-UA" sz="2800" dirty="0" smtClean="0"/>
              <a:t>: хлориди (</a:t>
            </a:r>
            <a:r>
              <a:rPr lang="en-US" sz="2800" dirty="0" smtClean="0"/>
              <a:t>Cl⁻), </a:t>
            </a:r>
            <a:r>
              <a:rPr lang="uk-UA" sz="2800" dirty="0" smtClean="0"/>
              <a:t>сульфати (</a:t>
            </a:r>
            <a:r>
              <a:rPr lang="en-US" sz="2800" dirty="0" smtClean="0"/>
              <a:t>SO₄²⁻), </a:t>
            </a:r>
            <a:r>
              <a:rPr lang="uk-UA" sz="2800" dirty="0" smtClean="0"/>
              <a:t>бікарбонати (</a:t>
            </a:r>
            <a:r>
              <a:rPr lang="en-US" sz="2800" dirty="0" smtClean="0"/>
              <a:t>HCO₃⁻), </a:t>
            </a:r>
            <a:r>
              <a:rPr lang="uk-UA" sz="2800" dirty="0" smtClean="0"/>
              <a:t>карбонати (</a:t>
            </a:r>
            <a:r>
              <a:rPr lang="en-US" sz="2800" dirty="0" smtClean="0"/>
              <a:t>CO₃²⁻).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uk-UA" sz="2800" dirty="0" smtClean="0"/>
              <a:t>Інші компоненти: нітрати (</a:t>
            </a:r>
            <a:r>
              <a:rPr lang="en-US" sz="2800" dirty="0" smtClean="0"/>
              <a:t>NO₃⁻), </a:t>
            </a:r>
            <a:r>
              <a:rPr lang="uk-UA" sz="2800" dirty="0" err="1" smtClean="0"/>
              <a:t>фториди</a:t>
            </a:r>
            <a:r>
              <a:rPr lang="uk-UA" sz="2800" dirty="0" smtClean="0"/>
              <a:t> (</a:t>
            </a:r>
            <a:r>
              <a:rPr lang="en-US" sz="2800" dirty="0" smtClean="0"/>
              <a:t>F⁻), </a:t>
            </a:r>
            <a:r>
              <a:rPr lang="uk-UA" sz="2800" dirty="0" smtClean="0"/>
              <a:t>броміди (</a:t>
            </a:r>
            <a:r>
              <a:rPr lang="en-US" sz="2800" dirty="0" smtClean="0"/>
              <a:t>Br⁻), </a:t>
            </a:r>
            <a:r>
              <a:rPr lang="uk-UA" sz="2800" dirty="0" smtClean="0"/>
              <a:t>кремнієва кислота та гази (</a:t>
            </a:r>
            <a:r>
              <a:rPr lang="en-US" sz="2800" dirty="0" smtClean="0"/>
              <a:t>CO₂, H₂S).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25586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189475"/>
            <a:ext cx="1207443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Вплив кислотно-лужного балансу на екосистеми та здоров'я людини</a:t>
            </a:r>
          </a:p>
          <a:p>
            <a:r>
              <a:rPr lang="uk-UA" sz="2400" b="1" dirty="0" smtClean="0">
                <a:solidFill>
                  <a:srgbClr val="FF0000"/>
                </a:solidFill>
              </a:rPr>
              <a:t>Екосистеми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Кисла вода (</a:t>
            </a:r>
            <a:r>
              <a:rPr lang="en-US" sz="2400" b="1" dirty="0" smtClean="0"/>
              <a:t>pH &lt; 6)</a:t>
            </a:r>
            <a:endParaRPr lang="en-US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Шкодить водним організмам, оскільки руйнує зябра риб і оболонки молюсків.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Зменшує кількість водоростей та планктону.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Вивільняє токсичні метали (наприклад, алюміній), які отруюють екосистеми.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Лужна вода (</a:t>
            </a:r>
            <a:r>
              <a:rPr lang="en-US" sz="2400" b="1" dirty="0" smtClean="0"/>
              <a:t>pH &gt; 9)</a:t>
            </a:r>
            <a:endParaRPr lang="en-US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Негативно впливає на ріст водоростей та мікроорганізмів.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Викликає лужний стрес у риб та інших організмів.</a:t>
            </a:r>
          </a:p>
          <a:p>
            <a:r>
              <a:rPr lang="uk-UA" sz="2400" b="1" dirty="0" smtClean="0">
                <a:solidFill>
                  <a:srgbClr val="FF0000"/>
                </a:solidFill>
              </a:rPr>
              <a:t>Здоров'я людини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1" dirty="0" smtClean="0"/>
              <a:t>Оптимальний </a:t>
            </a:r>
            <a:r>
              <a:rPr lang="en-US" sz="2400" b="1" dirty="0" smtClean="0"/>
              <a:t>pH </a:t>
            </a:r>
            <a:r>
              <a:rPr lang="uk-UA" sz="2400" b="1" dirty="0" smtClean="0"/>
              <a:t>для питної води</a:t>
            </a:r>
            <a:r>
              <a:rPr lang="uk-UA" sz="2400" dirty="0" smtClean="0"/>
              <a:t>: 6,5–8,5 (згідно з рекомендаціями ВООЗ).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1" dirty="0" smtClean="0"/>
              <a:t>Кисла вода</a:t>
            </a:r>
            <a:r>
              <a:rPr lang="uk-UA" sz="24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Руйнує зубну емаль.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Сприяє вимиванню важких металів (свинець, мідь) з труб у воду.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b="1" dirty="0" smtClean="0"/>
              <a:t>Лужна вода</a:t>
            </a:r>
            <a:r>
              <a:rPr lang="uk-UA" sz="24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Може викликати подразнення </a:t>
            </a:r>
            <a:r>
              <a:rPr lang="uk-UA" sz="2400" dirty="0" err="1" smtClean="0"/>
              <a:t>шлунка</a:t>
            </a:r>
            <a:r>
              <a:rPr lang="uk-UA" sz="2400" dirty="0" smtClean="0"/>
              <a:t> та шкіри.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Висока лужність призводить до накопичення мінеральних солей у нирках.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735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8621" y="427368"/>
            <a:ext cx="8967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вод за </a:t>
            </a:r>
            <a:r>
              <a:rPr lang="ru-RU" sz="3600" b="1" dirty="0" err="1" smtClean="0"/>
              <a:t>ступенем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мінералізації</a:t>
            </a:r>
            <a:endParaRPr lang="uk-UA" sz="3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44344"/>
              </p:ext>
            </p:extLst>
          </p:nvPr>
        </p:nvGraphicFramePr>
        <p:xfrm>
          <a:off x="1021975" y="1922928"/>
          <a:ext cx="10452846" cy="4236720"/>
        </p:xfrm>
        <a:graphic>
          <a:graphicData uri="http://schemas.openxmlformats.org/drawingml/2006/table">
            <a:tbl>
              <a:tblPr/>
              <a:tblGrid>
                <a:gridCol w="2245660">
                  <a:extLst>
                    <a:ext uri="{9D8B030D-6E8A-4147-A177-3AD203B41FA5}">
                      <a16:colId xmlns:a16="http://schemas.microsoft.com/office/drawing/2014/main" val="739387029"/>
                    </a:ext>
                  </a:extLst>
                </a:gridCol>
                <a:gridCol w="3294530">
                  <a:extLst>
                    <a:ext uri="{9D8B030D-6E8A-4147-A177-3AD203B41FA5}">
                      <a16:colId xmlns:a16="http://schemas.microsoft.com/office/drawing/2014/main" val="2971745246"/>
                    </a:ext>
                  </a:extLst>
                </a:gridCol>
                <a:gridCol w="4912656">
                  <a:extLst>
                    <a:ext uri="{9D8B030D-6E8A-4147-A177-3AD203B41FA5}">
                      <a16:colId xmlns:a16="http://schemas.microsoft.com/office/drawing/2014/main" val="1182034644"/>
                    </a:ext>
                  </a:extLst>
                </a:gridCol>
              </a:tblGrid>
              <a:tr h="450597">
                <a:tc>
                  <a:txBody>
                    <a:bodyPr/>
                    <a:lstStyle/>
                    <a:p>
                      <a:r>
                        <a:rPr lang="uk-UA" sz="2400" b="1" dirty="0"/>
                        <a:t>Тип води</a:t>
                      </a:r>
                      <a:endParaRPr lang="uk-U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/>
                        <a:t>Мінералізація, мг/дм³</a:t>
                      </a:r>
                      <a:endParaRPr lang="uk-U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/>
                        <a:t>Особливості</a:t>
                      </a:r>
                      <a:endParaRPr lang="uk-U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88051"/>
                  </a:ext>
                </a:extLst>
              </a:tr>
              <a:tr h="630836">
                <a:tc>
                  <a:txBody>
                    <a:bodyPr/>
                    <a:lstStyle/>
                    <a:p>
                      <a:r>
                        <a:rPr lang="uk-UA" sz="2800" b="1" dirty="0"/>
                        <a:t>Прісні води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&lt; 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Використовуються для пиття та господарства.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984380"/>
                  </a:ext>
                </a:extLst>
              </a:tr>
              <a:tr h="630836">
                <a:tc>
                  <a:txBody>
                    <a:bodyPr/>
                    <a:lstStyle/>
                    <a:p>
                      <a:r>
                        <a:rPr lang="uk-UA" sz="2800" b="1" dirty="0"/>
                        <a:t>Солонуваті води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1000–3000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Частково придатні для технічних потреб.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457928"/>
                  </a:ext>
                </a:extLst>
              </a:tr>
              <a:tr h="630836">
                <a:tc>
                  <a:txBody>
                    <a:bodyPr/>
                    <a:lstStyle/>
                    <a:p>
                      <a:r>
                        <a:rPr lang="uk-UA" sz="2800" b="1"/>
                        <a:t>Солоні води</a:t>
                      </a:r>
                      <a:endParaRPr lang="uk-UA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3000–50000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Води </a:t>
                      </a:r>
                      <a:r>
                        <a:rPr lang="ru-RU" sz="2800" dirty="0" err="1"/>
                        <a:t>морів</a:t>
                      </a:r>
                      <a:r>
                        <a:rPr lang="ru-RU" sz="2800" dirty="0"/>
                        <a:t>, озер (</a:t>
                      </a:r>
                      <a:r>
                        <a:rPr lang="ru-RU" sz="2800" dirty="0" err="1"/>
                        <a:t>непридатні</a:t>
                      </a:r>
                      <a:r>
                        <a:rPr lang="ru-RU" sz="2800" dirty="0"/>
                        <a:t> для </a:t>
                      </a:r>
                      <a:r>
                        <a:rPr lang="ru-RU" sz="2800" dirty="0" err="1"/>
                        <a:t>пиття</a:t>
                      </a:r>
                      <a:r>
                        <a:rPr lang="ru-RU" sz="2800" dirty="0"/>
                        <a:t>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198718"/>
                  </a:ext>
                </a:extLst>
              </a:tr>
              <a:tr h="630836">
                <a:tc>
                  <a:txBody>
                    <a:bodyPr/>
                    <a:lstStyle/>
                    <a:p>
                      <a:r>
                        <a:rPr lang="uk-UA" sz="2800" b="1" dirty="0"/>
                        <a:t>Ропа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&gt; 50000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Висококонцентровані розчини солей.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79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42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5258" y="245640"/>
            <a:ext cx="4185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/>
              <a:t>Процеси мінералізації</a:t>
            </a:r>
            <a:endParaRPr lang="uk-UA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8942" y="722758"/>
            <a:ext cx="114568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Природні процеси мінералізації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Взаємодія води з гірськими породами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Під час інфільтрації через ґрунти та породи вода розчиняє мінерали (кальцій, магній, натрій), що сприяє її мінералізації.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Наприклад, карбонат кальцію (</a:t>
            </a:r>
            <a:r>
              <a:rPr lang="en-US" sz="2400" dirty="0" err="1" smtClean="0"/>
              <a:t>CaCO</a:t>
            </a:r>
            <a:r>
              <a:rPr lang="en-US" sz="2400" dirty="0" smtClean="0"/>
              <a:t>₃) </a:t>
            </a:r>
            <a:r>
              <a:rPr lang="uk-UA" sz="2400" dirty="0" smtClean="0"/>
              <a:t>розчиняється, утворюючи бікарбонати:</a:t>
            </a:r>
            <a:br>
              <a:rPr lang="uk-UA" sz="2400" dirty="0" smtClean="0"/>
            </a:br>
            <a:r>
              <a:rPr lang="en-US" sz="2400" b="1" dirty="0" err="1" smtClean="0"/>
              <a:t>CaCO</a:t>
            </a:r>
            <a:r>
              <a:rPr lang="en-US" sz="2400" b="1" dirty="0" smtClean="0"/>
              <a:t>₃ + CO₂ + H₂O → Ca(HCO₃)₂</a:t>
            </a:r>
            <a:r>
              <a:rPr lang="en-US" sz="24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Вулканічні процеси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Гарячі підземні джерела можуть містити високі концентрації мінеральних сполук (сірководень, сульфати, хлориди).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Випаровування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У посушливих регіонах, де відбувається інтенсивне випаровування води (наприклад, у солончакових озерах), концентрація солей зростає.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Біологічні процеси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Розкладання органічних речовин мікроорганізмами призводить до виділення мінеральних речовин у воду. Цей процес є частиною природного кругообігу речовин.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8564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5414" y="245640"/>
            <a:ext cx="4685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dirty="0" smtClean="0"/>
              <a:t>Процеси мінералізації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6733" y="957837"/>
            <a:ext cx="1114261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Антропогенні процеси мінералізації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Стічні води промислових підприємств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Викиди підприємств часто містять солі важких металів, хлориди, сульфати та інші токсичні сполуки, що підвищують мінералізацію.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Сільське господарство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Використання мінеральних добрив та пестицидів призводить до потрапляння нітратів і фосфатів у ґрунтові та поверхневі води.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Скидання побутових стоків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Побутові стічні води можуть містити органічні речовини, миючі засоби та солі, які підвищують мінералізацію.</a:t>
            </a:r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Добування корисних копалин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Діяльність кар'єрів, шахт та інших об'єктів може призвести до забруднення підземних вод солями та важкими металами.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497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468" y="383403"/>
            <a:ext cx="100061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Твердість води</a:t>
            </a:r>
            <a:r>
              <a:rPr lang="uk-UA" sz="2800" dirty="0" smtClean="0"/>
              <a:t> — це характеристика води, що визначається вмістом розчинених солей кальцію (</a:t>
            </a:r>
            <a:r>
              <a:rPr lang="en-US" sz="2800" dirty="0" smtClean="0"/>
              <a:t>Ca²⁺) </a:t>
            </a:r>
            <a:r>
              <a:rPr lang="uk-UA" sz="2800" dirty="0" smtClean="0"/>
              <a:t>і магнію (</a:t>
            </a:r>
            <a:r>
              <a:rPr lang="en-US" sz="2800" dirty="0" smtClean="0"/>
              <a:t>Mg²⁺), </a:t>
            </a:r>
            <a:r>
              <a:rPr lang="uk-UA" sz="2800" dirty="0" smtClean="0"/>
              <a:t>а іноді й інших катіонів (залізо </a:t>
            </a:r>
            <a:r>
              <a:rPr lang="en-US" sz="2800" dirty="0" smtClean="0"/>
              <a:t>Fe²⁺, </a:t>
            </a:r>
            <a:r>
              <a:rPr lang="uk-UA" sz="2800" dirty="0" smtClean="0"/>
              <a:t>марганець </a:t>
            </a:r>
            <a:r>
              <a:rPr lang="en-US" sz="2800" dirty="0" smtClean="0"/>
              <a:t>Mn²⁺, </a:t>
            </a:r>
            <a:r>
              <a:rPr lang="uk-UA" sz="2800" dirty="0" smtClean="0"/>
              <a:t>стронцій </a:t>
            </a:r>
            <a:r>
              <a:rPr lang="en-US" sz="2800" dirty="0" smtClean="0"/>
              <a:t>Sr²⁺). </a:t>
            </a:r>
            <a:r>
              <a:rPr lang="uk-UA" sz="2800" dirty="0" smtClean="0"/>
              <a:t>Вона є важливим показником якості води для побутового, промислового та сільськогосподарського використання.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67098" y="2784290"/>
            <a:ext cx="10228217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err="1" smtClean="0"/>
              <a:t>Твердість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формується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результаті</a:t>
            </a:r>
            <a:r>
              <a:rPr lang="ru-RU" sz="2400" dirty="0" smtClean="0"/>
              <a:t> природного </a:t>
            </a:r>
            <a:r>
              <a:rPr lang="ru-RU" sz="2400" dirty="0" err="1" smtClean="0"/>
              <a:t>процесу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uk-UA" sz="2400" dirty="0" smtClean="0"/>
              <a:t>дощової або поверхневої води з мінералами та гірськими породами: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b="1" dirty="0" smtClean="0"/>
              <a:t>Кальцій</a:t>
            </a:r>
            <a:r>
              <a:rPr lang="uk-UA" sz="2400" dirty="0" smtClean="0"/>
              <a:t> </a:t>
            </a:r>
            <a:r>
              <a:rPr lang="uk-UA" sz="2400" dirty="0" err="1" smtClean="0"/>
              <a:t>ердість</a:t>
            </a:r>
            <a:r>
              <a:rPr lang="uk-UA" sz="2400" dirty="0" smtClean="0"/>
              <a:t> води формується в результаті природного процесу і </a:t>
            </a:r>
            <a:r>
              <a:rPr lang="uk-UA" sz="2400" b="1" dirty="0" smtClean="0"/>
              <a:t>магній</a:t>
            </a:r>
            <a:r>
              <a:rPr lang="uk-UA" sz="2400" dirty="0" smtClean="0"/>
              <a:t> потрапляють у воду при розчиненні карбонатів (</a:t>
            </a:r>
            <a:r>
              <a:rPr lang="en-US" sz="2400" dirty="0" err="1" smtClean="0"/>
              <a:t>CaCO</a:t>
            </a:r>
            <a:r>
              <a:rPr lang="en-US" sz="2400" dirty="0" smtClean="0"/>
              <a:t>₃), </a:t>
            </a:r>
            <a:r>
              <a:rPr lang="uk-UA" sz="2400" dirty="0" smtClean="0"/>
              <a:t>гіпсу (</a:t>
            </a:r>
            <a:r>
              <a:rPr lang="en-US" sz="2400" dirty="0" err="1" smtClean="0"/>
              <a:t>CaSO</a:t>
            </a:r>
            <a:r>
              <a:rPr lang="en-US" sz="2400" dirty="0" smtClean="0"/>
              <a:t>₄), </a:t>
            </a:r>
            <a:r>
              <a:rPr lang="uk-UA" sz="2400" dirty="0" smtClean="0"/>
              <a:t>доломіту (</a:t>
            </a:r>
            <a:r>
              <a:rPr lang="en-US" sz="2400" dirty="0" err="1" smtClean="0"/>
              <a:t>CaMg</a:t>
            </a:r>
            <a:r>
              <a:rPr lang="en-US" sz="2400" dirty="0" smtClean="0"/>
              <a:t>(CO₃)₂) </a:t>
            </a:r>
            <a:r>
              <a:rPr lang="uk-UA" sz="2400" dirty="0" smtClean="0"/>
              <a:t>та інших мінералів.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 smtClean="0"/>
              <a:t>Це особливо характерно для регіонів із вапняковими породами та карстовими утвореннями.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1719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486" y="207161"/>
            <a:ext cx="1195251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Види твердості води</a:t>
            </a:r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Тимчасова твердість (карбонатна твердість)</a:t>
            </a:r>
            <a:endParaRPr lang="uk-UA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Зумовлена присутністю </a:t>
            </a:r>
            <a:r>
              <a:rPr lang="uk-UA" sz="2400" b="1" dirty="0" smtClean="0"/>
              <a:t>гідрокарбонатів кальцію та магнію</a:t>
            </a:r>
            <a:r>
              <a:rPr lang="uk-UA" sz="2400" dirty="0" smtClean="0"/>
              <a:t> (</a:t>
            </a:r>
            <a:r>
              <a:rPr lang="en-US" sz="2400" dirty="0" smtClean="0"/>
              <a:t>Ca(HCO₃)₂, Mg(HCO₃)₂).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Вона усувається при кип'ятінні води:</a:t>
            </a:r>
            <a:br>
              <a:rPr lang="uk-UA" sz="2400" dirty="0" smtClean="0"/>
            </a:br>
            <a:r>
              <a:rPr lang="en-US" sz="2400" b="1" dirty="0" smtClean="0"/>
              <a:t>Ca(HCO₃)₂ → </a:t>
            </a:r>
            <a:r>
              <a:rPr lang="en-US" sz="2400" b="1" dirty="0" err="1" smtClean="0"/>
              <a:t>CaCO</a:t>
            </a:r>
            <a:r>
              <a:rPr lang="en-US" sz="2400" b="1" dirty="0" smtClean="0"/>
              <a:t>₃↓ + CO₂↑ + H₂O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Під час кип'ятіння гідрокарбонати розкладаються, утворюючи карбонат кальцію (</a:t>
            </a:r>
            <a:r>
              <a:rPr lang="en-US" sz="2400" dirty="0" err="1" smtClean="0"/>
              <a:t>CaCO</a:t>
            </a:r>
            <a:r>
              <a:rPr lang="en-US" sz="2400" dirty="0" smtClean="0"/>
              <a:t>₃), </a:t>
            </a:r>
            <a:r>
              <a:rPr lang="uk-UA" sz="2400" dirty="0" smtClean="0"/>
              <a:t>який випадає в осад (накип).</a:t>
            </a:r>
          </a:p>
          <a:p>
            <a:pPr marL="742950" lvl="1" indent="-285750">
              <a:buFont typeface="+mj-lt"/>
              <a:buAutoNum type="arabicPeriod"/>
            </a:pPr>
            <a:endParaRPr lang="uk-UA" sz="2400" dirty="0" smtClean="0"/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Постійна твердість (некарбонатна твердість)</a:t>
            </a:r>
            <a:endParaRPr lang="uk-UA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Викликана наявністю </a:t>
            </a:r>
            <a:r>
              <a:rPr lang="uk-UA" sz="2400" b="1" dirty="0" smtClean="0"/>
              <a:t>сульфатів</a:t>
            </a:r>
            <a:r>
              <a:rPr lang="uk-UA" sz="2400" dirty="0" smtClean="0"/>
              <a:t>, </a:t>
            </a:r>
            <a:r>
              <a:rPr lang="uk-UA" sz="2400" b="1" dirty="0" smtClean="0"/>
              <a:t>хлоридів</a:t>
            </a:r>
            <a:r>
              <a:rPr lang="uk-UA" sz="2400" dirty="0" smtClean="0"/>
              <a:t>, </a:t>
            </a:r>
            <a:r>
              <a:rPr lang="uk-UA" sz="2400" b="1" dirty="0" smtClean="0"/>
              <a:t>нітратів кальцію та магнію</a:t>
            </a:r>
            <a:r>
              <a:rPr lang="uk-UA" sz="2400" dirty="0" smtClean="0"/>
              <a:t> (</a:t>
            </a:r>
            <a:r>
              <a:rPr lang="en-US" sz="2400" dirty="0" err="1" smtClean="0"/>
              <a:t>CaSO</a:t>
            </a:r>
            <a:r>
              <a:rPr lang="en-US" sz="2400" dirty="0" smtClean="0"/>
              <a:t>₄, MgCl₂).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Вона </a:t>
            </a:r>
            <a:r>
              <a:rPr lang="uk-UA" sz="2400" b="1" dirty="0" smtClean="0"/>
              <a:t>не усувається кип'ятінням</a:t>
            </a:r>
            <a:r>
              <a:rPr lang="uk-UA" sz="2400" dirty="0" smtClean="0"/>
              <a:t> і вимагає інших методів пом'якшення води.</a:t>
            </a:r>
          </a:p>
          <a:p>
            <a:pPr marL="742950" lvl="1" indent="-285750">
              <a:buFont typeface="+mj-lt"/>
              <a:buAutoNum type="arabicPeriod"/>
            </a:pPr>
            <a:endParaRPr lang="uk-UA" sz="2400" dirty="0" smtClean="0"/>
          </a:p>
          <a:p>
            <a:pPr>
              <a:buFont typeface="+mj-lt"/>
              <a:buAutoNum type="arabicPeriod"/>
            </a:pPr>
            <a:r>
              <a:rPr lang="uk-UA" sz="2400" b="1" dirty="0" smtClean="0"/>
              <a:t>Загальна твердість</a:t>
            </a:r>
            <a:endParaRPr lang="uk-UA" sz="2400" dirty="0" smtClean="0"/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Це </a:t>
            </a:r>
            <a:r>
              <a:rPr lang="uk-UA" sz="2400" b="1" dirty="0" smtClean="0"/>
              <a:t>сума тимчасової та постійної твердості</a:t>
            </a:r>
            <a:r>
              <a:rPr lang="uk-UA" sz="2400" dirty="0" smtClean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uk-UA" sz="2400" dirty="0" smtClean="0"/>
              <a:t>Вимірюється у міліграмах-еквівалентах на літр (мг-екв/л) або у міліграмах іонів кальцію та магнію на дм³.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5351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72101"/>
              </p:ext>
            </p:extLst>
          </p:nvPr>
        </p:nvGraphicFramePr>
        <p:xfrm>
          <a:off x="532631" y="1370665"/>
          <a:ext cx="10515600" cy="4815840"/>
        </p:xfrm>
        <a:graphic>
          <a:graphicData uri="http://schemas.openxmlformats.org/drawingml/2006/table">
            <a:tbl>
              <a:tblPr/>
              <a:tblGrid>
                <a:gridCol w="3326675">
                  <a:extLst>
                    <a:ext uri="{9D8B030D-6E8A-4147-A177-3AD203B41FA5}">
                      <a16:colId xmlns:a16="http://schemas.microsoft.com/office/drawing/2014/main" val="1610685451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1070353727"/>
                    </a:ext>
                  </a:extLst>
                </a:gridCol>
                <a:gridCol w="5440807">
                  <a:extLst>
                    <a:ext uri="{9D8B030D-6E8A-4147-A177-3AD203B41FA5}">
                      <a16:colId xmlns:a16="http://schemas.microsoft.com/office/drawing/2014/main" val="19851328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 sz="2800" b="1" dirty="0"/>
                        <a:t>Тип води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/>
                        <a:t>Твердість, мг-екв/л</a:t>
                      </a:r>
                      <a:endParaRPr lang="uk-UA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/>
                        <a:t>Характеристика</a:t>
                      </a:r>
                      <a:endParaRPr lang="uk-UA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047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800" b="1" dirty="0"/>
                        <a:t>Дуже м'яка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&lt; 1,5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Вода майже не містить твердих солей.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441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800" b="1" dirty="0"/>
                        <a:t>М'яка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1,5–4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/>
                        <a:t>Придатна</a:t>
                      </a:r>
                      <a:r>
                        <a:rPr lang="ru-RU" sz="2800" dirty="0"/>
                        <a:t> для </a:t>
                      </a:r>
                      <a:r>
                        <a:rPr lang="ru-RU" sz="2800" dirty="0" err="1"/>
                        <a:t>пиття</a:t>
                      </a:r>
                      <a:r>
                        <a:rPr lang="ru-RU" sz="2800" dirty="0"/>
                        <a:t> та </a:t>
                      </a:r>
                      <a:r>
                        <a:rPr lang="ru-RU" sz="2800" dirty="0" err="1"/>
                        <a:t>побуту</a:t>
                      </a:r>
                      <a:r>
                        <a:rPr lang="ru-RU" sz="28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2743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800" b="1" dirty="0"/>
                        <a:t>Середньої твердості</a:t>
                      </a:r>
                      <a:endParaRPr lang="uk-UA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4–8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Нормально прийнятна для використання.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131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800" b="1"/>
                        <a:t>Тверда</a:t>
                      </a:r>
                      <a:endParaRPr lang="uk-UA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/>
                        <a:t>8–12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Спричиняє утворення накипу.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133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800" b="1"/>
                        <a:t>Дуже тверда</a:t>
                      </a:r>
                      <a:endParaRPr lang="uk-UA" sz="2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/>
                        <a:t>&gt;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Вода </a:t>
                      </a:r>
                      <a:r>
                        <a:rPr lang="ru-RU" sz="2800" dirty="0" err="1"/>
                        <a:t>шкідлива</a:t>
                      </a:r>
                      <a:r>
                        <a:rPr lang="ru-RU" sz="2800" dirty="0"/>
                        <a:t> для </a:t>
                      </a:r>
                      <a:r>
                        <a:rPr lang="ru-RU" sz="2800" dirty="0" err="1"/>
                        <a:t>приладів</a:t>
                      </a:r>
                      <a:r>
                        <a:rPr lang="ru-RU" sz="2800" dirty="0"/>
                        <a:t> і </a:t>
                      </a:r>
                      <a:r>
                        <a:rPr lang="ru-RU" sz="2800" dirty="0" err="1"/>
                        <a:t>побуту</a:t>
                      </a:r>
                      <a:r>
                        <a:rPr lang="ru-RU" sz="28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99596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19251" y="323890"/>
            <a:ext cx="7245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Класифікація води за твердістю</a:t>
            </a:r>
          </a:p>
        </p:txBody>
      </p:sp>
    </p:spTree>
    <p:extLst>
      <p:ext uri="{BB962C8B-B14F-4D97-AF65-F5344CB8AC3E}">
        <p14:creationId xmlns:p14="http://schemas.microsoft.com/office/powerpoint/2010/main" val="7720542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</TotalTime>
  <Words>1833</Words>
  <Application>Microsoft Office PowerPoint</Application>
  <PresentationFormat>Широкоэкранный</PresentationFormat>
  <Paragraphs>225</Paragraphs>
  <Slides>30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Microsoft YaHei</vt:lpstr>
      <vt:lpstr>Arial</vt:lpstr>
      <vt:lpstr>Bookman Old Style</vt:lpstr>
      <vt:lpstr>Calibri</vt:lpstr>
      <vt:lpstr>Century Gothic</vt:lpstr>
      <vt:lpstr>Gill Sans MT</vt:lpstr>
      <vt:lpstr>Times New Roman</vt:lpstr>
      <vt:lpstr>Trebuchet MS</vt:lpstr>
      <vt:lpstr>Wingdings 3</vt:lpstr>
      <vt:lpstr>Легкий дым</vt:lpstr>
      <vt:lpstr>Основні показники якості природних вод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Визначення загальної твердості води</vt:lpstr>
      <vt:lpstr>Методика визначення загальної твердості води</vt:lpstr>
      <vt:lpstr>Презентация PowerPoint</vt:lpstr>
      <vt:lpstr>Презентация PowerPoint</vt:lpstr>
      <vt:lpstr>Приклади обчислення твердості води</vt:lpstr>
      <vt:lpstr>Презентация PowerPoint</vt:lpstr>
      <vt:lpstr>Презентация PowerPoint</vt:lpstr>
      <vt:lpstr>Презентация PowerPoint</vt:lpstr>
      <vt:lpstr>    Карбонатна твердість води </vt:lpstr>
      <vt:lpstr>Некарбонатна твердість води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Хімічний склад природних вод та процеси його формування</dc:title>
  <dc:creator>Admin</dc:creator>
  <cp:lastModifiedBy>Admin</cp:lastModifiedBy>
  <cp:revision>9</cp:revision>
  <dcterms:created xsi:type="dcterms:W3CDTF">2024-12-14T16:27:55Z</dcterms:created>
  <dcterms:modified xsi:type="dcterms:W3CDTF">2024-12-14T18:32:05Z</dcterms:modified>
</cp:coreProperties>
</file>