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BB24-9600-42C4-AD8E-61219C337D0E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2762-F7E1-4606-9E37-4539037BE73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521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BB24-9600-42C4-AD8E-61219C337D0E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2762-F7E1-4606-9E37-4539037BE73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9701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BB24-9600-42C4-AD8E-61219C337D0E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2762-F7E1-4606-9E37-4539037BE73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37083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BB24-9600-42C4-AD8E-61219C337D0E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2762-F7E1-4606-9E37-4539037BE73A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697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BB24-9600-42C4-AD8E-61219C337D0E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2762-F7E1-4606-9E37-4539037BE73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6470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BB24-9600-42C4-AD8E-61219C337D0E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2762-F7E1-4606-9E37-4539037BE73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17450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BB24-9600-42C4-AD8E-61219C337D0E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2762-F7E1-4606-9E37-4539037BE73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21010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BB24-9600-42C4-AD8E-61219C337D0E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2762-F7E1-4606-9E37-4539037BE73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299070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BB24-9600-42C4-AD8E-61219C337D0E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2762-F7E1-4606-9E37-4539037BE73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037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BB24-9600-42C4-AD8E-61219C337D0E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2762-F7E1-4606-9E37-4539037BE73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09334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BB24-9600-42C4-AD8E-61219C337D0E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2762-F7E1-4606-9E37-4539037BE73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0045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BB24-9600-42C4-AD8E-61219C337D0E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2762-F7E1-4606-9E37-4539037BE73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8271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BB24-9600-42C4-AD8E-61219C337D0E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2762-F7E1-4606-9E37-4539037BE73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1988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BB24-9600-42C4-AD8E-61219C337D0E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2762-F7E1-4606-9E37-4539037BE73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1690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BB24-9600-42C4-AD8E-61219C337D0E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2762-F7E1-4606-9E37-4539037BE73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1575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BB24-9600-42C4-AD8E-61219C337D0E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2762-F7E1-4606-9E37-4539037BE73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075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BB24-9600-42C4-AD8E-61219C337D0E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2762-F7E1-4606-9E37-4539037BE73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25168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D87BB24-9600-42C4-AD8E-61219C337D0E}" type="datetimeFigureOut">
              <a:rPr lang="uk-UA" smtClean="0"/>
              <a:t>14.12.2024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4032762-F7E1-4606-9E37-4539037BE73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38940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5577" y="365759"/>
            <a:ext cx="10763795" cy="3958045"/>
          </a:xfrm>
        </p:spPr>
        <p:txBody>
          <a:bodyPr>
            <a:normAutofit/>
          </a:bodyPr>
          <a:lstStyle/>
          <a:p>
            <a:r>
              <a:rPr lang="uk-UA" sz="6000" dirty="0">
                <a:solidFill>
                  <a:srgbClr val="002060"/>
                </a:solidFill>
              </a:rPr>
              <a:t>Вступ до гідрохімії: об’єкт, предмет та основні поняття</a:t>
            </a:r>
            <a:r>
              <a:rPr lang="uk-UA" sz="6000" dirty="0" smtClean="0">
                <a:solidFill>
                  <a:srgbClr val="002060"/>
                </a:solidFill>
              </a:rPr>
              <a:t>.</a:t>
            </a:r>
            <a:endParaRPr lang="uk-UA" sz="6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643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38994" y="451447"/>
            <a:ext cx="6096000" cy="349929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Забруднення поверхневих вод</a:t>
            </a:r>
            <a:endParaRPr lang="uk-UA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Поверхневі води часто піддаються забрудненню через:</a:t>
            </a:r>
            <a:endParaRPr lang="uk-UA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Промислові стоки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скидання хімічних відходів, важких металів та інших токсичних речовин.</a:t>
            </a:r>
            <a:endParaRPr lang="uk-UA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Сільськогосподарські стоки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пестициди, гербіциди, нітрати, що використовуються в сільському господарстві.</a:t>
            </a:r>
            <a:endParaRPr lang="uk-UA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Забруднення побутовими відходами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нечистоти з житлових і комерційних будівель, сміття та пластикові відходи.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38994" y="4054027"/>
            <a:ext cx="6096000" cy="280397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Охорона поверхневих вод</a:t>
            </a:r>
            <a:endParaRPr lang="uk-UA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Управління водними ресурсами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збереження екосистем, боротьба з забрудненням, регулювання використання водних ресурсів.</a:t>
            </a:r>
            <a:endParaRPr lang="uk-UA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Очистка води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модернізація очисних споруд, очищення стічних вод.</a:t>
            </a:r>
            <a:endParaRPr lang="uk-UA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Збереження водних ресурсів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зменшення витрат води, раціональне використання.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562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0972" y="399726"/>
            <a:ext cx="8386354" cy="5595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Форми підземних вод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Міжпорові</a:t>
            </a:r>
            <a:r>
              <a:rPr lang="uk-UA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води</a:t>
            </a:r>
            <a:r>
              <a:rPr lang="uk-U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вода, що заповнює пори ґрунтів або порід.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Тріщинні</a:t>
            </a:r>
            <a:r>
              <a:rPr lang="uk-UA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води</a:t>
            </a:r>
            <a:r>
              <a:rPr lang="uk-U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вода, що знаходиться в </a:t>
            </a:r>
            <a:r>
              <a:rPr lang="uk-UA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тріщинах</a:t>
            </a:r>
            <a:r>
              <a:rPr lang="uk-U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порушеннях або дефектах порід.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Води в абсорбованому стані</a:t>
            </a:r>
            <a:r>
              <a:rPr lang="uk-U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вода, що утримується в пористих матеріалах, таких як глини або інші </a:t>
            </a:r>
            <a:r>
              <a:rPr lang="uk-UA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вологопоглинаючі</a:t>
            </a:r>
            <a:r>
              <a:rPr lang="uk-U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породи.</a:t>
            </a:r>
          </a:p>
          <a:p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Важливість підземних вод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 водою</a:t>
            </a:r>
            <a:r>
              <a:rPr lang="uk-U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підземні води є важливим джерелом питної води для населення, особливо в регіонах, де немає доступу до поверхневих вод.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Сільське господарство</a:t>
            </a:r>
            <a:r>
              <a:rPr lang="uk-U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підземні води використовуються для зрошення сільськогосподарських культур, особливо в посушливих районах.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Промисловість</a:t>
            </a:r>
            <a:r>
              <a:rPr lang="uk-U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підземні води використовуються в промислових процесах, наприклад, у охолоджувальних системах, для виготовлення продукції або в хімічних процесах.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Екологічна роль</a:t>
            </a:r>
            <a:r>
              <a:rPr lang="uk-U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вони підтримують рівень води в річках і озерах, зберігаючи екосистеми.</a:t>
            </a:r>
          </a:p>
        </p:txBody>
      </p:sp>
    </p:spTree>
    <p:extLst>
      <p:ext uri="{BB962C8B-B14F-4D97-AF65-F5344CB8AC3E}">
        <p14:creationId xmlns:p14="http://schemas.microsoft.com/office/powerpoint/2010/main" val="2110871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4767" y="-126505"/>
            <a:ext cx="10959736" cy="6826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Класифікація підземних вод</a:t>
            </a: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uk-UA" b="1" i="1" dirty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1.1. </a:t>
            </a:r>
            <a:r>
              <a:rPr lang="uk-UA" i="1" dirty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глибиною залягання</a:t>
            </a:r>
            <a:endParaRPr lang="uk-UA" b="1" i="1" dirty="0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Грунтові</a:t>
            </a:r>
            <a:r>
              <a:rPr lang="uk-UA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води (верховодка)</a:t>
            </a:r>
            <a:r>
              <a:rPr lang="uk-U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це вода, що знаходиться в межах верхнього шару ґрунту. Вони часто змінюються залежно від погодних умов і можуть бути в безпосередньому контакті з атмосферою.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Проточні підземні води</a:t>
            </a:r>
            <a:r>
              <a:rPr lang="uk-U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це води, що знаходяться в пористих шарах ґрунту або гірських порід і рухаються під впливом гравітації. Вони можуть утворювати підземні річки.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Артіезійські</a:t>
            </a:r>
            <a:r>
              <a:rPr lang="uk-UA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води</a:t>
            </a:r>
            <a:r>
              <a:rPr lang="uk-U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води, що знаходяться в замкнутих пористих шарах, між двома непроникними шарами (наприклад, глини). Такі води можуть виходити на поверхню без використання насосів, коли знижується тиск.</a:t>
            </a: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uk-UA" b="1" i="1" dirty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1.2. </a:t>
            </a:r>
            <a:r>
              <a:rPr lang="uk-UA" i="1" dirty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місцем залягання</a:t>
            </a:r>
            <a:endParaRPr lang="uk-UA" b="1" i="1" dirty="0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Води водоносних горизонтів</a:t>
            </a:r>
            <a:r>
              <a:rPr lang="uk-U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води, що знаходяться в порах або </a:t>
            </a:r>
            <a:r>
              <a:rPr lang="uk-UA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тріщинах</a:t>
            </a:r>
            <a:r>
              <a:rPr lang="uk-U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порід, які здатні накопичувати і передавати воду. Вони утворюють водоносні шари (наприклад, пісковики, вапняки).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Мінералізовані води</a:t>
            </a:r>
            <a:r>
              <a:rPr lang="uk-U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підземні води з високим вмістом мінералів, що часто використовуються в лікувальних цілях або для промислових потреб.</a:t>
            </a: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uk-UA" b="1" i="1" dirty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1.3. </a:t>
            </a:r>
            <a:r>
              <a:rPr lang="uk-UA" i="1" dirty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хімічним складом</a:t>
            </a:r>
            <a:endParaRPr lang="uk-UA" b="1" i="1" dirty="0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Прісні води</a:t>
            </a:r>
            <a:r>
              <a:rPr lang="uk-U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підземні води з низьким вмістом солей, використовуються для пиття та водозабезпечення.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Солонуваті води</a:t>
            </a:r>
            <a:r>
              <a:rPr lang="uk-U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води, що містять значну кількість солей, які не підходять для пиття, але використовуються для промислових потреб.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Солоні води</a:t>
            </a:r>
            <a:r>
              <a:rPr lang="uk-U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води з високим вмістом солей, що роблять їх непридатними для пиття та сільського господарства.</a:t>
            </a:r>
          </a:p>
        </p:txBody>
      </p:sp>
    </p:spTree>
    <p:extLst>
      <p:ext uri="{BB962C8B-B14F-4D97-AF65-F5344CB8AC3E}">
        <p14:creationId xmlns:p14="http://schemas.microsoft.com/office/powerpoint/2010/main" val="843877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0080" y="347243"/>
            <a:ext cx="10959737" cy="6510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Гідрологічний </a:t>
            </a:r>
            <a:r>
              <a:rPr lang="uk-UA" sz="28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цикл підземних вод</a:t>
            </a:r>
          </a:p>
          <a:p>
            <a:r>
              <a:rPr lang="uk-UA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Підземні води взаємодіють з іншими частинами гідрологічного циклу. Вода, що просочується через ґрунт або породи, може зберігатися у підземних резервуарах, а потім повертатися на поверхню через джерела або витоки. З часом вода може знову потрапити до річок або озер.</a:t>
            </a:r>
          </a:p>
          <a:p>
            <a:r>
              <a:rPr lang="uk-UA" sz="28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Забруднення підземних вод</a:t>
            </a:r>
          </a:p>
          <a:p>
            <a:r>
              <a:rPr lang="uk-UA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Підземні води, як і поверхневі, піддаються забрудненню: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Хімічне забруднення</a:t>
            </a:r>
            <a:r>
              <a:rPr lang="uk-UA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пестициди, гербіциди, хімічні добрива, нафта, важкі метали, що потрапляють через ґрунти.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Біологічне забруднення</a:t>
            </a:r>
            <a:r>
              <a:rPr lang="uk-UA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бактеріальні забруднення через скидання неочищених стічних вод або неправильне зберігання відходів.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Забруднення від промислових підприємств</a:t>
            </a:r>
            <a:r>
              <a:rPr lang="uk-UA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викиди токсичних речовин, нафтопродуктів.</a:t>
            </a:r>
            <a:endParaRPr lang="uk-U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233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3509" y="116986"/>
            <a:ext cx="11991703" cy="660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Форми атмосферних вод</a:t>
            </a: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uk-UA" sz="3200" b="1" i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r>
              <a:rPr lang="uk-UA" sz="2800" b="1" i="1" dirty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uk-UA" sz="2800" i="1" dirty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Водяна пара</a:t>
            </a:r>
            <a:endParaRPr lang="uk-UA" sz="2800" b="1" i="1" dirty="0">
              <a:solidFill>
                <a:srgbClr val="2E74B5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 газоподібний стан води, який є основною формою води в атмосфері. Водяна пара невидима для людського ока, однак вона може конденсуватися в хмари або викликати утворення роси чи туману.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Водяна пара відіграє важливу роль у формуванні клімату Землі, оскільки є основним компонентом парникового ефекту. Вона зберігає тепло в атмосфері і допомагає підтримувати середню температуру планети.</a:t>
            </a: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uk-UA" sz="2800" b="1" i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uk-UA" sz="2800" b="1" i="1" dirty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uk-UA" sz="2800" i="1" dirty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Хмари</a:t>
            </a:r>
            <a:endParaRPr lang="uk-UA" sz="2800" b="1" i="1" dirty="0">
              <a:solidFill>
                <a:srgbClr val="2E74B5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Хмари — це скупчення дрібних крапельок води або кристалів льоду, які утворюються під час конденсації водяної пари в атмосфері. Вони можуть бути різних типів: </a:t>
            </a:r>
            <a:r>
              <a:rPr lang="uk-UA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цирруси</a:t>
            </a:r>
            <a:r>
              <a:rPr lang="uk-U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uk-UA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кучові</a:t>
            </a:r>
            <a:r>
              <a:rPr lang="uk-U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uk-UA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стратуси</a:t>
            </a:r>
            <a:r>
              <a:rPr lang="uk-U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тощо.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Хмари можуть спричиняти різні погодні явища: дощ, сніг, </a:t>
            </a:r>
            <a:r>
              <a:rPr lang="uk-UA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град</a:t>
            </a:r>
            <a:r>
              <a:rPr lang="uk-UA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uk-UA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8874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0891" y="154219"/>
            <a:ext cx="11207931" cy="6865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200"/>
              </a:spcBef>
            </a:pPr>
            <a:r>
              <a:rPr lang="uk-UA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Форми атмосферних вод</a:t>
            </a: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uk-UA" sz="2400" b="1" i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uk-UA" sz="2400" b="1" i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uk-UA" sz="2400" i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Опади</a:t>
            </a:r>
            <a:r>
              <a:rPr lang="en-US" sz="2400" i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uk-UA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Дощ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 найпоширеніший тип опадів, що утворюється, коли водяні краплі в хмарах зростають до таких розмірів, що вони більше не можуть утримуватися в атмосфері і падають на землю.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Сніг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— опади у вигляді кристалів льоду, що утворюються при низьких температурах.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Град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— тверді опади, що складаються з крижаних кульок, які утворюються в сильних хмарах за умов високої конденсації.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Мжичка та дощова роса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— маленькі крапельки води, які утворюються в умовах високої вологості або низької температури.</a:t>
            </a: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uk-UA" sz="2400" b="1" i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 </a:t>
            </a:r>
            <a:r>
              <a:rPr lang="uk-UA" sz="2400" i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Туман</a:t>
            </a:r>
            <a:r>
              <a:rPr lang="uk-UA" sz="2400" i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Туман 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утворюється, коли водяна пара конденсується у вигляді дрібних крапель води, що утворюють густу хмару близько до земної поверхні, знижуючи видимість.</a:t>
            </a: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uk-UA" sz="2400" b="1" i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5. </a:t>
            </a:r>
            <a:r>
              <a:rPr lang="uk-UA" sz="2400" i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Роса. 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Роса </a:t>
            </a:r>
            <a:r>
              <a:rPr lang="uk-UA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утворюється в результаті конденсації водяної пари на холодних поверхнях (наприклад, на листі, автомобілях), коли температура повітря знижується вночі або ранком.</a:t>
            </a:r>
            <a:endParaRPr lang="uk-UA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92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1885" y="283132"/>
            <a:ext cx="11416937" cy="6741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Процеси, що визначають атмосферні води</a:t>
            </a: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uk-UA" sz="2000" b="1" i="1" dirty="0" smtClean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000" b="1" i="1" dirty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000" i="1" dirty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Випаровування</a:t>
            </a:r>
            <a:endParaRPr lang="uk-UA" sz="2000" b="1" i="1" dirty="0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Випаровування — це процес переходу води з рідкого стану в газоподібний. Це відбувається, коли вода з поверхні океанів, морів, річок, озер, а також із поверхні ґрунту і рослин переходить в атмосферу у вигляді водяної пари.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Випаровування є основним джерелом водяної пари в атмосфері.</a:t>
            </a: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uk-UA" sz="2000" b="1" i="1" dirty="0" smtClean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000" b="1" i="1" dirty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000" i="1" dirty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Конденсація</a:t>
            </a:r>
            <a:endParaRPr lang="uk-UA" sz="2000" b="1" i="1" dirty="0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Конденсація — це процес, при якому водяна пара перетворюється з газоподібного стану в рідкий, утворюючи хмари, туман, росу та опади. Цей процес відбувається, коли температура повітря знижується, і водяна пара "осідає" на поверхнях або в атмосфері.</a:t>
            </a: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uk-UA" sz="2000" b="1" i="1" dirty="0" smtClean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000" b="1" i="1" dirty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000" i="1" dirty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Трансформація (перехід) води</a:t>
            </a:r>
            <a:endParaRPr lang="uk-UA" sz="2000" b="1" i="1" dirty="0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Сублімація</a:t>
            </a:r>
            <a:r>
              <a:rPr lang="uk-UA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процес, при якому вода переходить із твердого стану в газоподібний (наприклад, сніг може прямо випаровуватися, не танучи).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Депозиція</a:t>
            </a:r>
            <a:r>
              <a:rPr lang="uk-UA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зворотний процес, коли водяна пара переходить у твердий стан, утворюючи, наприклад, іній або сніг.</a:t>
            </a:r>
          </a:p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uk-UA" sz="2000" b="1" i="1" dirty="0" smtClean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2000" b="1" i="1" dirty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000" i="1" dirty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Осадження води</a:t>
            </a:r>
            <a:endParaRPr lang="uk-UA" sz="2000" b="1" i="1" dirty="0">
              <a:solidFill>
                <a:srgbClr val="2E74B5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Коли водяні краплі в хмарах стають достатньо великими, вони починають падати на землю у вигляді дощу, снігу, граду чи інших форм опадів.</a:t>
            </a:r>
          </a:p>
        </p:txBody>
      </p:sp>
    </p:spTree>
    <p:extLst>
      <p:ext uri="{BB962C8B-B14F-4D97-AF65-F5344CB8AC3E}">
        <p14:creationId xmlns:p14="http://schemas.microsoft.com/office/powerpoint/2010/main" val="28467129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19348" y="622658"/>
            <a:ext cx="10437223" cy="5557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Гідрологічний </a:t>
            </a:r>
            <a:r>
              <a:rPr lang="uk-UA" sz="32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цикл атмосферних </a:t>
            </a:r>
            <a:r>
              <a:rPr lang="uk-UA" sz="32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вод</a:t>
            </a:r>
          </a:p>
          <a:p>
            <a:endParaRPr lang="uk-UA" sz="2800" b="1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uk-UA" sz="2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Атмосферні води є важливою частиною глобального гідрологічного циклу: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uk-UA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Випаровування</a:t>
            </a:r>
            <a:r>
              <a:rPr lang="uk-U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води з океанів, морів, річок, озер та ґрунту.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uk-UA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Транспірація</a:t>
            </a:r>
            <a:r>
              <a:rPr lang="uk-U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— випаровування води з рослин.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uk-UA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Конденсація</a:t>
            </a:r>
            <a:r>
              <a:rPr lang="uk-U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водяної пари в атмосфері утворює хмари.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uk-UA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Опади</a:t>
            </a:r>
            <a:r>
              <a:rPr lang="uk-U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(дощ, сніг, град) випадають на поверхню Землі.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uk-UA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Перетікання та стік води</a:t>
            </a:r>
            <a:r>
              <a:rPr lang="uk-U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через річки назад до океанів і морів.</a:t>
            </a:r>
          </a:p>
          <a:p>
            <a:r>
              <a:rPr lang="uk-UA" sz="2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Цикл повторюється безперервно, забезпечуючи рівномірний розподіл води на планеті.</a:t>
            </a:r>
            <a:endParaRPr lang="uk-UA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1893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6389" y="969737"/>
            <a:ext cx="10593977" cy="5213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Значення атмосферних </a:t>
            </a:r>
            <a:r>
              <a:rPr lang="uk-UA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вод</a:t>
            </a:r>
          </a:p>
          <a:p>
            <a:endParaRPr lang="uk-UA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Регулювання клімату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водяна пара і хмари допомагають зберігати тепло в атмосфері, що є важливим для підтримки температури на Землі.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Природне зволоження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атмосферні води є основним джерелом зволоження для ґрунтів та екосистем, сприяючи росту рослин та підтримці природних середовищ існування.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Вологість і погода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рівень вологи в атмосфері визначає багато погодних явищ, зокрема можливість дощів, снігу, туманів.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Водні ресурси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атмосферні води через опади поповнюють поверхневі та підземні води, що є важливими для забезпечення водними ресурсами людини.</a:t>
            </a:r>
          </a:p>
        </p:txBody>
      </p:sp>
    </p:spTree>
    <p:extLst>
      <p:ext uri="{BB962C8B-B14F-4D97-AF65-F5344CB8AC3E}">
        <p14:creationId xmlns:p14="http://schemas.microsoft.com/office/powerpoint/2010/main" val="22075270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0446" y="0"/>
            <a:ext cx="11534502" cy="6588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Забруднення </a:t>
            </a:r>
            <a:r>
              <a:rPr lang="uk-UA" sz="32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атмосферних вод</a:t>
            </a:r>
          </a:p>
          <a:p>
            <a:r>
              <a:rPr lang="uk-UA" sz="2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Атмосферні води можуть забруднюватися через: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Атмосферні забруднення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хімічні речовини, що потрапляють в атмосферу від промислових викидів, автомобільних викидів, пожеж тощо. Це може призвести до кислотних дощів або змін у хімічному складі опадів.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Пластикові частки та інші забруднювачі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маленькі частки, що потрапляють в атмосферу через діяльність людини, можуть бути перенесені дощами та туманами.</a:t>
            </a:r>
          </a:p>
          <a:p>
            <a:r>
              <a:rPr lang="uk-UA" sz="32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Охорона </a:t>
            </a:r>
            <a:r>
              <a:rPr lang="uk-UA" sz="32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атмосферних вод</a:t>
            </a:r>
          </a:p>
          <a:p>
            <a:r>
              <a:rPr lang="uk-UA" sz="2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Для захисту атмосферних вод необхідно: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Контролювати викиди забруднюючих речовин у атмосферу.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Здійснювати заходи з боротьби з глобальним потеплінням, оскільки зміна температури впливає на водний цикл.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Покращувати якість повітря і води через зменшення використання хімічних сполук та застосування екологічних технологій.</a:t>
            </a:r>
          </a:p>
          <a:p>
            <a:r>
              <a:rPr lang="uk-UA" sz="2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Атмосферні води є ключовим компонентом природного водного </a:t>
            </a:r>
            <a:r>
              <a:rPr lang="uk-UA" sz="2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циклу</a:t>
            </a:r>
            <a:r>
              <a:rPr lang="uk-UA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uk-UA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207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3853" y="953590"/>
            <a:ext cx="9823268" cy="4483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Гідрохімія</a:t>
            </a:r>
            <a:r>
              <a:rPr lang="uk-UA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— наука, що вивчає хімічний склад природних вод.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4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Основна </a:t>
            </a:r>
            <a:r>
              <a:rPr lang="uk-UA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мета: </a:t>
            </a:r>
            <a:r>
              <a:rPr lang="uk-UA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 складу, закономірностей формування та змін водних ресурсів.</a:t>
            </a:r>
          </a:p>
          <a:p>
            <a:r>
              <a:rPr lang="uk-UA" sz="4000" dirty="0"/>
              <a:t>Гідрохімія є міждисциплінарною наукою</a:t>
            </a:r>
            <a:r>
              <a:rPr lang="uk-UA" sz="4000" dirty="0" smtClean="0"/>
              <a:t>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146616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76549" y="1091267"/>
            <a:ext cx="9130937" cy="4454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4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Значення </a:t>
            </a:r>
            <a:r>
              <a:rPr lang="uk-UA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гідрохімії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Контроль якості води для пиття та господарства.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Оцінка стану водних екосистем.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Прогнозування змін у водному балансі.</a:t>
            </a:r>
          </a:p>
        </p:txBody>
      </p:sp>
    </p:spTree>
    <p:extLst>
      <p:ext uri="{BB962C8B-B14F-4D97-AF65-F5344CB8AC3E}">
        <p14:creationId xmlns:p14="http://schemas.microsoft.com/office/powerpoint/2010/main" val="493517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-104503" y="-143691"/>
            <a:ext cx="12296503" cy="7125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32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Гідрохімія та екологія</a:t>
            </a:r>
            <a:endParaRPr lang="uk-UA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Гідрохімія</a:t>
            </a:r>
            <a:r>
              <a:rPr lang="uk-UA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є важливим інструментом екологічних досліджень, оскільки вода є ключовим компонентом екосистем.</a:t>
            </a:r>
            <a:endParaRPr lang="uk-UA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Моніторинг якості води.</a:t>
            </a:r>
            <a:r>
              <a:rPr lang="uk-UA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Гідрохімія дозволяє оцінювати стан водних екосистем, виявляти забруднення (біогенні речовини, важкі метали, пестициди) і прогнозувати їх вплив на біоту.</a:t>
            </a:r>
            <a:endParaRPr lang="uk-UA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Вплив антропогенних факторів.</a:t>
            </a:r>
            <a:r>
              <a:rPr lang="uk-UA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Аналіз змін хімічного складу води допомагає виявити джерела забруднень (промислові, сільськогосподарські, побутові).</a:t>
            </a:r>
            <a:endParaRPr lang="uk-UA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Біогеохімічні цикли.</a:t>
            </a:r>
            <a:r>
              <a:rPr lang="uk-UA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Гідрохімія досліджує перенесення хімічних елементів (вуглецю, азоту, фосфору) у воді, що важливо для розуміння функціонування екосистем.</a:t>
            </a:r>
            <a:endParaRPr lang="uk-UA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Евтрофікація</a:t>
            </a:r>
            <a:r>
              <a:rPr lang="uk-UA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uk-UA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Гідрохімічні показники (вміст нітратів, фосфатів) визначають ризики "цвітіння" води, що шкодить екологічній рівновазі.</a:t>
            </a:r>
            <a:endParaRPr lang="uk-U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11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4948" y="377700"/>
            <a:ext cx="11325497" cy="6269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6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Гідрохімія та гідрологія</a:t>
            </a:r>
            <a:endParaRPr lang="uk-UA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Гідрохімія є підрозділом гідрології, який зосереджується на хімічних аспектах водних об’єктів.</a:t>
            </a:r>
            <a:endParaRPr lang="uk-UA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Формування хімічного складу вод.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Гідрохімія вивчає, як фізичні процеси (опади, випаровування, інфільтрація) впливають на склад вод.</a:t>
            </a:r>
            <a:endParaRPr lang="uk-UA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Цикл води.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Хімічний склад води змінюється на кожному етапі гідрологічного циклу (атмосферні опади, поверхневі та підземні води).</a:t>
            </a:r>
            <a:endParaRPr lang="uk-UA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Режим річок.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Гідрохімічні дослідження допомагають аналізувати сезонні зміни складу води у річках (наприклад, під час паводків або посухи).</a:t>
            </a:r>
            <a:endParaRPr lang="uk-UA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Баланс і транспорт речовин.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Гідрохімія досліджує перенесення розчинених речовин у річкових і підземних водах.</a:t>
            </a:r>
            <a:endParaRPr lang="uk-U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980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817" y="125014"/>
            <a:ext cx="11834949" cy="6598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Гідрохімія та геологія</a:t>
            </a:r>
            <a:endParaRPr lang="uk-UA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Геологія має значний вплив на формування хімічного складу природних вод.</a:t>
            </a:r>
            <a:endParaRPr lang="uk-UA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Роль гірських порід.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Хімічний склад підземних вод визначається взаємодією води з мінералами (розчинення, вилуговування, обмін іонів).</a:t>
            </a:r>
            <a:endParaRPr lang="uk-UA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Гідротермальні процеси.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Гідрохімія досліджує склад води у зонах вулканізму, гейзерів та гарячих джерел, які насичуються мікроелементами з глибин Землі.</a:t>
            </a:r>
            <a:endParaRPr lang="uk-UA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Геохімічні бар'єри.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місцях контакту різних гірських порід утворюються умови для осадження або накопичення хімічних елементів.</a:t>
            </a:r>
            <a:endParaRPr lang="uk-UA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Виявлення корисних копалин.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Аналіз хімічного складу підземних вод допомагає ідентифікувати родовища корисних копалин (наприклад, нафти, газу, руд).</a:t>
            </a:r>
            <a:endParaRPr lang="uk-UA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847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738969"/>
            <a:ext cx="6096000" cy="53800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Гідрохімія та хімія</a:t>
            </a:r>
            <a:endParaRPr lang="uk-UA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Хімія є основою для методів і принципів, які використовуються в гідрохімічних дослідженнях.</a:t>
            </a:r>
            <a:endParaRPr lang="uk-UA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Аналіз хімічного складу.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Гідрохімія застосовує методи хімічного аналізу для визначення вмісту розчинених речовин (титрування, спектрофотометрія, хроматографія).</a:t>
            </a:r>
            <a:endParaRPr lang="uk-UA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Хімічні реакції у воді.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Вивчаються процеси нейтралізації, гідролізу, окислення та відновлення, які впливають на хімічний склад води.</a:t>
            </a:r>
            <a:endParaRPr lang="uk-UA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Фізико-хімічні процеси.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Гідрохімія аналізує властивості розчинів (електропровідність, осмотичний тиск, кислотність) і їхній вплив на гідросферу.</a:t>
            </a:r>
            <a:endParaRPr lang="uk-UA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Хімічна рівновага.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Дослідження включають обчислення рівноваги у системах "вода – гірська порода", "вода – повітря".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622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2436741"/>
            <a:ext cx="6096000" cy="46632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:Об’єкти </a:t>
            </a:r>
            <a:r>
              <a:rPr lang="uk-U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вивчення гідрохімії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uk-U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Поверхневі води.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dirty="0"/>
              <a:t>Поверхневі води — це води, які знаходяться на поверхні земної кори і включають в себе річки, озера, моря та інші водні об'єкти, такі як ставки і водосховища. </a:t>
            </a:r>
            <a:endParaRPr lang="uk-UA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Підземні води: </a:t>
            </a:r>
            <a:r>
              <a:rPr lang="uk-U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водоносні горизонти</a:t>
            </a:r>
            <a:r>
              <a:rPr lang="uk-U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dirty="0"/>
              <a:t>Підземні води — це вода, що знаходиться в порах та </a:t>
            </a:r>
            <a:r>
              <a:rPr lang="uk-UA" dirty="0" err="1"/>
              <a:t>тріщинах</a:t>
            </a:r>
            <a:r>
              <a:rPr lang="uk-UA" dirty="0"/>
              <a:t> порід під поверхнею Землі. </a:t>
            </a:r>
            <a:endParaRPr lang="uk-U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uk-UA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Атмосферні води.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/>
              <a:t>Атмосферні води</a:t>
            </a:r>
            <a:r>
              <a:rPr lang="uk-UA" dirty="0"/>
              <a:t> — це вода, що знаходиться в атмосфері Землі у вигляді водяної пари, хмар, дощу, снігу та інших опадів. </a:t>
            </a:r>
            <a:endParaRPr lang="uk-U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301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989743"/>
            <a:ext cx="6096000" cy="487851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Типи поверхневих вод</a:t>
            </a:r>
            <a:endParaRPr lang="uk-UA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Річки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постійні або тимчасові водні потоки, які течуть по земній поверхні в певному руслі. Вони збирають воду з дощів, сніготанення, підземних вод та інших джерел. Річки є важливими для транспортування води, енергетики (гідроелектростанції) та сільського господарства.</a:t>
            </a:r>
            <a:endParaRPr lang="uk-UA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Озера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великі природні водойми, що накопичують воду в певних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улоговинах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Озера можуть бути прісними або солоними і мають значення для екосистеми, а також для відпочинку та туризму.</a:t>
            </a:r>
            <a:endParaRPr lang="uk-UA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Моря і океани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великі водні маси, що оточують континенти. Вони мають великий вплив на клімат та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водообіг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також є джерелом багатства для рибного господарства та морського транспорту.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407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57006" y="569419"/>
            <a:ext cx="6096000" cy="261020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Гідрологічний цикл</a:t>
            </a:r>
            <a:endParaRPr lang="uk-UA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Поверхневі води є важливою складовою гідрологічного циклу, що включає:</a:t>
            </a:r>
            <a:endParaRPr lang="uk-UA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Випаровування води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океанів, морів і озер.</a:t>
            </a:r>
            <a:endParaRPr lang="uk-UA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Конденсація і утворення хмар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що приводить до випадання опадів.</a:t>
            </a:r>
            <a:endParaRPr lang="uk-UA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Стоки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після дощів вода рухається до річок, озер і моря.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57006" y="3285131"/>
            <a:ext cx="6096000" cy="339669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Важливість поверхневих вод</a:t>
            </a:r>
            <a:endParaRPr lang="uk-UA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Екологічна роль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пов'язані з існуванням різноманітних екосистем, надають середовище для проживання рослин і тварин, забезпечують воду для сільського господарства та інших секторів.</a:t>
            </a:r>
            <a:endParaRPr lang="uk-UA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Економічна роль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використовуються для водозабезпечення населених пунктів, зрошення полів, а також для генерування електроенергії.</a:t>
            </a:r>
            <a:endParaRPr lang="uk-UA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Соціальна роль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місця для відпочинку, рекреації та туризму.</a:t>
            </a:r>
            <a:endParaRPr lang="uk-UA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814387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50</TotalTime>
  <Words>1989</Words>
  <Application>Microsoft Office PowerPoint</Application>
  <PresentationFormat>Широкоэкранный</PresentationFormat>
  <Paragraphs>141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Symbol</vt:lpstr>
      <vt:lpstr>Times New Roman</vt:lpstr>
      <vt:lpstr>Tw Cen MT</vt:lpstr>
      <vt:lpstr>Капля</vt:lpstr>
      <vt:lpstr>Вступ до гідрохімії: об’єкт, предмет та основні поняття.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Вступ до гідрохімії: об’єкт, предмет та основні поняття.</dc:title>
  <dc:creator>Admin</dc:creator>
  <cp:lastModifiedBy>Admin</cp:lastModifiedBy>
  <cp:revision>7</cp:revision>
  <dcterms:created xsi:type="dcterms:W3CDTF">2024-12-13T12:36:37Z</dcterms:created>
  <dcterms:modified xsi:type="dcterms:W3CDTF">2024-12-14T16:23:30Z</dcterms:modified>
</cp:coreProperties>
</file>