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7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 snapToGrid="0">
      <p:cViewPr varScale="1">
        <p:scale>
          <a:sx n="70" d="100"/>
          <a:sy n="70" d="100"/>
        </p:scale>
        <p:origin x="7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6260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0044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8605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3319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059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5037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2521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200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1062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466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493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304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577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720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464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971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77B4A-CB7D-4294-896F-9110843A101E}" type="datetimeFigureOut">
              <a:rPr lang="uk-UA" smtClean="0"/>
              <a:t>08.12.2024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A7BD2E3-695B-4FA3-B6A4-D88BE605ED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157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080815" cy="5786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/>
              <a:t>Тема 9. </a:t>
            </a:r>
            <a:r>
              <a:rPr lang="ru-RU" sz="2800" b="1" dirty="0" err="1"/>
              <a:t>Валютне</a:t>
            </a:r>
            <a:r>
              <a:rPr lang="ru-RU" sz="2800" b="1" dirty="0"/>
              <a:t> </a:t>
            </a:r>
            <a:r>
              <a:rPr lang="ru-RU" sz="2800" b="1" dirty="0" err="1"/>
              <a:t>регулювання</a:t>
            </a:r>
            <a:r>
              <a:rPr lang="ru-RU" sz="2800" b="1" dirty="0"/>
              <a:t> та </a:t>
            </a:r>
            <a:r>
              <a:rPr lang="uk-UA" sz="2800" b="1" dirty="0"/>
              <a:t>валютний нагляд</a:t>
            </a:r>
            <a:r>
              <a:rPr lang="ru-RU" sz="2800" b="1" dirty="0" smtClean="0"/>
              <a:t>.</a:t>
            </a:r>
          </a:p>
          <a:p>
            <a:pPr marL="0" indent="0">
              <a:buNone/>
            </a:pPr>
            <a:endParaRPr lang="ru-RU" sz="2800" dirty="0"/>
          </a:p>
          <a:p>
            <a:r>
              <a:rPr lang="ru-RU" sz="2800" dirty="0"/>
              <a:t>1. </a:t>
            </a:r>
            <a:r>
              <a:rPr lang="ru-RU" sz="2800" dirty="0" err="1"/>
              <a:t>Сутність</a:t>
            </a:r>
            <a:r>
              <a:rPr lang="ru-RU" sz="2800" dirty="0"/>
              <a:t> </a:t>
            </a:r>
            <a:r>
              <a:rPr lang="ru-RU" sz="2800" dirty="0" err="1"/>
              <a:t>валютної</a:t>
            </a:r>
            <a:r>
              <a:rPr lang="ru-RU" sz="2800" dirty="0"/>
              <a:t> </a:t>
            </a:r>
            <a:r>
              <a:rPr lang="ru-RU" sz="2800" dirty="0" err="1"/>
              <a:t>політики</a:t>
            </a:r>
            <a:r>
              <a:rPr lang="ru-RU" sz="2800" dirty="0"/>
              <a:t>, валютного </a:t>
            </a:r>
            <a:r>
              <a:rPr lang="ru-RU" sz="2800" dirty="0" err="1"/>
              <a:t>регулювання</a:t>
            </a:r>
            <a:r>
              <a:rPr lang="ru-RU" sz="2800" dirty="0"/>
              <a:t> і валютного </a:t>
            </a:r>
            <a:r>
              <a:rPr lang="uk-UA" sz="2800" dirty="0"/>
              <a:t>нагляду</a:t>
            </a:r>
            <a:r>
              <a:rPr lang="ru-RU" sz="2800" dirty="0"/>
              <a:t>.</a:t>
            </a:r>
          </a:p>
          <a:p>
            <a:r>
              <a:rPr lang="ru-RU" sz="2800" dirty="0"/>
              <a:t>2. </a:t>
            </a:r>
            <a:r>
              <a:rPr lang="ru-RU" sz="2800" dirty="0" err="1"/>
              <a:t>Завдання</a:t>
            </a:r>
            <a:r>
              <a:rPr lang="ru-RU" sz="2800" dirty="0"/>
              <a:t> та </a:t>
            </a:r>
            <a:r>
              <a:rPr lang="ru-RU" sz="2800" dirty="0" err="1"/>
              <a:t>повноваження</a:t>
            </a:r>
            <a:r>
              <a:rPr lang="ru-RU" sz="2800" dirty="0"/>
              <a:t> центрального банку у </a:t>
            </a:r>
            <a:r>
              <a:rPr lang="ru-RU" sz="2800" dirty="0" err="1"/>
              <a:t>сфері</a:t>
            </a:r>
            <a:r>
              <a:rPr lang="ru-RU" sz="2800" dirty="0"/>
              <a:t> валютного </a:t>
            </a:r>
            <a:r>
              <a:rPr lang="ru-RU" sz="2800" dirty="0" err="1"/>
              <a:t>регулювання</a:t>
            </a:r>
            <a:r>
              <a:rPr lang="ru-RU" sz="2800" dirty="0"/>
              <a:t> та валютного </a:t>
            </a:r>
            <a:r>
              <a:rPr lang="uk-UA" sz="2800" dirty="0"/>
              <a:t>нагляду</a:t>
            </a:r>
            <a:r>
              <a:rPr lang="ru-RU" sz="2800" dirty="0"/>
              <a:t>.</a:t>
            </a:r>
          </a:p>
          <a:p>
            <a:r>
              <a:rPr lang="ru-RU" sz="2800" dirty="0" smtClean="0"/>
              <a:t>3</a:t>
            </a:r>
            <a:r>
              <a:rPr lang="ru-RU" sz="2800" dirty="0"/>
              <a:t>. </a:t>
            </a:r>
            <a:r>
              <a:rPr lang="ru-RU" sz="2800" dirty="0" err="1"/>
              <a:t>Інструменти</a:t>
            </a:r>
            <a:r>
              <a:rPr lang="ru-RU" sz="2800" dirty="0"/>
              <a:t> </a:t>
            </a:r>
            <a:r>
              <a:rPr lang="ru-RU" sz="2800" dirty="0" err="1"/>
              <a:t>валютної</a:t>
            </a:r>
            <a:r>
              <a:rPr lang="ru-RU" sz="2800" dirty="0"/>
              <a:t> </a:t>
            </a:r>
            <a:r>
              <a:rPr lang="ru-RU" sz="2800" dirty="0" err="1"/>
              <a:t>політики</a:t>
            </a:r>
            <a:r>
              <a:rPr lang="ru-RU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07876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080815" cy="5786650"/>
          </a:xfrm>
        </p:spPr>
        <p:txBody>
          <a:bodyPr/>
          <a:lstStyle/>
          <a:p>
            <a:r>
              <a:rPr lang="ru-RU" dirty="0" err="1"/>
              <a:t>Національний</a:t>
            </a:r>
            <a:r>
              <a:rPr lang="ru-RU" dirty="0"/>
              <a:t> банк проводить </a:t>
            </a:r>
            <a:r>
              <a:rPr lang="ru-RU" dirty="0" err="1"/>
              <a:t>дисконтну</a:t>
            </a:r>
            <a:r>
              <a:rPr lang="ru-RU" dirty="0"/>
              <a:t> та </a:t>
            </a:r>
            <a:r>
              <a:rPr lang="ru-RU" dirty="0" err="1"/>
              <a:t>девізну</a:t>
            </a:r>
            <a:r>
              <a:rPr lang="ru-RU" dirty="0"/>
              <a:t> </a:t>
            </a:r>
            <a:r>
              <a:rPr lang="ru-RU" dirty="0" err="1"/>
              <a:t>валютну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і </a:t>
            </a:r>
            <a:r>
              <a:rPr lang="ru-RU" dirty="0" err="1"/>
              <a:t>застосовує</a:t>
            </a:r>
            <a:r>
              <a:rPr lang="ru-RU" dirty="0"/>
              <a:t> в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.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дисконтну</a:t>
            </a:r>
            <a:r>
              <a:rPr lang="ru-RU" dirty="0"/>
              <a:t> </a:t>
            </a:r>
            <a:r>
              <a:rPr lang="ru-RU" dirty="0" err="1"/>
              <a:t>валютну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змінюючи</a:t>
            </a:r>
            <a:r>
              <a:rPr lang="ru-RU" dirty="0"/>
              <a:t> </a:t>
            </a:r>
            <a:r>
              <a:rPr lang="ru-RU" dirty="0" err="1"/>
              <a:t>облікову</a:t>
            </a:r>
            <a:r>
              <a:rPr lang="ru-RU" dirty="0"/>
              <a:t> ставку </a:t>
            </a:r>
            <a:r>
              <a:rPr lang="ru-RU" dirty="0" err="1"/>
              <a:t>Національного</a:t>
            </a:r>
            <a:r>
              <a:rPr lang="ru-RU" dirty="0"/>
              <a:t> банку для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та </a:t>
            </a:r>
            <a:r>
              <a:rPr lang="ru-RU" dirty="0" err="1"/>
              <a:t>балансування</a:t>
            </a:r>
            <a:r>
              <a:rPr lang="ru-RU" dirty="0"/>
              <a:t> </a:t>
            </a:r>
            <a:r>
              <a:rPr lang="ru-RU" dirty="0" err="1"/>
              <a:t>платіжних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коригування</a:t>
            </a:r>
            <a:r>
              <a:rPr lang="ru-RU" dirty="0"/>
              <a:t> курсу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до </a:t>
            </a:r>
            <a:r>
              <a:rPr lang="ru-RU" dirty="0" err="1"/>
              <a:t>іноземних</a:t>
            </a:r>
            <a:r>
              <a:rPr lang="ru-RU" dirty="0"/>
              <a:t> валют.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девізну</a:t>
            </a:r>
            <a:r>
              <a:rPr lang="ru-RU" dirty="0"/>
              <a:t> </a:t>
            </a:r>
            <a:r>
              <a:rPr lang="ru-RU" dirty="0" err="1"/>
              <a:t>валютну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курсу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до </a:t>
            </a:r>
            <a:r>
              <a:rPr lang="ru-RU" dirty="0" err="1"/>
              <a:t>іноземних</a:t>
            </a:r>
            <a:r>
              <a:rPr lang="ru-RU" dirty="0"/>
              <a:t> валют шляхом </a:t>
            </a:r>
            <a:r>
              <a:rPr lang="ru-RU" dirty="0" err="1"/>
              <a:t>купівлі</a:t>
            </a:r>
            <a:r>
              <a:rPr lang="ru-RU" dirty="0"/>
              <a:t> та продажу </a:t>
            </a:r>
            <a:r>
              <a:rPr lang="ru-RU" dirty="0" err="1"/>
              <a:t>іноземної</a:t>
            </a:r>
            <a:r>
              <a:rPr lang="ru-RU" dirty="0"/>
              <a:t> </a:t>
            </a:r>
            <a:r>
              <a:rPr lang="ru-RU" dirty="0" err="1"/>
              <a:t>валюти</a:t>
            </a:r>
            <a:r>
              <a:rPr lang="ru-RU" dirty="0"/>
              <a:t> на </a:t>
            </a:r>
            <a:r>
              <a:rPr lang="ru-RU" dirty="0" err="1"/>
              <a:t>фінансових</a:t>
            </a:r>
            <a:r>
              <a:rPr lang="ru-RU" dirty="0"/>
              <a:t> ринках.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6298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490249" cy="5786650"/>
          </a:xfrm>
        </p:spPr>
        <p:txBody>
          <a:bodyPr>
            <a:normAutofit/>
          </a:bodyPr>
          <a:lstStyle/>
          <a:p>
            <a:r>
              <a:rPr lang="ru-RU" dirty="0" smtClean="0"/>
              <a:t>3. </a:t>
            </a:r>
            <a:r>
              <a:rPr lang="ru-RU" dirty="0" err="1" smtClean="0"/>
              <a:t>Інструменти</a:t>
            </a:r>
            <a:r>
              <a:rPr lang="ru-RU" dirty="0" smtClean="0"/>
              <a:t> </a:t>
            </a:r>
            <a:r>
              <a:rPr lang="ru-RU" dirty="0" err="1"/>
              <a:t>валютної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.</a:t>
            </a:r>
          </a:p>
          <a:p>
            <a:endParaRPr lang="uk-UA" dirty="0"/>
          </a:p>
          <a:p>
            <a:pPr marL="0" indent="0">
              <a:buNone/>
            </a:pPr>
            <a:r>
              <a:rPr lang="uk-UA" dirty="0"/>
              <a:t>Виокремлюють дві основні групи інструментів валютної політики і валютного регулювання (</a:t>
            </a:r>
            <a:r>
              <a:rPr lang="uk-UA" i="1" dirty="0"/>
              <a:t>інструментів валютного каналу впливу</a:t>
            </a:r>
            <a:r>
              <a:rPr lang="uk-UA" dirty="0"/>
              <a:t>):</a:t>
            </a:r>
          </a:p>
          <a:p>
            <a:r>
              <a:rPr lang="ru-RU" dirty="0"/>
              <a:t>1) </a:t>
            </a:r>
            <a:r>
              <a:rPr lang="ru-RU" i="1" dirty="0" err="1"/>
              <a:t>інструменти</a:t>
            </a:r>
            <a:r>
              <a:rPr lang="ru-RU" i="1" dirty="0"/>
              <a:t> прямого </a:t>
            </a:r>
            <a:r>
              <a:rPr lang="ru-RU" i="1" dirty="0" err="1"/>
              <a:t>впливу</a:t>
            </a:r>
            <a:r>
              <a:rPr lang="ru-RU" i="1" dirty="0"/>
              <a:t> </a:t>
            </a:r>
            <a:r>
              <a:rPr lang="ru-RU" dirty="0"/>
              <a:t>(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валютної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):</a:t>
            </a:r>
          </a:p>
          <a:p>
            <a:r>
              <a:rPr lang="uk-UA" dirty="0"/>
              <a:t>- економічні;</a:t>
            </a:r>
          </a:p>
          <a:p>
            <a:r>
              <a:rPr lang="uk-UA" dirty="0"/>
              <a:t>- адміністративні;</a:t>
            </a:r>
          </a:p>
          <a:p>
            <a:r>
              <a:rPr lang="ru-RU" dirty="0"/>
              <a:t>2) </a:t>
            </a:r>
            <a:r>
              <a:rPr lang="ru-RU" i="1" dirty="0" err="1"/>
              <a:t>інструменти</a:t>
            </a:r>
            <a:r>
              <a:rPr lang="ru-RU" i="1" dirty="0"/>
              <a:t> </a:t>
            </a:r>
            <a:r>
              <a:rPr lang="ru-RU" i="1" dirty="0" err="1"/>
              <a:t>опосередкованого</a:t>
            </a:r>
            <a:r>
              <a:rPr lang="ru-RU" i="1" dirty="0"/>
              <a:t> </a:t>
            </a:r>
            <a:r>
              <a:rPr lang="ru-RU" i="1" dirty="0" err="1"/>
              <a:t>впливу</a:t>
            </a:r>
            <a:r>
              <a:rPr lang="ru-RU" i="1" dirty="0"/>
              <a:t> </a:t>
            </a:r>
            <a:r>
              <a:rPr lang="ru-RU" dirty="0"/>
              <a:t>(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валютної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) </a:t>
            </a:r>
            <a:endParaRPr lang="ru-RU" dirty="0" smtClean="0"/>
          </a:p>
          <a:p>
            <a:r>
              <a:rPr lang="ru-RU" i="1" dirty="0" err="1" smtClean="0"/>
              <a:t>Загальні</a:t>
            </a:r>
            <a:r>
              <a:rPr lang="ru-RU" i="1" dirty="0" smtClean="0"/>
              <a:t> </a:t>
            </a:r>
            <a:r>
              <a:rPr lang="ru-RU" i="1" dirty="0" err="1"/>
              <a:t>інструменти</a:t>
            </a:r>
            <a:r>
              <a:rPr lang="ru-RU" i="1" dirty="0"/>
              <a:t> </a:t>
            </a:r>
            <a:r>
              <a:rPr lang="ru-RU" i="1" dirty="0" err="1"/>
              <a:t>валютної</a:t>
            </a:r>
            <a:r>
              <a:rPr lang="ru-RU" i="1" dirty="0"/>
              <a:t> </a:t>
            </a:r>
            <a:r>
              <a:rPr lang="ru-RU" i="1" dirty="0" err="1"/>
              <a:t>політики</a:t>
            </a:r>
            <a:r>
              <a:rPr lang="ru-RU" i="1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та </a:t>
            </a:r>
            <a:r>
              <a:rPr lang="ru-RU" dirty="0" err="1"/>
              <a:t>методи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центральний</a:t>
            </a:r>
            <a:r>
              <a:rPr lang="ru-RU" dirty="0"/>
              <a:t> банк </a:t>
            </a:r>
            <a:r>
              <a:rPr lang="ru-RU" dirty="0" err="1"/>
              <a:t>використовує</a:t>
            </a:r>
            <a:r>
              <a:rPr lang="ru-RU" dirty="0"/>
              <a:t> для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монетарної</a:t>
            </a:r>
            <a:r>
              <a:rPr lang="ru-RU" dirty="0"/>
              <a:t> </a:t>
            </a:r>
            <a:r>
              <a:rPr lang="ru-RU" dirty="0" err="1" smtClean="0"/>
              <a:t>політики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через </a:t>
            </a:r>
            <a:r>
              <a:rPr lang="ru-RU" dirty="0" err="1"/>
              <a:t>грошову</a:t>
            </a:r>
            <a:r>
              <a:rPr lang="ru-RU" dirty="0"/>
              <a:t> </a:t>
            </a:r>
            <a:r>
              <a:rPr lang="ru-RU" dirty="0" err="1"/>
              <a:t>масу</a:t>
            </a:r>
            <a:r>
              <a:rPr lang="ru-RU" dirty="0"/>
              <a:t> і </a:t>
            </a:r>
            <a:r>
              <a:rPr lang="ru-RU" dirty="0" err="1"/>
              <a:t>ринкові</a:t>
            </a:r>
            <a:r>
              <a:rPr lang="ru-RU" dirty="0"/>
              <a:t> </a:t>
            </a:r>
            <a:r>
              <a:rPr lang="ru-RU" dirty="0" err="1"/>
              <a:t>процентні</a:t>
            </a:r>
            <a:r>
              <a:rPr lang="ru-RU" dirty="0"/>
              <a:t> ставки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валютну</a:t>
            </a:r>
            <a:r>
              <a:rPr lang="ru-RU" dirty="0"/>
              <a:t> сферу </a:t>
            </a:r>
            <a:r>
              <a:rPr lang="ru-RU" dirty="0" err="1"/>
              <a:t>економіки</a:t>
            </a:r>
            <a:r>
              <a:rPr lang="ru-RU" dirty="0"/>
              <a:t>.</a:t>
            </a:r>
          </a:p>
          <a:p>
            <a:r>
              <a:rPr lang="uk-UA" dirty="0"/>
              <a:t>Загальні інструменти є спільними як для валютної, так і для грошово-кредитної політики, що передбачає встановлення їх як головних тактичних орієнтирів передусім динаміки грошових агрегатів та ринкових процентних ставок, тобто пропозиції грошей та їх ціни на внутрішньому ринку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50804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1854" y="242092"/>
            <a:ext cx="5978880" cy="608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414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27546"/>
            <a:ext cx="9353771" cy="5923129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Найпоширенішим</a:t>
            </a:r>
            <a:r>
              <a:rPr lang="ru-RU" dirty="0" smtClean="0"/>
              <a:t> </a:t>
            </a:r>
            <a:r>
              <a:rPr lang="ru-RU" dirty="0"/>
              <a:t>прикладом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</a:t>
            </a:r>
            <a:r>
              <a:rPr lang="ru-RU" dirty="0" err="1"/>
              <a:t>опосередкованого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валютний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є </a:t>
            </a:r>
            <a:r>
              <a:rPr lang="ru-RU" b="1" dirty="0" err="1"/>
              <a:t>дисконтна</a:t>
            </a:r>
            <a:r>
              <a:rPr lang="ru-RU" b="1" dirty="0"/>
              <a:t> </a:t>
            </a:r>
            <a:r>
              <a:rPr lang="ru-RU" b="1" dirty="0" err="1"/>
              <a:t>політика</a:t>
            </a:r>
            <a:r>
              <a:rPr lang="ru-RU" b="1" dirty="0"/>
              <a:t> </a:t>
            </a:r>
            <a:r>
              <a:rPr lang="ru-RU" dirty="0"/>
              <a:t>- система </a:t>
            </a:r>
            <a:r>
              <a:rPr lang="ru-RU" dirty="0" err="1"/>
              <a:t>заходів</a:t>
            </a:r>
            <a:r>
              <a:rPr lang="ru-RU" dirty="0"/>
              <a:t> центрального банку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і </a:t>
            </a:r>
            <a:r>
              <a:rPr lang="ru-RU" dirty="0" err="1"/>
              <a:t>періодичної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офіційної</a:t>
            </a:r>
            <a:r>
              <a:rPr lang="ru-RU" dirty="0"/>
              <a:t> </a:t>
            </a:r>
            <a:r>
              <a:rPr lang="ru-RU" dirty="0" err="1"/>
              <a:t>облікової</a:t>
            </a:r>
            <a:r>
              <a:rPr lang="ru-RU" dirty="0"/>
              <a:t> ставки за кредитами,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центральний</a:t>
            </a:r>
            <a:r>
              <a:rPr lang="ru-RU" dirty="0"/>
              <a:t> банк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/>
              <a:t>комерційним</a:t>
            </a:r>
            <a:r>
              <a:rPr lang="ru-RU" dirty="0"/>
              <a:t> банкам, з метою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динаміку</a:t>
            </a:r>
            <a:r>
              <a:rPr lang="ru-RU" dirty="0"/>
              <a:t> валютного курсу через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короткострокових</a:t>
            </a:r>
            <a:r>
              <a:rPr lang="ru-RU" dirty="0"/>
              <a:t> </a:t>
            </a:r>
            <a:r>
              <a:rPr lang="ru-RU" dirty="0" err="1"/>
              <a:t>капіталів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облікової</a:t>
            </a:r>
            <a:r>
              <a:rPr lang="ru-RU" dirty="0"/>
              <a:t> ставки є фактором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валютний</a:t>
            </a:r>
            <a:r>
              <a:rPr lang="ru-RU" dirty="0"/>
              <a:t> курс </a:t>
            </a:r>
            <a:r>
              <a:rPr lang="ru-RU" dirty="0" err="1"/>
              <a:t>двома</a:t>
            </a:r>
            <a:r>
              <a:rPr lang="ru-RU" dirty="0"/>
              <a:t> способами:</a:t>
            </a:r>
          </a:p>
          <a:p>
            <a:r>
              <a:rPr lang="uk-UA" dirty="0"/>
              <a:t>- підвищення облікової ставки центральним банком стимулює приплив іноземного капіталу з країн, де рівень облікової ставки нижчий, що створює додатковий попит на національну валюту і підвищення курсу національної валюти - ревальвація національної валюти;</a:t>
            </a:r>
          </a:p>
          <a:p>
            <a:r>
              <a:rPr lang="uk-UA" dirty="0"/>
              <a:t>- зниження облікової ставки центральним банком обумовлює відплив іноземного капіталу в країни з вищими ставками, що призводить до зростання попиту на іноземну валюту і зниження курсу національної валюти - девальвація національної </a:t>
            </a:r>
            <a:r>
              <a:rPr lang="uk-UA" dirty="0" smtClean="0"/>
              <a:t>валюти.</a:t>
            </a:r>
          </a:p>
          <a:p>
            <a:pPr marL="0" indent="0">
              <a:buNone/>
            </a:pPr>
            <a:r>
              <a:rPr lang="ru-RU" i="1" dirty="0" err="1" smtClean="0"/>
              <a:t>Спеціальні</a:t>
            </a:r>
            <a:r>
              <a:rPr lang="ru-RU" i="1" dirty="0" smtClean="0"/>
              <a:t> </a:t>
            </a:r>
            <a:r>
              <a:rPr lang="ru-RU" i="1" dirty="0" err="1"/>
              <a:t>інструменти</a:t>
            </a:r>
            <a:r>
              <a:rPr lang="ru-RU" i="1" dirty="0"/>
              <a:t> </a:t>
            </a:r>
            <a:r>
              <a:rPr lang="ru-RU" i="1" dirty="0" err="1"/>
              <a:t>валютної</a:t>
            </a:r>
            <a:r>
              <a:rPr lang="ru-RU" i="1" dirty="0"/>
              <a:t> </a:t>
            </a:r>
            <a:r>
              <a:rPr lang="ru-RU" i="1" dirty="0" err="1"/>
              <a:t>політики</a:t>
            </a:r>
            <a:r>
              <a:rPr lang="ru-RU" i="1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та </a:t>
            </a:r>
            <a:r>
              <a:rPr lang="ru-RU" dirty="0" err="1"/>
              <a:t>методи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центральний</a:t>
            </a:r>
            <a:r>
              <a:rPr lang="ru-RU" dirty="0"/>
              <a:t> банк </a:t>
            </a:r>
            <a:r>
              <a:rPr lang="ru-RU" dirty="0" err="1"/>
              <a:t>використовує</a:t>
            </a:r>
            <a:r>
              <a:rPr lang="ru-RU" dirty="0"/>
              <a:t> для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валютну</a:t>
            </a:r>
            <a:r>
              <a:rPr lang="ru-RU" dirty="0"/>
              <a:t> сферу.</a:t>
            </a:r>
          </a:p>
          <a:p>
            <a:r>
              <a:rPr lang="uk-UA" i="1" dirty="0"/>
              <a:t>Економічні спеціальні інструменти валютної політики </a:t>
            </a:r>
            <a:r>
              <a:rPr lang="uk-UA" dirty="0"/>
              <a:t>передбачають використання різноманітних засобів стимулювання економічної зацікавленості суб’єктів ринку у здійсненні тих чи тих валютних операцій з метою впливу на динаміку обмінного курсу та інші макроекономічні параметри розвитку національного господарства.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29846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462954" cy="57866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До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валютного </a:t>
            </a:r>
            <a:r>
              <a:rPr lang="ru-RU" dirty="0" err="1"/>
              <a:t>регулювання</a:t>
            </a:r>
            <a:r>
              <a:rPr lang="ru-RU" dirty="0"/>
              <a:t> належать:</a:t>
            </a:r>
          </a:p>
          <a:p>
            <a:r>
              <a:rPr lang="uk-UA" dirty="0"/>
              <a:t>- девізна валютна політика;</a:t>
            </a:r>
          </a:p>
          <a:p>
            <a:r>
              <a:rPr lang="uk-UA" dirty="0"/>
              <a:t>- диверсифікація валютних резервів;</a:t>
            </a:r>
          </a:p>
          <a:p>
            <a:r>
              <a:rPr lang="uk-UA" dirty="0"/>
              <a:t>- регулювання режиму валютного курсу;</a:t>
            </a:r>
          </a:p>
          <a:p>
            <a:r>
              <a:rPr lang="ru-RU" dirty="0"/>
              <a:t>- </a:t>
            </a:r>
            <a:r>
              <a:rPr lang="ru-RU" dirty="0" err="1"/>
              <a:t>ревальвація</a:t>
            </a:r>
            <a:r>
              <a:rPr lang="ru-RU" dirty="0"/>
              <a:t> та </a:t>
            </a:r>
            <a:r>
              <a:rPr lang="ru-RU" dirty="0" err="1"/>
              <a:t>девальвація</a:t>
            </a:r>
            <a:r>
              <a:rPr lang="ru-RU" dirty="0"/>
              <a:t> </a:t>
            </a:r>
            <a:r>
              <a:rPr lang="ru-RU" dirty="0" err="1" smtClean="0"/>
              <a:t>валюти</a:t>
            </a:r>
            <a:endParaRPr lang="ru-RU" dirty="0"/>
          </a:p>
          <a:p>
            <a:pPr marL="0" indent="0">
              <a:buNone/>
            </a:pPr>
            <a:r>
              <a:rPr lang="ru-RU" i="1" dirty="0" err="1"/>
              <a:t>Адміністративні</a:t>
            </a:r>
            <a:r>
              <a:rPr lang="ru-RU" i="1" dirty="0"/>
              <a:t> </a:t>
            </a:r>
            <a:r>
              <a:rPr lang="ru-RU" i="1" dirty="0" err="1"/>
              <a:t>інструменти</a:t>
            </a:r>
            <a:r>
              <a:rPr lang="ru-RU" i="1" dirty="0"/>
              <a:t> </a:t>
            </a:r>
            <a:r>
              <a:rPr lang="ru-RU" dirty="0" err="1"/>
              <a:t>валютної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 smtClean="0"/>
              <a:t>передбачають</a:t>
            </a:r>
            <a:r>
              <a:rPr lang="ru-RU" dirty="0"/>
              <a:t> </a:t>
            </a:r>
            <a:r>
              <a:rPr lang="uk-UA" dirty="0" smtClean="0"/>
              <a:t>сукупність </a:t>
            </a:r>
            <a:r>
              <a:rPr lang="uk-UA" dirty="0"/>
              <a:t>заходів із нормативно-правового регулювання різних аспектів функціонування валютного ринку країни та діяльності його учасників. Адміністративні інструменти є необхідним доповненням монетарних та економічних важелів реалізації валютної політики</a:t>
            </a:r>
            <a:r>
              <a:rPr lang="uk-UA" dirty="0" smtClean="0"/>
              <a:t>.</a:t>
            </a:r>
          </a:p>
          <a:p>
            <a:r>
              <a:rPr lang="uk-UA" b="1" dirty="0" smtClean="0"/>
              <a:t>Девальвація </a:t>
            </a:r>
            <a:r>
              <a:rPr lang="uk-UA" b="1" dirty="0"/>
              <a:t>національної грошової одиниці </a:t>
            </a:r>
            <a:r>
              <a:rPr lang="uk-UA" dirty="0"/>
              <a:t>- фактичне зниження курсу національної грошової одиниці щодо іноземних валют або міжнародних розрахункових одиниць. Девальвація може відбутися стихійно або проводитися цілеспрямовано як елемент валютної політики держави з метою впливу на розвиток економіки, передусім на розвиток зовнішньоекономічних відносин через підвищення конкурентоспроможності експорту та поліпшення стану платіжного балансу.</a:t>
            </a:r>
          </a:p>
          <a:p>
            <a:r>
              <a:rPr lang="uk-UA" b="1" dirty="0"/>
              <a:t>Ревальвація національної грошової одиниці </a:t>
            </a:r>
            <a:r>
              <a:rPr lang="uk-UA" dirty="0"/>
              <a:t>- фактичне підвищення курсу національної грошової одиниці щодо іноземних валют або міжнародних розрахункових одиниць. </a:t>
            </a:r>
            <a:r>
              <a:rPr lang="uk-UA" dirty="0" smtClean="0"/>
              <a:t>Ревальвація </a:t>
            </a:r>
            <a:r>
              <a:rPr lang="uk-UA" dirty="0"/>
              <a:t>здебільшого вигідна імпортерам, які ку </a:t>
            </a:r>
            <a:r>
              <a:rPr lang="uk-UA" dirty="0" err="1"/>
              <a:t>пують</a:t>
            </a:r>
            <a:r>
              <a:rPr lang="uk-UA" dirty="0"/>
              <a:t> дешевше іноземну валюту для оплати товарів, та невигідна експортерам, оскільки їхня валютна виручка в національній валюті знижується. Реальні доходи населення підвищуються, а також збільшуються інвестиції, оскільки вигідно вкладати гроші в економіку країн із багатшим населенням, адже збільшення доходів означає і збільшення ку </a:t>
            </a:r>
            <a:r>
              <a:rPr lang="uk-UA" dirty="0" err="1"/>
              <a:t>півельної</a:t>
            </a:r>
            <a:r>
              <a:rPr lang="uk-UA" dirty="0"/>
              <a:t> спроможності.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94935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080815" cy="578665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926" y="464025"/>
            <a:ext cx="9399627" cy="494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305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080815" cy="578665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Валютні </a:t>
            </a:r>
            <a:r>
              <a:rPr lang="uk-UA" dirty="0"/>
              <a:t>обмеження - це заходи адміністративного, економічного та організаційного характеру, спрямовані на встановлення жорсткого контролю над усіма операціями з іноземною валютою і концентрацію валютних ресурсів у розпорядженні держави.</a:t>
            </a:r>
          </a:p>
          <a:p>
            <a:r>
              <a:rPr lang="uk-UA" i="1" dirty="0"/>
              <a:t>Основні завдання валютних обмежень - </a:t>
            </a:r>
            <a:r>
              <a:rPr lang="uk-UA" dirty="0"/>
              <a:t>це регулювання валютного курсу, недопущення валютних спекуляцій, регулювання платіжного балансу, захист внутрішніх галузей економіки, концентрація валюти в розпорядженні держави.</a:t>
            </a:r>
          </a:p>
          <a:p>
            <a:r>
              <a:rPr lang="uk-UA" i="1" dirty="0"/>
              <a:t>Форми валютних обмежень:</a:t>
            </a:r>
            <a:endParaRPr lang="uk-UA" dirty="0"/>
          </a:p>
          <a:p>
            <a:r>
              <a:rPr lang="ru-RU" dirty="0"/>
              <a:t>- </a:t>
            </a:r>
            <a:r>
              <a:rPr lang="ru-RU" dirty="0" err="1"/>
              <a:t>валютна</a:t>
            </a:r>
            <a:r>
              <a:rPr lang="ru-RU" dirty="0"/>
              <a:t> блокада - </a:t>
            </a:r>
            <a:r>
              <a:rPr lang="ru-RU" dirty="0" err="1"/>
              <a:t>замороження</a:t>
            </a:r>
            <a:r>
              <a:rPr lang="ru-RU" dirty="0"/>
              <a:t> в банках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держав та </a:t>
            </a:r>
            <a:r>
              <a:rPr lang="ru-RU" dirty="0" err="1"/>
              <a:t>громадян</a:t>
            </a:r>
            <a:r>
              <a:rPr lang="ru-RU" dirty="0"/>
              <a:t>. Валюта на </a:t>
            </a:r>
            <a:r>
              <a:rPr lang="ru-RU" dirty="0" err="1"/>
              <a:t>блокованих</a:t>
            </a:r>
            <a:r>
              <a:rPr lang="ru-RU" dirty="0"/>
              <a:t> </a:t>
            </a:r>
            <a:r>
              <a:rPr lang="ru-RU" dirty="0" err="1"/>
              <a:t>рахунках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використана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конкретній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вилучення</a:t>
            </a:r>
            <a:r>
              <a:rPr lang="ru-RU" dirty="0"/>
              <a:t> </a:t>
            </a:r>
            <a:r>
              <a:rPr lang="ru-RU" dirty="0" err="1"/>
              <a:t>валютної</a:t>
            </a:r>
            <a:r>
              <a:rPr lang="ru-RU" dirty="0"/>
              <a:t> </a:t>
            </a:r>
            <a:r>
              <a:rPr lang="ru-RU" dirty="0" err="1"/>
              <a:t>виручки</a:t>
            </a:r>
            <a:r>
              <a:rPr lang="ru-RU" dirty="0"/>
              <a:t> в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обмеження</a:t>
            </a:r>
            <a:r>
              <a:rPr lang="ru-RU" dirty="0"/>
              <a:t> на </a:t>
            </a:r>
            <a:r>
              <a:rPr lang="ru-RU" dirty="0" err="1"/>
              <a:t>обмінні</a:t>
            </a:r>
            <a:r>
              <a:rPr lang="ru-RU" dirty="0"/>
              <a:t> та </a:t>
            </a:r>
            <a:r>
              <a:rPr lang="ru-RU" dirty="0" err="1"/>
              <a:t>касові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з валютою;</a:t>
            </a:r>
          </a:p>
          <a:p>
            <a:r>
              <a:rPr lang="uk-UA" dirty="0"/>
              <a:t>- множинність валютних курсів тощо.</a:t>
            </a:r>
          </a:p>
          <a:p>
            <a:r>
              <a:rPr lang="uk-UA" i="1" dirty="0"/>
              <a:t>Режим множинності валютних курсів - </a:t>
            </a:r>
            <a:r>
              <a:rPr lang="uk-UA" dirty="0"/>
              <a:t>це форма реалізації валютно-курсової політики, за якої в країні застосовують диференційовані курси національної валюти залежно від сфер економіки, видів валютних операцій, учасників цих операцій, використовуваних валют. Зазвичай такий режим передбачає наявність двох або більше валютних курсів у різних сферах діяльності.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00500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080815" cy="5786650"/>
          </a:xfrm>
        </p:spPr>
        <p:txBody>
          <a:bodyPr>
            <a:normAutofit/>
          </a:bodyPr>
          <a:lstStyle/>
          <a:p>
            <a:r>
              <a:rPr lang="ru-RU" dirty="0" err="1" smtClean="0"/>
              <a:t>Девізна</a:t>
            </a:r>
            <a:r>
              <a:rPr lang="ru-RU" dirty="0" smtClean="0"/>
              <a:t> </a:t>
            </a:r>
            <a:r>
              <a:rPr lang="ru-RU" dirty="0" err="1"/>
              <a:t>валютна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курс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валюти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купівлі</a:t>
            </a:r>
            <a:r>
              <a:rPr lang="ru-RU" dirty="0"/>
              <a:t>-продажу </a:t>
            </a:r>
            <a:r>
              <a:rPr lang="ru-RU" dirty="0" err="1"/>
              <a:t>іноземної</a:t>
            </a:r>
            <a:r>
              <a:rPr lang="ru-RU" dirty="0"/>
              <a:t> </a:t>
            </a:r>
            <a:r>
              <a:rPr lang="ru-RU" dirty="0" err="1"/>
              <a:t>валюти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Девізна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є методом </a:t>
            </a:r>
            <a:r>
              <a:rPr lang="ru-RU" dirty="0" err="1"/>
              <a:t>стримування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коливань</a:t>
            </a:r>
            <a:r>
              <a:rPr lang="ru-RU" dirty="0"/>
              <a:t>, 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 прямо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валютний</a:t>
            </a:r>
            <a:r>
              <a:rPr lang="ru-RU" dirty="0"/>
              <a:t> курс та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передумови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стабільності</a:t>
            </a:r>
            <a:r>
              <a:rPr lang="ru-RU" dirty="0"/>
              <a:t>. </a:t>
            </a:r>
            <a:r>
              <a:rPr lang="ru-RU" dirty="0" err="1"/>
              <a:t>Девізна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проводиться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інтервенцій</a:t>
            </a:r>
            <a:r>
              <a:rPr lang="ru-RU" dirty="0"/>
              <a:t>.</a:t>
            </a:r>
          </a:p>
          <a:p>
            <a:r>
              <a:rPr lang="uk-UA" i="1" dirty="0"/>
              <a:t>Валютні інтервенції - </a:t>
            </a:r>
            <a:r>
              <a:rPr lang="uk-UA" dirty="0"/>
              <a:t>це пряме втручання центрального банку країни в операції на валютному ринку з метою регулювання курсу національної валюти через операції купівлі-продажу іноземних валют.</a:t>
            </a:r>
          </a:p>
          <a:p>
            <a:pPr marL="0" indent="0">
              <a:buNone/>
            </a:pPr>
            <a:r>
              <a:rPr lang="uk-UA" dirty="0"/>
              <a:t>Спрямованість валютної інтервенції визначається тим, яка мета стоїть перед центральним банком — підвищити чи знизити обмінний курс національної валюти. Так, з метою ревальвації національної валюти центральний банк в обмін на національну валюту продає іноземну валюту, коли її пропозиція на ринку є недостатньою. Завдяки цьому обсяги національної валюти порівняно з іноземною на ринку зменшуються, а тому її «ціна» (у вигляді обмінного курсу) зростає</a:t>
            </a:r>
            <a:r>
              <a:rPr lang="uk-UA" dirty="0" smtClean="0"/>
              <a:t>.</a:t>
            </a:r>
          </a:p>
          <a:p>
            <a:r>
              <a:rPr lang="uk-UA" dirty="0" smtClean="0"/>
              <a:t>І</a:t>
            </a:r>
            <a:r>
              <a:rPr lang="uk-UA" dirty="0"/>
              <a:t>, навпаки, центральний банк скуповує іноземну валюту, щоб девальвувати національну валюту, коли є її надлишок пропозиції на ринку. У результаті обсяги іноземної валюти на ринку зменшуються, а національної валюти — збільшуються, а отже, знижується її «ціна» — валютний курс.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0188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080815" cy="57866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Валютні </a:t>
            </a:r>
            <a:r>
              <a:rPr lang="uk-UA" dirty="0"/>
              <a:t>інтервенції є однією з найбільш використовуваних форм валютної політики, що характеризуються великими масштабами і порівняно коротким періодом застосування.</a:t>
            </a:r>
          </a:p>
          <a:p>
            <a:r>
              <a:rPr lang="uk-UA" dirty="0"/>
              <a:t>Валютна інтервенція може здійснюватися:</a:t>
            </a:r>
          </a:p>
          <a:p>
            <a:r>
              <a:rPr lang="ru-RU" dirty="0"/>
              <a:t>-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 </a:t>
            </a:r>
            <a:r>
              <a:rPr lang="ru-RU" dirty="0" err="1"/>
              <a:t>іноземної</a:t>
            </a:r>
            <a:r>
              <a:rPr lang="ru-RU" dirty="0"/>
              <a:t> </a:t>
            </a:r>
            <a:r>
              <a:rPr lang="ru-RU" dirty="0" err="1"/>
              <a:t>валюти</a:t>
            </a:r>
            <a:r>
              <a:rPr lang="ru-RU" dirty="0"/>
              <a:t>;</a:t>
            </a:r>
          </a:p>
          <a:p>
            <a:r>
              <a:rPr lang="ru-RU" dirty="0"/>
              <a:t>- за </a:t>
            </a:r>
            <a:r>
              <a:rPr lang="ru-RU" dirty="0" err="1"/>
              <a:t>рахунок</a:t>
            </a:r>
            <a:r>
              <a:rPr lang="ru-RU" dirty="0"/>
              <a:t> «своп-угоди» (</a:t>
            </a:r>
            <a:r>
              <a:rPr lang="ru-RU" dirty="0" err="1"/>
              <a:t>договір</a:t>
            </a:r>
            <a:r>
              <a:rPr lang="ru-RU" dirty="0"/>
              <a:t> з </a:t>
            </a:r>
            <a:r>
              <a:rPr lang="ru-RU" dirty="0" err="1"/>
              <a:t>певною</a:t>
            </a:r>
            <a:r>
              <a:rPr lang="ru-RU" dirty="0"/>
              <a:t> </a:t>
            </a:r>
            <a:r>
              <a:rPr lang="ru-RU" dirty="0" err="1"/>
              <a:t>країною</a:t>
            </a:r>
            <a:r>
              <a:rPr lang="ru-RU" dirty="0"/>
              <a:t> з приводу </a:t>
            </a:r>
            <a:r>
              <a:rPr lang="ru-RU" dirty="0" err="1"/>
              <a:t>одержання</a:t>
            </a:r>
            <a:r>
              <a:rPr lang="ru-RU" dirty="0"/>
              <a:t> кредиту у </a:t>
            </a:r>
            <a:r>
              <a:rPr lang="ru-RU" dirty="0" err="1"/>
              <a:t>валюті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ж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потрібного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валютної</a:t>
            </a:r>
            <a:r>
              <a:rPr lang="ru-RU" dirty="0"/>
              <a:t> </a:t>
            </a:r>
            <a:r>
              <a:rPr lang="ru-RU" dirty="0" err="1"/>
              <a:t>інтервенції</a:t>
            </a:r>
            <a:r>
              <a:rPr lang="ru-RU" dirty="0"/>
              <a:t>);</a:t>
            </a:r>
          </a:p>
          <a:p>
            <a:r>
              <a:rPr lang="ru-RU" dirty="0"/>
              <a:t>- за </a:t>
            </a:r>
            <a:r>
              <a:rPr lang="ru-RU" dirty="0" err="1"/>
              <a:t>рахунок</a:t>
            </a:r>
            <a:r>
              <a:rPr lang="ru-RU" dirty="0"/>
              <a:t> продала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, </a:t>
            </a:r>
            <a:r>
              <a:rPr lang="ru-RU" dirty="0" err="1"/>
              <a:t>розміщених</a:t>
            </a:r>
            <a:r>
              <a:rPr lang="ru-RU" dirty="0"/>
              <a:t> в </a:t>
            </a:r>
            <a:r>
              <a:rPr lang="ru-RU" dirty="0" err="1"/>
              <a:t>іноземній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інтервенцій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smtClean="0"/>
              <a:t>вони </a:t>
            </a:r>
            <a:r>
              <a:rPr lang="ru-RU" dirty="0" err="1" smtClean="0"/>
              <a:t>ефективні</a:t>
            </a:r>
            <a:r>
              <a:rPr lang="ru-RU" dirty="0" smtClean="0"/>
              <a:t>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незначної</a:t>
            </a:r>
            <a:r>
              <a:rPr lang="ru-RU" dirty="0"/>
              <a:t> </a:t>
            </a:r>
            <a:r>
              <a:rPr lang="ru-RU" dirty="0" err="1"/>
              <a:t>неврівноваженості</a:t>
            </a:r>
            <a:r>
              <a:rPr lang="ru-RU" dirty="0"/>
              <a:t> </a:t>
            </a:r>
            <a:r>
              <a:rPr lang="ru-RU" dirty="0" err="1"/>
              <a:t>платіжних</a:t>
            </a:r>
            <a:r>
              <a:rPr lang="ru-RU" dirty="0"/>
              <a:t> </a:t>
            </a:r>
            <a:r>
              <a:rPr lang="ru-RU" dirty="0" err="1"/>
              <a:t>балансів</a:t>
            </a:r>
            <a:r>
              <a:rPr lang="ru-RU" dirty="0"/>
              <a:t>, </a:t>
            </a:r>
            <a:r>
              <a:rPr lang="uk-UA" dirty="0" smtClean="0"/>
              <a:t>що </a:t>
            </a:r>
            <a:r>
              <a:rPr lang="uk-UA" dirty="0"/>
              <a:t>характеризується періодичною зміною активного і пасивного сальдо. Через обмеженість розмірів офіційних валютних резервів продаж іноземної валюти має чергуватися з її купівлею. У зв’язку з цим країни, що мають хронічний дефіцит платіжного балансу, нерідко замість валютних інтервенцій застосовують валютні обмеження.</a:t>
            </a:r>
          </a:p>
          <a:p>
            <a:r>
              <a:rPr lang="uk-UA" dirty="0"/>
              <a:t>Крім валютних інтервенцій, ще одним каналом валютного впливу є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золотовалютними</a:t>
            </a:r>
            <a:r>
              <a:rPr lang="ru-RU" dirty="0"/>
              <a:t> резервами</a:t>
            </a:r>
            <a:r>
              <a:rPr lang="uk-UA" dirty="0" smtClean="0"/>
              <a:t> </a:t>
            </a:r>
            <a:r>
              <a:rPr lang="uk-UA" dirty="0"/>
              <a:t>- регулювання структури валютних резервів, що здійснюється шляхом продажу нестабільних валют та купівлі стабільних з метою мінімізації втрат.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35073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080815" cy="5786650"/>
          </a:xfrm>
        </p:spPr>
        <p:txBody>
          <a:bodyPr/>
          <a:lstStyle/>
          <a:p>
            <a:r>
              <a:rPr lang="uk-UA" dirty="0"/>
              <a:t>Золотовалютні резерви - це частина національного багатства країни, що перебуває під контролем органів грошово-кредитного управління та складається з міжнародних резервних активів і призначена для прямого та непрямого регулювання платіжного дисбалансу шляхом проведення валютних інтервенцій та/або інших цілей.</a:t>
            </a:r>
          </a:p>
          <a:p>
            <a:pPr marL="0" indent="0">
              <a:buNone/>
            </a:pPr>
            <a:r>
              <a:rPr lang="ru-RU" i="1" dirty="0"/>
              <a:t>Структура </a:t>
            </a:r>
            <a:r>
              <a:rPr lang="ru-RU" i="1" dirty="0" err="1"/>
              <a:t>золотовалютних</a:t>
            </a:r>
            <a:r>
              <a:rPr lang="ru-RU" i="1" dirty="0"/>
              <a:t> </a:t>
            </a:r>
            <a:r>
              <a:rPr lang="ru-RU" i="1" dirty="0" err="1"/>
              <a:t>резервів</a:t>
            </a:r>
            <a:r>
              <a:rPr lang="ru-RU" i="1" dirty="0"/>
              <a:t> </a:t>
            </a:r>
            <a:r>
              <a:rPr lang="ru-RU" i="1" dirty="0" err="1"/>
              <a:t>зазвичай</a:t>
            </a:r>
            <a:r>
              <a:rPr lang="ru-RU" i="1" dirty="0"/>
              <a:t> </a:t>
            </a:r>
            <a:r>
              <a:rPr lang="ru-RU" i="1" dirty="0" err="1"/>
              <a:t>включає</a:t>
            </a:r>
            <a:r>
              <a:rPr lang="ru-RU" i="1" dirty="0"/>
              <a:t>:</a:t>
            </a:r>
            <a:endParaRPr lang="ru-RU" dirty="0"/>
          </a:p>
          <a:p>
            <a:r>
              <a:rPr lang="uk-UA" i="1" dirty="0"/>
              <a:t>- </a:t>
            </a:r>
            <a:r>
              <a:rPr lang="uk-UA" dirty="0"/>
              <a:t>монетарне золото; </a:t>
            </a:r>
          </a:p>
          <a:p>
            <a:r>
              <a:rPr lang="uk-UA" dirty="0"/>
              <a:t>- спеціальні права запозичення;</a:t>
            </a:r>
          </a:p>
          <a:p>
            <a:r>
              <a:rPr lang="uk-UA" dirty="0"/>
              <a:t>- резервна позиція в МВФ;</a:t>
            </a:r>
          </a:p>
          <a:p>
            <a:r>
              <a:rPr lang="ru-RU" dirty="0"/>
              <a:t>- </a:t>
            </a:r>
            <a:r>
              <a:rPr lang="ru-RU" dirty="0" err="1"/>
              <a:t>іноземна</a:t>
            </a:r>
            <a:r>
              <a:rPr lang="ru-RU" dirty="0"/>
              <a:t> валюта у </a:t>
            </a:r>
            <a:r>
              <a:rPr lang="ru-RU" dirty="0" err="1"/>
              <a:t>вигляді</a:t>
            </a:r>
            <a:r>
              <a:rPr lang="ru-RU" dirty="0"/>
              <a:t> банкнот та монет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 на </a:t>
            </a:r>
            <a:r>
              <a:rPr lang="ru-RU" dirty="0" err="1"/>
              <a:t>рахунках</a:t>
            </a:r>
            <a:r>
              <a:rPr lang="ru-RU" dirty="0"/>
              <a:t> за кордоном;</a:t>
            </a:r>
          </a:p>
          <a:p>
            <a:r>
              <a:rPr lang="ru-RU" dirty="0"/>
              <a:t>-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оплачуються</a:t>
            </a:r>
            <a:r>
              <a:rPr lang="ru-RU" dirty="0"/>
              <a:t> в </a:t>
            </a:r>
            <a:r>
              <a:rPr lang="ru-RU" dirty="0" err="1"/>
              <a:t>іноземній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;</a:t>
            </a:r>
          </a:p>
          <a:p>
            <a:r>
              <a:rPr lang="uk-UA" dirty="0"/>
              <a:t>- будь-які інші міжнародно визнані резервні активи за умови забезпечення їх надійності та ліквідності.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060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080815" cy="578665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 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валютної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валютного </a:t>
            </a:r>
            <a:r>
              <a:rPr lang="ru-RU" dirty="0" err="1"/>
              <a:t>регулювання</a:t>
            </a:r>
            <a:r>
              <a:rPr lang="ru-RU" dirty="0"/>
              <a:t> і валютного </a:t>
            </a:r>
            <a:r>
              <a:rPr lang="uk-UA" dirty="0"/>
              <a:t>нагляду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indent="457200" algn="just">
              <a:lnSpc>
                <a:spcPct val="120000"/>
              </a:lnSpc>
            </a:pPr>
            <a:r>
              <a:rPr lang="uk-UA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ВАЛЮТНА ПОЛІТИКА (</a:t>
            </a:r>
            <a:r>
              <a:rPr lang="ru-RU" b="1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ru-RU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ru-RU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uk-UA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сукупність економічних, правових та організаційних заходів, що здійснюються центральним банком та іншими органами державного регулювання щодо діючих у державі валютних взаємовідносин між суб’єктами господарювання, домашніми господарствами та органами державного управління.</a:t>
            </a:r>
          </a:p>
          <a:p>
            <a:endParaRPr lang="uk-UA" dirty="0"/>
          </a:p>
          <a:p>
            <a:pPr indent="457200" algn="just">
              <a:lnSpc>
                <a:spcPct val="120000"/>
              </a:lnSpc>
            </a:pPr>
            <a:r>
              <a:rPr lang="uk-UA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 розробки та реалізації </a:t>
            </a:r>
            <a:r>
              <a:rPr lang="uk-UA" b="1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В.п</a:t>
            </a:r>
            <a:r>
              <a:rPr lang="uk-UA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 підтримка макроекономічної рівноваги в країні, забезпечення стійкого економічного зростання, підтримка цінової стабільності, рівноваги платіжного балансу тощо.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365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080815" cy="5786650"/>
          </a:xfrm>
        </p:spPr>
        <p:txBody>
          <a:bodyPr>
            <a:normAutofit/>
          </a:bodyPr>
          <a:lstStyle/>
          <a:p>
            <a:r>
              <a:rPr lang="uk-UA" b="1" dirty="0" smtClean="0"/>
              <a:t>Управління </a:t>
            </a:r>
            <a:r>
              <a:rPr lang="uk-UA" b="1" dirty="0"/>
              <a:t>золотовалютними резервами </a:t>
            </a:r>
            <a:r>
              <a:rPr lang="uk-UA" dirty="0"/>
              <a:t>- процес зберігання золотовалютних резервів із метою збереження або нарощення їхньої реальної вартості, підтримання високого рівня ліквідності та доступності до використання органами грошово-кредитного управління.</a:t>
            </a:r>
          </a:p>
          <a:p>
            <a:pPr marL="0" indent="0">
              <a:buNone/>
            </a:pPr>
            <a:r>
              <a:rPr lang="uk-UA" dirty="0"/>
              <a:t>Загальними цілями управління золотовалютними резервами є збереження (або нарощення) їхньої реальної вартості, підтримання золотовалютних резервів у високоліквідній формі, забезпечення узгодженості їх зберігання з іноземними центральними банками.</a:t>
            </a:r>
          </a:p>
          <a:p>
            <a:r>
              <a:rPr lang="ru-RU" i="1" dirty="0" err="1"/>
              <a:t>Напрями</a:t>
            </a:r>
            <a:r>
              <a:rPr lang="ru-RU" i="1" dirty="0"/>
              <a:t> та </a:t>
            </a:r>
            <a:r>
              <a:rPr lang="ru-RU" i="1" dirty="0" err="1"/>
              <a:t>завдання</a:t>
            </a:r>
            <a:r>
              <a:rPr lang="ru-RU" i="1" dirty="0"/>
              <a:t> </a:t>
            </a:r>
            <a:r>
              <a:rPr lang="ru-RU" i="1" dirty="0" err="1"/>
              <a:t>управління</a:t>
            </a:r>
            <a:r>
              <a:rPr lang="ru-RU" i="1" dirty="0"/>
              <a:t> </a:t>
            </a:r>
            <a:r>
              <a:rPr lang="ru-RU" i="1" dirty="0" err="1"/>
              <a:t>золотовалютними</a:t>
            </a:r>
            <a:r>
              <a:rPr lang="ru-RU" i="1" dirty="0"/>
              <a:t> резервами </a:t>
            </a:r>
            <a:r>
              <a:rPr lang="ru-RU" i="1" dirty="0" err="1"/>
              <a:t>включають</a:t>
            </a:r>
            <a:r>
              <a:rPr lang="ru-RU" i="1" dirty="0"/>
              <a:t>:</a:t>
            </a:r>
            <a:endParaRPr lang="ru-RU" dirty="0"/>
          </a:p>
          <a:p>
            <a:r>
              <a:rPr lang="uk-UA" dirty="0"/>
              <a:t>- грошово-кредитний аспект - передбачає вирішення завдання щодо доступності та ліквідності золотовалютних резервів для здійснення валютних інтервенцій або інших заходів;</a:t>
            </a:r>
          </a:p>
          <a:p>
            <a:r>
              <a:rPr lang="uk-UA" dirty="0"/>
              <a:t>- фінансовий аспект - передбачає вирішення завдання щодо збереження і зростання вартості золотовалютних резервів (забезпечення дохідності).</a:t>
            </a:r>
          </a:p>
          <a:p>
            <a:pPr marL="0" indent="0">
              <a:buNone/>
            </a:pPr>
            <a:r>
              <a:rPr lang="uk-UA" dirty="0"/>
              <a:t>У цілому, щодо управління золотовалютними резервами можна говорити про вирішення завдання співвідношення «ризик - ліквідність - дохідність» з огляду на призначення золотовалютних резервів, їхній відносний обсяг, поточну кон’юнктуру фінансового ринку та інші чинники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48685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080815" cy="5786650"/>
          </a:xfrm>
        </p:spPr>
        <p:txBody>
          <a:bodyPr/>
          <a:lstStyle/>
          <a:p>
            <a:r>
              <a:rPr lang="uk-UA" dirty="0" smtClean="0"/>
              <a:t>Укладено за:</a:t>
            </a:r>
          </a:p>
          <a:p>
            <a:r>
              <a:rPr lang="uk-UA" b="1" dirty="0" smtClean="0"/>
              <a:t>1. Глущенко </a:t>
            </a:r>
            <a:r>
              <a:rPr lang="uk-UA" dirty="0"/>
              <a:t>С. </a:t>
            </a:r>
            <a:r>
              <a:rPr lang="uk-UA" b="1" dirty="0" smtClean="0"/>
              <a:t>В.</a:t>
            </a:r>
            <a:r>
              <a:rPr lang="uk-UA" dirty="0"/>
              <a:t> </a:t>
            </a:r>
            <a:r>
              <a:rPr lang="ru-RU" dirty="0" err="1" smtClean="0"/>
              <a:t>Монетарна</a:t>
            </a:r>
            <a:r>
              <a:rPr lang="ru-RU" dirty="0" smtClean="0"/>
              <a:t> </a:t>
            </a:r>
            <a:r>
              <a:rPr lang="ru-RU" dirty="0" err="1"/>
              <a:t>політика</a:t>
            </a:r>
            <a:r>
              <a:rPr lang="ru-RU" dirty="0"/>
              <a:t>: теоретико-</a:t>
            </a:r>
            <a:r>
              <a:rPr lang="ru-RU" dirty="0" err="1"/>
              <a:t>методологічні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: </a:t>
            </a:r>
            <a:r>
              <a:rPr lang="ru-RU" dirty="0" err="1"/>
              <a:t>підруч</a:t>
            </a:r>
            <a:r>
              <a:rPr lang="ru-RU" dirty="0"/>
              <a:t>. для студ. </a:t>
            </a:r>
            <a:r>
              <a:rPr lang="ru-RU" dirty="0" err="1"/>
              <a:t>вищ</a:t>
            </a:r>
            <a:r>
              <a:rPr lang="ru-RU" dirty="0"/>
              <a:t>.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закл</a:t>
            </a:r>
            <a:r>
              <a:rPr lang="ru-RU" dirty="0"/>
              <a:t>. / С. В. Глущенко. - К. : </a:t>
            </a:r>
            <a:r>
              <a:rPr lang="ru-RU" dirty="0" err="1"/>
              <a:t>НаУКМА</a:t>
            </a:r>
            <a:r>
              <a:rPr lang="ru-RU" dirty="0"/>
              <a:t>, 2017.-64 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</a:t>
            </a:r>
            <a:r>
              <a:rPr lang="ru-RU" b="1" dirty="0" err="1"/>
              <a:t>Центральний</a:t>
            </a:r>
            <a:r>
              <a:rPr lang="ru-RU" b="1" dirty="0"/>
              <a:t> банк і </a:t>
            </a:r>
            <a:r>
              <a:rPr lang="ru-RU" b="1" dirty="0" err="1"/>
              <a:t>грошово-кредитна</a:t>
            </a:r>
            <a:r>
              <a:rPr lang="ru-RU" b="1" dirty="0"/>
              <a:t> </a:t>
            </a:r>
            <a:r>
              <a:rPr lang="ru-RU" b="1" dirty="0" err="1"/>
              <a:t>політика.Підруч</a:t>
            </a:r>
            <a:r>
              <a:rPr lang="ru-RU" b="1" dirty="0"/>
              <a:t>. / А.В. </a:t>
            </a:r>
            <a:r>
              <a:rPr lang="ru-RU" b="1" dirty="0" err="1"/>
              <a:t>Сілакова</a:t>
            </a:r>
            <a:r>
              <a:rPr lang="ru-RU" b="1" dirty="0"/>
              <a:t>, Г.І. </a:t>
            </a:r>
            <a:r>
              <a:rPr lang="ru-RU" b="1" dirty="0" err="1" smtClean="0"/>
              <a:t>Лановська</a:t>
            </a:r>
            <a:r>
              <a:rPr lang="ru-RU" b="1" dirty="0"/>
              <a:t>, Н.І. </a:t>
            </a:r>
            <a:r>
              <a:rPr lang="ru-RU" b="1" dirty="0" err="1"/>
              <a:t>Климаш</a:t>
            </a:r>
            <a:r>
              <a:rPr lang="ru-RU" b="1" dirty="0"/>
              <a:t>, [та </a:t>
            </a:r>
            <a:r>
              <a:rPr lang="ru-RU" b="1" dirty="0" err="1"/>
              <a:t>ін</a:t>
            </a:r>
            <a:r>
              <a:rPr lang="ru-RU" b="1" dirty="0"/>
              <a:t>.] за </a:t>
            </a:r>
            <a:r>
              <a:rPr lang="ru-RU" b="1" dirty="0" err="1"/>
              <a:t>заг</a:t>
            </a:r>
            <a:r>
              <a:rPr lang="ru-RU" b="1" dirty="0"/>
              <a:t>. ред. Т.А. </a:t>
            </a:r>
            <a:r>
              <a:rPr lang="ru-RU" b="1" dirty="0" err="1"/>
              <a:t>Говорушко</a:t>
            </a:r>
            <a:r>
              <a:rPr lang="ru-RU" b="1" dirty="0"/>
              <a:t>.– </a:t>
            </a:r>
            <a:r>
              <a:rPr lang="ru-RU" dirty="0" err="1"/>
              <a:t>Львів</a:t>
            </a:r>
            <a:r>
              <a:rPr lang="ru-RU" dirty="0"/>
              <a:t> «</a:t>
            </a:r>
            <a:r>
              <a:rPr lang="ru-RU" dirty="0" err="1"/>
              <a:t>Магнолія</a:t>
            </a:r>
            <a:r>
              <a:rPr lang="ru-RU" dirty="0"/>
              <a:t> 2006</a:t>
            </a:r>
            <a:r>
              <a:rPr lang="ru-RU" dirty="0" smtClean="0"/>
              <a:t>», </a:t>
            </a:r>
            <a:r>
              <a:rPr lang="uk-UA" dirty="0" smtClean="0"/>
              <a:t>2015</a:t>
            </a:r>
            <a:r>
              <a:rPr lang="uk-UA" dirty="0"/>
              <a:t>. – 224 с</a:t>
            </a:r>
            <a:r>
              <a:rPr lang="uk-UA" dirty="0" smtClean="0"/>
              <a:t>.</a:t>
            </a:r>
          </a:p>
          <a:p>
            <a:r>
              <a:rPr lang="uk-UA" dirty="0" smtClean="0"/>
              <a:t>ЗУ «Про валюту та </a:t>
            </a:r>
            <a:r>
              <a:rPr lang="uk-UA" smtClean="0"/>
              <a:t>валютні операції»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96861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080815" cy="578665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03" y="464025"/>
            <a:ext cx="7829550" cy="575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872386" cy="57866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/>
              <a:t>Основні </a:t>
            </a:r>
            <a:r>
              <a:rPr lang="uk-UA" dirty="0"/>
              <a:t>стратегічні цілі валютної політики держави.</a:t>
            </a:r>
          </a:p>
          <a:p>
            <a:r>
              <a:rPr lang="uk-UA" dirty="0"/>
              <a:t>1. Забезпечення стійкого економічного зростання, тобто збільшення обсягів </a:t>
            </a:r>
            <a:r>
              <a:rPr lang="uk-UA" dirty="0" smtClean="0"/>
              <a:t>виробництва </a:t>
            </a:r>
            <a:r>
              <a:rPr lang="uk-UA" dirty="0"/>
              <a:t>товарів і надання послуг, що є головним завданням </a:t>
            </a:r>
            <a:r>
              <a:rPr lang="uk-UA" dirty="0" smtClean="0"/>
              <a:t>регулятивних заходів</a:t>
            </a:r>
            <a:r>
              <a:rPr lang="uk-UA" dirty="0"/>
              <a:t>, які мають забезпечити неперервність відтворювального процесу і </a:t>
            </a:r>
            <a:r>
              <a:rPr lang="uk-UA" dirty="0" smtClean="0"/>
              <a:t>стабільний </a:t>
            </a:r>
            <a:r>
              <a:rPr lang="uk-UA" dirty="0"/>
              <a:t>приріст не тільки абсолютної величини валового внутрішнього </a:t>
            </a:r>
            <a:r>
              <a:rPr lang="uk-UA" dirty="0" smtClean="0"/>
              <a:t>продукту</a:t>
            </a:r>
            <a:r>
              <a:rPr lang="uk-UA" dirty="0"/>
              <a:t>, а й у розрахунку на душу населення країни.</a:t>
            </a:r>
          </a:p>
          <a:p>
            <a:r>
              <a:rPr lang="uk-UA" dirty="0"/>
              <a:t>2. Підтримання низьких темпів інфляції, тобто забезпечення порівняно </a:t>
            </a:r>
            <a:r>
              <a:rPr lang="uk-UA" dirty="0" smtClean="0"/>
              <a:t>стабільного </a:t>
            </a:r>
            <a:r>
              <a:rPr lang="uk-UA" dirty="0"/>
              <a:t>рівня цін, що є необхідною умовою підтримання макроекономічної </a:t>
            </a:r>
            <a:r>
              <a:rPr lang="uk-UA" dirty="0" smtClean="0"/>
              <a:t>рівноваги </a:t>
            </a:r>
            <a:r>
              <a:rPr lang="uk-UA" dirty="0"/>
              <a:t>у господарстві і стану визначеності для всіх економічних агентів, </a:t>
            </a:r>
            <a:r>
              <a:rPr lang="uk-UA" dirty="0" smtClean="0"/>
              <a:t>оскільки стійкість </a:t>
            </a:r>
            <a:r>
              <a:rPr lang="uk-UA" dirty="0"/>
              <a:t>грошової одиниці забезпечує можливості для довгострокових </a:t>
            </a:r>
            <a:r>
              <a:rPr lang="uk-UA" dirty="0" smtClean="0"/>
              <a:t>заощаджень </a:t>
            </a:r>
            <a:r>
              <a:rPr lang="uk-UA" dirty="0"/>
              <a:t>та інвестицій.</a:t>
            </a:r>
          </a:p>
          <a:p>
            <a:r>
              <a:rPr lang="uk-UA" dirty="0"/>
              <a:t>3. Сприяння високому рівню зайнятості, що передбачає стримування </a:t>
            </a:r>
            <a:r>
              <a:rPr lang="uk-UA" dirty="0" smtClean="0"/>
              <a:t>зростання безробіття </a:t>
            </a:r>
            <a:r>
              <a:rPr lang="uk-UA" dirty="0"/>
              <a:t>серед працездатного населення і за умов досягнення рівноваги </a:t>
            </a:r>
            <a:r>
              <a:rPr lang="uk-UA" dirty="0" smtClean="0"/>
              <a:t>на ринку </a:t>
            </a:r>
            <a:r>
              <a:rPr lang="uk-UA" dirty="0"/>
              <a:t>праці при забезпеченні економічного зростання визначає зростання </a:t>
            </a:r>
            <a:r>
              <a:rPr lang="uk-UA" dirty="0" smtClean="0"/>
              <a:t>його доходів </a:t>
            </a:r>
            <a:r>
              <a:rPr lang="uk-UA" dirty="0"/>
              <a:t>і добробуту.</a:t>
            </a:r>
          </a:p>
          <a:p>
            <a:r>
              <a:rPr lang="uk-UA" dirty="0"/>
              <a:t>4. Забезпечення зовнішньоекономічної рівноваги, що передбачає </a:t>
            </a:r>
            <a:r>
              <a:rPr lang="uk-UA" dirty="0" smtClean="0"/>
              <a:t>підтримання рівноваги </a:t>
            </a:r>
            <a:r>
              <a:rPr lang="uk-UA" dirty="0"/>
              <a:t>платіжного балансу, оскільки діяльність суб’єктів </a:t>
            </a:r>
            <a:r>
              <a:rPr lang="uk-UA" dirty="0" smtClean="0"/>
              <a:t>господарювання на </a:t>
            </a:r>
            <a:r>
              <a:rPr lang="uk-UA" dirty="0"/>
              <a:t>зовнішніх ринках є важливою складовою економічних відносин, а </a:t>
            </a:r>
            <a:r>
              <a:rPr lang="uk-UA" dirty="0" smtClean="0"/>
              <a:t>відтак збалансування </a:t>
            </a:r>
            <a:r>
              <a:rPr lang="uk-UA" dirty="0"/>
              <a:t>грошових і товарних потоків країни є необхідною умовою </a:t>
            </a:r>
            <a:r>
              <a:rPr lang="uk-UA" dirty="0" smtClean="0"/>
              <a:t>її нормального </a:t>
            </a:r>
            <a:r>
              <a:rPr lang="uk-UA" dirty="0"/>
              <a:t>економічного розвитку.</a:t>
            </a:r>
          </a:p>
          <a:p>
            <a:r>
              <a:rPr lang="uk-UA" dirty="0"/>
              <a:t>5. Забезпечення зовнішньої стабільності національної валюти, що є </a:t>
            </a:r>
            <a:r>
              <a:rPr lang="uk-UA" dirty="0" smtClean="0"/>
              <a:t>необхідною умовою </a:t>
            </a:r>
            <a:r>
              <a:rPr lang="uk-UA" dirty="0"/>
              <a:t>підтримання довіри до неї з боку національного та іноземного </a:t>
            </a:r>
            <a:r>
              <a:rPr lang="uk-UA" dirty="0" smtClean="0"/>
              <a:t>бізнесу, а </a:t>
            </a:r>
            <a:r>
              <a:rPr lang="uk-UA" dirty="0"/>
              <a:t>також полегшення умов роботи суб’єктів зовнішньоекономічної </a:t>
            </a:r>
            <a:r>
              <a:rPr lang="uk-UA" dirty="0" smtClean="0"/>
              <a:t>діяльності, що </a:t>
            </a:r>
            <a:r>
              <a:rPr lang="uk-UA" dirty="0"/>
              <a:t>визначається можливостями її кращого планування на тривалу </a:t>
            </a:r>
            <a:r>
              <a:rPr lang="uk-UA" dirty="0" smtClean="0"/>
              <a:t>перспективу та </a:t>
            </a:r>
            <a:r>
              <a:rPr lang="uk-UA" dirty="0"/>
              <a:t>укладення довгострокових контрактів</a:t>
            </a:r>
          </a:p>
        </p:txBody>
      </p:sp>
    </p:spTree>
    <p:extLst>
      <p:ext uri="{BB962C8B-B14F-4D97-AF65-F5344CB8AC3E}">
        <p14:creationId xmlns:p14="http://schemas.microsoft.com/office/powerpoint/2010/main" val="2421787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080815" cy="5786650"/>
          </a:xfrm>
        </p:spPr>
        <p:txBody>
          <a:bodyPr>
            <a:normAutofit lnSpcReduction="10000"/>
          </a:bodyPr>
          <a:lstStyle/>
          <a:p>
            <a:pPr indent="457200" algn="just">
              <a:lnSpc>
                <a:spcPct val="120000"/>
              </a:lnSpc>
            </a:pPr>
            <a:r>
              <a:rPr lang="uk-UA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Елементи валютної політики – </a:t>
            </a:r>
            <a:r>
              <a:rPr lang="uk-UA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 ті конкретні сфери валютних відносин, на які спрямовуються регулятивні функції держави.</a:t>
            </a:r>
          </a:p>
          <a:p>
            <a:pPr indent="457200" algn="just">
              <a:lnSpc>
                <a:spcPct val="120000"/>
              </a:lnSpc>
            </a:pPr>
            <a:r>
              <a:rPr lang="uk-UA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 елементами валютної політики є: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600"/>
              </a:spcBef>
            </a:pPr>
            <a:r>
              <a:rPr lang="uk-UA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регулювання валютного курсу;</a:t>
            </a:r>
            <a:endParaRPr lang="ru-RU" dirty="0">
              <a:solidFill>
                <a:srgbClr val="000000"/>
              </a:solidFill>
              <a:effectLst>
                <a:outerShdw blurRad="50800" dist="38100" dir="2700000" algn="tl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600"/>
              </a:spcBef>
            </a:pPr>
            <a:r>
              <a:rPr lang="uk-UA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управління платіжним балансом країни;</a:t>
            </a:r>
            <a:endParaRPr lang="ru-RU" dirty="0">
              <a:solidFill>
                <a:srgbClr val="000000"/>
              </a:solidFill>
              <a:effectLst>
                <a:outerShdw blurRad="50800" dist="38100" dir="2700000" algn="tl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600"/>
              </a:spcBef>
            </a:pPr>
            <a:r>
              <a:rPr lang="uk-UA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валютні обмеження, тобто регламентація валютних операцій;</a:t>
            </a:r>
            <a:endParaRPr lang="ru-RU" dirty="0">
              <a:solidFill>
                <a:srgbClr val="000000"/>
              </a:solidFill>
              <a:effectLst>
                <a:outerShdw blurRad="50800" dist="38100" dir="2700000" algn="tl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600"/>
              </a:spcBef>
            </a:pPr>
            <a:r>
              <a:rPr lang="uk-UA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управління офіційними золотовалютними резервами </a:t>
            </a:r>
            <a:r>
              <a:rPr lang="uk-UA" dirty="0" smtClean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країни;</a:t>
            </a:r>
          </a:p>
          <a:p>
            <a:pPr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b="1" dirty="0" err="1" smtClean="0"/>
              <a:t>Валютне</a:t>
            </a:r>
            <a:r>
              <a:rPr lang="ru-RU" b="1" dirty="0" smtClean="0"/>
              <a:t> </a:t>
            </a:r>
            <a:r>
              <a:rPr lang="ru-RU" b="1" dirty="0" err="1"/>
              <a:t>регулювання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та в </a:t>
            </a:r>
            <a:r>
              <a:rPr lang="ru-RU" dirty="0" err="1"/>
              <a:t>установлених</a:t>
            </a:r>
            <a:r>
              <a:rPr lang="ru-RU" dirty="0"/>
              <a:t> </a:t>
            </a:r>
            <a:r>
              <a:rPr lang="ru-RU" dirty="0" smtClean="0"/>
              <a:t>Законом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регламентацію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суб’єктами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і </a:t>
            </a:r>
            <a:r>
              <a:rPr lang="ru-RU" dirty="0" err="1"/>
              <a:t>уповноваженими</a:t>
            </a:r>
            <a:r>
              <a:rPr lang="ru-RU" dirty="0"/>
              <a:t> </a:t>
            </a:r>
            <a:r>
              <a:rPr lang="ru-RU" dirty="0" err="1"/>
              <a:t>установами</a:t>
            </a:r>
            <a:r>
              <a:rPr lang="ru-RU" dirty="0" smtClean="0"/>
              <a:t>.</a:t>
            </a:r>
          </a:p>
          <a:p>
            <a:pPr indent="457200" algn="just">
              <a:lnSpc>
                <a:spcPct val="120000"/>
              </a:lnSpc>
            </a:pPr>
            <a:r>
              <a:rPr lang="uk-UA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уб’єкти</a:t>
            </a:r>
            <a:r>
              <a:rPr lang="ru-RU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резиденти</a:t>
            </a:r>
            <a:r>
              <a:rPr lang="ru-RU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(</a:t>
            </a:r>
            <a:r>
              <a:rPr lang="ru-RU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нерезиденти</a:t>
            </a:r>
            <a:r>
              <a:rPr lang="ru-RU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валютні</a:t>
            </a:r>
            <a:r>
              <a:rPr lang="ru-RU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uk-UA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</a:pPr>
            <a:r>
              <a:rPr lang="uk-UA" b="1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уповноважені установи</a:t>
            </a:r>
            <a:r>
              <a:rPr lang="uk-UA" dirty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банки, небанківські фінансові установи та оператори поштового зв’язку, які отримали ліцензію Національного банку </a:t>
            </a:r>
            <a:r>
              <a:rPr lang="uk-UA" dirty="0" smtClean="0"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ru-RU" b="1" dirty="0"/>
          </a:p>
          <a:p>
            <a:pPr indent="457200" algn="just">
              <a:lnSpc>
                <a:spcPct val="120000"/>
              </a:lnSpc>
              <a:spcBef>
                <a:spcPts val="600"/>
              </a:spcBef>
            </a:pPr>
            <a:endParaRPr lang="ru-RU" dirty="0">
              <a:solidFill>
                <a:srgbClr val="000000"/>
              </a:solidFill>
              <a:effectLst>
                <a:outerShdw blurRad="50800" dist="38100" dir="2700000" algn="tl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961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285533" cy="586853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Валютна операція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операція, що має хоча б одну з таких ознак: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операція, пов’язана з переходом права власності на валютні цінності та (або) права вимоги і пов’язаних з цим зобов’язань, предметом яких є валютні цінності, між резидентами, нерезидентами, а також резидентами і нерезидентами, крім операцій, що здійснюються між резидентами, якщо такими валютними цінностями є національна валюта;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торгівля валютними цінностями;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транскордонний переказ валютних цінностей та транскордонне переміщення валютних цінностей;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Валютні цінності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національна валюта (гривня), іноземна валюта та банківські метали.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Об’єктами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валютного регулювання є процеси і явища валютних відносин: валютний курс національної грошової одиниці, операції з валютою і валютними цінностями.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Валютний нагляд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система заходів, спрямованих на забезпечення дотримання суб’єктами валютних операцій і уповноваженими установами валютного законодавства.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золото,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срібло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платина, метали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платинової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доведені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афіновані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найвищих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проб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зливках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порошках,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сертифікат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монети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вироблені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дорогоцінних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металів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216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677334" y="286603"/>
            <a:ext cx="8596668" cy="5754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ru-RU" b="1" smtClean="0"/>
              <a:t>іноземна валюта:</a:t>
            </a:r>
          </a:p>
          <a:p>
            <a:pPr>
              <a:spcBef>
                <a:spcPts val="0"/>
              </a:spcBef>
            </a:pP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грошові знаки грошових одиниць іноземних держав у вигляді банкнот, казначейських білетів, монет, що перебувають в обігу та є законним платіжним засобом на території відповідної іноземної держави або групи іноземних держав, а також вилучені або такі, що вилучаються з обігу, але підлягають обміну на грошові знаки, що перебувають в обігу;</a:t>
            </a:r>
          </a:p>
          <a:p>
            <a:pPr>
              <a:spcBef>
                <a:spcPts val="0"/>
              </a:spcBef>
            </a:pP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кошти на рахунках у банках та інших фінансових установах, виражені у грошових одиницях іноземних держав і міжнародних розрахункових (клірингових) одиницях (зокрема у спеціальних правах запозичення), що належать до виплати в іноземній валюті;</a:t>
            </a:r>
          </a:p>
          <a:p>
            <a:pPr>
              <a:spcBef>
                <a:spcPts val="0"/>
              </a:spcBef>
            </a:pP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електронні гроші, номіновані у грошових одиницях іноземних держав та (або) банківських металах;</a:t>
            </a:r>
          </a:p>
          <a:p>
            <a:pPr marL="0" indent="0">
              <a:buFont typeface="Wingdings 3" charset="2"/>
              <a:buNone/>
            </a:pPr>
            <a:r>
              <a:rPr lang="ru-RU" b="1" smtClean="0"/>
              <a:t>національна валюта (гривня):</a:t>
            </a:r>
          </a:p>
          <a:p>
            <a:pPr>
              <a:spcBef>
                <a:spcPts val="0"/>
              </a:spcBef>
            </a:pP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грошові знаки грошової одиниці України - гривні у вигляді банкнот, монет, у тому числі обігових, пам’ятних та ювілейних монет, і в інших формах, що перебувають в обігу та є законним платіжним засобом на території України, а також вилучені або такі, що вилучаються з обігу, але підлягають обміну на грошові знаки, що перебувають в обігу;</a:t>
            </a:r>
          </a:p>
          <a:p>
            <a:pPr>
              <a:spcBef>
                <a:spcPts val="0"/>
              </a:spcBef>
            </a:pP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кошти на рахунках у банках та інших фінансових установах, виражені у гривні;</a:t>
            </a:r>
          </a:p>
          <a:p>
            <a:pPr>
              <a:spcBef>
                <a:spcPts val="0"/>
              </a:spcBef>
            </a:pP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електронні гроші, номіновані у гривні;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0978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731" y="545910"/>
            <a:ext cx="9995216" cy="59504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/>
              <a:t>Валютний</a:t>
            </a:r>
            <a:r>
              <a:rPr lang="ru-RU" b="1" dirty="0"/>
              <a:t> </a:t>
            </a:r>
            <a:r>
              <a:rPr lang="ru-RU" b="1" dirty="0" err="1"/>
              <a:t>нагляд</a:t>
            </a:r>
            <a:r>
              <a:rPr lang="ru-RU" b="1" dirty="0"/>
              <a:t> </a:t>
            </a:r>
            <a:r>
              <a:rPr lang="ru-RU" dirty="0"/>
              <a:t>- система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суб’єктами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і </a:t>
            </a:r>
            <a:r>
              <a:rPr lang="ru-RU" dirty="0" err="1"/>
              <a:t>уповноваженими</a:t>
            </a:r>
            <a:r>
              <a:rPr lang="ru-RU" dirty="0"/>
              <a:t> </a:t>
            </a:r>
            <a:r>
              <a:rPr lang="ru-RU" dirty="0" err="1"/>
              <a:t>установами</a:t>
            </a:r>
            <a:r>
              <a:rPr lang="ru-RU" dirty="0"/>
              <a:t> валютного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Валютний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органами валютного </a:t>
            </a:r>
            <a:r>
              <a:rPr lang="ru-RU" dirty="0" err="1"/>
              <a:t>нагляду</a:t>
            </a:r>
            <a:r>
              <a:rPr lang="ru-RU" dirty="0"/>
              <a:t> та агентами валютного </a:t>
            </a:r>
            <a:r>
              <a:rPr lang="ru-RU" dirty="0" err="1"/>
              <a:t>нагляду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Національний</a:t>
            </a:r>
            <a:r>
              <a:rPr lang="ru-RU" dirty="0"/>
              <a:t> банк та </a:t>
            </a:r>
            <a:r>
              <a:rPr lang="ru-RU" dirty="0" err="1"/>
              <a:t>уповноважені</a:t>
            </a:r>
            <a:r>
              <a:rPr lang="ru-RU" dirty="0"/>
              <a:t> установи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валютний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з метою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здійснюваних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валютному </a:t>
            </a:r>
            <a:r>
              <a:rPr lang="ru-RU" dirty="0" err="1"/>
              <a:t>законодавству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ризик-орієнтованого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Валютний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органами валютного </a:t>
            </a:r>
            <a:r>
              <a:rPr lang="ru-RU" dirty="0" err="1"/>
              <a:t>нагляду</a:t>
            </a:r>
            <a:r>
              <a:rPr lang="ru-RU" dirty="0"/>
              <a:t> та агентами валютного </a:t>
            </a:r>
            <a:r>
              <a:rPr lang="ru-RU" dirty="0" err="1"/>
              <a:t>нагляду</a:t>
            </a:r>
            <a:r>
              <a:rPr lang="ru-RU" dirty="0"/>
              <a:t> без </a:t>
            </a:r>
            <a:r>
              <a:rPr lang="ru-RU" dirty="0" err="1"/>
              <a:t>втручання</a:t>
            </a:r>
            <a:r>
              <a:rPr lang="ru-RU" dirty="0"/>
              <a:t> у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та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таких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агентами валютного </a:t>
            </a:r>
            <a:r>
              <a:rPr lang="ru-RU" dirty="0" err="1"/>
              <a:t>нагляду</a:t>
            </a:r>
            <a:r>
              <a:rPr lang="ru-RU" dirty="0"/>
              <a:t> </a:t>
            </a:r>
            <a:r>
              <a:rPr lang="ru-RU" dirty="0" err="1"/>
              <a:t>проведенню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валютного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</a:p>
          <a:p>
            <a:r>
              <a:rPr lang="ru-RU" dirty="0"/>
              <a:t>Органами валютного </a:t>
            </a:r>
            <a:r>
              <a:rPr lang="ru-RU" dirty="0" err="1"/>
              <a:t>нагляду</a:t>
            </a:r>
            <a:r>
              <a:rPr lang="ru-RU" dirty="0"/>
              <a:t> є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центральний</a:t>
            </a:r>
            <a:r>
              <a:rPr lang="ru-RU" dirty="0"/>
              <a:t> орган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. </a:t>
            </a:r>
            <a:r>
              <a:rPr lang="ru-RU" dirty="0" err="1"/>
              <a:t>Органи</a:t>
            </a:r>
            <a:r>
              <a:rPr lang="ru-RU" dirty="0"/>
              <a:t> валютного </a:t>
            </a:r>
            <a:r>
              <a:rPr lang="ru-RU" dirty="0" err="1"/>
              <a:t>нагляду</a:t>
            </a:r>
            <a:r>
              <a:rPr lang="ru-RU" dirty="0"/>
              <a:t> в межах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за </a:t>
            </a:r>
            <a:r>
              <a:rPr lang="ru-RU" dirty="0" err="1"/>
              <a:t>дотриманням</a:t>
            </a:r>
            <a:r>
              <a:rPr lang="ru-RU" dirty="0"/>
              <a:t> резидентами та нерезидентами валютного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</a:p>
          <a:p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визначеному</a:t>
            </a:r>
            <a:r>
              <a:rPr lang="ru-RU" dirty="0"/>
              <a:t> ним порядку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валютний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за </a:t>
            </a:r>
            <a:r>
              <a:rPr lang="ru-RU" dirty="0" err="1"/>
              <a:t>уповноваженими</a:t>
            </a:r>
            <a:r>
              <a:rPr lang="ru-RU" dirty="0"/>
              <a:t> </a:t>
            </a:r>
            <a:r>
              <a:rPr lang="ru-RU" dirty="0" err="1"/>
              <a:t>установами</a:t>
            </a:r>
            <a:r>
              <a:rPr lang="ru-RU" dirty="0"/>
              <a:t>.</a:t>
            </a:r>
          </a:p>
          <a:p>
            <a:r>
              <a:rPr lang="ru-RU" dirty="0" err="1"/>
              <a:t>Центральний</a:t>
            </a:r>
            <a:r>
              <a:rPr lang="ru-RU" dirty="0"/>
              <a:t> орган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податкову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валютний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за </a:t>
            </a:r>
            <a:r>
              <a:rPr lang="ru-RU" dirty="0" err="1"/>
              <a:t>дотриманням</a:t>
            </a:r>
            <a:r>
              <a:rPr lang="ru-RU" dirty="0"/>
              <a:t> резидентами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уповноважених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) та нерезидентами </a:t>
            </a:r>
            <a:r>
              <a:rPr lang="ru-RU" dirty="0" err="1"/>
              <a:t>вимог</a:t>
            </a:r>
            <a:r>
              <a:rPr lang="ru-RU" dirty="0"/>
              <a:t> валютного </a:t>
            </a:r>
            <a:r>
              <a:rPr lang="ru-RU" dirty="0" err="1"/>
              <a:t>законодавства</a:t>
            </a:r>
            <a:r>
              <a:rPr lang="ru-RU" dirty="0" smtClean="0"/>
              <a:t>.</a:t>
            </a:r>
          </a:p>
          <a:p>
            <a:r>
              <a:rPr lang="ru-RU" dirty="0" err="1"/>
              <a:t>Уповноважені</a:t>
            </a:r>
            <a:r>
              <a:rPr lang="ru-RU" dirty="0"/>
              <a:t> установи є агентами валютного </a:t>
            </a:r>
            <a:r>
              <a:rPr lang="ru-RU" dirty="0" err="1"/>
              <a:t>нагляду</a:t>
            </a:r>
            <a:r>
              <a:rPr lang="ru-RU" dirty="0"/>
              <a:t>, </a:t>
            </a:r>
            <a:r>
              <a:rPr lang="ru-RU" dirty="0" err="1"/>
              <a:t>підзвітними</a:t>
            </a:r>
            <a:r>
              <a:rPr lang="ru-RU" dirty="0"/>
              <a:t> </a:t>
            </a:r>
            <a:r>
              <a:rPr lang="ru-RU" dirty="0" err="1"/>
              <a:t>Національному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4329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9080815" cy="578665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2. </a:t>
            </a:r>
            <a:r>
              <a:rPr lang="ru-RU" dirty="0" err="1"/>
              <a:t>Завдання</a:t>
            </a:r>
            <a:r>
              <a:rPr lang="ru-RU" dirty="0"/>
              <a:t> та </a:t>
            </a:r>
            <a:r>
              <a:rPr lang="ru-RU" dirty="0" err="1"/>
              <a:t>повноваження</a:t>
            </a:r>
            <a:r>
              <a:rPr lang="ru-RU" dirty="0"/>
              <a:t> центрального банку у </a:t>
            </a:r>
            <a:r>
              <a:rPr lang="ru-RU" dirty="0" err="1"/>
              <a:t>сфері</a:t>
            </a:r>
            <a:r>
              <a:rPr lang="ru-RU" dirty="0"/>
              <a:t> валютного </a:t>
            </a:r>
            <a:r>
              <a:rPr lang="ru-RU" dirty="0" err="1"/>
              <a:t>регулювання</a:t>
            </a:r>
            <a:r>
              <a:rPr lang="ru-RU" dirty="0"/>
              <a:t> та валютного </a:t>
            </a:r>
            <a:r>
              <a:rPr lang="uk-UA" dirty="0"/>
              <a:t>нагляду</a:t>
            </a:r>
            <a:r>
              <a:rPr lang="ru-RU" dirty="0"/>
              <a:t>.</a:t>
            </a:r>
          </a:p>
          <a:p>
            <a:pPr marL="457200" indent="228600" algn="just">
              <a:lnSpc>
                <a:spcPct val="120000"/>
              </a:lnSpc>
            </a:pPr>
            <a:r>
              <a:rPr lang="ru-RU" b="1" spc="-2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Повноваження</a:t>
            </a:r>
            <a:r>
              <a:rPr lang="ru-RU" b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НБУ </a:t>
            </a:r>
            <a:r>
              <a:rPr lang="ru-RU" b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spc="-2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b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валютного </a:t>
            </a:r>
            <a:r>
              <a:rPr lang="ru-RU" b="1" spc="-2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b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</a:t>
            </a:r>
            <a:r>
              <a:rPr lang="uk-UA" b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нагляду</a:t>
            </a:r>
            <a:endParaRPr lang="ru-RU" b="1" spc="-2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банку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валютного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переоформлення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зупинення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відкликання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ліцензій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валютного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Закону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"Про валюту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лімітів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валюту;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запровадження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Закону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"Про валюту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валютного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небанківських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поштового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ліцензію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1614473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140</TotalTime>
  <Words>2395</Words>
  <Application>Microsoft Office PowerPoint</Application>
  <PresentationFormat>Широкоэкранный</PresentationFormat>
  <Paragraphs>122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8</cp:revision>
  <dcterms:created xsi:type="dcterms:W3CDTF">2024-12-08T20:43:28Z</dcterms:created>
  <dcterms:modified xsi:type="dcterms:W3CDTF">2024-12-08T23:04:22Z</dcterms:modified>
</cp:coreProperties>
</file>