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4" r:id="rId2"/>
    <p:sldId id="257" r:id="rId3"/>
    <p:sldId id="258" r:id="rId4"/>
    <p:sldId id="292" r:id="rId5"/>
    <p:sldId id="275" r:id="rId6"/>
    <p:sldId id="277" r:id="rId7"/>
    <p:sldId id="278" r:id="rId8"/>
    <p:sldId id="279" r:id="rId9"/>
    <p:sldId id="280" r:id="rId10"/>
    <p:sldId id="281" r:id="rId11"/>
    <p:sldId id="282" r:id="rId12"/>
    <p:sldId id="287" r:id="rId13"/>
    <p:sldId id="293" r:id="rId14"/>
    <p:sldId id="295" r:id="rId15"/>
    <p:sldId id="296" r:id="rId16"/>
    <p:sldId id="289" r:id="rId17"/>
    <p:sldId id="297" r:id="rId18"/>
    <p:sldId id="298" r:id="rId19"/>
    <p:sldId id="299" r:id="rId20"/>
    <p:sldId id="273" r:id="rId2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1" autoAdjust="0"/>
    <p:restoredTop sz="92995" autoAdjust="0"/>
  </p:normalViewPr>
  <p:slideViewPr>
    <p:cSldViewPr snapToGrid="0">
      <p:cViewPr varScale="1">
        <p:scale>
          <a:sx n="51" d="100"/>
          <a:sy n="51" d="100"/>
        </p:scale>
        <p:origin x="62" y="7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12.12.2024</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ЛЕКЦІЯ 8. </a:t>
            </a:r>
            <a:r>
              <a:rPr lang="uk-UA" b="1" dirty="0" smtClean="0"/>
              <a:t>УПРАВЛІННЯ ТОРГОВИМИ МАРКАМИ</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 y="0"/>
            <a:ext cx="11857038" cy="5770563"/>
          </a:xfrm>
        </p:spPr>
        <p:txBody>
          <a:bodyPr/>
          <a:lstStyle/>
          <a:p>
            <a:pPr marL="0" indent="0">
              <a:spcBef>
                <a:spcPts val="0"/>
              </a:spcBef>
              <a:buNone/>
            </a:pPr>
            <a:r>
              <a:rPr lang="ru-RU" sz="1900" dirty="0" smtClean="0"/>
              <a:t>Також </a:t>
            </a:r>
            <a:r>
              <a:rPr lang="ru-RU" sz="1900" dirty="0"/>
              <a:t>торгові марки поділяють на такі два типи: </a:t>
            </a:r>
            <a:endParaRPr lang="ru-RU" sz="1900" dirty="0" smtClean="0"/>
          </a:p>
          <a:p>
            <a:pPr marL="0" indent="0">
              <a:spcBef>
                <a:spcPts val="0"/>
              </a:spcBef>
              <a:buNone/>
            </a:pPr>
            <a:r>
              <a:rPr lang="uk-UA" sz="1900" dirty="0" smtClean="0"/>
              <a:t>марка </a:t>
            </a:r>
            <a:r>
              <a:rPr lang="uk-UA" sz="1900" dirty="0"/>
              <a:t>виробника (</a:t>
            </a:r>
            <a:r>
              <a:rPr lang="en-AU" sz="1900" dirty="0"/>
              <a:t>manufacturer brand), </a:t>
            </a:r>
            <a:r>
              <a:rPr lang="uk-UA" sz="1900" dirty="0"/>
              <a:t>яка створюється товаровиробником</a:t>
            </a:r>
            <a:r>
              <a:rPr lang="uk-UA" sz="1900" dirty="0" smtClean="0"/>
              <a:t>;</a:t>
            </a:r>
          </a:p>
          <a:p>
            <a:pPr marL="0" indent="0">
              <a:spcBef>
                <a:spcPts val="0"/>
              </a:spcBef>
              <a:buNone/>
            </a:pPr>
            <a:r>
              <a:rPr lang="ru-RU" sz="1900" dirty="0"/>
              <a:t>приватна марка (own-label-brand), яка присвоюється торгівельними і збутовими посередниками, продавцями</a:t>
            </a:r>
            <a:r>
              <a:rPr lang="ru-RU" sz="1900" dirty="0" smtClean="0"/>
              <a:t>.</a:t>
            </a:r>
          </a:p>
          <a:p>
            <a:pPr marL="0" indent="0">
              <a:spcBef>
                <a:spcPts val="0"/>
              </a:spcBef>
              <a:buNone/>
            </a:pPr>
            <a:r>
              <a:rPr lang="uk-UA" sz="1900" dirty="0"/>
              <a:t>У світовій практиці прийнято виокремлювати такі види брендів: </a:t>
            </a:r>
            <a:endParaRPr lang="uk-UA" sz="1900" dirty="0" smtClean="0"/>
          </a:p>
          <a:p>
            <a:pPr marL="0" indent="0">
              <a:spcBef>
                <a:spcPts val="0"/>
              </a:spcBef>
              <a:buNone/>
            </a:pPr>
            <a:r>
              <a:rPr lang="uk-UA" sz="1900" dirty="0" smtClean="0"/>
              <a:t>      материнський </a:t>
            </a:r>
            <a:r>
              <a:rPr lang="uk-UA" sz="1900" dirty="0"/>
              <a:t>бренд з його подальшим поширенням; </a:t>
            </a:r>
            <a:endParaRPr lang="uk-UA" sz="1900" dirty="0" smtClean="0"/>
          </a:p>
          <a:p>
            <a:pPr marL="0" indent="0">
              <a:spcBef>
                <a:spcPts val="0"/>
              </a:spcBef>
              <a:buNone/>
            </a:pPr>
            <a:r>
              <a:rPr lang="uk-UA" sz="1900" dirty="0" smtClean="0"/>
              <a:t>      мегабренд </a:t>
            </a:r>
            <a:r>
              <a:rPr lang="uk-UA" sz="1900" dirty="0"/>
              <a:t>(парасольковий бренд); </a:t>
            </a:r>
            <a:endParaRPr lang="uk-UA" sz="1900" dirty="0" smtClean="0"/>
          </a:p>
          <a:p>
            <a:pPr marL="0" indent="0">
              <a:spcBef>
                <a:spcPts val="0"/>
              </a:spcBef>
              <a:buNone/>
            </a:pPr>
            <a:r>
              <a:rPr lang="uk-UA" sz="1900" dirty="0" smtClean="0"/>
              <a:t>      лайн-бренд</a:t>
            </a:r>
            <a:r>
              <a:rPr lang="uk-UA" sz="1900" dirty="0"/>
              <a:t>; </a:t>
            </a:r>
            <a:endParaRPr lang="uk-UA" sz="1900" dirty="0" smtClean="0"/>
          </a:p>
          <a:p>
            <a:pPr marL="0" indent="0">
              <a:spcBef>
                <a:spcPts val="0"/>
              </a:spcBef>
              <a:buNone/>
            </a:pPr>
            <a:r>
              <a:rPr lang="uk-UA" sz="1900" dirty="0" smtClean="0"/>
              <a:t>      окремий </a:t>
            </a:r>
            <a:r>
              <a:rPr lang="uk-UA" sz="1900" dirty="0"/>
              <a:t>для кожного продукту; </a:t>
            </a:r>
            <a:endParaRPr lang="uk-UA" sz="1900" dirty="0" smtClean="0"/>
          </a:p>
          <a:p>
            <a:pPr marL="0" indent="0">
              <a:spcBef>
                <a:spcPts val="0"/>
              </a:spcBef>
              <a:buNone/>
            </a:pPr>
            <a:r>
              <a:rPr lang="uk-UA" sz="1900" dirty="0" smtClean="0"/>
              <a:t>      персональний </a:t>
            </a:r>
            <a:r>
              <a:rPr lang="uk-UA" sz="1900" dirty="0"/>
              <a:t>(особистий) </a:t>
            </a:r>
            <a:r>
              <a:rPr lang="uk-UA" sz="1900" dirty="0" smtClean="0"/>
              <a:t>бренд.</a:t>
            </a:r>
          </a:p>
          <a:p>
            <a:pPr marL="0" indent="0">
              <a:spcBef>
                <a:spcPts val="0"/>
              </a:spcBef>
              <a:buNone/>
            </a:pPr>
            <a:r>
              <a:rPr lang="ru-RU" sz="1900" dirty="0"/>
              <a:t>Створення материнського бренду або «майстер-бренду» з його подальшим поширенням є широко використовуваним методом проникнення на нові ринки. Специфіка даної конфігурації полягає в тому, що базовий, добре відомий широкому споживачеві бренд виводить на ринок нові види продуктів, забезпечуючи, з одного боку, розширення пропонованого асортименту (репертуару тощо), з іншого – збільшення частки ринку за рахунок залучення нових клієнтів. </a:t>
            </a:r>
            <a:endParaRPr lang="ru-RU" sz="1900" dirty="0" smtClean="0"/>
          </a:p>
          <a:p>
            <a:pPr marL="0" indent="0">
              <a:spcBef>
                <a:spcPts val="0"/>
              </a:spcBef>
              <a:buNone/>
            </a:pPr>
            <a:r>
              <a:rPr lang="uk-UA" sz="1900" dirty="0"/>
              <a:t>Однією із стратегічних можливостей при управління брендами є створення мегабренду. Це такий бренд, під яким продаються різні товарні категорії. В публікаціях ми зустрічаємо ще одне поняття – парасольковий бренд (або бренд по типу парасолі). Ця назва, можливо, більше відповідає типу мегабрендів в образному значенні. Зауважимо, щоб під поняттям мегабренду </a:t>
            </a:r>
            <a:r>
              <a:rPr lang="uk-UA" sz="1900" dirty="0" smtClean="0"/>
              <a:t>не </a:t>
            </a:r>
            <a:r>
              <a:rPr lang="ru-RU" sz="1900" dirty="0"/>
              <a:t>слід розуміти наявність в одного продукту різних смакових властивостей, різних кольорів тощо, мова йде власне про різні товари. </a:t>
            </a:r>
            <a:endParaRPr lang="uk-UA" sz="1900" dirty="0"/>
          </a:p>
          <a:p>
            <a:pPr marL="0" indent="0">
              <a:spcBef>
                <a:spcPts val="0"/>
              </a:spcBef>
              <a:buNone/>
            </a:pPr>
            <a:endParaRPr lang="uk-UA" sz="2000" dirty="0"/>
          </a:p>
        </p:txBody>
      </p:sp>
    </p:spTree>
    <p:extLst>
      <p:ext uri="{BB962C8B-B14F-4D97-AF65-F5344CB8AC3E}">
        <p14:creationId xmlns:p14="http://schemas.microsoft.com/office/powerpoint/2010/main" val="5700097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0"/>
            <a:ext cx="11522075" cy="5770563"/>
          </a:xfrm>
        </p:spPr>
        <p:txBody>
          <a:bodyPr/>
          <a:lstStyle/>
          <a:p>
            <a:pPr marL="0" indent="0">
              <a:spcBef>
                <a:spcPts val="0"/>
              </a:spcBef>
              <a:buNone/>
            </a:pPr>
            <a:r>
              <a:rPr lang="uk-UA" sz="1900" dirty="0"/>
              <a:t>Парасольковий бренд – явище також досить поширене: під єдиною назвою пропонується декілька різних за своїми характеристиками продуктів. Дана конфігурація бренду краща під час виходу на ринок нового продукту і розвитку нового бренду. У шоу-бізнесі зонтичний бренд проявляє себе під час масових концертів до знаменних дат чи подій, до участі в яких запрошуються відомі зірки та виконавці різних жанрів мистецтва, проводяться виставки, презентації тощо. </a:t>
            </a:r>
            <a:endParaRPr lang="uk-UA" sz="1900" dirty="0" smtClean="0"/>
          </a:p>
          <a:p>
            <a:pPr marL="0" indent="0">
              <a:spcBef>
                <a:spcPts val="0"/>
              </a:spcBef>
              <a:buNone/>
            </a:pPr>
            <a:endParaRPr lang="uk-UA" sz="1900" dirty="0" smtClean="0"/>
          </a:p>
          <a:p>
            <a:pPr marL="0" indent="0">
              <a:spcBef>
                <a:spcPts val="0"/>
              </a:spcBef>
              <a:buNone/>
            </a:pPr>
            <a:r>
              <a:rPr lang="uk-UA" sz="1900" dirty="0" smtClean="0"/>
              <a:t>Особливість </a:t>
            </a:r>
            <a:r>
              <a:rPr lang="uk-UA" sz="1900" dirty="0"/>
              <a:t>виведення на ринок лайн-бренду полягає в тому, що до наявних продуктів додаються нові або частково видозмінені різновиди. Такий підхід дозволяє зміцнювати імідж бренду з мінімальними зусиллями, тим самим збільшуючи обсяг продажів, і максимально задовольняти потреби цільової аудиторії в рамках єдиної </a:t>
            </a:r>
            <a:r>
              <a:rPr lang="uk-UA" sz="1900" dirty="0" err="1"/>
              <a:t>брендової</a:t>
            </a:r>
            <a:r>
              <a:rPr lang="uk-UA" sz="1900" dirty="0"/>
              <a:t> </a:t>
            </a:r>
            <a:r>
              <a:rPr lang="uk-UA" sz="1900" dirty="0" smtClean="0"/>
              <a:t>пропозиції</a:t>
            </a:r>
          </a:p>
          <a:p>
            <a:pPr marL="0" indent="0">
              <a:spcBef>
                <a:spcPts val="0"/>
              </a:spcBef>
              <a:buNone/>
            </a:pPr>
            <a:endParaRPr lang="uk-UA" sz="1900" dirty="0" smtClean="0"/>
          </a:p>
          <a:p>
            <a:pPr marL="0" indent="0">
              <a:spcBef>
                <a:spcPts val="0"/>
              </a:spcBef>
              <a:buNone/>
            </a:pPr>
            <a:r>
              <a:rPr lang="ru-RU" sz="1900" dirty="0" err="1"/>
              <a:t>Найбільш</a:t>
            </a:r>
            <a:r>
              <a:rPr lang="ru-RU" sz="1900" dirty="0"/>
              <a:t> </a:t>
            </a:r>
            <a:r>
              <a:rPr lang="ru-RU" sz="1900" dirty="0" err="1"/>
              <a:t>успішною</a:t>
            </a:r>
            <a:r>
              <a:rPr lang="ru-RU" sz="1900" dirty="0"/>
              <a:t> </a:t>
            </a:r>
            <a:r>
              <a:rPr lang="ru-RU" sz="1900" dirty="0" err="1"/>
              <a:t>конфігурацією</a:t>
            </a:r>
            <a:r>
              <a:rPr lang="ru-RU" sz="1900" dirty="0"/>
              <a:t> бренду </a:t>
            </a:r>
            <a:r>
              <a:rPr lang="ru-RU" sz="1900" dirty="0" err="1"/>
              <a:t>можна</a:t>
            </a:r>
            <a:r>
              <a:rPr lang="ru-RU" sz="1900" dirty="0"/>
              <a:t> </a:t>
            </a:r>
            <a:r>
              <a:rPr lang="ru-RU" sz="1900" dirty="0" err="1"/>
              <a:t>вважати</a:t>
            </a:r>
            <a:r>
              <a:rPr lang="ru-RU" sz="1900" dirty="0"/>
              <a:t> </a:t>
            </a:r>
            <a:r>
              <a:rPr lang="ru-RU" sz="1900" dirty="0" err="1"/>
              <a:t>створення</a:t>
            </a:r>
            <a:r>
              <a:rPr lang="ru-RU" sz="1900" dirty="0"/>
              <a:t> бренду </a:t>
            </a:r>
            <a:r>
              <a:rPr lang="ru-RU" sz="1900" dirty="0" err="1"/>
              <a:t>кожної</a:t>
            </a:r>
            <a:r>
              <a:rPr lang="ru-RU" sz="1900" dirty="0"/>
              <a:t> </a:t>
            </a:r>
            <a:r>
              <a:rPr lang="ru-RU" sz="1900" dirty="0" err="1"/>
              <a:t>одиниці</a:t>
            </a:r>
            <a:r>
              <a:rPr lang="ru-RU" sz="1900" dirty="0"/>
              <a:t> продукту. Даний </a:t>
            </a:r>
            <a:r>
              <a:rPr lang="ru-RU" sz="1900" dirty="0" err="1"/>
              <a:t>підхід</a:t>
            </a:r>
            <a:r>
              <a:rPr lang="ru-RU" sz="1900" dirty="0"/>
              <a:t> </a:t>
            </a:r>
            <a:r>
              <a:rPr lang="ru-RU" sz="1900" dirty="0" err="1"/>
              <a:t>передбачає</a:t>
            </a:r>
            <a:r>
              <a:rPr lang="ru-RU" sz="1900" dirty="0"/>
              <a:t>, що </a:t>
            </a:r>
            <a:r>
              <a:rPr lang="ru-RU" sz="1900" dirty="0" err="1"/>
              <a:t>кожен</a:t>
            </a:r>
            <a:r>
              <a:rPr lang="ru-RU" sz="1900" dirty="0"/>
              <a:t> продукт є </a:t>
            </a:r>
            <a:r>
              <a:rPr lang="ru-RU" sz="1900" dirty="0" err="1"/>
              <a:t>ексклюзивним</a:t>
            </a:r>
            <a:r>
              <a:rPr lang="ru-RU" sz="1900" dirty="0"/>
              <a:t> і </a:t>
            </a:r>
            <a:r>
              <a:rPr lang="ru-RU" sz="1900" dirty="0" err="1"/>
              <a:t>займає</a:t>
            </a:r>
            <a:r>
              <a:rPr lang="ru-RU" sz="1900" dirty="0"/>
              <a:t> на ринку </a:t>
            </a:r>
            <a:r>
              <a:rPr lang="ru-RU" sz="1900" dirty="0" err="1"/>
              <a:t>певну</a:t>
            </a:r>
            <a:r>
              <a:rPr lang="ru-RU" sz="1900" dirty="0"/>
              <a:t> </a:t>
            </a:r>
            <a:r>
              <a:rPr lang="ru-RU" sz="1900" dirty="0" err="1"/>
              <a:t>позицію</a:t>
            </a:r>
            <a:r>
              <a:rPr lang="ru-RU" sz="1900" dirty="0"/>
              <a:t>. Основною </a:t>
            </a:r>
            <a:r>
              <a:rPr lang="ru-RU" sz="1900" dirty="0" err="1"/>
              <a:t>вимогою</a:t>
            </a:r>
            <a:r>
              <a:rPr lang="ru-RU" sz="1900" dirty="0"/>
              <a:t>, що </a:t>
            </a:r>
            <a:r>
              <a:rPr lang="ru-RU" sz="1900" dirty="0" err="1"/>
              <a:t>висувається</a:t>
            </a:r>
            <a:r>
              <a:rPr lang="ru-RU" sz="1900" dirty="0"/>
              <a:t> до бренду в </a:t>
            </a:r>
            <a:r>
              <a:rPr lang="ru-RU" sz="1900" dirty="0" err="1"/>
              <a:t>даному</a:t>
            </a:r>
            <a:r>
              <a:rPr lang="ru-RU" sz="1900" dirty="0"/>
              <a:t> </a:t>
            </a:r>
            <a:r>
              <a:rPr lang="ru-RU" sz="1900" dirty="0" err="1"/>
              <a:t>випадку</a:t>
            </a:r>
            <a:r>
              <a:rPr lang="ru-RU" sz="1900" dirty="0"/>
              <a:t>, стане </a:t>
            </a:r>
            <a:r>
              <a:rPr lang="ru-RU" sz="1900" dirty="0" err="1"/>
              <a:t>перевага</a:t>
            </a:r>
            <a:r>
              <a:rPr lang="ru-RU" sz="1900" dirty="0"/>
              <a:t> </a:t>
            </a:r>
            <a:r>
              <a:rPr lang="ru-RU" sz="1900" dirty="0" err="1"/>
              <a:t>даного</a:t>
            </a:r>
            <a:r>
              <a:rPr lang="ru-RU" sz="1900" dirty="0"/>
              <a:t> продукту за </a:t>
            </a:r>
            <a:r>
              <a:rPr lang="ru-RU" sz="1900" dirty="0" err="1"/>
              <a:t>якісними</a:t>
            </a:r>
            <a:r>
              <a:rPr lang="ru-RU" sz="1900" dirty="0"/>
              <a:t> характеристиками над </a:t>
            </a:r>
            <a:r>
              <a:rPr lang="ru-RU" sz="1900" dirty="0" err="1"/>
              <a:t>іншими</a:t>
            </a:r>
            <a:r>
              <a:rPr lang="ru-RU" sz="1900" dirty="0"/>
              <a:t> схожими </a:t>
            </a:r>
            <a:r>
              <a:rPr lang="ru-RU" sz="1900" dirty="0" smtClean="0"/>
              <a:t>продуктам</a:t>
            </a:r>
          </a:p>
          <a:p>
            <a:pPr marL="0" indent="0">
              <a:spcBef>
                <a:spcPts val="0"/>
              </a:spcBef>
              <a:buNone/>
            </a:pPr>
            <a:endParaRPr lang="ru-RU" sz="1900" dirty="0" smtClean="0"/>
          </a:p>
          <a:p>
            <a:pPr marL="0" indent="0">
              <a:spcBef>
                <a:spcPts val="0"/>
              </a:spcBef>
              <a:buNone/>
            </a:pPr>
            <a:r>
              <a:rPr lang="uk-UA" sz="1900" dirty="0"/>
              <a:t>Персональний (особистий) бренд – це сукупність якостей особистості, що створює очікувану адекватну реакцію з боку цільової аудиторії і з легкістю виокремлюється з-поміж субститутів або просто схожих брендів. Це те, як бачать і сприймають творчу особистість. Крім того, передумова одержання певних </a:t>
            </a:r>
            <a:r>
              <a:rPr lang="uk-UA" sz="1900" dirty="0" err="1"/>
              <a:t>вигод</a:t>
            </a:r>
            <a:r>
              <a:rPr lang="uk-UA" sz="1900" dirty="0"/>
              <a:t> і/або додаткових цінностей.</a:t>
            </a:r>
          </a:p>
          <a:p>
            <a:pPr marL="0" indent="0">
              <a:spcBef>
                <a:spcPts val="0"/>
              </a:spcBef>
              <a:buNone/>
            </a:pPr>
            <a:endParaRPr lang="uk-UA" sz="1900" dirty="0"/>
          </a:p>
        </p:txBody>
      </p:sp>
    </p:spTree>
    <p:extLst>
      <p:ext uri="{BB962C8B-B14F-4D97-AF65-F5344CB8AC3E}">
        <p14:creationId xmlns:p14="http://schemas.microsoft.com/office/powerpoint/2010/main" val="558385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9" y="149902"/>
            <a:ext cx="11808212" cy="5991713"/>
          </a:xfrm>
        </p:spPr>
        <p:txBody>
          <a:bodyPr/>
          <a:lstStyle/>
          <a:p>
            <a:pPr marL="0" indent="0">
              <a:buNone/>
            </a:pPr>
            <a:r>
              <a:rPr lang="uk-UA" sz="2000" dirty="0"/>
              <a:t>У залежності від того, як довго бренд збирається проіснувати на ринку, можна виділити: </a:t>
            </a:r>
            <a:endParaRPr lang="uk-UA" sz="2000" dirty="0" smtClean="0"/>
          </a:p>
          <a:p>
            <a:pPr>
              <a:buFontTx/>
              <a:buChar char="-"/>
            </a:pPr>
            <a:r>
              <a:rPr lang="uk-UA" sz="2000" dirty="0" smtClean="0"/>
              <a:t>короткострокові </a:t>
            </a:r>
            <a:r>
              <a:rPr lang="uk-UA" sz="2000" dirty="0"/>
              <a:t>бренди; </a:t>
            </a:r>
            <a:endParaRPr lang="uk-UA" sz="2000" dirty="0" smtClean="0"/>
          </a:p>
          <a:p>
            <a:pPr>
              <a:buFontTx/>
              <a:buChar char="-"/>
            </a:pPr>
            <a:r>
              <a:rPr lang="uk-UA" sz="2000" dirty="0" smtClean="0"/>
              <a:t>- </a:t>
            </a:r>
            <a:r>
              <a:rPr lang="uk-UA" sz="2000" dirty="0"/>
              <a:t>довгострокові бренди; </a:t>
            </a:r>
            <a:endParaRPr lang="uk-UA" sz="2000" dirty="0" smtClean="0"/>
          </a:p>
          <a:p>
            <a:pPr marL="0" indent="0">
              <a:buNone/>
            </a:pPr>
            <a:r>
              <a:rPr lang="uk-UA" sz="2000" dirty="0" smtClean="0"/>
              <a:t>Основоположником </a:t>
            </a:r>
            <a:r>
              <a:rPr lang="uk-UA" sz="2000" dirty="0"/>
              <a:t>теорії короткострокових брендів вважають Дана Германа. Короткостроковими слід вважати ті бренди, які щойно з’явилися на ринку і які компанія з часом планує вивести із ринку або припинити їх розкрутку. Більшість таких брендів можна назвати брендами-одноденками</a:t>
            </a:r>
            <a:r>
              <a:rPr lang="uk-UA" sz="2000" dirty="0" smtClean="0"/>
              <a:t>.</a:t>
            </a:r>
          </a:p>
          <a:p>
            <a:pPr marL="0" indent="0">
              <a:buNone/>
            </a:pPr>
            <a:r>
              <a:rPr lang="ru-RU" sz="2000" dirty="0" err="1"/>
              <a:t>Довгостроковими</a:t>
            </a:r>
            <a:r>
              <a:rPr lang="ru-RU" sz="2000" dirty="0"/>
              <a:t> є </a:t>
            </a:r>
            <a:r>
              <a:rPr lang="ru-RU" sz="2000" dirty="0" err="1"/>
              <a:t>ті</a:t>
            </a:r>
            <a:r>
              <a:rPr lang="ru-RU" sz="2000" dirty="0"/>
              <a:t> бренди, </a:t>
            </a:r>
            <a:r>
              <a:rPr lang="ru-RU" sz="2000" dirty="0" err="1"/>
              <a:t>які</a:t>
            </a:r>
            <a:r>
              <a:rPr lang="ru-RU" sz="2000" dirty="0"/>
              <a:t> </a:t>
            </a:r>
            <a:r>
              <a:rPr lang="ru-RU" sz="2000" dirty="0" err="1"/>
              <a:t>компанія</a:t>
            </a:r>
            <a:r>
              <a:rPr lang="ru-RU" sz="2000" dirty="0"/>
              <a:t> </a:t>
            </a:r>
            <a:r>
              <a:rPr lang="ru-RU" sz="2000" dirty="0" err="1"/>
              <a:t>має</a:t>
            </a:r>
            <a:r>
              <a:rPr lang="ru-RU" sz="2000" dirty="0"/>
              <a:t> </a:t>
            </a:r>
            <a:r>
              <a:rPr lang="ru-RU" sz="2000" dirty="0" err="1"/>
              <a:t>намір</a:t>
            </a:r>
            <a:r>
              <a:rPr lang="ru-RU" sz="2000" dirty="0"/>
              <a:t> </a:t>
            </a:r>
            <a:r>
              <a:rPr lang="ru-RU" sz="2000" dirty="0" err="1"/>
              <a:t>представляти</a:t>
            </a:r>
            <a:r>
              <a:rPr lang="ru-RU" sz="2000" dirty="0"/>
              <a:t> на ринку </a:t>
            </a:r>
            <a:r>
              <a:rPr lang="ru-RU" sz="2000" dirty="0" err="1"/>
              <a:t>тривалий</a:t>
            </a:r>
            <a:r>
              <a:rPr lang="ru-RU" sz="2000" dirty="0"/>
              <a:t> </a:t>
            </a:r>
            <a:r>
              <a:rPr lang="ru-RU" sz="2000" dirty="0" err="1"/>
              <a:t>проміжок</a:t>
            </a:r>
            <a:r>
              <a:rPr lang="ru-RU" sz="2000" dirty="0"/>
              <a:t> часу і </a:t>
            </a:r>
            <a:r>
              <a:rPr lang="ru-RU" sz="2000" dirty="0" err="1"/>
              <a:t>належним</a:t>
            </a:r>
            <a:r>
              <a:rPr lang="ru-RU" sz="2000" dirty="0"/>
              <a:t> чином </a:t>
            </a:r>
            <a:r>
              <a:rPr lang="ru-RU" sz="2000" dirty="0" err="1"/>
              <a:t>їх</a:t>
            </a:r>
            <a:r>
              <a:rPr lang="ru-RU" sz="2000" dirty="0"/>
              <a:t> </a:t>
            </a:r>
            <a:r>
              <a:rPr lang="ru-RU" sz="2000" dirty="0" err="1"/>
              <a:t>просувати</a:t>
            </a:r>
            <a:r>
              <a:rPr lang="ru-RU" sz="2000" dirty="0" smtClean="0"/>
              <a:t>.</a:t>
            </a:r>
            <a:endParaRPr lang="uk-UA" sz="2000" dirty="0" smtClean="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p:txBody>
      </p:sp>
    </p:spTree>
    <p:extLst>
      <p:ext uri="{BB962C8B-B14F-4D97-AF65-F5344CB8AC3E}">
        <p14:creationId xmlns:p14="http://schemas.microsoft.com/office/powerpoint/2010/main" val="2469738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2024522" cy="603022"/>
          </a:xfrm>
        </p:spPr>
        <p:txBody>
          <a:bodyPr>
            <a:noAutofit/>
          </a:bodyPr>
          <a:lstStyle/>
          <a:p>
            <a:pPr lvl="0"/>
            <a:r>
              <a:rPr lang="uk-UA" sz="2400" b="1" i="1" dirty="0" smtClean="0">
                <a:solidFill>
                  <a:schemeClr val="bg2"/>
                </a:solidFill>
              </a:rPr>
              <a:t>2. </a:t>
            </a:r>
            <a:r>
              <a:rPr lang="ru-RU" sz="2400" b="1" dirty="0"/>
              <a:t>Упаковка та маркування товарів та їхня роль в управлінні торговою маркою</a:t>
            </a:r>
            <a:endParaRPr lang="uk-UA" sz="2400" b="1" dirty="0"/>
          </a:p>
        </p:txBody>
      </p:sp>
      <p:sp>
        <p:nvSpPr>
          <p:cNvPr id="3" name="Місце для тексту 2"/>
          <p:cNvSpPr>
            <a:spLocks noGrp="1"/>
          </p:cNvSpPr>
          <p:nvPr>
            <p:ph type="body" sz="quarter" idx="10"/>
          </p:nvPr>
        </p:nvSpPr>
        <p:spPr>
          <a:xfrm>
            <a:off x="167478" y="734518"/>
            <a:ext cx="11808212" cy="5017353"/>
          </a:xfrm>
        </p:spPr>
        <p:txBody>
          <a:bodyPr/>
          <a:lstStyle/>
          <a:p>
            <a:pPr marL="0" indent="0">
              <a:buNone/>
            </a:pPr>
            <a:r>
              <a:rPr lang="ru-RU" sz="1800" dirty="0"/>
              <a:t>Упаковка – </a:t>
            </a:r>
            <a:r>
              <a:rPr lang="ru-RU" sz="1800" dirty="0" err="1"/>
              <a:t>це</a:t>
            </a:r>
            <a:r>
              <a:rPr lang="ru-RU" sz="1800" dirty="0"/>
              <a:t> </a:t>
            </a:r>
            <a:r>
              <a:rPr lang="ru-RU" sz="1800" dirty="0" err="1"/>
              <a:t>засіб</a:t>
            </a:r>
            <a:r>
              <a:rPr lang="ru-RU" sz="1800" dirty="0"/>
              <a:t> або комплекс </a:t>
            </a:r>
            <a:r>
              <a:rPr lang="ru-RU" sz="1800" dirty="0" err="1"/>
              <a:t>засобів</a:t>
            </a:r>
            <a:r>
              <a:rPr lang="ru-RU" sz="1800" dirty="0"/>
              <a:t>, що </a:t>
            </a:r>
            <a:r>
              <a:rPr lang="ru-RU" sz="1800" dirty="0" err="1"/>
              <a:t>забезпечують</a:t>
            </a:r>
            <a:r>
              <a:rPr lang="ru-RU" sz="1800" dirty="0"/>
              <a:t> </a:t>
            </a:r>
            <a:r>
              <a:rPr lang="ru-RU" sz="1800" dirty="0" err="1"/>
              <a:t>захист</a:t>
            </a:r>
            <a:r>
              <a:rPr lang="ru-RU" sz="1800" dirty="0"/>
              <a:t> товару при його </a:t>
            </a:r>
            <a:r>
              <a:rPr lang="ru-RU" sz="1800" dirty="0" err="1"/>
              <a:t>русі</a:t>
            </a:r>
            <a:r>
              <a:rPr lang="ru-RU" sz="1800" dirty="0"/>
              <a:t> </a:t>
            </a:r>
            <a:r>
              <a:rPr lang="ru-RU" sz="1800" dirty="0" err="1"/>
              <a:t>від</a:t>
            </a:r>
            <a:r>
              <a:rPr lang="ru-RU" sz="1800" dirty="0"/>
              <a:t> </a:t>
            </a:r>
            <a:r>
              <a:rPr lang="ru-RU" sz="1800" dirty="0" err="1"/>
              <a:t>виробника</a:t>
            </a:r>
            <a:r>
              <a:rPr lang="ru-RU" sz="1800" dirty="0"/>
              <a:t> до </a:t>
            </a:r>
            <a:r>
              <a:rPr lang="ru-RU" sz="1800" dirty="0" err="1"/>
              <a:t>споживача</a:t>
            </a:r>
            <a:r>
              <a:rPr lang="ru-RU" sz="1800" dirty="0"/>
              <a:t>. </a:t>
            </a:r>
            <a:endParaRPr lang="ru-RU" sz="1800" dirty="0" smtClean="0"/>
          </a:p>
          <a:p>
            <a:pPr marL="0" indent="0">
              <a:buNone/>
            </a:pPr>
            <a:r>
              <a:rPr lang="ru-RU" sz="1800" dirty="0" err="1" smtClean="0"/>
              <a:t>Синонімом</a:t>
            </a:r>
            <a:r>
              <a:rPr lang="ru-RU" sz="1800" dirty="0" smtClean="0"/>
              <a:t> </a:t>
            </a:r>
            <a:r>
              <a:rPr lang="ru-RU" sz="1800" dirty="0"/>
              <a:t>упаковки-</a:t>
            </a:r>
            <a:r>
              <a:rPr lang="ru-RU" sz="1800" dirty="0" err="1"/>
              <a:t>оболонки</a:t>
            </a:r>
            <a:r>
              <a:rPr lang="ru-RU" sz="1800" dirty="0"/>
              <a:t> є </a:t>
            </a:r>
            <a:r>
              <a:rPr lang="ru-RU" sz="1800" dirty="0" smtClean="0"/>
              <a:t>тара</a:t>
            </a:r>
          </a:p>
          <a:p>
            <a:pPr marL="0" indent="0">
              <a:buNone/>
            </a:pPr>
            <a:r>
              <a:rPr lang="uk-UA" sz="1800" dirty="0"/>
              <a:t>Функції упаковки: 1. Захищає товар від ушкоджень. 2. Являє собою метод розфасовки товару. 3. Є джерелом інформації про товар. 4. Відіграє роль продавця, тобто привертає увагу до товару, описує його властивості, робить сприятливе враження на покупця. 5. Створює образ фірми через її марку. 6. Надає широкі можливості для різного роду новаторства</a:t>
            </a:r>
            <a:r>
              <a:rPr lang="uk-UA" sz="1800" dirty="0" smtClean="0"/>
              <a:t>.</a:t>
            </a:r>
          </a:p>
          <a:p>
            <a:pPr marL="0" indent="0">
              <a:buNone/>
            </a:pPr>
            <a:r>
              <a:rPr lang="uk-UA" sz="1800" dirty="0"/>
              <a:t>Виділяють такі види упаковки товару в залежності від приналежності товарів: </a:t>
            </a:r>
            <a:endParaRPr lang="uk-UA" sz="1800" dirty="0" smtClean="0"/>
          </a:p>
          <a:p>
            <a:pPr marL="457200" indent="-457200">
              <a:buAutoNum type="arabicParenR"/>
            </a:pPr>
            <a:r>
              <a:rPr lang="uk-UA" sz="1800" dirty="0" smtClean="0"/>
              <a:t>внутрішня </a:t>
            </a:r>
            <a:r>
              <a:rPr lang="uk-UA" sz="1800" dirty="0"/>
              <a:t>упаковка. Це безпосереднє вмістище товарів. Наприклад, для парфумів внутрішньою упаковкою слугує пляшка, в яку вони налиті; </a:t>
            </a:r>
            <a:endParaRPr lang="uk-UA" sz="1800" dirty="0" smtClean="0"/>
          </a:p>
          <a:p>
            <a:pPr marL="457200" indent="-457200">
              <a:buAutoNum type="arabicParenR"/>
            </a:pPr>
            <a:r>
              <a:rPr lang="uk-UA" sz="1800" dirty="0" smtClean="0"/>
              <a:t>зовнішня </a:t>
            </a:r>
            <a:r>
              <a:rPr lang="uk-UA" sz="1800" dirty="0"/>
              <a:t>упаковка. Це матеріал, що слугує захистом для внутрішньої упаковки й видаляється при підготовці товару до безпосереднього споживання. Для флакону парфумів зовнішньою упаковкою є картонна коробка, яка забезпечує додатковий захист; </a:t>
            </a:r>
            <a:endParaRPr lang="uk-UA" sz="1800" dirty="0" smtClean="0"/>
          </a:p>
          <a:p>
            <a:pPr marL="457200" indent="-457200">
              <a:buAutoNum type="arabicParenR"/>
            </a:pPr>
            <a:r>
              <a:rPr lang="uk-UA" sz="1800" dirty="0" smtClean="0"/>
              <a:t>транспортна </a:t>
            </a:r>
            <a:r>
              <a:rPr lang="uk-UA" sz="1800" dirty="0"/>
              <a:t>упаковка. Це тара, яка необхідна для зберігання, ідентифікації або транспортування товару.</a:t>
            </a:r>
          </a:p>
          <a:p>
            <a:pPr marL="0" indent="0">
              <a:lnSpc>
                <a:spcPct val="105000"/>
              </a:lnSpc>
              <a:spcBef>
                <a:spcPts val="600"/>
              </a:spcBef>
              <a:buNone/>
            </a:pPr>
            <a:endParaRPr lang="uk-UA" sz="1800" dirty="0"/>
          </a:p>
          <a:p>
            <a:pPr marL="0" indent="0">
              <a:lnSpc>
                <a:spcPct val="105000"/>
              </a:lnSpc>
              <a:spcBef>
                <a:spcPts val="600"/>
              </a:spcBef>
              <a:buNone/>
            </a:pPr>
            <a:endParaRPr lang="uk-UA" sz="1800" dirty="0"/>
          </a:p>
          <a:p>
            <a:pPr marL="0" indent="0">
              <a:lnSpc>
                <a:spcPct val="105000"/>
              </a:lnSpc>
              <a:spcBef>
                <a:spcPts val="600"/>
              </a:spcBef>
              <a:buNone/>
            </a:pPr>
            <a:endParaRPr lang="uk-UA" sz="1800" dirty="0"/>
          </a:p>
          <a:p>
            <a:pPr marL="0" indent="0">
              <a:lnSpc>
                <a:spcPct val="105000"/>
              </a:lnSpc>
              <a:spcBef>
                <a:spcPts val="600"/>
              </a:spcBef>
              <a:buNone/>
            </a:pPr>
            <a:endParaRPr lang="uk-UA" sz="1800" dirty="0"/>
          </a:p>
          <a:p>
            <a:pPr marL="0" indent="0">
              <a:lnSpc>
                <a:spcPct val="105000"/>
              </a:lnSpc>
              <a:spcBef>
                <a:spcPts val="600"/>
              </a:spcBef>
              <a:buNone/>
            </a:pPr>
            <a:endParaRPr lang="uk-UA" sz="1800" dirty="0"/>
          </a:p>
        </p:txBody>
      </p:sp>
    </p:spTree>
    <p:extLst>
      <p:ext uri="{BB962C8B-B14F-4D97-AF65-F5344CB8AC3E}">
        <p14:creationId xmlns:p14="http://schemas.microsoft.com/office/powerpoint/2010/main" val="2814147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04931" y="0"/>
            <a:ext cx="11870759" cy="5751871"/>
          </a:xfrm>
        </p:spPr>
        <p:txBody>
          <a:bodyPr/>
          <a:lstStyle/>
          <a:p>
            <a:pPr marL="0" indent="0">
              <a:lnSpc>
                <a:spcPct val="100000"/>
              </a:lnSpc>
              <a:spcBef>
                <a:spcPts val="0"/>
              </a:spcBef>
              <a:buNone/>
            </a:pPr>
            <a:r>
              <a:rPr lang="ru-RU" sz="1800" dirty="0"/>
              <a:t>За </a:t>
            </a:r>
            <a:r>
              <a:rPr lang="ru-RU" sz="1800" dirty="0" err="1"/>
              <a:t>ступенем</a:t>
            </a:r>
            <a:r>
              <a:rPr lang="ru-RU" sz="1800" dirty="0"/>
              <a:t> </a:t>
            </a:r>
            <a:r>
              <a:rPr lang="ru-RU" sz="1800" dirty="0" err="1"/>
              <a:t>оборотності</a:t>
            </a:r>
            <a:r>
              <a:rPr lang="ru-RU" sz="1800" dirty="0"/>
              <a:t> </a:t>
            </a:r>
            <a:r>
              <a:rPr lang="ru-RU" sz="1800" dirty="0" err="1"/>
              <a:t>розрізняють</a:t>
            </a:r>
            <a:r>
              <a:rPr lang="ru-RU" sz="1800" dirty="0"/>
              <a:t>: </a:t>
            </a:r>
            <a:endParaRPr lang="ru-RU" sz="1800" dirty="0" smtClean="0"/>
          </a:p>
          <a:p>
            <a:pPr marL="0" indent="0">
              <a:lnSpc>
                <a:spcPct val="100000"/>
              </a:lnSpc>
              <a:spcBef>
                <a:spcPts val="0"/>
              </a:spcBef>
              <a:buNone/>
            </a:pPr>
            <a:r>
              <a:rPr lang="ru-RU" sz="1800" dirty="0" err="1" smtClean="0"/>
              <a:t>багатооборотна</a:t>
            </a:r>
            <a:r>
              <a:rPr lang="ru-RU" sz="1800" dirty="0" smtClean="0"/>
              <a:t> </a:t>
            </a:r>
            <a:r>
              <a:rPr lang="ru-RU" sz="1800" dirty="0"/>
              <a:t>тара – </a:t>
            </a:r>
            <a:r>
              <a:rPr lang="ru-RU" sz="1800" dirty="0" err="1"/>
              <a:t>призначена</a:t>
            </a:r>
            <a:r>
              <a:rPr lang="ru-RU" sz="1800" dirty="0"/>
              <a:t> для </a:t>
            </a:r>
            <a:r>
              <a:rPr lang="ru-RU" sz="1800" dirty="0" err="1"/>
              <a:t>багаторазового</a:t>
            </a:r>
            <a:r>
              <a:rPr lang="ru-RU" sz="1800" dirty="0"/>
              <a:t> </a:t>
            </a:r>
            <a:r>
              <a:rPr lang="ru-RU" sz="1800" dirty="0" err="1"/>
              <a:t>використання</a:t>
            </a:r>
            <a:r>
              <a:rPr lang="ru-RU" sz="1800" dirty="0"/>
              <a:t>; </a:t>
            </a:r>
            <a:endParaRPr lang="ru-RU" sz="1800" dirty="0" smtClean="0"/>
          </a:p>
          <a:p>
            <a:pPr marL="0" indent="0">
              <a:lnSpc>
                <a:spcPct val="100000"/>
              </a:lnSpc>
              <a:spcBef>
                <a:spcPts val="0"/>
              </a:spcBef>
              <a:buNone/>
            </a:pPr>
            <a:r>
              <a:rPr lang="ru-RU" sz="1800" dirty="0" err="1"/>
              <a:t>поворотна</a:t>
            </a:r>
            <a:r>
              <a:rPr lang="ru-RU" sz="1800" dirty="0"/>
              <a:t> тара – тара, що </a:t>
            </a:r>
            <a:r>
              <a:rPr lang="ru-RU" sz="1800" dirty="0" err="1"/>
              <a:t>була</a:t>
            </a:r>
            <a:r>
              <a:rPr lang="ru-RU" sz="1800" dirty="0"/>
              <a:t> у </a:t>
            </a:r>
            <a:r>
              <a:rPr lang="ru-RU" sz="1800" dirty="0" err="1"/>
              <a:t>використанні</a:t>
            </a:r>
            <a:r>
              <a:rPr lang="ru-RU" sz="1800" dirty="0"/>
              <a:t>, що </a:t>
            </a:r>
            <a:r>
              <a:rPr lang="ru-RU" sz="1800" dirty="0" err="1"/>
              <a:t>має</a:t>
            </a:r>
            <a:r>
              <a:rPr lang="ru-RU" sz="1800" dirty="0"/>
              <a:t> бути </a:t>
            </a:r>
            <a:r>
              <a:rPr lang="ru-RU" sz="1800" dirty="0" err="1"/>
              <a:t>повернена</a:t>
            </a:r>
            <a:r>
              <a:rPr lang="ru-RU" sz="1800" dirty="0"/>
              <a:t> </a:t>
            </a:r>
            <a:r>
              <a:rPr lang="ru-RU" sz="1800" dirty="0" err="1"/>
              <a:t>постачальнику</a:t>
            </a:r>
            <a:r>
              <a:rPr lang="ru-RU" sz="1800" dirty="0"/>
              <a:t>; </a:t>
            </a:r>
            <a:endParaRPr lang="ru-RU" sz="1800" dirty="0" smtClean="0"/>
          </a:p>
          <a:p>
            <a:pPr marL="0" indent="0">
              <a:lnSpc>
                <a:spcPct val="100000"/>
              </a:lnSpc>
              <a:spcBef>
                <a:spcPts val="0"/>
              </a:spcBef>
              <a:buNone/>
            </a:pPr>
            <a:r>
              <a:rPr lang="ru-RU" sz="1800" dirty="0" err="1" smtClean="0"/>
              <a:t>безповоротна</a:t>
            </a:r>
            <a:r>
              <a:rPr lang="ru-RU" sz="1800" dirty="0" smtClean="0"/>
              <a:t> </a:t>
            </a:r>
            <a:r>
              <a:rPr lang="ru-RU" sz="1800" dirty="0"/>
              <a:t>– тара, яка </a:t>
            </a:r>
            <a:r>
              <a:rPr lang="ru-RU" sz="1800" dirty="0" err="1"/>
              <a:t>утилізується</a:t>
            </a:r>
            <a:r>
              <a:rPr lang="ru-RU" sz="1800" dirty="0"/>
              <a:t> </a:t>
            </a:r>
            <a:r>
              <a:rPr lang="ru-RU" sz="1800" dirty="0" err="1"/>
              <a:t>після</a:t>
            </a:r>
            <a:r>
              <a:rPr lang="ru-RU" sz="1800" dirty="0"/>
              <a:t> </a:t>
            </a:r>
            <a:r>
              <a:rPr lang="ru-RU" sz="1800" dirty="0" err="1"/>
              <a:t>використання</a:t>
            </a:r>
            <a:r>
              <a:rPr lang="ru-RU" sz="1800" dirty="0"/>
              <a:t> товару </a:t>
            </a:r>
            <a:r>
              <a:rPr lang="ru-RU" sz="1800" dirty="0" err="1"/>
              <a:t>кінцевим</a:t>
            </a:r>
            <a:r>
              <a:rPr lang="ru-RU" sz="1800" dirty="0"/>
              <a:t> </a:t>
            </a:r>
            <a:r>
              <a:rPr lang="ru-RU" sz="1800" dirty="0" err="1"/>
              <a:t>споживачем</a:t>
            </a:r>
            <a:r>
              <a:rPr lang="ru-RU" sz="1800" dirty="0" smtClean="0"/>
              <a:t>.</a:t>
            </a:r>
          </a:p>
          <a:p>
            <a:pPr marL="0" indent="0">
              <a:lnSpc>
                <a:spcPct val="100000"/>
              </a:lnSpc>
              <a:spcBef>
                <a:spcPts val="0"/>
              </a:spcBef>
              <a:buNone/>
            </a:pPr>
            <a:r>
              <a:rPr lang="uk-UA" sz="1800" dirty="0"/>
              <a:t>У залежності від матеріалу виготовлення упаковка характеризується двома критеріями: </a:t>
            </a:r>
            <a:endParaRPr lang="uk-UA" sz="1800" dirty="0" smtClean="0"/>
          </a:p>
          <a:p>
            <a:pPr>
              <a:lnSpc>
                <a:spcPct val="100000"/>
              </a:lnSpc>
              <a:spcBef>
                <a:spcPts val="0"/>
              </a:spcBef>
              <a:buFontTx/>
              <a:buChar char="-"/>
            </a:pPr>
            <a:r>
              <a:rPr lang="uk-UA" sz="1800" dirty="0" smtClean="0"/>
              <a:t>здатністю </a:t>
            </a:r>
            <a:r>
              <a:rPr lang="uk-UA" sz="1800" dirty="0"/>
              <a:t>матеріалу до утилізації, вимога, що є обов’язковою щодо одноразової упаковки в багатьох країнах. З цієї причини, зокрема, заохочується ввезення товарів у багатооборотної тарі зі скла; </a:t>
            </a:r>
            <a:endParaRPr lang="uk-UA" sz="1800" dirty="0" smtClean="0"/>
          </a:p>
          <a:p>
            <a:pPr>
              <a:lnSpc>
                <a:spcPct val="100000"/>
              </a:lnSpc>
              <a:spcBef>
                <a:spcPts val="0"/>
              </a:spcBef>
              <a:buFontTx/>
              <a:buChar char="-"/>
            </a:pPr>
            <a:r>
              <a:rPr lang="uk-UA" sz="1800" dirty="0" smtClean="0"/>
              <a:t>оптимальне </a:t>
            </a:r>
            <a:r>
              <a:rPr lang="uk-UA" sz="1800" dirty="0"/>
              <a:t>співвідношення матеріалів і ціни. Найпоширенішим матеріалом для упаковки товарів широкого вжитку є </a:t>
            </a:r>
            <a:r>
              <a:rPr lang="uk-UA" sz="1800" dirty="0" err="1"/>
              <a:t>гофрокартон</a:t>
            </a:r>
            <a:r>
              <a:rPr lang="uk-UA" sz="1800" dirty="0"/>
              <a:t>, що характеризується низькою вартістю, простотою в обробці, мінімальною вагою і досить високою механічною стійкістю</a:t>
            </a:r>
            <a:r>
              <a:rPr lang="uk-UA" sz="1800" dirty="0" smtClean="0"/>
              <a:t>.</a:t>
            </a:r>
          </a:p>
          <a:p>
            <a:pPr marL="0" indent="0">
              <a:buNone/>
            </a:pPr>
            <a:r>
              <a:rPr lang="uk-UA" sz="1800" dirty="0"/>
              <a:t>Основні вимоги, що пред’являються до упаковки товару: </a:t>
            </a:r>
            <a:endParaRPr lang="uk-UA" sz="1800" dirty="0" smtClean="0"/>
          </a:p>
          <a:p>
            <a:pPr marL="0" indent="0">
              <a:buNone/>
            </a:pPr>
            <a:r>
              <a:rPr lang="uk-UA" sz="1800" dirty="0" smtClean="0"/>
              <a:t>• </a:t>
            </a:r>
            <a:r>
              <a:rPr lang="uk-UA" sz="1800" dirty="0"/>
              <a:t>текст та ілюстрації, що розміщуються на упаковці, повинні бути чіткими, однозначними і відповідати змісту товару, не вводити в оману покупця про кількість і якість міститься в упаковці товару; </a:t>
            </a:r>
            <a:endParaRPr lang="uk-UA" sz="1800" dirty="0" smtClean="0"/>
          </a:p>
          <a:p>
            <a:pPr marL="0" indent="0">
              <a:buNone/>
            </a:pPr>
            <a:r>
              <a:rPr lang="uk-UA" sz="1800" dirty="0" smtClean="0"/>
              <a:t>• </a:t>
            </a:r>
            <a:r>
              <a:rPr lang="uk-UA" sz="1800" dirty="0"/>
              <a:t>дані про масу, об’єм і кількість упакованого матеріалу повинні бути за можливості округленими (наприклад, 100 г, 500 м); </a:t>
            </a:r>
            <a:endParaRPr lang="uk-UA" sz="1800" dirty="0" smtClean="0"/>
          </a:p>
          <a:p>
            <a:pPr marL="0" indent="0">
              <a:buNone/>
            </a:pPr>
            <a:r>
              <a:rPr lang="uk-UA" sz="1800" dirty="0" smtClean="0"/>
              <a:t>• </a:t>
            </a:r>
            <a:r>
              <a:rPr lang="uk-UA" sz="1800" dirty="0"/>
              <a:t>контроль за дотриманням термінів придатності товару повинен здійснюватися на основі спеціальної вказівки, розміщеної на упаковці.</a:t>
            </a:r>
            <a:endParaRPr lang="uk-UA" sz="1800" dirty="0" smtClean="0"/>
          </a:p>
          <a:p>
            <a:pPr marL="0" indent="0">
              <a:lnSpc>
                <a:spcPct val="105000"/>
              </a:lnSpc>
              <a:spcBef>
                <a:spcPts val="600"/>
              </a:spcBef>
              <a:buNone/>
            </a:pPr>
            <a:endParaRPr lang="uk-UA" sz="1800" dirty="0"/>
          </a:p>
          <a:p>
            <a:pPr marL="0" indent="0">
              <a:lnSpc>
                <a:spcPct val="105000"/>
              </a:lnSpc>
              <a:spcBef>
                <a:spcPts val="600"/>
              </a:spcBef>
              <a:buNone/>
            </a:pPr>
            <a:endParaRPr lang="uk-UA" sz="1800" dirty="0"/>
          </a:p>
          <a:p>
            <a:pPr marL="0" indent="0">
              <a:lnSpc>
                <a:spcPct val="105000"/>
              </a:lnSpc>
              <a:spcBef>
                <a:spcPts val="600"/>
              </a:spcBef>
              <a:buNone/>
            </a:pPr>
            <a:endParaRPr lang="uk-UA" sz="1800" dirty="0"/>
          </a:p>
          <a:p>
            <a:pPr marL="0" indent="0">
              <a:lnSpc>
                <a:spcPct val="105000"/>
              </a:lnSpc>
              <a:spcBef>
                <a:spcPts val="600"/>
              </a:spcBef>
              <a:buNone/>
            </a:pPr>
            <a:endParaRPr lang="uk-UA" sz="1800" dirty="0"/>
          </a:p>
        </p:txBody>
      </p:sp>
    </p:spTree>
    <p:extLst>
      <p:ext uri="{BB962C8B-B14F-4D97-AF65-F5344CB8AC3E}">
        <p14:creationId xmlns:p14="http://schemas.microsoft.com/office/powerpoint/2010/main" val="3845389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1870759" cy="5751871"/>
          </a:xfrm>
        </p:spPr>
        <p:txBody>
          <a:bodyPr/>
          <a:lstStyle/>
          <a:p>
            <a:pPr marL="0" indent="0">
              <a:lnSpc>
                <a:spcPct val="100000"/>
              </a:lnSpc>
              <a:spcBef>
                <a:spcPts val="0"/>
              </a:spcBef>
              <a:buNone/>
            </a:pPr>
            <a:r>
              <a:rPr lang="uk-UA" sz="1800" dirty="0"/>
              <a:t>Створення упаковки передбачає наступну послідовність: </a:t>
            </a:r>
            <a:endParaRPr lang="uk-UA" sz="1800" dirty="0" smtClean="0"/>
          </a:p>
          <a:p>
            <a:pPr marL="0" indent="0">
              <a:lnSpc>
                <a:spcPct val="100000"/>
              </a:lnSpc>
              <a:spcBef>
                <a:spcPts val="0"/>
              </a:spcBef>
              <a:buNone/>
            </a:pPr>
            <a:r>
              <a:rPr lang="uk-UA" sz="1800" dirty="0" smtClean="0"/>
              <a:t>• </a:t>
            </a:r>
            <a:r>
              <a:rPr lang="uk-UA" sz="1800" dirty="0"/>
              <a:t>формування концепції упаковки, яка повинна визначати її основну функцію (надійний захист, чітка інформаційна спрямованість на покупця, новий метод роздачі і т. д.); </a:t>
            </a:r>
            <a:endParaRPr lang="uk-UA" sz="1800" dirty="0" smtClean="0"/>
          </a:p>
          <a:p>
            <a:pPr marL="0" indent="0">
              <a:lnSpc>
                <a:spcPct val="100000"/>
              </a:lnSpc>
              <a:spcBef>
                <a:spcPts val="0"/>
              </a:spcBef>
              <a:buNone/>
            </a:pPr>
            <a:r>
              <a:rPr lang="uk-UA" sz="1800" dirty="0" smtClean="0"/>
              <a:t>• </a:t>
            </a:r>
            <a:r>
              <a:rPr lang="uk-UA" sz="1800" dirty="0"/>
              <a:t>прийняття рішення щодо її конструкції (розміри, форму, матеріалі, кольорі, текстовому оформленні, наявності марочного </a:t>
            </a:r>
            <a:r>
              <a:rPr lang="uk-UA" sz="1800" dirty="0" err="1"/>
              <a:t>знака</a:t>
            </a:r>
            <a:r>
              <a:rPr lang="uk-UA" sz="1800" dirty="0"/>
              <a:t>); </a:t>
            </a:r>
            <a:endParaRPr lang="uk-UA" sz="1800" dirty="0" smtClean="0"/>
          </a:p>
          <a:p>
            <a:pPr marL="0" indent="0">
              <a:lnSpc>
                <a:spcPct val="100000"/>
              </a:lnSpc>
              <a:spcBef>
                <a:spcPts val="0"/>
              </a:spcBef>
              <a:buNone/>
            </a:pPr>
            <a:r>
              <a:rPr lang="uk-UA" sz="1800" dirty="0" smtClean="0"/>
              <a:t>• </a:t>
            </a:r>
            <a:r>
              <a:rPr lang="uk-UA" sz="1800" dirty="0"/>
              <a:t>проведення серії випробувань (технічні випробування, випробування на оглядовість і зовнішній вигляд тощо</a:t>
            </a:r>
            <a:r>
              <a:rPr lang="uk-UA" sz="1800" dirty="0" smtClean="0"/>
              <a:t>)</a:t>
            </a:r>
          </a:p>
          <a:p>
            <a:pPr marL="0" indent="0">
              <a:lnSpc>
                <a:spcPct val="100000"/>
              </a:lnSpc>
              <a:spcBef>
                <a:spcPts val="0"/>
              </a:spcBef>
              <a:buNone/>
            </a:pPr>
            <a:r>
              <a:rPr lang="uk-UA" sz="1800" dirty="0"/>
              <a:t>Маркування – це комплекс написів, умовних позначень та зображень, які розміщені на зовнішній упаковці, транспортних етикетках і власне товарі для цілей індивідуалізації, транспортування, завантаження та розвантаження товару</a:t>
            </a:r>
            <a:r>
              <a:rPr lang="uk-UA" sz="1800" dirty="0" smtClean="0"/>
              <a:t>.</a:t>
            </a:r>
          </a:p>
          <a:p>
            <a:pPr marL="0" indent="0">
              <a:lnSpc>
                <a:spcPct val="100000"/>
              </a:lnSpc>
              <a:spcBef>
                <a:spcPts val="0"/>
              </a:spcBef>
              <a:buNone/>
            </a:pPr>
            <a:endParaRPr lang="uk-UA" sz="1800" dirty="0"/>
          </a:p>
          <a:p>
            <a:pPr marL="0" indent="0">
              <a:lnSpc>
                <a:spcPct val="100000"/>
              </a:lnSpc>
              <a:spcBef>
                <a:spcPts val="0"/>
              </a:spcBef>
              <a:buNone/>
            </a:pPr>
            <a:r>
              <a:rPr lang="ru-RU" sz="1800" dirty="0"/>
              <a:t>Маркування повинно </a:t>
            </a:r>
            <a:r>
              <a:rPr lang="ru-RU" sz="1800" dirty="0" err="1"/>
              <a:t>містити</a:t>
            </a:r>
            <a:r>
              <a:rPr lang="ru-RU" sz="1800" dirty="0"/>
              <a:t> </a:t>
            </a:r>
            <a:r>
              <a:rPr lang="ru-RU" sz="1800" dirty="0" err="1"/>
              <a:t>відомості</a:t>
            </a:r>
            <a:r>
              <a:rPr lang="ru-RU" sz="1800" dirty="0"/>
              <a:t>, </a:t>
            </a:r>
            <a:r>
              <a:rPr lang="ru-RU" sz="1800" dirty="0" err="1"/>
              <a:t>призначені</a:t>
            </a:r>
            <a:r>
              <a:rPr lang="ru-RU" sz="1800" dirty="0"/>
              <a:t> </a:t>
            </a:r>
            <a:r>
              <a:rPr lang="ru-RU" sz="1800" dirty="0" err="1"/>
              <a:t>різним</a:t>
            </a:r>
            <a:r>
              <a:rPr lang="ru-RU" sz="1800" dirty="0"/>
              <a:t> адресатам: </a:t>
            </a:r>
            <a:endParaRPr lang="ru-RU" sz="1800" dirty="0" smtClean="0"/>
          </a:p>
          <a:p>
            <a:pPr marL="342900" indent="-342900">
              <a:lnSpc>
                <a:spcPct val="100000"/>
              </a:lnSpc>
              <a:spcBef>
                <a:spcPts val="0"/>
              </a:spcBef>
              <a:buAutoNum type="arabicPeriod"/>
            </a:pPr>
            <a:r>
              <a:rPr lang="ru-RU" sz="1800" dirty="0" smtClean="0"/>
              <a:t>Для </a:t>
            </a:r>
            <a:r>
              <a:rPr lang="ru-RU" sz="1800" dirty="0" err="1"/>
              <a:t>покупця</a:t>
            </a:r>
            <a:r>
              <a:rPr lang="ru-RU" sz="1800" dirty="0"/>
              <a:t> (</a:t>
            </a:r>
            <a:r>
              <a:rPr lang="ru-RU" sz="1800" dirty="0" err="1"/>
              <a:t>товарне</a:t>
            </a:r>
            <a:r>
              <a:rPr lang="ru-RU" sz="1800" dirty="0"/>
              <a:t> маркування). </a:t>
            </a:r>
            <a:r>
              <a:rPr lang="ru-RU" sz="1800" dirty="0" err="1"/>
              <a:t>Написи</a:t>
            </a:r>
            <a:r>
              <a:rPr lang="ru-RU" sz="1800" dirty="0"/>
              <a:t> для </a:t>
            </a:r>
            <a:r>
              <a:rPr lang="ru-RU" sz="1800" dirty="0" err="1"/>
              <a:t>покупця</a:t>
            </a:r>
            <a:r>
              <a:rPr lang="ru-RU" sz="1800" dirty="0"/>
              <a:t> </a:t>
            </a:r>
            <a:r>
              <a:rPr lang="ru-RU" sz="1800" dirty="0" err="1"/>
              <a:t>повинні</a:t>
            </a:r>
            <a:r>
              <a:rPr lang="ru-RU" sz="1800" dirty="0"/>
              <a:t> бути </a:t>
            </a:r>
            <a:r>
              <a:rPr lang="ru-RU" sz="1800" dirty="0" err="1"/>
              <a:t>зроблені</a:t>
            </a:r>
            <a:r>
              <a:rPr lang="ru-RU" sz="1800" dirty="0"/>
              <a:t> на </a:t>
            </a:r>
            <a:r>
              <a:rPr lang="ru-RU" sz="1800" dirty="0" err="1"/>
              <a:t>мові</a:t>
            </a:r>
            <a:r>
              <a:rPr lang="ru-RU" sz="1800" dirty="0"/>
              <a:t> </a:t>
            </a:r>
            <a:r>
              <a:rPr lang="ru-RU" sz="1800" dirty="0" err="1"/>
              <a:t>країни</a:t>
            </a:r>
            <a:r>
              <a:rPr lang="ru-RU" sz="1800" dirty="0"/>
              <a:t> </a:t>
            </a:r>
            <a:r>
              <a:rPr lang="ru-RU" sz="1800" dirty="0" err="1"/>
              <a:t>покупця</a:t>
            </a:r>
            <a:r>
              <a:rPr lang="ru-RU" sz="1800" dirty="0"/>
              <a:t>. </a:t>
            </a:r>
            <a:r>
              <a:rPr lang="ru-RU" sz="1800" dirty="0" err="1"/>
              <a:t>Якщо</a:t>
            </a:r>
            <a:r>
              <a:rPr lang="ru-RU" sz="1800" dirty="0"/>
              <a:t> </a:t>
            </a:r>
            <a:r>
              <a:rPr lang="ru-RU" sz="1800" dirty="0" err="1"/>
              <a:t>передбачається</a:t>
            </a:r>
            <a:r>
              <a:rPr lang="ru-RU" sz="1800" dirty="0"/>
              <a:t> </a:t>
            </a:r>
            <a:r>
              <a:rPr lang="ru-RU" sz="1800" dirty="0" err="1"/>
              <a:t>тривале</a:t>
            </a:r>
            <a:r>
              <a:rPr lang="ru-RU" sz="1800" dirty="0"/>
              <a:t> </a:t>
            </a:r>
            <a:r>
              <a:rPr lang="ru-RU" sz="1800" dirty="0" err="1"/>
              <a:t>транспортування</a:t>
            </a:r>
            <a:r>
              <a:rPr lang="ru-RU" sz="1800" dirty="0"/>
              <a:t> по </a:t>
            </a:r>
            <a:r>
              <a:rPr lang="ru-RU" sz="1800" dirty="0" err="1"/>
              <a:t>території</a:t>
            </a:r>
            <a:r>
              <a:rPr lang="ru-RU" sz="1800" dirty="0"/>
              <a:t> </a:t>
            </a:r>
            <a:r>
              <a:rPr lang="ru-RU" sz="1800" dirty="0" err="1"/>
              <a:t>країни</a:t>
            </a:r>
            <a:r>
              <a:rPr lang="ru-RU" sz="1800" dirty="0"/>
              <a:t> </a:t>
            </a:r>
            <a:r>
              <a:rPr lang="ru-RU" sz="1800" dirty="0" err="1"/>
              <a:t>виробника</a:t>
            </a:r>
            <a:r>
              <a:rPr lang="ru-RU" sz="1800" dirty="0"/>
              <a:t>, </a:t>
            </a:r>
            <a:r>
              <a:rPr lang="ru-RU" sz="1800" dirty="0" err="1"/>
              <a:t>написи</a:t>
            </a:r>
            <a:r>
              <a:rPr lang="ru-RU" sz="1800" dirty="0"/>
              <a:t> </a:t>
            </a:r>
            <a:r>
              <a:rPr lang="ru-RU" sz="1800" dirty="0" err="1"/>
              <a:t>також</a:t>
            </a:r>
            <a:r>
              <a:rPr lang="ru-RU" sz="1800" dirty="0"/>
              <a:t> </a:t>
            </a:r>
            <a:r>
              <a:rPr lang="ru-RU" sz="1800" dirty="0" err="1"/>
              <a:t>повинні</a:t>
            </a:r>
            <a:r>
              <a:rPr lang="ru-RU" sz="1800" dirty="0"/>
              <a:t> </a:t>
            </a:r>
            <a:r>
              <a:rPr lang="ru-RU" sz="1800" dirty="0" err="1"/>
              <a:t>дублюватися</a:t>
            </a:r>
            <a:r>
              <a:rPr lang="ru-RU" sz="1800" dirty="0"/>
              <a:t> </a:t>
            </a:r>
            <a:r>
              <a:rPr lang="ru-RU" sz="1800" dirty="0" err="1"/>
              <a:t>мовою</a:t>
            </a:r>
            <a:r>
              <a:rPr lang="ru-RU" sz="1800" dirty="0"/>
              <a:t> </a:t>
            </a:r>
            <a:r>
              <a:rPr lang="ru-RU" sz="1800" dirty="0" err="1"/>
              <a:t>країни</a:t>
            </a:r>
            <a:r>
              <a:rPr lang="ru-RU" sz="1800" dirty="0"/>
              <a:t> </a:t>
            </a:r>
            <a:r>
              <a:rPr lang="ru-RU" sz="1800" dirty="0" err="1"/>
              <a:t>виробника</a:t>
            </a:r>
            <a:r>
              <a:rPr lang="ru-RU" sz="1800" dirty="0" smtClean="0"/>
              <a:t>.</a:t>
            </a:r>
          </a:p>
          <a:p>
            <a:pPr marL="342900" indent="-342900">
              <a:lnSpc>
                <a:spcPct val="100000"/>
              </a:lnSpc>
              <a:spcBef>
                <a:spcPts val="0"/>
              </a:spcBef>
              <a:buAutoNum type="arabicPeriod"/>
            </a:pPr>
            <a:r>
              <a:rPr lang="ru-RU" sz="1800" dirty="0" smtClean="0"/>
              <a:t> </a:t>
            </a:r>
            <a:r>
              <a:rPr lang="ru-RU" sz="1800" dirty="0"/>
              <a:t>Для </a:t>
            </a:r>
            <a:r>
              <a:rPr lang="ru-RU" sz="1800" dirty="0" err="1"/>
              <a:t>перевізника</a:t>
            </a:r>
            <a:r>
              <a:rPr lang="ru-RU" sz="1800" dirty="0"/>
              <a:t> (</a:t>
            </a:r>
            <a:r>
              <a:rPr lang="ru-RU" sz="1800" dirty="0" err="1"/>
              <a:t>транспортне</a:t>
            </a:r>
            <a:r>
              <a:rPr lang="ru-RU" sz="1800" dirty="0"/>
              <a:t> маркування</a:t>
            </a:r>
            <a:r>
              <a:rPr lang="ru-RU" sz="1800" dirty="0" smtClean="0"/>
              <a:t>)</a:t>
            </a:r>
          </a:p>
          <a:p>
            <a:pPr marL="342900" indent="-342900">
              <a:lnSpc>
                <a:spcPct val="100000"/>
              </a:lnSpc>
              <a:spcBef>
                <a:spcPts val="0"/>
              </a:spcBef>
              <a:buAutoNum type="arabicPeriod"/>
            </a:pPr>
            <a:r>
              <a:rPr lang="uk-UA" sz="1800" dirty="0" smtClean="0"/>
              <a:t>Інформація для споживача</a:t>
            </a:r>
            <a:endParaRPr lang="uk-UA" sz="1800" dirty="0"/>
          </a:p>
          <a:p>
            <a:pPr marL="0" indent="0">
              <a:lnSpc>
                <a:spcPct val="105000"/>
              </a:lnSpc>
              <a:spcBef>
                <a:spcPts val="600"/>
              </a:spcBef>
              <a:buNone/>
            </a:pPr>
            <a:r>
              <a:rPr lang="ru-RU" sz="1800" dirty="0"/>
              <a:t>Маркування повинно </a:t>
            </a:r>
            <a:r>
              <a:rPr lang="ru-RU" sz="1800" dirty="0" err="1"/>
              <a:t>дублюватися</a:t>
            </a:r>
            <a:r>
              <a:rPr lang="ru-RU" sz="1800" dirty="0"/>
              <a:t> у різних </a:t>
            </a:r>
            <a:r>
              <a:rPr lang="ru-RU" sz="1800" dirty="0" err="1"/>
              <a:t>місцях</a:t>
            </a:r>
            <a:r>
              <a:rPr lang="ru-RU" sz="1800" dirty="0"/>
              <a:t> упаковки і бути </a:t>
            </a:r>
            <a:r>
              <a:rPr lang="ru-RU" sz="1800" dirty="0" err="1"/>
              <a:t>доступним</a:t>
            </a:r>
            <a:r>
              <a:rPr lang="ru-RU" sz="1800" dirty="0"/>
              <a:t> для </a:t>
            </a:r>
            <a:r>
              <a:rPr lang="ru-RU" sz="1800" dirty="0" err="1"/>
              <a:t>читання</a:t>
            </a:r>
            <a:r>
              <a:rPr lang="ru-RU" sz="1800" dirty="0"/>
              <a:t>. Для маркування </a:t>
            </a:r>
            <a:r>
              <a:rPr lang="ru-RU" sz="1800" dirty="0" err="1"/>
              <a:t>можуть</a:t>
            </a:r>
            <a:r>
              <a:rPr lang="ru-RU" sz="1800" dirty="0"/>
              <a:t> </a:t>
            </a:r>
            <a:r>
              <a:rPr lang="ru-RU" sz="1800" dirty="0" err="1"/>
              <a:t>застосовуватися</a:t>
            </a:r>
            <a:r>
              <a:rPr lang="ru-RU" sz="1800" dirty="0"/>
              <a:t> </a:t>
            </a:r>
            <a:r>
              <a:rPr lang="ru-RU" sz="1800" dirty="0" err="1"/>
              <a:t>графічні</a:t>
            </a:r>
            <a:r>
              <a:rPr lang="ru-RU" sz="1800" dirty="0"/>
              <a:t> </a:t>
            </a:r>
            <a:r>
              <a:rPr lang="ru-RU" sz="1800" dirty="0" err="1"/>
              <a:t>зображення</a:t>
            </a:r>
            <a:r>
              <a:rPr lang="ru-RU" sz="1800" dirty="0"/>
              <a:t> (</a:t>
            </a:r>
            <a:r>
              <a:rPr lang="ru-RU" sz="1800" dirty="0" err="1"/>
              <a:t>піктограми</a:t>
            </a:r>
            <a:r>
              <a:rPr lang="ru-RU" sz="1800" dirty="0"/>
              <a:t>), що </a:t>
            </a:r>
            <a:r>
              <a:rPr lang="ru-RU" sz="1800" dirty="0" err="1"/>
              <a:t>відповідають</a:t>
            </a:r>
            <a:r>
              <a:rPr lang="ru-RU" sz="1800" dirty="0"/>
              <a:t> </a:t>
            </a:r>
            <a:r>
              <a:rPr lang="ru-RU" sz="1800" dirty="0" err="1"/>
              <a:t>міжнародним</a:t>
            </a:r>
            <a:r>
              <a:rPr lang="ru-RU" sz="1800" dirty="0"/>
              <a:t> стандартам</a:t>
            </a:r>
            <a:endParaRPr lang="uk-UA" sz="1800" dirty="0"/>
          </a:p>
          <a:p>
            <a:pPr marL="0" indent="0">
              <a:lnSpc>
                <a:spcPct val="105000"/>
              </a:lnSpc>
              <a:spcBef>
                <a:spcPts val="600"/>
              </a:spcBef>
              <a:buNone/>
            </a:pPr>
            <a:endParaRPr lang="uk-UA" sz="1800" dirty="0"/>
          </a:p>
          <a:p>
            <a:pPr marL="0" indent="0">
              <a:lnSpc>
                <a:spcPct val="105000"/>
              </a:lnSpc>
              <a:spcBef>
                <a:spcPts val="600"/>
              </a:spcBef>
              <a:buNone/>
            </a:pPr>
            <a:endParaRPr lang="uk-UA" sz="1800" dirty="0"/>
          </a:p>
        </p:txBody>
      </p:sp>
    </p:spTree>
    <p:extLst>
      <p:ext uri="{BB962C8B-B14F-4D97-AF65-F5344CB8AC3E}">
        <p14:creationId xmlns:p14="http://schemas.microsoft.com/office/powerpoint/2010/main" val="17214670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667324"/>
          </a:xfrm>
        </p:spPr>
        <p:txBody>
          <a:bodyPr/>
          <a:lstStyle/>
          <a:p>
            <a:pPr marL="0" indent="0">
              <a:buNone/>
            </a:pPr>
            <a:r>
              <a:rPr lang="uk-UA" sz="2000" dirty="0"/>
              <a:t>Структура товарного маркування включає в себе наступні 3 елементи: </a:t>
            </a:r>
            <a:endParaRPr lang="uk-UA" sz="2000" dirty="0" smtClean="0"/>
          </a:p>
          <a:p>
            <a:pPr marL="457200" indent="-457200">
              <a:buAutoNum type="arabicPeriod"/>
            </a:pPr>
            <a:r>
              <a:rPr lang="uk-UA" sz="2000" dirty="0" smtClean="0"/>
              <a:t>Текст </a:t>
            </a:r>
            <a:r>
              <a:rPr lang="uk-UA" sz="2000" dirty="0"/>
              <a:t>(50–100 %). </a:t>
            </a:r>
            <a:endParaRPr lang="uk-UA" sz="2000" dirty="0" smtClean="0"/>
          </a:p>
          <a:p>
            <a:pPr marL="457200" indent="-457200">
              <a:buAutoNum type="arabicPeriod"/>
            </a:pPr>
            <a:r>
              <a:rPr lang="uk-UA" sz="2000" dirty="0" smtClean="0"/>
              <a:t>Малюнок</a:t>
            </a:r>
            <a:r>
              <a:rPr lang="uk-UA" sz="2000" dirty="0"/>
              <a:t>. </a:t>
            </a:r>
            <a:endParaRPr lang="uk-UA" sz="2000" dirty="0" smtClean="0"/>
          </a:p>
          <a:p>
            <a:pPr marL="457200" indent="-457200">
              <a:buAutoNum type="arabicPeriod"/>
            </a:pPr>
            <a:r>
              <a:rPr lang="uk-UA" sz="2000" dirty="0" smtClean="0"/>
              <a:t>Умовні </a:t>
            </a:r>
            <a:r>
              <a:rPr lang="uk-UA" sz="2000" dirty="0"/>
              <a:t>позначення (інформаційні знаки). </a:t>
            </a:r>
            <a:endParaRPr lang="uk-UA" sz="2000" dirty="0" smtClean="0"/>
          </a:p>
          <a:p>
            <a:pPr marL="0" indent="0">
              <a:buNone/>
            </a:pPr>
            <a:r>
              <a:rPr lang="uk-UA" sz="2000" dirty="0" smtClean="0"/>
              <a:t>Маркування </a:t>
            </a:r>
            <a:r>
              <a:rPr lang="uk-UA" sz="2000" dirty="0"/>
              <a:t>товару передбачає застосування етикеток, штрих-кодів та інших засобів. </a:t>
            </a:r>
          </a:p>
          <a:p>
            <a:pPr marL="0" indent="0">
              <a:buNone/>
            </a:pPr>
            <a:r>
              <a:rPr lang="uk-UA" sz="2000" dirty="0" smtClean="0"/>
              <a:t>Етикетки </a:t>
            </a:r>
            <a:r>
              <a:rPr lang="uk-UA" sz="2000" dirty="0"/>
              <a:t>можуть виконувати кілька функцій: </a:t>
            </a:r>
            <a:endParaRPr lang="uk-UA" sz="2000" dirty="0" smtClean="0"/>
          </a:p>
          <a:p>
            <a:pPr>
              <a:buFontTx/>
              <a:buChar char="-"/>
            </a:pPr>
            <a:r>
              <a:rPr lang="uk-UA" sz="2000" dirty="0" smtClean="0"/>
              <a:t>ідентифікують </a:t>
            </a:r>
            <a:r>
              <a:rPr lang="uk-UA" sz="2000" dirty="0"/>
              <a:t>товар; </a:t>
            </a:r>
            <a:endParaRPr lang="uk-UA" sz="2000" dirty="0" smtClean="0"/>
          </a:p>
          <a:p>
            <a:pPr>
              <a:buFontTx/>
              <a:buChar char="-"/>
            </a:pPr>
            <a:r>
              <a:rPr lang="uk-UA" sz="2000" dirty="0" smtClean="0"/>
              <a:t>- </a:t>
            </a:r>
            <a:r>
              <a:rPr lang="uk-UA" sz="2000" dirty="0"/>
              <a:t>інформують сортність товару; </a:t>
            </a:r>
            <a:endParaRPr lang="uk-UA" sz="2000" dirty="0" smtClean="0"/>
          </a:p>
          <a:p>
            <a:pPr>
              <a:buFontTx/>
              <a:buChar char="-"/>
            </a:pPr>
            <a:r>
              <a:rPr lang="uk-UA" sz="2000" dirty="0" smtClean="0"/>
              <a:t>- </a:t>
            </a:r>
            <a:r>
              <a:rPr lang="uk-UA" sz="2000" dirty="0"/>
              <a:t>описують і рекламують товар. </a:t>
            </a:r>
            <a:endParaRPr lang="uk-UA" sz="2000" dirty="0" smtClean="0"/>
          </a:p>
          <a:p>
            <a:pPr marL="0" indent="0">
              <a:buNone/>
            </a:pPr>
            <a:r>
              <a:rPr lang="uk-UA" sz="2000" dirty="0" smtClean="0"/>
              <a:t>Штриховий </a:t>
            </a:r>
            <a:r>
              <a:rPr lang="uk-UA" sz="2000" dirty="0"/>
              <a:t>код (штрих-код) – </a:t>
            </a:r>
            <a:r>
              <a:rPr lang="uk-UA" sz="2000" dirty="0" err="1"/>
              <a:t>машинозчитуючий</a:t>
            </a:r>
            <a:r>
              <a:rPr lang="uk-UA" sz="2000" dirty="0"/>
              <a:t> символ, що містить закодовану інформацію про характеристики виробленої продукції і дозволяє здійснювати її автоматизовану ідентифікацію. </a:t>
            </a:r>
          </a:p>
          <a:p>
            <a:pPr marL="0" indent="0">
              <a:buNone/>
            </a:pPr>
            <a:endParaRPr lang="uk-UA" sz="2000" dirty="0"/>
          </a:p>
          <a:p>
            <a:pPr marL="0" indent="0">
              <a:buNone/>
            </a:pPr>
            <a:endParaRPr lang="uk-UA" sz="2000" dirty="0"/>
          </a:p>
        </p:txBody>
      </p:sp>
    </p:spTree>
    <p:extLst>
      <p:ext uri="{BB962C8B-B14F-4D97-AF65-F5344CB8AC3E}">
        <p14:creationId xmlns:p14="http://schemas.microsoft.com/office/powerpoint/2010/main" val="1940515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2024522" cy="603022"/>
          </a:xfrm>
        </p:spPr>
        <p:txBody>
          <a:bodyPr>
            <a:noAutofit/>
          </a:bodyPr>
          <a:lstStyle/>
          <a:p>
            <a:pPr lvl="0"/>
            <a:r>
              <a:rPr lang="uk-UA" sz="2400" b="1" i="1" dirty="0" smtClean="0">
                <a:solidFill>
                  <a:schemeClr val="bg2"/>
                </a:solidFill>
              </a:rPr>
              <a:t>2. </a:t>
            </a:r>
            <a:r>
              <a:rPr lang="ru-RU" sz="2400" b="1" dirty="0" err="1"/>
              <a:t>Вимірювання</a:t>
            </a:r>
            <a:r>
              <a:rPr lang="ru-RU" sz="2400" b="1" dirty="0"/>
              <a:t> </a:t>
            </a:r>
            <a:r>
              <a:rPr lang="ru-RU" sz="2400" b="1" dirty="0" err="1"/>
              <a:t>ставлення</a:t>
            </a:r>
            <a:r>
              <a:rPr lang="ru-RU" sz="2400" b="1" dirty="0"/>
              <a:t> </a:t>
            </a:r>
            <a:r>
              <a:rPr lang="ru-RU" sz="2400" b="1" dirty="0" err="1"/>
              <a:t>споживачів</a:t>
            </a:r>
            <a:r>
              <a:rPr lang="ru-RU" sz="2400" b="1" dirty="0"/>
              <a:t> до </a:t>
            </a:r>
            <a:r>
              <a:rPr lang="ru-RU" sz="2400" b="1" dirty="0" err="1"/>
              <a:t>торгової</a:t>
            </a:r>
            <a:r>
              <a:rPr lang="ru-RU" sz="2400" b="1" dirty="0"/>
              <a:t> марки</a:t>
            </a:r>
            <a:endParaRPr lang="uk-UA" sz="2400" b="1" dirty="0"/>
          </a:p>
        </p:txBody>
      </p:sp>
      <p:sp>
        <p:nvSpPr>
          <p:cNvPr id="3" name="Місце для тексту 2"/>
          <p:cNvSpPr>
            <a:spLocks noGrp="1"/>
          </p:cNvSpPr>
          <p:nvPr>
            <p:ph type="body" sz="quarter" idx="10"/>
          </p:nvPr>
        </p:nvSpPr>
        <p:spPr>
          <a:xfrm>
            <a:off x="167478" y="734518"/>
            <a:ext cx="11808212" cy="5017353"/>
          </a:xfrm>
        </p:spPr>
        <p:txBody>
          <a:bodyPr/>
          <a:lstStyle/>
          <a:p>
            <a:pPr marL="0" indent="0">
              <a:buNone/>
            </a:pPr>
            <a:r>
              <a:rPr lang="ru-RU" sz="1800" dirty="0" err="1"/>
              <a:t>Управління</a:t>
            </a:r>
            <a:r>
              <a:rPr lang="ru-RU" sz="1800" dirty="0"/>
              <a:t> торговою маркою або брендом, </a:t>
            </a:r>
            <a:r>
              <a:rPr lang="ru-RU" sz="1800" dirty="0" err="1"/>
              <a:t>можна</a:t>
            </a:r>
            <a:r>
              <a:rPr lang="ru-RU" sz="1800" dirty="0"/>
              <a:t> </a:t>
            </a:r>
            <a:r>
              <a:rPr lang="ru-RU" sz="1800" dirty="0" err="1"/>
              <a:t>поділити</a:t>
            </a:r>
            <a:r>
              <a:rPr lang="ru-RU" sz="1800" dirty="0"/>
              <a:t> на такі </a:t>
            </a:r>
            <a:r>
              <a:rPr lang="ru-RU" sz="1800" dirty="0" err="1"/>
              <a:t>складові</a:t>
            </a:r>
            <a:r>
              <a:rPr lang="ru-RU" sz="1800" dirty="0"/>
              <a:t>: </a:t>
            </a:r>
            <a:endParaRPr lang="ru-RU" sz="1800" dirty="0" smtClean="0"/>
          </a:p>
          <a:p>
            <a:pPr>
              <a:buFontTx/>
              <a:buChar char="-"/>
            </a:pPr>
            <a:r>
              <a:rPr lang="ru-RU" sz="1800" dirty="0" err="1" smtClean="0"/>
              <a:t>планування</a:t>
            </a:r>
            <a:r>
              <a:rPr lang="ru-RU" sz="1800" dirty="0" smtClean="0"/>
              <a:t> </a:t>
            </a:r>
            <a:r>
              <a:rPr lang="ru-RU" sz="1800" dirty="0" err="1"/>
              <a:t>торгової</a:t>
            </a:r>
            <a:r>
              <a:rPr lang="ru-RU" sz="1800" dirty="0"/>
              <a:t> марки або бренду; </a:t>
            </a:r>
            <a:endParaRPr lang="ru-RU" sz="1800" dirty="0" smtClean="0"/>
          </a:p>
          <a:p>
            <a:pPr>
              <a:buFontTx/>
              <a:buChar char="-"/>
            </a:pPr>
            <a:r>
              <a:rPr lang="ru-RU" sz="1800" dirty="0" smtClean="0"/>
              <a:t>- </a:t>
            </a:r>
            <a:r>
              <a:rPr lang="ru-RU" sz="1800" dirty="0" err="1"/>
              <a:t>просування</a:t>
            </a:r>
            <a:r>
              <a:rPr lang="ru-RU" sz="1800" dirty="0"/>
              <a:t> </a:t>
            </a:r>
            <a:r>
              <a:rPr lang="ru-RU" sz="1800" dirty="0" err="1"/>
              <a:t>торгової</a:t>
            </a:r>
            <a:r>
              <a:rPr lang="ru-RU" sz="1800" dirty="0"/>
              <a:t> марки або бренду; </a:t>
            </a:r>
            <a:endParaRPr lang="ru-RU" sz="1800" dirty="0" smtClean="0"/>
          </a:p>
          <a:p>
            <a:pPr>
              <a:buFontTx/>
              <a:buChar char="-"/>
            </a:pPr>
            <a:r>
              <a:rPr lang="ru-RU" sz="1800" dirty="0" smtClean="0"/>
              <a:t>- </a:t>
            </a:r>
            <a:r>
              <a:rPr lang="ru-RU" sz="1800" dirty="0"/>
              <a:t>контроль за </a:t>
            </a:r>
            <a:r>
              <a:rPr lang="ru-RU" sz="1800" dirty="0" err="1"/>
              <a:t>ставленням</a:t>
            </a:r>
            <a:r>
              <a:rPr lang="ru-RU" sz="1800" dirty="0"/>
              <a:t> </a:t>
            </a:r>
            <a:r>
              <a:rPr lang="ru-RU" sz="1800" dirty="0" err="1"/>
              <a:t>споживачів</a:t>
            </a:r>
            <a:r>
              <a:rPr lang="ru-RU" sz="1800" dirty="0"/>
              <a:t> до </a:t>
            </a:r>
            <a:r>
              <a:rPr lang="ru-RU" sz="1800" dirty="0" err="1"/>
              <a:t>торгової</a:t>
            </a:r>
            <a:r>
              <a:rPr lang="ru-RU" sz="1800" dirty="0"/>
              <a:t> марки; </a:t>
            </a:r>
            <a:endParaRPr lang="ru-RU" sz="1800" dirty="0" smtClean="0"/>
          </a:p>
          <a:p>
            <a:pPr>
              <a:buFontTx/>
              <a:buChar char="-"/>
            </a:pPr>
            <a:r>
              <a:rPr lang="ru-RU" sz="1800" dirty="0" smtClean="0"/>
              <a:t>- </a:t>
            </a:r>
            <a:r>
              <a:rPr lang="ru-RU" sz="1800" dirty="0"/>
              <a:t>контроль за </a:t>
            </a:r>
            <a:r>
              <a:rPr lang="ru-RU" sz="1800" dirty="0" err="1"/>
              <a:t>реалізацією</a:t>
            </a:r>
            <a:r>
              <a:rPr lang="ru-RU" sz="1800" dirty="0"/>
              <a:t> </a:t>
            </a:r>
            <a:r>
              <a:rPr lang="ru-RU" sz="1800" dirty="0" err="1"/>
              <a:t>стратегії</a:t>
            </a:r>
            <a:r>
              <a:rPr lang="ru-RU" sz="1800" dirty="0"/>
              <a:t> </a:t>
            </a:r>
            <a:r>
              <a:rPr lang="ru-RU" sz="1800" dirty="0" err="1"/>
              <a:t>створення</a:t>
            </a:r>
            <a:r>
              <a:rPr lang="ru-RU" sz="1800" dirty="0"/>
              <a:t>/</a:t>
            </a:r>
            <a:r>
              <a:rPr lang="ru-RU" sz="1800" dirty="0" err="1"/>
              <a:t>просування</a:t>
            </a:r>
            <a:r>
              <a:rPr lang="ru-RU" sz="1800" dirty="0"/>
              <a:t> </a:t>
            </a:r>
            <a:r>
              <a:rPr lang="ru-RU" sz="1800" dirty="0" err="1"/>
              <a:t>торгової</a:t>
            </a:r>
            <a:r>
              <a:rPr lang="ru-RU" sz="1800" dirty="0"/>
              <a:t> марки або бренду. </a:t>
            </a:r>
            <a:endParaRPr lang="ru-RU" sz="1800" dirty="0" smtClean="0"/>
          </a:p>
          <a:p>
            <a:pPr>
              <a:buFontTx/>
              <a:buChar char="-"/>
            </a:pPr>
            <a:r>
              <a:rPr lang="ru-RU" sz="1800" dirty="0" smtClean="0"/>
              <a:t>Одним </a:t>
            </a:r>
            <a:r>
              <a:rPr lang="ru-RU" sz="1800" dirty="0"/>
              <a:t>з </a:t>
            </a:r>
            <a:r>
              <a:rPr lang="ru-RU" sz="1800" dirty="0" err="1"/>
              <a:t>головних</a:t>
            </a:r>
            <a:r>
              <a:rPr lang="ru-RU" sz="1800" dirty="0"/>
              <a:t> </a:t>
            </a:r>
            <a:r>
              <a:rPr lang="ru-RU" sz="1800" dirty="0" err="1"/>
              <a:t>чинників</a:t>
            </a:r>
            <a:r>
              <a:rPr lang="ru-RU" sz="1800" dirty="0"/>
              <a:t>, що </a:t>
            </a:r>
            <a:r>
              <a:rPr lang="ru-RU" sz="1800" dirty="0" err="1"/>
              <a:t>впливає</a:t>
            </a:r>
            <a:r>
              <a:rPr lang="ru-RU" sz="1800" dirty="0"/>
              <a:t> на </a:t>
            </a:r>
            <a:r>
              <a:rPr lang="ru-RU" sz="1800" dirty="0" err="1"/>
              <a:t>можливість</a:t>
            </a:r>
            <a:r>
              <a:rPr lang="ru-RU" sz="1800" dirty="0"/>
              <a:t> </a:t>
            </a:r>
            <a:r>
              <a:rPr lang="ru-RU" sz="1800" dirty="0" err="1"/>
              <a:t>фірми</a:t>
            </a:r>
            <a:r>
              <a:rPr lang="ru-RU" sz="1800" dirty="0"/>
              <a:t> </a:t>
            </a:r>
            <a:r>
              <a:rPr lang="ru-RU" sz="1800" dirty="0" err="1"/>
              <a:t>обіймати</a:t>
            </a:r>
            <a:r>
              <a:rPr lang="ru-RU" sz="1800" dirty="0"/>
              <a:t> </a:t>
            </a:r>
            <a:r>
              <a:rPr lang="ru-RU" sz="1800" dirty="0" err="1"/>
              <a:t>певну</a:t>
            </a:r>
            <a:r>
              <a:rPr lang="ru-RU" sz="1800" dirty="0"/>
              <a:t> </a:t>
            </a:r>
            <a:r>
              <a:rPr lang="ru-RU" sz="1800" dirty="0" err="1"/>
              <a:t>частку</a:t>
            </a:r>
            <a:r>
              <a:rPr lang="ru-RU" sz="1800" dirty="0"/>
              <a:t> ринку, є </a:t>
            </a:r>
            <a:r>
              <a:rPr lang="ru-RU" sz="1800" dirty="0" err="1"/>
              <a:t>оцінка</a:t>
            </a:r>
            <a:r>
              <a:rPr lang="ru-RU" sz="1800" dirty="0"/>
              <a:t> </a:t>
            </a:r>
            <a:r>
              <a:rPr lang="ru-RU" sz="1800" dirty="0" err="1"/>
              <a:t>торгової</a:t>
            </a:r>
            <a:r>
              <a:rPr lang="ru-RU" sz="1800" dirty="0"/>
              <a:t> марки </a:t>
            </a:r>
            <a:r>
              <a:rPr lang="ru-RU" sz="1800" dirty="0" err="1"/>
              <a:t>споживачем</a:t>
            </a:r>
            <a:r>
              <a:rPr lang="ru-RU" sz="1800" dirty="0"/>
              <a:t>. </a:t>
            </a:r>
            <a:endParaRPr lang="ru-RU" sz="1800" dirty="0" smtClean="0"/>
          </a:p>
          <a:p>
            <a:pPr>
              <a:buFontTx/>
              <a:buChar char="-"/>
            </a:pPr>
            <a:r>
              <a:rPr lang="ru-RU" sz="1800" dirty="0" smtClean="0"/>
              <a:t>До </a:t>
            </a:r>
            <a:r>
              <a:rPr lang="ru-RU" sz="1800" dirty="0" err="1"/>
              <a:t>основних</a:t>
            </a:r>
            <a:r>
              <a:rPr lang="ru-RU" sz="1800" dirty="0"/>
              <a:t> </a:t>
            </a:r>
            <a:r>
              <a:rPr lang="ru-RU" sz="1800" dirty="0" err="1"/>
              <a:t>методів</a:t>
            </a:r>
            <a:r>
              <a:rPr lang="ru-RU" sz="1800" dirty="0"/>
              <a:t> </a:t>
            </a:r>
            <a:r>
              <a:rPr lang="ru-RU" sz="1800" dirty="0" err="1"/>
              <a:t>оцінки</a:t>
            </a:r>
            <a:r>
              <a:rPr lang="ru-RU" sz="1800" dirty="0"/>
              <a:t> </a:t>
            </a:r>
            <a:r>
              <a:rPr lang="ru-RU" sz="1800" dirty="0" err="1"/>
              <a:t>торгової</a:t>
            </a:r>
            <a:r>
              <a:rPr lang="ru-RU" sz="1800" dirty="0"/>
              <a:t> марки </a:t>
            </a:r>
            <a:r>
              <a:rPr lang="ru-RU" sz="1800" dirty="0" err="1"/>
              <a:t>споживачем</a:t>
            </a:r>
            <a:r>
              <a:rPr lang="ru-RU" sz="1800" dirty="0"/>
              <a:t> </a:t>
            </a:r>
            <a:r>
              <a:rPr lang="ru-RU" sz="1800" dirty="0" err="1"/>
              <a:t>відносять</a:t>
            </a:r>
            <a:r>
              <a:rPr lang="ru-RU" sz="1800" dirty="0"/>
              <a:t>: </a:t>
            </a:r>
            <a:endParaRPr lang="ru-RU" sz="1800" dirty="0" smtClean="0"/>
          </a:p>
          <a:p>
            <a:pPr>
              <a:buFontTx/>
              <a:buChar char="-"/>
            </a:pPr>
            <a:r>
              <a:rPr lang="ru-RU" sz="1800" dirty="0" smtClean="0"/>
              <a:t>1</a:t>
            </a:r>
            <a:r>
              <a:rPr lang="ru-RU" sz="1800" dirty="0"/>
              <a:t>. Метод </a:t>
            </a:r>
            <a:r>
              <a:rPr lang="ru-RU" sz="1800" dirty="0" err="1"/>
              <a:t>аналізу</a:t>
            </a:r>
            <a:r>
              <a:rPr lang="ru-RU" sz="1800" dirty="0"/>
              <a:t> реального </a:t>
            </a:r>
            <a:r>
              <a:rPr lang="ru-RU" sz="1800" dirty="0" err="1"/>
              <a:t>споживацького</a:t>
            </a:r>
            <a:r>
              <a:rPr lang="ru-RU" sz="1800" dirty="0"/>
              <a:t> </a:t>
            </a:r>
            <a:r>
              <a:rPr lang="ru-RU" sz="1800" dirty="0" err="1"/>
              <a:t>інтересу</a:t>
            </a:r>
            <a:r>
              <a:rPr lang="ru-RU" sz="1800" dirty="0"/>
              <a:t>. </a:t>
            </a:r>
            <a:endParaRPr lang="ru-RU" sz="1800" dirty="0" smtClean="0"/>
          </a:p>
          <a:p>
            <a:pPr>
              <a:buFontTx/>
              <a:buChar char="-"/>
            </a:pPr>
            <a:r>
              <a:rPr lang="ru-RU" sz="1800" dirty="0" smtClean="0"/>
              <a:t>2</a:t>
            </a:r>
            <a:r>
              <a:rPr lang="ru-RU" sz="1800" dirty="0"/>
              <a:t>. Метод «</a:t>
            </a:r>
            <a:r>
              <a:rPr lang="ru-RU" sz="1800" dirty="0" err="1"/>
              <a:t>ідеальної</a:t>
            </a:r>
            <a:r>
              <a:rPr lang="ru-RU" sz="1800" dirty="0"/>
              <a:t> точки». </a:t>
            </a:r>
            <a:endParaRPr lang="ru-RU" sz="1800" dirty="0" smtClean="0"/>
          </a:p>
          <a:p>
            <a:pPr>
              <a:buFontTx/>
              <a:buChar char="-"/>
            </a:pPr>
            <a:r>
              <a:rPr lang="ru-RU" sz="1800" dirty="0" smtClean="0"/>
              <a:t>3</a:t>
            </a:r>
            <a:r>
              <a:rPr lang="ru-RU" sz="1800" dirty="0"/>
              <a:t>. </a:t>
            </a:r>
            <a:r>
              <a:rPr lang="ru-RU" sz="1800" dirty="0" err="1"/>
              <a:t>Модифікована</a:t>
            </a:r>
            <a:r>
              <a:rPr lang="ru-RU" sz="1800" dirty="0"/>
              <a:t> модель «</a:t>
            </a:r>
            <a:r>
              <a:rPr lang="ru-RU" sz="1800" dirty="0" err="1"/>
              <a:t>ідеальної</a:t>
            </a:r>
            <a:r>
              <a:rPr lang="ru-RU" sz="1800" dirty="0"/>
              <a:t> точки».</a:t>
            </a:r>
            <a:endParaRPr lang="uk-UA" sz="1800" dirty="0"/>
          </a:p>
          <a:p>
            <a:pPr marL="0" indent="0">
              <a:lnSpc>
                <a:spcPct val="105000"/>
              </a:lnSpc>
              <a:spcBef>
                <a:spcPts val="600"/>
              </a:spcBef>
              <a:buNone/>
            </a:pPr>
            <a:endParaRPr lang="uk-UA" sz="1800" dirty="0"/>
          </a:p>
          <a:p>
            <a:pPr marL="0" indent="0">
              <a:lnSpc>
                <a:spcPct val="105000"/>
              </a:lnSpc>
              <a:spcBef>
                <a:spcPts val="600"/>
              </a:spcBef>
              <a:buNone/>
            </a:pPr>
            <a:endParaRPr lang="uk-UA" sz="1800" dirty="0"/>
          </a:p>
          <a:p>
            <a:pPr marL="0" indent="0">
              <a:lnSpc>
                <a:spcPct val="105000"/>
              </a:lnSpc>
              <a:spcBef>
                <a:spcPts val="600"/>
              </a:spcBef>
              <a:buNone/>
            </a:pPr>
            <a:endParaRPr lang="uk-UA" sz="1800" dirty="0"/>
          </a:p>
          <a:p>
            <a:pPr marL="0" indent="0">
              <a:lnSpc>
                <a:spcPct val="105000"/>
              </a:lnSpc>
              <a:spcBef>
                <a:spcPts val="600"/>
              </a:spcBef>
              <a:buNone/>
            </a:pPr>
            <a:endParaRPr lang="uk-UA" sz="1800" dirty="0"/>
          </a:p>
        </p:txBody>
      </p:sp>
    </p:spTree>
    <p:extLst>
      <p:ext uri="{BB962C8B-B14F-4D97-AF65-F5344CB8AC3E}">
        <p14:creationId xmlns:p14="http://schemas.microsoft.com/office/powerpoint/2010/main" val="1392561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785484" y="179882"/>
            <a:ext cx="8003437" cy="2483825"/>
          </a:xfrm>
          <a:prstGeom prst="rect">
            <a:avLst/>
          </a:prstGeom>
        </p:spPr>
      </p:pic>
      <p:pic>
        <p:nvPicPr>
          <p:cNvPr id="5" name="Рисунок 4"/>
          <p:cNvPicPr>
            <a:picLocks noChangeAspect="1"/>
          </p:cNvPicPr>
          <p:nvPr/>
        </p:nvPicPr>
        <p:blipFill>
          <a:blip r:embed="rId3"/>
          <a:stretch>
            <a:fillRect/>
          </a:stretch>
        </p:blipFill>
        <p:spPr>
          <a:xfrm>
            <a:off x="1905749" y="2663707"/>
            <a:ext cx="7553044" cy="2672067"/>
          </a:xfrm>
          <a:prstGeom prst="rect">
            <a:avLst/>
          </a:prstGeom>
        </p:spPr>
      </p:pic>
      <p:pic>
        <p:nvPicPr>
          <p:cNvPr id="6" name="Рисунок 5"/>
          <p:cNvPicPr>
            <a:picLocks noChangeAspect="1"/>
          </p:cNvPicPr>
          <p:nvPr/>
        </p:nvPicPr>
        <p:blipFill>
          <a:blip r:embed="rId4"/>
          <a:stretch>
            <a:fillRect/>
          </a:stretch>
        </p:blipFill>
        <p:spPr>
          <a:xfrm>
            <a:off x="2437295" y="5335774"/>
            <a:ext cx="3518941" cy="251353"/>
          </a:xfrm>
          <a:prstGeom prst="rect">
            <a:avLst/>
          </a:prstGeom>
        </p:spPr>
      </p:pic>
    </p:spTree>
    <p:extLst>
      <p:ext uri="{BB962C8B-B14F-4D97-AF65-F5344CB8AC3E}">
        <p14:creationId xmlns:p14="http://schemas.microsoft.com/office/powerpoint/2010/main" val="31746163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818673" y="569626"/>
            <a:ext cx="9319018" cy="2518348"/>
          </a:xfrm>
          <a:prstGeom prst="rect">
            <a:avLst/>
          </a:prstGeom>
        </p:spPr>
      </p:pic>
    </p:spTree>
    <p:extLst>
      <p:ext uri="{BB962C8B-B14F-4D97-AF65-F5344CB8AC3E}">
        <p14:creationId xmlns:p14="http://schemas.microsoft.com/office/powerpoint/2010/main" val="3342639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a:xfrm>
            <a:off x="152398" y="891468"/>
            <a:ext cx="11887200" cy="5247822"/>
          </a:xfrm>
        </p:spPr>
        <p:txBody>
          <a:bodyPr/>
          <a:lstStyle/>
          <a:p>
            <a:pPr marL="0" indent="0">
              <a:buNone/>
            </a:pPr>
            <a:r>
              <a:rPr lang="ru-RU" dirty="0" smtClean="0"/>
              <a:t>8.1</a:t>
            </a:r>
            <a:r>
              <a:rPr lang="ru-RU" dirty="0"/>
              <a:t>. </a:t>
            </a:r>
            <a:r>
              <a:rPr lang="ru-RU" dirty="0" err="1"/>
              <a:t>Сутність</a:t>
            </a:r>
            <a:r>
              <a:rPr lang="ru-RU" dirty="0"/>
              <a:t> </a:t>
            </a:r>
            <a:r>
              <a:rPr lang="ru-RU" dirty="0" err="1"/>
              <a:t>брендингу</a:t>
            </a:r>
            <a:r>
              <a:rPr lang="ru-RU" dirty="0"/>
              <a:t> як </a:t>
            </a:r>
            <a:r>
              <a:rPr lang="ru-RU" dirty="0" err="1"/>
              <a:t>елементу</a:t>
            </a:r>
            <a:r>
              <a:rPr lang="ru-RU" dirty="0"/>
              <a:t> </a:t>
            </a:r>
            <a:r>
              <a:rPr lang="ru-RU" dirty="0" err="1"/>
              <a:t>маркетингової</a:t>
            </a:r>
            <a:r>
              <a:rPr lang="ru-RU" dirty="0"/>
              <a:t> </a:t>
            </a:r>
            <a:r>
              <a:rPr lang="ru-RU" dirty="0" err="1"/>
              <a:t>діяльності</a:t>
            </a:r>
            <a:r>
              <a:rPr lang="ru-RU" dirty="0"/>
              <a:t>. Види </a:t>
            </a:r>
            <a:r>
              <a:rPr lang="ru-RU" dirty="0" err="1"/>
              <a:t>брендів</a:t>
            </a:r>
            <a:r>
              <a:rPr lang="ru-RU" dirty="0"/>
              <a:t> та </a:t>
            </a:r>
            <a:r>
              <a:rPr lang="ru-RU" dirty="0" err="1"/>
              <a:t>торгових</a:t>
            </a:r>
            <a:r>
              <a:rPr lang="ru-RU" dirty="0"/>
              <a:t> марок </a:t>
            </a:r>
            <a:endParaRPr lang="ru-RU" dirty="0" smtClean="0"/>
          </a:p>
          <a:p>
            <a:pPr marL="0" indent="0">
              <a:buNone/>
            </a:pPr>
            <a:r>
              <a:rPr lang="ru-RU" dirty="0" smtClean="0"/>
              <a:t>8.2</a:t>
            </a:r>
            <a:r>
              <a:rPr lang="ru-RU" dirty="0"/>
              <a:t>. Упаковка та маркування товарів та їхня роль в управлінні торговою маркою </a:t>
            </a:r>
            <a:endParaRPr lang="ru-RU" dirty="0" smtClean="0"/>
          </a:p>
          <a:p>
            <a:pPr marL="0" indent="0">
              <a:buNone/>
            </a:pPr>
            <a:r>
              <a:rPr lang="ru-RU" dirty="0" smtClean="0"/>
              <a:t>8.3</a:t>
            </a:r>
            <a:r>
              <a:rPr lang="ru-RU" dirty="0"/>
              <a:t>. </a:t>
            </a:r>
            <a:r>
              <a:rPr lang="ru-RU" dirty="0" err="1"/>
              <a:t>Вимірювання</a:t>
            </a:r>
            <a:r>
              <a:rPr lang="ru-RU" dirty="0"/>
              <a:t> </a:t>
            </a:r>
            <a:r>
              <a:rPr lang="ru-RU" dirty="0" err="1"/>
              <a:t>ставлення</a:t>
            </a:r>
            <a:r>
              <a:rPr lang="ru-RU" dirty="0"/>
              <a:t> </a:t>
            </a:r>
            <a:r>
              <a:rPr lang="ru-RU" dirty="0" err="1"/>
              <a:t>споживачів</a:t>
            </a:r>
            <a:r>
              <a:rPr lang="ru-RU" dirty="0"/>
              <a:t> до </a:t>
            </a:r>
            <a:r>
              <a:rPr lang="ru-RU" dirty="0" err="1"/>
              <a:t>торгової</a:t>
            </a:r>
            <a:r>
              <a:rPr lang="ru-RU" dirty="0"/>
              <a:t> марки</a:t>
            </a:r>
            <a:endParaRPr lang="uk-UA" sz="2400" dirty="0"/>
          </a:p>
          <a:p>
            <a:pPr marL="0" indent="0">
              <a:buNone/>
            </a:pPr>
            <a:endParaRPr lang="uk-UA" sz="2400" dirty="0"/>
          </a:p>
        </p:txBody>
      </p:sp>
    </p:spTree>
    <p:extLst>
      <p:ext uri="{BB962C8B-B14F-4D97-AF65-F5344CB8AC3E}">
        <p14:creationId xmlns:p14="http://schemas.microsoft.com/office/powerpoint/2010/main" val="3758076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930" y="2201098"/>
            <a:ext cx="10140042" cy="1405108"/>
          </a:xfrm>
        </p:spPr>
        <p:txBody>
          <a:bodyPr>
            <a:noAutofit/>
          </a:bodyPr>
          <a:lstStyle/>
          <a:p>
            <a:r>
              <a:rPr lang="uk-UA" sz="6600" b="1" dirty="0" smtClean="0"/>
              <a:t>ДЯКУЮ ЗА УВАГУ!!!</a:t>
            </a:r>
            <a:endParaRPr lang="uk-UA" sz="6600" b="1" dirty="0"/>
          </a:p>
        </p:txBody>
      </p:sp>
    </p:spTree>
    <p:extLst>
      <p:ext uri="{BB962C8B-B14F-4D97-AF65-F5344CB8AC3E}">
        <p14:creationId xmlns:p14="http://schemas.microsoft.com/office/powerpoint/2010/main" val="1852806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pPr lvl="0"/>
            <a:r>
              <a:rPr lang="uk-UA" sz="2400" b="1" i="1" dirty="0" smtClean="0">
                <a:solidFill>
                  <a:schemeClr val="bg2"/>
                </a:solidFill>
              </a:rPr>
              <a:t>1. </a:t>
            </a:r>
            <a:r>
              <a:rPr lang="ru-RU" sz="2400" b="1" dirty="0" err="1"/>
              <a:t>Сутність</a:t>
            </a:r>
            <a:r>
              <a:rPr lang="ru-RU" sz="2400" b="1" dirty="0"/>
              <a:t> </a:t>
            </a:r>
            <a:r>
              <a:rPr lang="ru-RU" sz="2400" b="1" dirty="0" err="1"/>
              <a:t>брендингу</a:t>
            </a:r>
            <a:r>
              <a:rPr lang="ru-RU" sz="2400" b="1" dirty="0"/>
              <a:t> як </a:t>
            </a:r>
            <a:r>
              <a:rPr lang="ru-RU" sz="2400" b="1" dirty="0" err="1"/>
              <a:t>елементу</a:t>
            </a:r>
            <a:r>
              <a:rPr lang="ru-RU" sz="2400" b="1" dirty="0"/>
              <a:t> </a:t>
            </a:r>
            <a:r>
              <a:rPr lang="ru-RU" sz="2400" b="1" dirty="0" err="1"/>
              <a:t>маркетингової</a:t>
            </a:r>
            <a:r>
              <a:rPr lang="ru-RU" sz="2400" b="1" dirty="0"/>
              <a:t> </a:t>
            </a:r>
            <a:r>
              <a:rPr lang="ru-RU" sz="2400" b="1" dirty="0" err="1"/>
              <a:t>діяльності</a:t>
            </a:r>
            <a:r>
              <a:rPr lang="ru-RU" sz="2400" b="1" dirty="0"/>
              <a:t>. Види </a:t>
            </a:r>
            <a:r>
              <a:rPr lang="ru-RU" sz="2400" b="1" dirty="0" err="1"/>
              <a:t>брендів</a:t>
            </a:r>
            <a:r>
              <a:rPr lang="ru-RU" sz="2400" b="1" dirty="0"/>
              <a:t> та </a:t>
            </a:r>
            <a:r>
              <a:rPr lang="ru-RU" sz="2400" b="1" dirty="0" err="1"/>
              <a:t>торгових</a:t>
            </a:r>
            <a:r>
              <a:rPr lang="ru-RU" sz="2400" b="1" dirty="0"/>
              <a:t> марок</a:t>
            </a:r>
            <a:endParaRPr lang="uk-UA" sz="2400" b="1" dirty="0"/>
          </a:p>
        </p:txBody>
      </p:sp>
      <p:sp>
        <p:nvSpPr>
          <p:cNvPr id="3" name="Місце для тексту 2"/>
          <p:cNvSpPr>
            <a:spLocks noGrp="1"/>
          </p:cNvSpPr>
          <p:nvPr>
            <p:ph type="body" sz="quarter" idx="10"/>
          </p:nvPr>
        </p:nvSpPr>
        <p:spPr>
          <a:xfrm>
            <a:off x="167478" y="881743"/>
            <a:ext cx="11808212" cy="4870128"/>
          </a:xfrm>
        </p:spPr>
        <p:txBody>
          <a:bodyPr/>
          <a:lstStyle/>
          <a:p>
            <a:pPr marL="0" indent="0">
              <a:buNone/>
            </a:pPr>
            <a:r>
              <a:rPr lang="uk-UA" sz="2000" dirty="0"/>
              <a:t>Бренд </a:t>
            </a:r>
            <a:r>
              <a:rPr lang="en-AU" sz="2000" dirty="0" err="1"/>
              <a:t>i</a:t>
            </a:r>
            <a:r>
              <a:rPr lang="en-AU" sz="2000" dirty="0"/>
              <a:t> </a:t>
            </a:r>
            <a:r>
              <a:rPr lang="uk-UA" sz="2000" dirty="0"/>
              <a:t>торгова марка є різними поняттями. В економічні літературі тривають дискусії з приводу того, чи можна ототожнювати поняття «бренд» і «торгова марка», але більшість фахівців дотримується такого розподілу: бренд – асоціації, образ товару, що існує у споживача; це «якісна» торгова марка, що має репутацію у покупців і добре продається протягом тривалого часу; тобто це, радше, маркетингове поняття, ніж юридичне</a:t>
            </a:r>
            <a:r>
              <a:rPr lang="uk-UA" sz="2000" dirty="0" smtClean="0"/>
              <a:t>.</a:t>
            </a:r>
          </a:p>
          <a:p>
            <a:pPr marL="0" indent="0">
              <a:buNone/>
            </a:pPr>
            <a:r>
              <a:rPr lang="ru-RU" sz="2000" dirty="0" err="1"/>
              <a:t>Торгова</a:t>
            </a:r>
            <a:r>
              <a:rPr lang="ru-RU" sz="2000" dirty="0"/>
              <a:t> марка – </a:t>
            </a:r>
            <a:r>
              <a:rPr lang="ru-RU" sz="2000" dirty="0" err="1"/>
              <a:t>це</a:t>
            </a:r>
            <a:r>
              <a:rPr lang="ru-RU" sz="2000" dirty="0"/>
              <a:t> </a:t>
            </a:r>
            <a:r>
              <a:rPr lang="ru-RU" sz="2000" dirty="0" err="1"/>
              <a:t>зареєстроване</a:t>
            </a:r>
            <a:r>
              <a:rPr lang="ru-RU" sz="2000" dirty="0"/>
              <a:t> </a:t>
            </a:r>
            <a:r>
              <a:rPr lang="ru-RU" sz="2000" dirty="0" err="1"/>
              <a:t>назва</a:t>
            </a:r>
            <a:r>
              <a:rPr lang="ru-RU" sz="2000" dirty="0"/>
              <a:t> товару, </a:t>
            </a:r>
            <a:r>
              <a:rPr lang="ru-RU" sz="2000" dirty="0" err="1"/>
              <a:t>групи</a:t>
            </a:r>
            <a:r>
              <a:rPr lang="ru-RU" sz="2000" dirty="0"/>
              <a:t> товарів, </a:t>
            </a:r>
            <a:r>
              <a:rPr lang="ru-RU" sz="2000" dirty="0" err="1"/>
              <a:t>послуги</a:t>
            </a:r>
            <a:r>
              <a:rPr lang="ru-RU" sz="2000" dirty="0"/>
              <a:t> і т. д., </a:t>
            </a:r>
            <a:r>
              <a:rPr lang="ru-RU" sz="2000" dirty="0" err="1"/>
              <a:t>які</a:t>
            </a:r>
            <a:r>
              <a:rPr lang="ru-RU" sz="2000" dirty="0"/>
              <a:t> </a:t>
            </a:r>
            <a:r>
              <a:rPr lang="ru-RU" sz="2000" dirty="0" err="1"/>
              <a:t>присутні</a:t>
            </a:r>
            <a:r>
              <a:rPr lang="ru-RU" sz="2000" dirty="0"/>
              <a:t> на ринку; </a:t>
            </a:r>
            <a:r>
              <a:rPr lang="ru-RU" sz="2000" dirty="0" err="1"/>
              <a:t>тобто</a:t>
            </a:r>
            <a:r>
              <a:rPr lang="ru-RU" sz="2000" dirty="0"/>
              <a:t> </a:t>
            </a:r>
            <a:r>
              <a:rPr lang="ru-RU" sz="2000" dirty="0" err="1"/>
              <a:t>це</a:t>
            </a:r>
            <a:r>
              <a:rPr lang="ru-RU" sz="2000" dirty="0"/>
              <a:t>, </a:t>
            </a:r>
            <a:r>
              <a:rPr lang="ru-RU" sz="2000" dirty="0" err="1"/>
              <a:t>швидше</a:t>
            </a:r>
            <a:r>
              <a:rPr lang="ru-RU" sz="2000" dirty="0"/>
              <a:t>, </a:t>
            </a:r>
            <a:r>
              <a:rPr lang="ru-RU" sz="2000" dirty="0" err="1"/>
              <a:t>юридичне</a:t>
            </a:r>
            <a:r>
              <a:rPr lang="ru-RU" sz="2000" dirty="0"/>
              <a:t> </a:t>
            </a:r>
            <a:r>
              <a:rPr lang="ru-RU" sz="2000" dirty="0" err="1"/>
              <a:t>поняття</a:t>
            </a:r>
            <a:r>
              <a:rPr lang="ru-RU" sz="2000" dirty="0"/>
              <a:t>, </a:t>
            </a:r>
            <a:r>
              <a:rPr lang="ru-RU" sz="2000" dirty="0" err="1"/>
              <a:t>ніж</a:t>
            </a:r>
            <a:r>
              <a:rPr lang="ru-RU" sz="2000" dirty="0"/>
              <a:t> </a:t>
            </a:r>
            <a:r>
              <a:rPr lang="ru-RU" sz="2000" dirty="0" err="1"/>
              <a:t>маркетингове</a:t>
            </a:r>
            <a:r>
              <a:rPr lang="ru-RU" sz="2000" dirty="0"/>
              <a:t>. </a:t>
            </a:r>
            <a:r>
              <a:rPr lang="ru-RU" sz="2000" dirty="0" err="1"/>
              <a:t>Важливо</a:t>
            </a:r>
            <a:r>
              <a:rPr lang="ru-RU" sz="2000" dirty="0"/>
              <a:t>, що брендом </a:t>
            </a:r>
            <a:r>
              <a:rPr lang="ru-RU" sz="2000" dirty="0" err="1"/>
              <a:t>може</a:t>
            </a:r>
            <a:r>
              <a:rPr lang="ru-RU" sz="2000" dirty="0"/>
              <a:t> бути товар, не </a:t>
            </a:r>
            <a:r>
              <a:rPr lang="ru-RU" sz="2000" dirty="0" err="1"/>
              <a:t>захищений</a:t>
            </a:r>
            <a:r>
              <a:rPr lang="ru-RU" sz="2000" dirty="0"/>
              <a:t> </a:t>
            </a:r>
            <a:r>
              <a:rPr lang="ru-RU" sz="2000" dirty="0" err="1"/>
              <a:t>юридично</a:t>
            </a:r>
            <a:r>
              <a:rPr lang="ru-RU" sz="2000" dirty="0"/>
              <a:t>, – в </a:t>
            </a:r>
            <a:r>
              <a:rPr lang="ru-RU" sz="2000" dirty="0" err="1"/>
              <a:t>режимі</a:t>
            </a:r>
            <a:r>
              <a:rPr lang="ru-RU" sz="2000" dirty="0"/>
              <a:t> «</a:t>
            </a:r>
            <a:r>
              <a:rPr lang="ru-RU" sz="2000" dirty="0" err="1"/>
              <a:t>trade</a:t>
            </a:r>
            <a:r>
              <a:rPr lang="ru-RU" sz="2000" dirty="0"/>
              <a:t> </a:t>
            </a:r>
            <a:r>
              <a:rPr lang="ru-RU" sz="2000" dirty="0" err="1"/>
              <a:t>mark</a:t>
            </a:r>
            <a:r>
              <a:rPr lang="ru-RU" sz="2000" dirty="0" smtClean="0"/>
              <a:t>».</a:t>
            </a:r>
          </a:p>
          <a:p>
            <a:pPr marL="0" indent="0">
              <a:buNone/>
            </a:pPr>
            <a:r>
              <a:rPr lang="uk-UA" sz="2000" dirty="0"/>
              <a:t>Фахівці з маркетингу наголошують на необхідності проведення чіткої межі в тлумаченні понять «товару» і «бренду». Товар – можна відчути, доторкнутися до нього, побачити. Бренд – це щось більше за товар. Бренд – це те, що споживачі відчувають до продукту; це – прив’язаність до нього, персональні якості, які вони приписують продукту, довіра і відданість, що вони надають виробу.</a:t>
            </a:r>
          </a:p>
          <a:p>
            <a:pPr marL="0" indent="0">
              <a:spcBef>
                <a:spcPts val="600"/>
              </a:spcBef>
              <a:buNone/>
            </a:pPr>
            <a:r>
              <a:rPr lang="uk-UA" sz="2000" dirty="0" smtClean="0"/>
              <a:t> </a:t>
            </a:r>
            <a:endParaRPr lang="uk-UA" sz="2000" dirty="0"/>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spTree>
    <p:extLst>
      <p:ext uri="{BB962C8B-B14F-4D97-AF65-F5344CB8AC3E}">
        <p14:creationId xmlns:p14="http://schemas.microsoft.com/office/powerpoint/2010/main" val="2581569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440790"/>
            <a:ext cx="11808212" cy="5311081"/>
          </a:xfrm>
        </p:spPr>
        <p:txBody>
          <a:bodyPr/>
          <a:lstStyle/>
          <a:p>
            <a:pPr marL="0" indent="0">
              <a:buNone/>
            </a:pPr>
            <a:r>
              <a:rPr lang="uk-UA" sz="2000" dirty="0" smtClean="0"/>
              <a:t> </a:t>
            </a:r>
            <a:endParaRPr lang="uk-UA" sz="2000" dirty="0"/>
          </a:p>
          <a:p>
            <a:pPr marL="0" indent="0">
              <a:spcBef>
                <a:spcPts val="600"/>
              </a:spcBef>
              <a:buNone/>
            </a:pPr>
            <a:r>
              <a:rPr lang="uk-UA" sz="2000" dirty="0" smtClean="0"/>
              <a:t> </a:t>
            </a:r>
            <a:endParaRPr lang="uk-UA" sz="2000" dirty="0"/>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pic>
        <p:nvPicPr>
          <p:cNvPr id="2" name="Рисунок 1"/>
          <p:cNvPicPr>
            <a:picLocks noChangeAspect="1"/>
          </p:cNvPicPr>
          <p:nvPr/>
        </p:nvPicPr>
        <p:blipFill>
          <a:blip r:embed="rId2"/>
          <a:stretch>
            <a:fillRect/>
          </a:stretch>
        </p:blipFill>
        <p:spPr>
          <a:xfrm>
            <a:off x="869012" y="719528"/>
            <a:ext cx="10345866" cy="4174940"/>
          </a:xfrm>
          <a:prstGeom prst="rect">
            <a:avLst/>
          </a:prstGeom>
        </p:spPr>
      </p:pic>
    </p:spTree>
    <p:extLst>
      <p:ext uri="{BB962C8B-B14F-4D97-AF65-F5344CB8AC3E}">
        <p14:creationId xmlns:p14="http://schemas.microsoft.com/office/powerpoint/2010/main" val="1647958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418142" cy="5751871"/>
          </a:xfrm>
        </p:spPr>
        <p:txBody>
          <a:bodyPr/>
          <a:lstStyle/>
          <a:p>
            <a:pPr marL="0" indent="0">
              <a:buNone/>
            </a:pPr>
            <a:r>
              <a:rPr lang="uk-UA" sz="2000" dirty="0" smtClean="0"/>
              <a:t> </a:t>
            </a:r>
            <a:r>
              <a:rPr lang="uk-UA" sz="2000" dirty="0"/>
              <a:t>У бізнесі добре сформований бренд відрізняє ряд характеристик, які дають змогу неупереджено оцінити його рівень: </a:t>
            </a:r>
            <a:endParaRPr lang="uk-UA" sz="2000" dirty="0" smtClean="0"/>
          </a:p>
          <a:p>
            <a:pPr marL="0" indent="0">
              <a:buNone/>
            </a:pPr>
            <a:r>
              <a:rPr lang="uk-UA" sz="2000" dirty="0" smtClean="0"/>
              <a:t>По-перше</a:t>
            </a:r>
            <a:r>
              <a:rPr lang="uk-UA" sz="2000" dirty="0"/>
              <a:t>, це висока обізнаність про бренд в його цільових аудиторіях. Вважається, що рівень впізнавання сильного бренду представниками цільової групи у списку запропонованих імен не може бути нижчим від 60 %. </a:t>
            </a:r>
            <a:endParaRPr lang="uk-UA" sz="2000" dirty="0" smtClean="0"/>
          </a:p>
          <a:p>
            <a:pPr marL="0" indent="0">
              <a:buNone/>
            </a:pPr>
            <a:r>
              <a:rPr lang="uk-UA" sz="2000" dirty="0" smtClean="0"/>
              <a:t>По-друге</a:t>
            </a:r>
            <a:r>
              <a:rPr lang="uk-UA" sz="2000" dirty="0"/>
              <a:t>, якість висунутих продуктів є стабільною і відповідає заявленим обіцянкам бренду. </a:t>
            </a:r>
            <a:endParaRPr lang="uk-UA" sz="2000" dirty="0" smtClean="0"/>
          </a:p>
          <a:p>
            <a:pPr marL="0" indent="0">
              <a:buNone/>
            </a:pPr>
            <a:r>
              <a:rPr lang="uk-UA" sz="2000" dirty="0" smtClean="0"/>
              <a:t>По-третє</a:t>
            </a:r>
            <a:r>
              <a:rPr lang="uk-UA" sz="2000" dirty="0"/>
              <a:t>, це позитивні асоціації та емоції, які викликає бренд у цільових аудиторій. </a:t>
            </a:r>
            <a:endParaRPr lang="uk-UA" sz="2000" dirty="0" smtClean="0"/>
          </a:p>
          <a:p>
            <a:pPr marL="0" indent="0">
              <a:buNone/>
            </a:pPr>
            <a:r>
              <a:rPr lang="uk-UA" sz="2000" dirty="0" smtClean="0"/>
              <a:t>По-четверте</a:t>
            </a:r>
            <a:r>
              <a:rPr lang="uk-UA" sz="2000" dirty="0"/>
              <a:t>, наявність стійкої лояльної групи клієнтів і прихильників</a:t>
            </a:r>
            <a:r>
              <a:rPr lang="uk-UA" sz="2000" dirty="0" smtClean="0"/>
              <a:t>.</a:t>
            </a:r>
          </a:p>
          <a:p>
            <a:pPr marL="0" indent="0">
              <a:buNone/>
            </a:pPr>
            <a:r>
              <a:rPr lang="uk-UA" sz="2000" dirty="0"/>
              <a:t>Фірмовий стиль – це низка графічних, </a:t>
            </a:r>
            <a:r>
              <a:rPr lang="uk-UA" sz="2000" dirty="0" err="1"/>
              <a:t>мовних</a:t>
            </a:r>
            <a:r>
              <a:rPr lang="uk-UA" sz="2000" dirty="0"/>
              <a:t> прийомів, поєднань кольорів, які забезпечують певну єдність всіх виробів фірми у біль-яких матеріалів, що виходять від неї, з метою ідентифікації їх походження і створення образу виробника на фоні конкурентів. </a:t>
            </a:r>
            <a:endParaRPr lang="uk-UA" sz="2000" dirty="0" smtClean="0"/>
          </a:p>
          <a:p>
            <a:pPr marL="0" indent="0">
              <a:buNone/>
            </a:pPr>
            <a:r>
              <a:rPr lang="uk-UA" sz="2000" dirty="0" smtClean="0"/>
              <a:t>До </a:t>
            </a:r>
            <a:r>
              <a:rPr lang="uk-UA" sz="2000" dirty="0"/>
              <a:t>елементів фірмового стилю відносять: - товарний знак; - комплект шрифтів; - вибраний колір; </a:t>
            </a:r>
            <a:r>
              <a:rPr lang="ru-RU" sz="2000" dirty="0"/>
              <a:t>- </a:t>
            </a:r>
            <a:r>
              <a:rPr lang="ru-RU" sz="2000" dirty="0" err="1"/>
              <a:t>оригінальний</a:t>
            </a:r>
            <a:r>
              <a:rPr lang="ru-RU" sz="2000" dirty="0"/>
              <a:t> блок; - </a:t>
            </a:r>
            <a:r>
              <a:rPr lang="ru-RU" sz="2000" dirty="0" err="1"/>
              <a:t>оригінальні</a:t>
            </a:r>
            <a:r>
              <a:rPr lang="ru-RU" sz="2000" dirty="0"/>
              <a:t> </a:t>
            </a:r>
            <a:r>
              <a:rPr lang="ru-RU" sz="2000" dirty="0" err="1"/>
              <a:t>константи</a:t>
            </a:r>
            <a:r>
              <a:rPr lang="ru-RU" sz="2000" dirty="0"/>
              <a:t> </a:t>
            </a:r>
            <a:r>
              <a:rPr lang="ru-RU" sz="2000" dirty="0" err="1"/>
              <a:t>оформлення</a:t>
            </a:r>
            <a:r>
              <a:rPr lang="ru-RU" sz="2000" dirty="0"/>
              <a:t> (формат, система верстки </a:t>
            </a:r>
            <a:r>
              <a:rPr lang="ru-RU" sz="2000" dirty="0" err="1"/>
              <a:t>текстів</a:t>
            </a:r>
            <a:r>
              <a:rPr lang="ru-RU" sz="2000" dirty="0"/>
              <a:t> і </a:t>
            </a:r>
            <a:r>
              <a:rPr lang="ru-RU" sz="2000" dirty="0" err="1"/>
              <a:t>ілюстрацій</a:t>
            </a:r>
            <a:r>
              <a:rPr lang="ru-RU" sz="2000" dirty="0"/>
              <a:t>); - логотип</a:t>
            </a:r>
            <a:r>
              <a:rPr lang="ru-RU" sz="2000" dirty="0" smtClean="0"/>
              <a:t>.</a:t>
            </a:r>
          </a:p>
          <a:p>
            <a:pPr marL="0" indent="0">
              <a:buNone/>
            </a:pPr>
            <a:r>
              <a:rPr lang="ru-RU" sz="2000" dirty="0" err="1"/>
              <a:t>Отже</a:t>
            </a:r>
            <a:r>
              <a:rPr lang="ru-RU" sz="2000" dirty="0"/>
              <a:t>, </a:t>
            </a:r>
            <a:r>
              <a:rPr lang="ru-RU" sz="2000" dirty="0" err="1"/>
              <a:t>брендинг</a:t>
            </a:r>
            <a:r>
              <a:rPr lang="ru-RU" sz="2000" dirty="0"/>
              <a:t> – </a:t>
            </a:r>
            <a:r>
              <a:rPr lang="ru-RU" sz="2000" dirty="0" err="1"/>
              <a:t>це</a:t>
            </a:r>
            <a:r>
              <a:rPr lang="ru-RU" sz="2000" dirty="0"/>
              <a:t> </a:t>
            </a:r>
            <a:r>
              <a:rPr lang="ru-RU" sz="2000" dirty="0" err="1"/>
              <a:t>управління</a:t>
            </a:r>
            <a:r>
              <a:rPr lang="ru-RU" sz="2000" dirty="0"/>
              <a:t> брендом та </a:t>
            </a:r>
            <a:r>
              <a:rPr lang="ru-RU" sz="2000" dirty="0" err="1"/>
              <a:t>управління</a:t>
            </a:r>
            <a:r>
              <a:rPr lang="ru-RU" sz="2000" dirty="0"/>
              <a:t> </a:t>
            </a:r>
            <a:r>
              <a:rPr lang="ru-RU" sz="2000" dirty="0" err="1"/>
              <a:t>успішною</a:t>
            </a:r>
            <a:r>
              <a:rPr lang="ru-RU" sz="2000" dirty="0"/>
              <a:t> торговою маркою.</a:t>
            </a:r>
            <a:endParaRPr lang="uk-UA" sz="2000" dirty="0"/>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spTree>
    <p:extLst>
      <p:ext uri="{BB962C8B-B14F-4D97-AF65-F5344CB8AC3E}">
        <p14:creationId xmlns:p14="http://schemas.microsoft.com/office/powerpoint/2010/main" val="3286010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28600" y="440790"/>
            <a:ext cx="11747090" cy="5311081"/>
          </a:xfrm>
        </p:spPr>
        <p:txBody>
          <a:bodyPr/>
          <a:lstStyle/>
          <a:p>
            <a:pPr marL="0" indent="0">
              <a:spcBef>
                <a:spcPts val="0"/>
              </a:spcBef>
              <a:buNone/>
            </a:pPr>
            <a:r>
              <a:rPr lang="uk-UA" sz="1800" dirty="0"/>
              <a:t>Процес управління брендом складається із таких елементів</a:t>
            </a:r>
            <a:r>
              <a:rPr lang="uk-UA" sz="1800" dirty="0" smtClean="0"/>
              <a:t>:</a:t>
            </a:r>
          </a:p>
          <a:p>
            <a:pPr marL="0" indent="0">
              <a:spcBef>
                <a:spcPts val="0"/>
              </a:spcBef>
              <a:buNone/>
            </a:pPr>
            <a:r>
              <a:rPr lang="uk-UA" sz="1800" dirty="0" smtClean="0"/>
              <a:t> </a:t>
            </a:r>
            <a:r>
              <a:rPr lang="uk-UA" sz="1800" dirty="0"/>
              <a:t>- фундаментальні маркетингові дослідження</a:t>
            </a:r>
            <a:r>
              <a:rPr lang="uk-UA" sz="1800" dirty="0" smtClean="0"/>
              <a:t>;</a:t>
            </a:r>
          </a:p>
          <a:p>
            <a:pPr marL="0" indent="0">
              <a:spcBef>
                <a:spcPts val="0"/>
              </a:spcBef>
              <a:buNone/>
            </a:pPr>
            <a:r>
              <a:rPr lang="uk-UA" sz="1800" dirty="0" smtClean="0"/>
              <a:t> </a:t>
            </a:r>
            <a:r>
              <a:rPr lang="uk-UA" sz="1800" dirty="0"/>
              <a:t>- прийняття рішення щодо створення нового бренду</a:t>
            </a:r>
            <a:r>
              <a:rPr lang="uk-UA" sz="1800" dirty="0" smtClean="0"/>
              <a:t>;</a:t>
            </a:r>
          </a:p>
          <a:p>
            <a:pPr marL="0" indent="0">
              <a:spcBef>
                <a:spcPts val="0"/>
              </a:spcBef>
              <a:buNone/>
            </a:pPr>
            <a:r>
              <a:rPr lang="uk-UA" sz="1800" dirty="0" smtClean="0"/>
              <a:t> </a:t>
            </a:r>
            <a:r>
              <a:rPr lang="uk-UA" sz="1800" dirty="0"/>
              <a:t>- прикладні маркетингові дослідження; </a:t>
            </a:r>
            <a:endParaRPr lang="uk-UA" sz="1800" dirty="0" smtClean="0"/>
          </a:p>
          <a:p>
            <a:pPr>
              <a:spcBef>
                <a:spcPts val="0"/>
              </a:spcBef>
              <a:buFontTx/>
              <a:buChar char="-"/>
            </a:pPr>
            <a:r>
              <a:rPr lang="uk-UA" sz="1800" dirty="0" smtClean="0"/>
              <a:t>створення </a:t>
            </a:r>
            <a:r>
              <a:rPr lang="uk-UA" sz="1800" dirty="0"/>
              <a:t>портрету бренду</a:t>
            </a:r>
            <a:r>
              <a:rPr lang="uk-UA" sz="1800" dirty="0" smtClean="0"/>
              <a:t>;</a:t>
            </a:r>
          </a:p>
          <a:p>
            <a:pPr>
              <a:spcBef>
                <a:spcPts val="0"/>
              </a:spcBef>
              <a:buFontTx/>
              <a:buChar char="-"/>
            </a:pPr>
            <a:r>
              <a:rPr lang="uk-UA" sz="1800" dirty="0" smtClean="0"/>
              <a:t> </a:t>
            </a:r>
            <a:r>
              <a:rPr lang="uk-UA" sz="1800" dirty="0"/>
              <a:t>ринкова стратегія бренду, позиціонування; </a:t>
            </a:r>
            <a:endParaRPr lang="uk-UA" sz="1800" dirty="0" smtClean="0"/>
          </a:p>
          <a:p>
            <a:pPr>
              <a:spcBef>
                <a:spcPts val="0"/>
              </a:spcBef>
              <a:buFontTx/>
              <a:buChar char="-"/>
            </a:pPr>
            <a:r>
              <a:rPr lang="uk-UA" sz="1800" dirty="0" smtClean="0"/>
              <a:t>- </a:t>
            </a:r>
            <a:r>
              <a:rPr lang="uk-UA" sz="1800" dirty="0"/>
              <a:t>побудова бренду; </a:t>
            </a:r>
            <a:endParaRPr lang="uk-UA" sz="1800" dirty="0" smtClean="0"/>
          </a:p>
          <a:p>
            <a:pPr>
              <a:spcBef>
                <a:spcPts val="0"/>
              </a:spcBef>
              <a:buFontTx/>
              <a:buChar char="-"/>
            </a:pPr>
            <a:r>
              <a:rPr lang="uk-UA" sz="1800" dirty="0" smtClean="0"/>
              <a:t>- </a:t>
            </a:r>
            <a:r>
              <a:rPr lang="uk-UA" sz="1800" dirty="0"/>
              <a:t>тестування бренду; </a:t>
            </a:r>
            <a:endParaRPr lang="uk-UA" sz="1800" dirty="0" smtClean="0"/>
          </a:p>
          <a:p>
            <a:pPr>
              <a:spcBef>
                <a:spcPts val="0"/>
              </a:spcBef>
              <a:buFontTx/>
              <a:buChar char="-"/>
            </a:pPr>
            <a:r>
              <a:rPr lang="uk-UA" sz="1800" dirty="0" smtClean="0"/>
              <a:t>- </a:t>
            </a:r>
            <a:r>
              <a:rPr lang="uk-UA" sz="1800" dirty="0"/>
              <a:t>виведення нового бренду на ринок; </a:t>
            </a:r>
            <a:endParaRPr lang="uk-UA" sz="1800" dirty="0" smtClean="0"/>
          </a:p>
          <a:p>
            <a:pPr>
              <a:spcBef>
                <a:spcPts val="0"/>
              </a:spcBef>
              <a:buFontTx/>
              <a:buChar char="-"/>
            </a:pPr>
            <a:r>
              <a:rPr lang="uk-UA" sz="1800" dirty="0" smtClean="0"/>
              <a:t>- </a:t>
            </a:r>
            <a:r>
              <a:rPr lang="uk-UA" sz="1800" dirty="0"/>
              <a:t>середній цикл управління брендом – розробка стратегії управління активами торгової марки; </a:t>
            </a:r>
            <a:endParaRPr lang="uk-UA" sz="1800" dirty="0" smtClean="0"/>
          </a:p>
          <a:p>
            <a:pPr>
              <a:spcBef>
                <a:spcPts val="0"/>
              </a:spcBef>
              <a:buFontTx/>
              <a:buChar char="-"/>
            </a:pPr>
            <a:r>
              <a:rPr lang="uk-UA" sz="1800" dirty="0" smtClean="0"/>
              <a:t>- </a:t>
            </a:r>
            <a:r>
              <a:rPr lang="uk-UA" sz="1800" dirty="0"/>
              <a:t>зняття бренду з ринку</a:t>
            </a:r>
            <a:r>
              <a:rPr lang="uk-UA" sz="1800" dirty="0" smtClean="0"/>
              <a:t>.</a:t>
            </a:r>
          </a:p>
          <a:p>
            <a:pPr>
              <a:spcBef>
                <a:spcPts val="0"/>
              </a:spcBef>
              <a:buFontTx/>
              <a:buChar char="-"/>
            </a:pPr>
            <a:endParaRPr lang="uk-UA" sz="1800" dirty="0">
              <a:latin typeface="Times New Roman" panose="02020603050405020304" pitchFamily="18" charset="0"/>
              <a:cs typeface="Times New Roman" panose="02020603050405020304" pitchFamily="18" charset="0"/>
            </a:endParaRPr>
          </a:p>
          <a:p>
            <a:pPr marL="0" indent="0">
              <a:spcBef>
                <a:spcPts val="0"/>
              </a:spcBef>
              <a:buNone/>
            </a:pPr>
            <a:r>
              <a:rPr lang="uk-UA" sz="2000" dirty="0"/>
              <a:t>Торгова марка (товарна марка) – це ім’я, термін, знак, символ, малюнок або їх поєднання, призначені для ідентифікації товару і диференціації його серед аналогічних товарів конкурентів. Марка включає в себе марочну назву і марочний знак (емблему), а також звукові поєднання (позивні радіостанцій) і об’ємні форми (пластикова пляшка «Кока-Кола</a:t>
            </a:r>
            <a:r>
              <a:rPr lang="uk-UA" sz="2000" dirty="0" smtClean="0"/>
              <a:t>»). </a:t>
            </a:r>
            <a:r>
              <a:rPr lang="ru-RU" sz="2000" dirty="0" smtClean="0"/>
              <a:t> </a:t>
            </a:r>
            <a:r>
              <a:rPr lang="ru-RU" sz="2000" dirty="0" err="1"/>
              <a:t>Крім</a:t>
            </a:r>
            <a:r>
              <a:rPr lang="ru-RU" sz="2000" dirty="0"/>
              <a:t> того </a:t>
            </a:r>
            <a:r>
              <a:rPr lang="ru-RU" sz="2000" dirty="0" err="1"/>
              <a:t>марочна</a:t>
            </a:r>
            <a:r>
              <a:rPr lang="ru-RU" sz="2000" dirty="0"/>
              <a:t> </a:t>
            </a:r>
            <a:r>
              <a:rPr lang="ru-RU" sz="2000" dirty="0" err="1"/>
              <a:t>політика</a:t>
            </a:r>
            <a:r>
              <a:rPr lang="ru-RU" sz="2000" dirty="0"/>
              <a:t> </a:t>
            </a:r>
            <a:r>
              <a:rPr lang="ru-RU" sz="2000" dirty="0" err="1"/>
              <a:t>виробника</a:t>
            </a:r>
            <a:r>
              <a:rPr lang="ru-RU" sz="2000" dirty="0"/>
              <a:t> </a:t>
            </a:r>
            <a:r>
              <a:rPr lang="ru-RU" sz="2000" dirty="0" err="1"/>
              <a:t>зі</a:t>
            </a:r>
            <a:r>
              <a:rPr lang="ru-RU" sz="2000" dirty="0"/>
              <a:t> </a:t>
            </a:r>
            <a:r>
              <a:rPr lang="ru-RU" sz="2000" dirty="0" err="1"/>
              <a:t>створення</a:t>
            </a:r>
            <a:r>
              <a:rPr lang="ru-RU" sz="2000" dirty="0"/>
              <a:t> </a:t>
            </a:r>
            <a:r>
              <a:rPr lang="ru-RU" sz="2000" dirty="0" err="1"/>
              <a:t>іміджу</a:t>
            </a:r>
            <a:r>
              <a:rPr lang="ru-RU" sz="2000" dirty="0"/>
              <a:t> товару </a:t>
            </a:r>
            <a:r>
              <a:rPr lang="ru-RU" sz="2000" dirty="0" err="1"/>
              <a:t>може</a:t>
            </a:r>
            <a:r>
              <a:rPr lang="ru-RU" sz="2000" dirty="0"/>
              <a:t> бути </a:t>
            </a:r>
            <a:r>
              <a:rPr lang="ru-RU" sz="2000" dirty="0" err="1"/>
              <a:t>підтримана</a:t>
            </a:r>
            <a:r>
              <a:rPr lang="ru-RU" sz="2000" dirty="0"/>
              <a:t> </a:t>
            </a:r>
            <a:r>
              <a:rPr lang="ru-RU" sz="2000" dirty="0" err="1"/>
              <a:t>створенням</a:t>
            </a:r>
            <a:r>
              <a:rPr lang="ru-RU" sz="2000" dirty="0"/>
              <a:t> </a:t>
            </a:r>
            <a:r>
              <a:rPr lang="ru-RU" sz="2000" dirty="0" err="1"/>
              <a:t>фірмового</a:t>
            </a:r>
            <a:r>
              <a:rPr lang="ru-RU" sz="2000" dirty="0"/>
              <a:t> стилю </a:t>
            </a:r>
            <a:r>
              <a:rPr lang="ru-RU" sz="2000" dirty="0" err="1"/>
              <a:t>виробника</a:t>
            </a:r>
            <a:endParaRPr lang="uk-UA" sz="2000" dirty="0">
              <a:latin typeface="Times New Roman" panose="02020603050405020304" pitchFamily="18" charset="0"/>
              <a:cs typeface="Times New Roman" panose="02020603050405020304" pitchFamily="18" charset="0"/>
            </a:endParaRPr>
          </a:p>
          <a:p>
            <a:pPr marL="0" indent="0">
              <a:spcBef>
                <a:spcPts val="0"/>
              </a:spcBef>
              <a:buNone/>
            </a:pPr>
            <a:r>
              <a:rPr lang="uk-UA" sz="2000" dirty="0" smtClean="0">
                <a:latin typeface="Times New Roman" panose="02020603050405020304" pitchFamily="18" charset="0"/>
                <a:cs typeface="Times New Roman" panose="02020603050405020304" pitchFamily="18" charset="0"/>
              </a:rPr>
              <a:t> </a:t>
            </a:r>
            <a:endParaRPr lang="uk-UA" sz="2000" dirty="0">
              <a:latin typeface="Times New Roman" panose="02020603050405020304" pitchFamily="18" charset="0"/>
              <a:cs typeface="Times New Roman" panose="02020603050405020304" pitchFamily="18" charset="0"/>
            </a:endParaRPr>
          </a:p>
          <a:p>
            <a:pPr marL="0" indent="0">
              <a:spcBef>
                <a:spcPts val="0"/>
              </a:spcBef>
              <a:buNone/>
            </a:pPr>
            <a:endParaRPr lang="uk-UA" sz="2000" dirty="0">
              <a:latin typeface="Times New Roman" panose="02020603050405020304" pitchFamily="18" charset="0"/>
              <a:cs typeface="Times New Roman" panose="02020603050405020304" pitchFamily="18" charset="0"/>
            </a:endParaRPr>
          </a:p>
          <a:p>
            <a:pPr marL="0" indent="0">
              <a:lnSpc>
                <a:spcPct val="105000"/>
              </a:lnSpc>
              <a:spcBef>
                <a:spcPts val="0"/>
              </a:spcBef>
              <a:buNone/>
            </a:pPr>
            <a:endParaRPr lang="uk-UA" sz="2000" dirty="0">
              <a:latin typeface="Times New Roman" panose="02020603050405020304" pitchFamily="18" charset="0"/>
              <a:cs typeface="Times New Roman" panose="02020603050405020304" pitchFamily="18" charset="0"/>
            </a:endParaRPr>
          </a:p>
          <a:p>
            <a:pPr marL="0" indent="0">
              <a:lnSpc>
                <a:spcPct val="105000"/>
              </a:lnSpc>
              <a:spcBef>
                <a:spcPts val="0"/>
              </a:spcBef>
              <a:buNone/>
            </a:pPr>
            <a:endParaRPr lang="uk-UA" sz="2000" dirty="0">
              <a:latin typeface="Times New Roman" panose="02020603050405020304" pitchFamily="18" charset="0"/>
              <a:cs typeface="Times New Roman" panose="02020603050405020304" pitchFamily="18" charset="0"/>
            </a:endParaRPr>
          </a:p>
          <a:p>
            <a:pPr marL="0" indent="0">
              <a:lnSpc>
                <a:spcPct val="105000"/>
              </a:lnSpc>
              <a:spcBef>
                <a:spcPts val="0"/>
              </a:spcBef>
              <a:buNone/>
            </a:pPr>
            <a:endParaRPr lang="uk-UA" sz="2000" dirty="0">
              <a:latin typeface="Times New Roman" panose="02020603050405020304" pitchFamily="18" charset="0"/>
              <a:cs typeface="Times New Roman" panose="02020603050405020304" pitchFamily="18" charset="0"/>
            </a:endParaRPr>
          </a:p>
          <a:p>
            <a:pPr marL="0" indent="0">
              <a:lnSpc>
                <a:spcPct val="105000"/>
              </a:lnSpc>
              <a:spcBef>
                <a:spcPts val="0"/>
              </a:spcBef>
              <a:buNone/>
            </a:pPr>
            <a:endParaRPr lang="uk-UA" sz="2000" dirty="0">
              <a:latin typeface="Times New Roman" panose="02020603050405020304" pitchFamily="18" charset="0"/>
              <a:cs typeface="Times New Roman" panose="02020603050405020304" pitchFamily="18" charset="0"/>
            </a:endParaRPr>
          </a:p>
          <a:p>
            <a:pPr marL="0" indent="0">
              <a:lnSpc>
                <a:spcPct val="105000"/>
              </a:lnSpc>
              <a:spcBef>
                <a:spcPts val="0"/>
              </a:spcBef>
              <a:buNone/>
            </a:pPr>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844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0"/>
            <a:ext cx="11522075" cy="5770563"/>
          </a:xfrm>
        </p:spPr>
        <p:txBody>
          <a:bodyPr/>
          <a:lstStyle/>
          <a:p>
            <a:pPr marL="0" indent="0">
              <a:spcBef>
                <a:spcPts val="0"/>
              </a:spcBef>
              <a:buNone/>
            </a:pPr>
            <a:r>
              <a:rPr lang="uk-UA" sz="2000" dirty="0"/>
              <a:t>Торгова марка дозволяє ідентифікувати товарі і надає йому оригінальність, тому особливі вимоги висуваються до марочної назви: </a:t>
            </a:r>
            <a:endParaRPr lang="uk-UA" sz="2000" dirty="0" smtClean="0"/>
          </a:p>
          <a:p>
            <a:pPr>
              <a:spcBef>
                <a:spcPts val="0"/>
              </a:spcBef>
              <a:buFontTx/>
              <a:buChar char="-"/>
            </a:pPr>
            <a:r>
              <a:rPr lang="uk-UA" sz="2000" dirty="0" smtClean="0"/>
              <a:t>адекватність </a:t>
            </a:r>
            <a:r>
              <a:rPr lang="uk-UA" sz="2000" dirty="0"/>
              <a:t>змісту; </a:t>
            </a:r>
            <a:endParaRPr lang="uk-UA" sz="2000" dirty="0" smtClean="0"/>
          </a:p>
          <a:p>
            <a:pPr>
              <a:spcBef>
                <a:spcPts val="0"/>
              </a:spcBef>
              <a:buFontTx/>
              <a:buChar char="-"/>
            </a:pPr>
            <a:r>
              <a:rPr lang="uk-UA" sz="2000" dirty="0" smtClean="0"/>
              <a:t>- </a:t>
            </a:r>
            <a:r>
              <a:rPr lang="uk-UA" sz="2000" dirty="0"/>
              <a:t>індивідуальність; </a:t>
            </a:r>
            <a:endParaRPr lang="uk-UA" sz="2000" dirty="0" smtClean="0"/>
          </a:p>
          <a:p>
            <a:pPr>
              <a:spcBef>
                <a:spcPts val="0"/>
              </a:spcBef>
              <a:buFontTx/>
              <a:buChar char="-"/>
            </a:pPr>
            <a:r>
              <a:rPr lang="uk-UA" sz="2000" dirty="0" smtClean="0"/>
              <a:t>- </a:t>
            </a:r>
            <a:r>
              <a:rPr lang="uk-UA" sz="2000" dirty="0"/>
              <a:t>надійність (</a:t>
            </a:r>
            <a:r>
              <a:rPr lang="uk-UA" sz="2000" dirty="0" err="1"/>
              <a:t>охороноздатність</a:t>
            </a:r>
            <a:r>
              <a:rPr lang="uk-UA" sz="2000" dirty="0"/>
              <a:t>); </a:t>
            </a:r>
            <a:endParaRPr lang="uk-UA" sz="2000" dirty="0" smtClean="0"/>
          </a:p>
          <a:p>
            <a:pPr>
              <a:spcBef>
                <a:spcPts val="0"/>
              </a:spcBef>
              <a:buFontTx/>
              <a:buChar char="-"/>
            </a:pPr>
            <a:r>
              <a:rPr lang="uk-UA" sz="2000" dirty="0" smtClean="0"/>
              <a:t>- </a:t>
            </a:r>
            <a:r>
              <a:rPr lang="uk-UA" sz="2000" dirty="0"/>
              <a:t>практичність; </a:t>
            </a:r>
            <a:endParaRPr lang="uk-UA" sz="2000" dirty="0" smtClean="0"/>
          </a:p>
          <a:p>
            <a:pPr>
              <a:spcBef>
                <a:spcPts val="0"/>
              </a:spcBef>
              <a:buFontTx/>
              <a:buChar char="-"/>
            </a:pPr>
            <a:r>
              <a:rPr lang="uk-UA" sz="2000" dirty="0"/>
              <a:t>- легкість вимови, запам’ятовування і пізнання; </a:t>
            </a:r>
            <a:endParaRPr lang="uk-UA" sz="2000" dirty="0" smtClean="0"/>
          </a:p>
          <a:p>
            <a:pPr>
              <a:spcBef>
                <a:spcPts val="0"/>
              </a:spcBef>
              <a:buFontTx/>
              <a:buChar char="-"/>
            </a:pPr>
            <a:r>
              <a:rPr lang="uk-UA" sz="2000" dirty="0" smtClean="0"/>
              <a:t>- </a:t>
            </a:r>
            <a:r>
              <a:rPr lang="uk-UA" sz="2000" dirty="0"/>
              <a:t>доцільність у різних ситуаціях</a:t>
            </a:r>
            <a:r>
              <a:rPr lang="uk-UA" sz="2000" dirty="0" smtClean="0"/>
              <a:t>.</a:t>
            </a:r>
          </a:p>
          <a:p>
            <a:pPr>
              <a:spcBef>
                <a:spcPts val="0"/>
              </a:spcBef>
              <a:buFontTx/>
              <a:buChar char="-"/>
            </a:pPr>
            <a:endParaRPr lang="uk-UA" sz="2000" dirty="0">
              <a:latin typeface="Times New Roman" panose="02020603050405020304" pitchFamily="18" charset="0"/>
              <a:cs typeface="Times New Roman" panose="02020603050405020304" pitchFamily="18" charset="0"/>
            </a:endParaRPr>
          </a:p>
          <a:p>
            <a:pPr>
              <a:spcBef>
                <a:spcPts val="0"/>
              </a:spcBef>
              <a:buFontTx/>
              <a:buChar char="-"/>
            </a:pPr>
            <a:r>
              <a:rPr lang="uk-UA" sz="2000" dirty="0"/>
              <a:t>Адекватність змісту визначається відповідністю знаку цілям і образу (іміджу) фірми. Марочна назва може вказувати на певні переваги і вигоди, які отримуються від використання товару (рівень якості, економічність, отриманий результат</a:t>
            </a:r>
            <a:r>
              <a:rPr lang="uk-UA" sz="2000" dirty="0" smtClean="0"/>
              <a:t>).</a:t>
            </a:r>
          </a:p>
          <a:p>
            <a:pPr>
              <a:spcBef>
                <a:spcPts val="0"/>
              </a:spcBef>
              <a:buFontTx/>
              <a:buChar char="-"/>
            </a:pPr>
            <a:endParaRPr lang="uk-UA" sz="2000" dirty="0">
              <a:latin typeface="Times New Roman" panose="02020603050405020304" pitchFamily="18" charset="0"/>
              <a:cs typeface="Times New Roman" panose="02020603050405020304" pitchFamily="18" charset="0"/>
            </a:endParaRPr>
          </a:p>
          <a:p>
            <a:pPr>
              <a:spcBef>
                <a:spcPts val="0"/>
              </a:spcBef>
              <a:buFontTx/>
              <a:buChar char="-"/>
            </a:pPr>
            <a:r>
              <a:rPr lang="uk-UA" sz="2000" dirty="0"/>
              <a:t>Індивідуальність визначає здатність торгової марки відрізнятися від інших знаків за оригінальним поєднанням напису і кольорового вирішення. Спільно і благозвучністю цей критерій дозволяє добитися хорошого запам’ятовування торгової </a:t>
            </a:r>
            <a:r>
              <a:rPr lang="uk-UA" sz="2000" dirty="0" smtClean="0"/>
              <a:t>марки</a:t>
            </a:r>
          </a:p>
          <a:p>
            <a:pPr>
              <a:spcBef>
                <a:spcPts val="0"/>
              </a:spcBef>
              <a:buFontTx/>
              <a:buChar char="-"/>
            </a:pPr>
            <a:endParaRPr lang="uk-UA" sz="2000" dirty="0" smtClean="0"/>
          </a:p>
          <a:p>
            <a:pPr>
              <a:spcBef>
                <a:spcPts val="0"/>
              </a:spcBef>
              <a:buFontTx/>
              <a:buChar char="-"/>
            </a:pPr>
            <a:r>
              <a:rPr lang="uk-UA" sz="2000" dirty="0" smtClean="0"/>
              <a:t>Першочергова </a:t>
            </a:r>
            <a:r>
              <a:rPr lang="uk-UA" sz="2000" dirty="0"/>
              <a:t>функція назв фірм, торгових і сервісних марок – ідентифікувати, іншими словами, виділити фірму із ряду інших або виділити продукцію чи послуги фірми з ряду аналогічних товарів і послуг, що виробляються конкурентами.</a:t>
            </a:r>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0603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55349" y="0"/>
            <a:ext cx="11522075" cy="5460320"/>
          </a:xfrm>
        </p:spPr>
        <p:txBody>
          <a:bodyPr/>
          <a:lstStyle/>
          <a:p>
            <a:pPr marL="0" indent="0">
              <a:spcBef>
                <a:spcPts val="0"/>
              </a:spcBef>
              <a:buNone/>
            </a:pPr>
            <a:endParaRPr lang="uk-UA" sz="2000" dirty="0"/>
          </a:p>
          <a:p>
            <a:pPr marL="0" indent="0">
              <a:spcBef>
                <a:spcPts val="0"/>
              </a:spcBef>
              <a:buNone/>
            </a:pPr>
            <a:endParaRPr lang="uk-UA" sz="2000" dirty="0"/>
          </a:p>
        </p:txBody>
      </p:sp>
      <p:sp>
        <p:nvSpPr>
          <p:cNvPr id="2" name="Прямокутник 1"/>
          <p:cNvSpPr/>
          <p:nvPr/>
        </p:nvSpPr>
        <p:spPr>
          <a:xfrm>
            <a:off x="155349" y="0"/>
            <a:ext cx="11715523" cy="6020110"/>
          </a:xfrm>
          <a:prstGeom prst="rect">
            <a:avLst/>
          </a:prstGeom>
        </p:spPr>
        <p:txBody>
          <a:bodyPr wrap="square">
            <a:spAutoFit/>
          </a:bodyPr>
          <a:lstStyle/>
          <a:p>
            <a:pPr indent="450215" algn="just">
              <a:lnSpc>
                <a:spcPct val="107000"/>
              </a:lnSpc>
              <a:spcAft>
                <a:spcPts val="0"/>
              </a:spcAft>
            </a:pPr>
            <a:r>
              <a:rPr lang="uk-UA" sz="2000" b="1" dirty="0" smtClean="0"/>
              <a:t>Для того, щоб торгову марку можна було назвати брендом, необхідно, щоб показники активів торгової марки досягали певного (хоч б мінімального) значення. </a:t>
            </a:r>
          </a:p>
          <a:p>
            <a:pPr indent="450215" algn="just">
              <a:lnSpc>
                <a:spcPct val="107000"/>
              </a:lnSpc>
              <a:spcAft>
                <a:spcPts val="0"/>
              </a:spcAft>
            </a:pPr>
            <a:r>
              <a:rPr lang="uk-UA" sz="2000" b="1" dirty="0" smtClean="0"/>
              <a:t>Показники активів торгової марки: </a:t>
            </a:r>
          </a:p>
          <a:p>
            <a:pPr marL="342900" indent="-342900" algn="just">
              <a:lnSpc>
                <a:spcPct val="107000"/>
              </a:lnSpc>
              <a:spcAft>
                <a:spcPts val="0"/>
              </a:spcAft>
              <a:buFontTx/>
              <a:buChar char="-"/>
            </a:pPr>
            <a:r>
              <a:rPr lang="uk-UA" sz="2000" b="1" dirty="0" smtClean="0"/>
              <a:t>ступінь лояльності; </a:t>
            </a:r>
          </a:p>
          <a:p>
            <a:pPr marL="342900" indent="-342900" algn="just">
              <a:lnSpc>
                <a:spcPct val="107000"/>
              </a:lnSpc>
              <a:spcAft>
                <a:spcPts val="0"/>
              </a:spcAft>
              <a:buFontTx/>
              <a:buChar char="-"/>
            </a:pPr>
            <a:r>
              <a:rPr lang="uk-UA" sz="2000" b="1" dirty="0" smtClean="0"/>
              <a:t>- ступінь обізнаності про бренд; </a:t>
            </a:r>
          </a:p>
          <a:p>
            <a:pPr marL="342900" indent="-342900" algn="just">
              <a:lnSpc>
                <a:spcPct val="107000"/>
              </a:lnSpc>
              <a:spcAft>
                <a:spcPts val="0"/>
              </a:spcAft>
              <a:buFontTx/>
              <a:buChar char="-"/>
            </a:pPr>
            <a:r>
              <a:rPr lang="uk-UA" sz="2000" b="1" dirty="0" smtClean="0"/>
              <a:t>- рентабельність бренду: середня (або узагальнена) рентабельність товарів, об’єднаних трендом, або цінова премія бренду; </a:t>
            </a:r>
          </a:p>
          <a:p>
            <a:pPr marL="342900" indent="-342900" algn="just">
              <a:lnSpc>
                <a:spcPct val="107000"/>
              </a:lnSpc>
              <a:spcAft>
                <a:spcPts val="0"/>
              </a:spcAft>
              <a:buFontTx/>
              <a:buChar char="-"/>
            </a:pPr>
            <a:r>
              <a:rPr lang="uk-UA" sz="2000" b="1" dirty="0" smtClean="0"/>
              <a:t>- відносна інтенсивність покупок; </a:t>
            </a:r>
          </a:p>
          <a:p>
            <a:pPr marL="342900" indent="-342900" algn="just">
              <a:lnSpc>
                <a:spcPct val="107000"/>
              </a:lnSpc>
              <a:spcAft>
                <a:spcPts val="0"/>
              </a:spcAft>
              <a:buFontTx/>
              <a:buChar char="-"/>
            </a:pPr>
            <a:r>
              <a:rPr lang="uk-UA" sz="2000" b="1" dirty="0" smtClean="0"/>
              <a:t>- частка ринку (для кожного ринку, на якому представлений бренд), абсолютна або відносна; </a:t>
            </a:r>
          </a:p>
          <a:p>
            <a:pPr marL="342900" indent="-342900" algn="just">
              <a:lnSpc>
                <a:spcPct val="107000"/>
              </a:lnSpc>
              <a:spcAft>
                <a:spcPts val="0"/>
              </a:spcAft>
              <a:buFontTx/>
              <a:buChar char="-"/>
            </a:pPr>
            <a:r>
              <a:rPr lang="uk-UA" sz="2000" b="1" dirty="0" smtClean="0"/>
              <a:t>- загальний обсяг продажу (для міжгалузевого порівняння успішності бренду); - фінансова вартість бренду тощо.</a:t>
            </a:r>
          </a:p>
          <a:p>
            <a:pPr algn="just">
              <a:lnSpc>
                <a:spcPct val="107000"/>
              </a:lnSpc>
              <a:spcAft>
                <a:spcPts val="0"/>
              </a:spcAft>
            </a:pPr>
            <a:r>
              <a:rPr lang="uk-UA" sz="2000" b="1" dirty="0"/>
              <a:t>Показники торгової марки, що складно оцінити: - час, необхідний на виведення нового товару під трендом, що розглядається, та досягнення певного рівня переваги; - ступінь єдності за важливими мотивуючими факторами різних товарів під єдиним трендом (тобто однорідність товарів за якістю, ціною з точки зору споживачів); - динаміка показників бренду (тобто тенденція зміни вищезазначених параметрів: ступінь лояльності, обізнаність споживачів та інші).</a:t>
            </a:r>
          </a:p>
        </p:txBody>
      </p:sp>
    </p:spTree>
    <p:extLst>
      <p:ext uri="{BB962C8B-B14F-4D97-AF65-F5344CB8AC3E}">
        <p14:creationId xmlns:p14="http://schemas.microsoft.com/office/powerpoint/2010/main" val="1795875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4963" y="0"/>
            <a:ext cx="11522075" cy="5770563"/>
          </a:xfrm>
        </p:spPr>
        <p:txBody>
          <a:bodyPr/>
          <a:lstStyle/>
          <a:p>
            <a:pPr marL="0" indent="0">
              <a:spcBef>
                <a:spcPts val="0"/>
              </a:spcBef>
              <a:buNone/>
            </a:pPr>
            <a:endParaRPr lang="uk-UA" sz="2000" dirty="0"/>
          </a:p>
          <a:p>
            <a:pPr marL="0" indent="0">
              <a:spcBef>
                <a:spcPts val="0"/>
              </a:spcBef>
              <a:buNone/>
            </a:pPr>
            <a:endParaRPr lang="uk-UA" sz="2000" dirty="0"/>
          </a:p>
        </p:txBody>
      </p:sp>
      <p:pic>
        <p:nvPicPr>
          <p:cNvPr id="2" name="Рисунок 1"/>
          <p:cNvPicPr>
            <a:picLocks noChangeAspect="1"/>
          </p:cNvPicPr>
          <p:nvPr/>
        </p:nvPicPr>
        <p:blipFill>
          <a:blip r:embed="rId2"/>
          <a:stretch>
            <a:fillRect/>
          </a:stretch>
        </p:blipFill>
        <p:spPr>
          <a:xfrm>
            <a:off x="1531681" y="0"/>
            <a:ext cx="9128637" cy="5790165"/>
          </a:xfrm>
          <a:prstGeom prst="rect">
            <a:avLst/>
          </a:prstGeom>
        </p:spPr>
      </p:pic>
    </p:spTree>
    <p:extLst>
      <p:ext uri="{BB962C8B-B14F-4D97-AF65-F5344CB8AC3E}">
        <p14:creationId xmlns:p14="http://schemas.microsoft.com/office/powerpoint/2010/main" val="2095486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17075</TotalTime>
  <Words>2194</Words>
  <Application>Microsoft Office PowerPoint</Application>
  <PresentationFormat>Широкий екран</PresentationFormat>
  <Paragraphs>159</Paragraphs>
  <Slides>20</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20</vt:i4>
      </vt:variant>
    </vt:vector>
  </HeadingPairs>
  <TitlesOfParts>
    <vt:vector size="26" baseType="lpstr">
      <vt:lpstr>Arial</vt:lpstr>
      <vt:lpstr>Calibri</vt:lpstr>
      <vt:lpstr>Montserrat</vt:lpstr>
      <vt:lpstr>Montserrat ExtraBold</vt:lpstr>
      <vt:lpstr>Times New Roman</vt:lpstr>
      <vt:lpstr>Тема Office</vt:lpstr>
      <vt:lpstr> ЛЕКЦІЯ 8. УПРАВЛІННЯ ТОРГОВИМИ МАРКАМИ  </vt:lpstr>
      <vt:lpstr>ПЛАН</vt:lpstr>
      <vt:lpstr>1. Сутність брендингу як елементу маркетингової діяльності. Види брендів та торгових марок</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2. Упаковка та маркування товарів та їхня роль в управлінні торговою маркою</vt:lpstr>
      <vt:lpstr>Презентація PowerPoint</vt:lpstr>
      <vt:lpstr>Презентація PowerPoint</vt:lpstr>
      <vt:lpstr>Презентація PowerPoint</vt:lpstr>
      <vt:lpstr>2. Вимірювання ставлення споживачів до торгової марки</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115</cp:revision>
  <dcterms:created xsi:type="dcterms:W3CDTF">2023-01-12T09:20:21Z</dcterms:created>
  <dcterms:modified xsi:type="dcterms:W3CDTF">2024-12-12T07:07:35Z</dcterms:modified>
</cp:coreProperties>
</file>