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7" r:id="rId6"/>
    <p:sldId id="266" r:id="rId7"/>
    <p:sldId id="273" r:id="rId8"/>
    <p:sldId id="276" r:id="rId9"/>
    <p:sldId id="275" r:id="rId10"/>
    <p:sldId id="274" r:id="rId11"/>
    <p:sldId id="277" r:id="rId12"/>
    <p:sldId id="268" r:id="rId13"/>
    <p:sldId id="269" r:id="rId14"/>
    <p:sldId id="270" r:id="rId15"/>
    <p:sldId id="271" r:id="rId16"/>
    <p:sldId id="272" r:id="rId17"/>
    <p:sldId id="257" r:id="rId18"/>
    <p:sldId id="278" r:id="rId19"/>
    <p:sldId id="282" r:id="rId20"/>
    <p:sldId id="281" r:id="rId21"/>
    <p:sldId id="280" r:id="rId22"/>
    <p:sldId id="288" r:id="rId23"/>
    <p:sldId id="289" r:id="rId24"/>
    <p:sldId id="290" r:id="rId25"/>
    <p:sldId id="258" r:id="rId26"/>
    <p:sldId id="279" r:id="rId27"/>
    <p:sldId id="285" r:id="rId28"/>
    <p:sldId id="259" r:id="rId29"/>
    <p:sldId id="283" r:id="rId30"/>
    <p:sldId id="292" r:id="rId31"/>
    <p:sldId id="287" r:id="rId32"/>
    <p:sldId id="286" r:id="rId33"/>
    <p:sldId id="260" r:id="rId34"/>
    <p:sldId id="291" r:id="rId35"/>
    <p:sldId id="26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C74160-3007-4AE5-8D86-89BB5A242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552C4F1-BF69-4FBE-A63B-874B75651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2FF915-171B-4851-AE16-6E766F829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DC31D05-C292-465D-871B-2B8971C75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DE837FC-743D-4CFD-95E8-A87D9482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474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28A6D8-7C9E-4FEC-995E-B36B7C645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910997D-D2F1-451E-BD1D-D4AF1E660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775FF63-B8F7-459C-AD54-0B13C06C9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8CF2485-7565-4A02-A58A-744CE4EE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83763FE-4DBB-4805-8342-CEBA20FF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275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89D14-D198-4C6C-9721-2CA878D0A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6C0C5DE-62DB-44D5-9DB3-6BFAE5AB5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BE5C6CF-7C0F-4C77-8EA8-24354A883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40FC110-F8F7-4771-9440-54BC16A9F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C7A8F98-652E-474D-B5D8-E3089CFD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660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254CC-7C70-47F3-B1F3-C4182B3E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BE9447-EE40-46BA-9A9C-DF5630305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5E40C2E-E54A-4FEC-89F4-8A2B3E15A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219358D-EB1D-471B-B32B-F54E1B1D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D9EF086-29D9-4FC3-A4B2-B3653B00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83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89E668-6191-41AE-AD6F-54AEEEBCE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7BBF1AD-5115-4FC3-957F-6B17CBFAA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A60119A-691B-4532-94A9-6F0B8DA1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BC62A78-D086-4E6A-ABBB-274823EA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59844E-52E2-4001-9DF0-42647806F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712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AD29E-5995-4C0E-AF58-62396673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602C29-76D6-4D7C-A262-00044D8C6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CB8AD3C-CFD6-4D96-8B4A-6853ED7D4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61A93E3-0F32-4563-B015-B5780B3E6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B2FB50A-3A9D-42E7-9480-5AB4B169D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9672E2A-C503-451F-B038-6A36D680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204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459CF-D59B-48FD-B6C1-87AC9FFF0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70CE2BF-A9E8-453B-8C6A-E14F02DD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D835EBC-3E21-4A30-8618-CD49D17EE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8CDF8489-44AA-4B25-8859-3649A1A658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EC44BBC-126A-4B31-996A-B49FCB82D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0AE3CFC-9981-48FA-92B8-38E0816A1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90B19AD-80DD-4116-867A-3D529ABE0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2AF6537-6338-43C7-A283-E5CC79F74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276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046C3-7D44-4BAE-9CE6-339A6FD29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DC45B90-A203-462F-BE0D-53C96B7DB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06AB83D-698F-4D1B-A4D9-D65376958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1EFFB14-73F6-48B8-94D0-7E9641A49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24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2280F62-B1CB-4D26-94F1-B2BB5880C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293CAA1-F269-4971-BAAB-4433A4B4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209E1D3-9287-481B-88C7-BE0A1627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029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08ED7-1DAF-4BA9-911B-215301B9E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6AA65A5-6966-48CF-AF7A-CA2985D4A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C7677EF-E848-46B8-8D92-D675CAA70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E1492A0-56C0-4C87-A1AD-AC8CCF1F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59005CA-97F5-48B9-80BF-7D2BBCCD3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BDFD1DF-B404-4336-AC42-BBE25E64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33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C862F-3207-4548-9325-4C8038DC7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B670E09-EC28-47E1-B0E4-AA3C8872C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DA442A2-02A8-4B17-AD2B-D2CF70981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5D16CD3-D8C9-443E-8CA2-B0F3F6193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37D597A-73FE-44ED-ADD0-9CDA18A88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D91B932-7DF5-4309-8CD3-5EEDD31B2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35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480C56E-C754-4755-A55C-A0DF15A9F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7977135-0819-40E7-A4FD-D5803729D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D245E99-43B7-48EA-B2F8-39A8956B0F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E382C-E621-49EC-8BCD-D6E14976ECDF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61EA279-A629-4C00-A076-5A7E04A5C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804FA42-42B3-47AA-8CC7-65F0E9237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B304E-90F7-4F7B-915E-EAB2BEBBC97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36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1.jpeg"/><Relationship Id="rId4" Type="http://schemas.openxmlformats.org/officeDocument/2006/relationships/image" Target="../media/image50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eg"/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Рулетка будівельна ударостійка, екстра стрічка, TAJIMA G3 LOCK 27, G3M750MW  - 5м×27мм купити в Києві, Львові, Україні. Продаж, недорогі ціни.">
            <a:extLst>
              <a:ext uri="{FF2B5EF4-FFF2-40B4-BE49-F238E27FC236}">
                <a16:creationId xmlns:a16="http://schemas.microsoft.com/office/drawing/2014/main" id="{67C98E2C-0290-433B-A5DB-3C1BCA10B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26" y="3664974"/>
            <a:ext cx="3076684" cy="3076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упити Лінійка будівельна Master Tool AL з ручкою, 100 см, 2 капсули,  39-5100 в Україні — ОЛДІ">
            <a:extLst>
              <a:ext uri="{FF2B5EF4-FFF2-40B4-BE49-F238E27FC236}">
                <a16:creationId xmlns:a16="http://schemas.microsoft.com/office/drawing/2014/main" id="{1F3AF31E-6CE9-4281-932F-42D78C36B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429" y="3318216"/>
            <a:ext cx="2884345" cy="288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984DEB3-112A-4544-8E2C-C42C978BE137}"/>
              </a:ext>
            </a:extLst>
          </p:cNvPr>
          <p:cNvSpPr txBox="1"/>
          <p:nvPr/>
        </p:nvSpPr>
        <p:spPr>
          <a:xfrm>
            <a:off x="738326" y="352316"/>
            <a:ext cx="1071534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Інструменти для </a:t>
            </a:r>
            <a:r>
              <a:rPr lang="uk-UA" sz="2800" b="1" dirty="0"/>
              <a:t>вимірювання та розмітки </a:t>
            </a:r>
            <a:r>
              <a:rPr lang="uk-UA" sz="2800" dirty="0"/>
              <a:t>використовуються в різних галузях, від будівництва і ремонту до інженерії та креслення. Ось основні класифікації та параметри цих інструментів:</a:t>
            </a:r>
          </a:p>
          <a:p>
            <a:endParaRPr lang="uk-UA" sz="2800" dirty="0"/>
          </a:p>
          <a:p>
            <a:r>
              <a:rPr lang="uk-UA" b="1" dirty="0"/>
              <a:t>1. Лінійні інструменти</a:t>
            </a:r>
          </a:p>
          <a:p>
            <a:r>
              <a:rPr lang="uk-UA" dirty="0"/>
              <a:t>Вимірюють відстань або довжину.</a:t>
            </a:r>
          </a:p>
          <a:p>
            <a:r>
              <a:rPr lang="uk-UA" b="1" dirty="0"/>
              <a:t>Інструменти:</a:t>
            </a:r>
            <a:endParaRPr lang="uk-UA" dirty="0"/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Рулетка</a:t>
            </a:r>
            <a:r>
              <a:rPr lang="uk-UA" dirty="0"/>
              <a:t> — стандартний вимірювальний інструмент.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Лінійка</a:t>
            </a:r>
            <a:r>
              <a:rPr lang="uk-UA" dirty="0"/>
              <a:t> — для вимірювання невеликих відстаней.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Штангенциркуль</a:t>
            </a:r>
            <a:r>
              <a:rPr lang="uk-UA" dirty="0"/>
              <a:t> — інструмент для точного вимірювання.</a:t>
            </a:r>
          </a:p>
        </p:txBody>
      </p:sp>
      <p:pic>
        <p:nvPicPr>
          <p:cNvPr id="1032" name="Picture 8" descr="Штангенциркулі купити в Україні ≡ Кращі ціни на Штангенциркулі ≡ Швидка  доставка ≡ Квітка">
            <a:extLst>
              <a:ext uri="{FF2B5EF4-FFF2-40B4-BE49-F238E27FC236}">
                <a16:creationId xmlns:a16="http://schemas.microsoft.com/office/drawing/2014/main" id="{F9504FE1-D37E-4736-96BD-A51C45160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037" y="2482545"/>
            <a:ext cx="4282899" cy="320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815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F002FF-CC19-42EF-96CC-AB527560230C}"/>
              </a:ext>
            </a:extLst>
          </p:cNvPr>
          <p:cNvSpPr txBox="1"/>
          <p:nvPr/>
        </p:nvSpPr>
        <p:spPr>
          <a:xfrm>
            <a:off x="577049" y="566678"/>
            <a:ext cx="569946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9. Живлення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Батарейки</a:t>
            </a:r>
            <a:r>
              <a:rPr lang="uk-UA" dirty="0"/>
              <a:t>: Більшість моделей працюють від стандартних батарейок типу ААА або АА. Зазвичай заряду вистачає на кілька тисяч вимірювань.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Акумулятор</a:t>
            </a:r>
            <a:r>
              <a:rPr lang="uk-UA" dirty="0"/>
              <a:t>: Деякі професійні моделі мають вбудовані акумулятори, які можна заряджати через </a:t>
            </a:r>
            <a:r>
              <a:rPr lang="en-GB" dirty="0"/>
              <a:t>USB.</a:t>
            </a:r>
          </a:p>
          <a:p>
            <a:pPr algn="just"/>
            <a:r>
              <a:rPr lang="en-GB" b="1" dirty="0"/>
              <a:t>10. </a:t>
            </a:r>
            <a:r>
              <a:rPr lang="uk-UA" b="1" dirty="0"/>
              <a:t>Розмір і вага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Лазерні рулетки зазвичай компактні, легкі (100-200 грамів), що робить їх зручними для транспортування і роботи в полі чи на висоті.</a:t>
            </a:r>
          </a:p>
          <a:p>
            <a:pPr algn="just"/>
            <a:r>
              <a:rPr lang="uk-UA" b="1" dirty="0"/>
              <a:t>11. Додаткові функції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b="1" dirty="0"/>
              <a:t>Bluetooth</a:t>
            </a:r>
            <a:r>
              <a:rPr lang="en-GB" dirty="0"/>
              <a:t>: </a:t>
            </a:r>
            <a:r>
              <a:rPr lang="uk-UA" dirty="0"/>
              <a:t>Деякі моделі підтримують передачу даних через </a:t>
            </a:r>
            <a:r>
              <a:rPr lang="en-GB" dirty="0"/>
              <a:t>Bluetooth </a:t>
            </a:r>
            <a:r>
              <a:rPr lang="uk-UA" dirty="0"/>
              <a:t>на смартфон або планшет для синхронізації з будівельними програмами чи програмами для креслень.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Вбудований нахиломір</a:t>
            </a:r>
            <a:r>
              <a:rPr lang="uk-UA" dirty="0"/>
              <a:t>: Для вимірювання кутів нахилу, що зручно при вимірюванні похилих конструкцій або при роботі з нерівними поверхнями.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Датчик освітленості</a:t>
            </a:r>
            <a:r>
              <a:rPr lang="uk-UA" dirty="0"/>
              <a:t>: Дозволяє автоматично підлаштовувати яскравість дисплея в залежності від умов освітлення.</a:t>
            </a:r>
          </a:p>
        </p:txBody>
      </p:sp>
      <p:pic>
        <p:nvPicPr>
          <p:cNvPr id="7170" name="Picture 2" descr="NF-271-50 лазерная рулетка, от 0,1 до 50 м, купить в Украине">
            <a:extLst>
              <a:ext uri="{FF2B5EF4-FFF2-40B4-BE49-F238E27FC236}">
                <a16:creationId xmlns:a16="http://schemas.microsoft.com/office/drawing/2014/main" id="{31814A27-F2B9-4704-B8AF-466D643A8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162" y="293657"/>
            <a:ext cx="4298502" cy="2860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Лазерний далекомір рулетка Sndway (50 - 70 метрів): продажа, цена в  Николаеве. Лазерные дальномеры от &quot;Интернет-магазин Co-Di&quot; - 1025655071">
            <a:extLst>
              <a:ext uri="{FF2B5EF4-FFF2-40B4-BE49-F238E27FC236}">
                <a16:creationId xmlns:a16="http://schemas.microsoft.com/office/drawing/2014/main" id="{0865CA4A-B515-4A16-8C04-DC371166C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542" y="3241922"/>
            <a:ext cx="4317645" cy="3234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18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5246C6-FCF0-48C5-AF35-2A398BF013B8}"/>
              </a:ext>
            </a:extLst>
          </p:cNvPr>
          <p:cNvSpPr txBox="1"/>
          <p:nvPr/>
        </p:nvSpPr>
        <p:spPr>
          <a:xfrm>
            <a:off x="517124" y="710966"/>
            <a:ext cx="1144109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11. Додаткові аксесуари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Штатив</a:t>
            </a:r>
            <a:r>
              <a:rPr lang="uk-UA" dirty="0"/>
              <a:t>: Для точніших вимірювань на великих відстанях або при вимірюванні під кутом можна використовувати штатив.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Чохол</a:t>
            </a:r>
            <a:r>
              <a:rPr lang="uk-UA" dirty="0"/>
              <a:t>: Для захисту рулетки від механічних пошкоджень під час транспортування.</a:t>
            </a:r>
          </a:p>
          <a:p>
            <a:pPr algn="just"/>
            <a:endParaRPr lang="uk-UA" b="1" dirty="0"/>
          </a:p>
          <a:p>
            <a:pPr algn="just"/>
            <a:endParaRPr lang="uk-UA" b="1" dirty="0"/>
          </a:p>
          <a:p>
            <a:pPr algn="just"/>
            <a:r>
              <a:rPr lang="uk-UA" sz="2400" b="1" dirty="0"/>
              <a:t>Застосування в будівництві: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Вимірювання площ приміщень, відстаней між конструкціями, висот стель та інших елементів.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Використання для контролю під час монтажу стін, перегородок, вікон, дверей та інших будівельних робіт.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Зручність при роботі в важкодоступних місцях, де використання звичайних вимірювальних інструментів (рулетка, лінійка) обмежене.</a:t>
            </a:r>
          </a:p>
          <a:p>
            <a:pPr algn="just"/>
            <a:r>
              <a:rPr lang="uk-UA" sz="2400" dirty="0"/>
              <a:t>Лазерні рулетки значно спрощують та пришвидшують процес вимірювання у будівництві, забезпечуючи високу точність та зручність використання.</a:t>
            </a:r>
          </a:p>
        </p:txBody>
      </p:sp>
    </p:spTree>
    <p:extLst>
      <p:ext uri="{BB962C8B-B14F-4D97-AF65-F5344CB8AC3E}">
        <p14:creationId xmlns:p14="http://schemas.microsoft.com/office/powerpoint/2010/main" val="752743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385E50-5F49-4A68-AD7A-38B62561897A}"/>
              </a:ext>
            </a:extLst>
          </p:cNvPr>
          <p:cNvSpPr txBox="1"/>
          <p:nvPr/>
        </p:nvSpPr>
        <p:spPr>
          <a:xfrm>
            <a:off x="432046" y="383775"/>
            <a:ext cx="1132790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Штангенциркуль </a:t>
            </a:r>
            <a:r>
              <a:rPr lang="uk-UA" dirty="0"/>
              <a:t>— це точний вимірювальний інструмент, який використовується для визначення внутрішніх, зовнішніх розмірів та глибини. Хоча штангенциркуль більш відомий у машинобудуванні та металообробці, його також застосовують у будівництві для точного вимірювання деталей, таких як металеві конструкції, труби, фурнітура, кріплення тощо. Ось основні характеристики штангенциркуля, які важливі для будівельних робіт:</a:t>
            </a:r>
          </a:p>
          <a:p>
            <a:endParaRPr lang="uk-UA" dirty="0"/>
          </a:p>
          <a:p>
            <a:endParaRPr lang="uk-UA" dirty="0"/>
          </a:p>
          <a:p>
            <a:r>
              <a:rPr lang="uk-UA" b="1" dirty="0"/>
              <a:t>1. Типи штангенциркулів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Механічний (</a:t>
            </a:r>
            <a:r>
              <a:rPr lang="uk-UA" b="1" dirty="0" err="1"/>
              <a:t>ноніусний</a:t>
            </a:r>
            <a:r>
              <a:rPr lang="uk-UA" b="1" dirty="0"/>
              <a:t>)</a:t>
            </a:r>
            <a:r>
              <a:rPr lang="uk-UA" dirty="0"/>
              <a:t>: Оснащений шкалою та ноніусом (додаткова шкала для підвищення точності), вимірювання проводяться вручну.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Цифровий</a:t>
            </a:r>
            <a:r>
              <a:rPr lang="uk-UA" dirty="0"/>
              <a:t>: Має дисплей, що показує результат вимірювань в реальному часі, зручний для швидких та точних вимірювань.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Цифровий з функцією пам'яті</a:t>
            </a:r>
            <a:r>
              <a:rPr lang="uk-UA" dirty="0"/>
              <a:t>: Дозволяє зберігати вимірювання, що зручно для порівняння кількох результатів.</a:t>
            </a:r>
          </a:p>
        </p:txBody>
      </p:sp>
      <p:pic>
        <p:nvPicPr>
          <p:cNvPr id="1026" name="Picture 2" descr="Купити Штангенциркуль MASTERTOOL 0-200 мм точність 0.02 мм кейс 30-0620,  ціна 683 грн | MasterTool">
            <a:extLst>
              <a:ext uri="{FF2B5EF4-FFF2-40B4-BE49-F238E27FC236}">
                <a16:creationId xmlns:a16="http://schemas.microsoft.com/office/drawing/2014/main" id="{A1E60974-34C6-4E18-82FE-5C88FEC1C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77" y="4102777"/>
            <a:ext cx="6525563" cy="2537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497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E4211F1-2382-462F-BE16-C83ABC579D7E}"/>
              </a:ext>
            </a:extLst>
          </p:cNvPr>
          <p:cNvSpPr txBox="1"/>
          <p:nvPr/>
        </p:nvSpPr>
        <p:spPr>
          <a:xfrm>
            <a:off x="841529" y="426529"/>
            <a:ext cx="1050894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2. Діапазон вимірювань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Звичайний діапазон</a:t>
            </a:r>
            <a:r>
              <a:rPr lang="uk-UA" dirty="0"/>
              <a:t>: Стандартні штангенциркулі мають діапазон вимірювання від 0 до 150 мм.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Інші варіанти</a:t>
            </a:r>
            <a:r>
              <a:rPr lang="uk-UA" dirty="0"/>
              <a:t>: Є штангенциркулі з великим діапазоном — до 200, 300 мм або навіть більше для великих об'єктів.</a:t>
            </a:r>
          </a:p>
          <a:p>
            <a:pPr algn="just"/>
            <a:r>
              <a:rPr lang="uk-UA" b="1" dirty="0"/>
              <a:t>3. Точність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Механічний штангенциркуль</a:t>
            </a:r>
            <a:r>
              <a:rPr lang="uk-UA" dirty="0"/>
              <a:t>: Точність зазвичай становить 0,1 мм або 0,05 мм залежно від шкали ноніуса.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Цифровий штангенциркуль</a:t>
            </a:r>
            <a:r>
              <a:rPr lang="uk-UA" dirty="0"/>
              <a:t>: Точність становить 0,01 мм, що робить його дуже зручним для високоточного вимірювання.</a:t>
            </a:r>
          </a:p>
          <a:p>
            <a:pPr algn="just"/>
            <a:r>
              <a:rPr lang="uk-UA" b="1" dirty="0"/>
              <a:t>4. Матеріал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Нержавіюча сталь</a:t>
            </a:r>
            <a:r>
              <a:rPr lang="uk-UA" dirty="0"/>
              <a:t>: Найпоширеніший матеріал для штангенциркулів. Він міцний, стійкий до корозії та зносу.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Леговані сталі</a:t>
            </a:r>
            <a:r>
              <a:rPr lang="uk-UA" dirty="0"/>
              <a:t>: Деякі професійні інструменти можуть бути виготовлені з легованих сталей для підвищеної зносостійкості.</a:t>
            </a:r>
          </a:p>
          <a:p>
            <a:pPr algn="just"/>
            <a:endParaRPr lang="uk-UA" dirty="0"/>
          </a:p>
        </p:txBody>
      </p:sp>
      <p:pic>
        <p:nvPicPr>
          <p:cNvPr id="2052" name="Picture 4" descr="Штангенциркуль с двойной шкалой, скользящий карманный скользящий манометр,  ретро штангенциркуль с нониусом, драгоценные камни – купить по низким ценам  в интернет-магазине Joom">
            <a:extLst>
              <a:ext uri="{FF2B5EF4-FFF2-40B4-BE49-F238E27FC236}">
                <a16:creationId xmlns:a16="http://schemas.microsoft.com/office/drawing/2014/main" id="{0EE94993-C230-45C6-8B9F-88577C9FCB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186" y="4186238"/>
            <a:ext cx="2506787" cy="250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A14F7DE-45CB-4276-A0E6-E6E3B6534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488" y="4449980"/>
            <a:ext cx="5691032" cy="224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58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A0972D-7490-460D-AC6E-78E8D40353DD}"/>
              </a:ext>
            </a:extLst>
          </p:cNvPr>
          <p:cNvSpPr txBox="1"/>
          <p:nvPr/>
        </p:nvSpPr>
        <p:spPr>
          <a:xfrm>
            <a:off x="1049783" y="694767"/>
            <a:ext cx="102248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5. Типи вимірювань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Зовнішні вимірювання</a:t>
            </a:r>
            <a:r>
              <a:rPr lang="uk-UA" dirty="0"/>
              <a:t>: За допомогою великих губок вимірюються зовнішні розміри об'єктів, таких як діаметр труб, товщина деталей тощо.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Внутрішні вимірювання</a:t>
            </a:r>
            <a:r>
              <a:rPr lang="uk-UA" dirty="0"/>
              <a:t>: Малими губками вимірюються внутрішні розміри об'єктів (наприклад, діаметр отворів).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Глибина</a:t>
            </a:r>
            <a:r>
              <a:rPr lang="uk-UA" dirty="0"/>
              <a:t>: За допомогою глибиноміра вимірюється глибина отворів, пазів та інших елементів.</a:t>
            </a:r>
          </a:p>
          <a:p>
            <a:r>
              <a:rPr lang="uk-UA" b="1" dirty="0"/>
              <a:t>6. Одиниці вимірювання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Більшість сучасних штангенциркулів можуть працювати як у метричній (міліметри), так і в імперській системі (дюйми), що зручно при роботі з різними стандартами.</a:t>
            </a:r>
          </a:p>
          <a:p>
            <a:r>
              <a:rPr lang="uk-UA" b="1" dirty="0"/>
              <a:t>7. Шкала ноніуса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 err="1"/>
              <a:t>Ноніусна</a:t>
            </a:r>
            <a:r>
              <a:rPr lang="uk-UA" b="1" dirty="0"/>
              <a:t> шкала</a:t>
            </a:r>
            <a:r>
              <a:rPr lang="uk-UA" dirty="0"/>
              <a:t> забезпечує додаткову точність у вимірюваннях, дозволяючи розрізняти частки міліметра.</a:t>
            </a:r>
          </a:p>
        </p:txBody>
      </p:sp>
    </p:spTree>
    <p:extLst>
      <p:ext uri="{BB962C8B-B14F-4D97-AF65-F5344CB8AC3E}">
        <p14:creationId xmlns:p14="http://schemas.microsoft.com/office/powerpoint/2010/main" val="3686709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74E895-A0E6-4BA9-B18F-7C9E452D7326}"/>
              </a:ext>
            </a:extLst>
          </p:cNvPr>
          <p:cNvSpPr txBox="1"/>
          <p:nvPr/>
        </p:nvSpPr>
        <p:spPr>
          <a:xfrm>
            <a:off x="1111927" y="597230"/>
            <a:ext cx="999403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8. Цифрові функції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У цифрових штангенциркулів є функція автоматичного вимкнення для збереження заряду.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Деякі моделі можуть підключатися до комп'ютера для передачі даних.</a:t>
            </a:r>
          </a:p>
          <a:p>
            <a:r>
              <a:rPr lang="uk-UA" b="1" dirty="0"/>
              <a:t>9. Захист від пилу та вологи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Деякі моделі мають клас захисту </a:t>
            </a:r>
            <a:r>
              <a:rPr lang="en-GB" dirty="0"/>
              <a:t>IP54 </a:t>
            </a:r>
            <a:r>
              <a:rPr lang="uk-UA" dirty="0"/>
              <a:t>або </a:t>
            </a:r>
            <a:r>
              <a:rPr lang="en-GB" dirty="0"/>
              <a:t>IP67, </a:t>
            </a:r>
            <a:r>
              <a:rPr lang="uk-UA" dirty="0"/>
              <a:t>що забезпечує стійкість до пилу та вологи, роблячи їх придатними для використання в суворих умовах будівництва.</a:t>
            </a:r>
          </a:p>
          <a:p>
            <a:r>
              <a:rPr lang="uk-UA" b="1" dirty="0"/>
              <a:t>10. Додаткові можливості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Блокування гвинтом</a:t>
            </a:r>
            <a:r>
              <a:rPr lang="uk-UA" dirty="0"/>
              <a:t>: Для фіксації вимірювань, щоб можна було легко перенести розмір або зробити позначки.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Функція </a:t>
            </a:r>
            <a:r>
              <a:rPr lang="uk-UA" b="1" dirty="0" err="1"/>
              <a:t>обнулення</a:t>
            </a:r>
            <a:r>
              <a:rPr lang="uk-UA" dirty="0"/>
              <a:t>: Дозволяє встановити нуль в будь-якій позиції для зручності порівняння кількох вимірювань.</a:t>
            </a:r>
          </a:p>
        </p:txBody>
      </p:sp>
      <p:pic>
        <p:nvPicPr>
          <p:cNvPr id="3074" name="Picture 2" descr="Штангенциркуль канавочный ЩЦ 9-150 купить в Винницкая обл., г. Винница -  ООО &quot;Альфасервис Постач&quot;">
            <a:extLst>
              <a:ext uri="{FF2B5EF4-FFF2-40B4-BE49-F238E27FC236}">
                <a16:creationId xmlns:a16="http://schemas.microsoft.com/office/drawing/2014/main" id="{DB451FDD-7377-459D-9AF9-A12995EF3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579" y="3551578"/>
            <a:ext cx="3555913" cy="3139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Штангенглубиномер спеціальний 0-150мм, IDF🔸 купить у &quot;Компании &quot;КВРС&quot;">
            <a:extLst>
              <a:ext uri="{FF2B5EF4-FFF2-40B4-BE49-F238E27FC236}">
                <a16:creationId xmlns:a16="http://schemas.microsoft.com/office/drawing/2014/main" id="{F0754855-B8DD-480D-9C5D-61C9DB28F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166" y="3736551"/>
            <a:ext cx="4036381" cy="3023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91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5616D4-793E-4B61-9353-71C64CEF6432}"/>
              </a:ext>
            </a:extLst>
          </p:cNvPr>
          <p:cNvSpPr txBox="1"/>
          <p:nvPr/>
        </p:nvSpPr>
        <p:spPr>
          <a:xfrm>
            <a:off x="1083076" y="783779"/>
            <a:ext cx="1066208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11. Ергономіка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Штангенциркулі мають ергономічні ручки та гладкі рухомі частини для комфортного використання та точних вимірювань.</a:t>
            </a:r>
          </a:p>
          <a:p>
            <a:r>
              <a:rPr lang="uk-UA" b="1" dirty="0"/>
              <a:t>Застосування в будівництві: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Вимірювання діаметрів труб, арматури, металевих та пластикових профілів.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Точне вимірювання деталей для монтажу.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Контроль глибини та діаметрів отворів при монтажі кріплень.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Використання для перевірки та контролю розмірів малих конструкцій.</a:t>
            </a:r>
          </a:p>
          <a:p>
            <a:r>
              <a:rPr lang="uk-UA" dirty="0"/>
              <a:t>Штангенциркулі є незамінними для точних вимірювань у будівництві, особливо при роботі з металевими та складними елементами.</a:t>
            </a:r>
          </a:p>
        </p:txBody>
      </p:sp>
      <p:pic>
        <p:nvPicPr>
          <p:cNvPr id="4098" name="Picture 2" descr="Штангенциркуль циферблатный MTL51-150 [механический с индикатором часовым]  Купить в интернет-магазине - Ворон">
            <a:extLst>
              <a:ext uri="{FF2B5EF4-FFF2-40B4-BE49-F238E27FC236}">
                <a16:creationId xmlns:a16="http://schemas.microsoft.com/office/drawing/2014/main" id="{44418368-9B73-497A-878A-DD3AABFC3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680" y="3646101"/>
            <a:ext cx="3157954" cy="3006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64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B1128B-B8E7-4BB6-9E02-662B9BF7817D}"/>
              </a:ext>
            </a:extLst>
          </p:cNvPr>
          <p:cNvSpPr txBox="1"/>
          <p:nvPr/>
        </p:nvSpPr>
        <p:spPr>
          <a:xfrm>
            <a:off x="674703" y="380779"/>
            <a:ext cx="102714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2. Кути і нахили</a:t>
            </a:r>
          </a:p>
          <a:p>
            <a:r>
              <a:rPr lang="uk-UA" sz="2800" dirty="0"/>
              <a:t>Для вимірювання або встановлення кутів.</a:t>
            </a:r>
          </a:p>
          <a:p>
            <a:r>
              <a:rPr lang="uk-UA" sz="2800" b="1" dirty="0"/>
              <a:t>Інструменти:</a:t>
            </a:r>
            <a:endParaRPr lang="uk-UA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Кутомір</a:t>
            </a:r>
            <a:r>
              <a:rPr lang="uk-UA" sz="2800" dirty="0"/>
              <a:t> — інструмент для вимірювання кутів.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Кутник</a:t>
            </a:r>
            <a:r>
              <a:rPr lang="uk-UA" sz="2800" dirty="0"/>
              <a:t> — використовується для перевірки прямих кутів.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Гоніометр</a:t>
            </a:r>
            <a:r>
              <a:rPr lang="uk-UA" sz="2800" dirty="0"/>
              <a:t> — інструмент для вимірювання кутів нахилу.</a:t>
            </a:r>
          </a:p>
        </p:txBody>
      </p:sp>
      <p:pic>
        <p:nvPicPr>
          <p:cNvPr id="5122" name="Picture 2" descr="Кутомір професійний TAJIMA SLTAL200M, магнітний | кутоміри та точкові рівні  | кутоміри та точкові рівні">
            <a:extLst>
              <a:ext uri="{FF2B5EF4-FFF2-40B4-BE49-F238E27FC236}">
                <a16:creationId xmlns:a16="http://schemas.microsoft.com/office/drawing/2014/main" id="{7B77A599-C41A-48D1-8972-1F1EF585C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349" y="3183062"/>
            <a:ext cx="3439680" cy="343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Кутоміри - Купити кутомір будівельний у Києві, Україні • Ціна в АРС">
            <a:extLst>
              <a:ext uri="{FF2B5EF4-FFF2-40B4-BE49-F238E27FC236}">
                <a16:creationId xmlns:a16="http://schemas.microsoft.com/office/drawing/2014/main" id="{D2CA1190-F50E-44F5-A3B1-A4C6AF55E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888" y="3342862"/>
            <a:ext cx="3347204" cy="334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852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E03751-27EB-48BD-8A21-ED1B727CB8D5}"/>
              </a:ext>
            </a:extLst>
          </p:cNvPr>
          <p:cNvSpPr txBox="1"/>
          <p:nvPr/>
        </p:nvSpPr>
        <p:spPr>
          <a:xfrm>
            <a:off x="461639" y="566678"/>
            <a:ext cx="110615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Кутоміри</a:t>
            </a:r>
            <a:r>
              <a:rPr lang="uk-UA" sz="2400" dirty="0"/>
              <a:t>, що використовуються в будівництві, класифікуються за типами та параметрами, які визначають їх точність і функціональність. Ось основні типи та параметри кутомірів:</a:t>
            </a:r>
          </a:p>
          <a:p>
            <a:pPr algn="just"/>
            <a:endParaRPr lang="uk-UA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916861-742E-4B3F-B004-41A635264CF5}"/>
              </a:ext>
            </a:extLst>
          </p:cNvPr>
          <p:cNvSpPr txBox="1"/>
          <p:nvPr/>
        </p:nvSpPr>
        <p:spPr>
          <a:xfrm>
            <a:off x="461639" y="1942768"/>
            <a:ext cx="556999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1. Класифікація кутомірів</a:t>
            </a:r>
          </a:p>
          <a:p>
            <a:pPr algn="just"/>
            <a:r>
              <a:rPr lang="uk-UA" b="1" dirty="0"/>
              <a:t>1.1. За типом вимірювань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Механічні кутоміри</a:t>
            </a:r>
            <a:r>
              <a:rPr lang="uk-UA" dirty="0"/>
              <a:t>: використовують механічні засоби для вимірювання кутів. Це можуть бути прості інструменти, як транспортири або гоніометри.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Електронні (цифрові) кутоміри</a:t>
            </a:r>
            <a:r>
              <a:rPr lang="uk-UA" dirty="0"/>
              <a:t>: використовують електронні датчики для визначення кутів і відображають результати на цифровому дисплеї.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Оптичні кутоміри (теодоліти)</a:t>
            </a:r>
            <a:r>
              <a:rPr lang="uk-UA" dirty="0"/>
              <a:t>: застосовуються для вимірювання кутів під час геодезичних робіт, дозволяють вимірювати горизонтальні та вертикальні кути з високою точністю.</a:t>
            </a:r>
          </a:p>
        </p:txBody>
      </p:sp>
      <p:pic>
        <p:nvPicPr>
          <p:cNvPr id="6146" name="Picture 2" descr="Механічні кутоміри — купити в Києві, Україна: ціна, відгуки, продаж |  ROZETKA">
            <a:extLst>
              <a:ext uri="{FF2B5EF4-FFF2-40B4-BE49-F238E27FC236}">
                <a16:creationId xmlns:a16="http://schemas.microsoft.com/office/drawing/2014/main" id="{166C723C-CA88-445F-95C6-66C234B112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376" y="150780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Кутоміри ноніусні і кутоміри-транспортири 🔸 купити у &quot;Компанії&quot; КВРС &quot;">
            <a:extLst>
              <a:ext uri="{FF2B5EF4-FFF2-40B4-BE49-F238E27FC236}">
                <a16:creationId xmlns:a16="http://schemas.microsoft.com/office/drawing/2014/main" id="{9B291408-BE9F-4F84-B988-33142D545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786" y="1666875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Електронний цифровий кутомір Horusdy Professional T97352 – фото, відгуки,  характеристики в інтернет-магазині ROZETKA від продавця: blister | Купити в  Україні: Києві, Харкові, Дніпрі, Одесі, Запоріжжі, Львові">
            <a:extLst>
              <a:ext uri="{FF2B5EF4-FFF2-40B4-BE49-F238E27FC236}">
                <a16:creationId xmlns:a16="http://schemas.microsoft.com/office/drawing/2014/main" id="{FCC4EEF6-A672-4853-B692-460D33BAF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932" y="352049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Кутоміри — купити в Києві, Україна: ціна, відгуки, продаж | ROZETKA">
            <a:extLst>
              <a:ext uri="{FF2B5EF4-FFF2-40B4-BE49-F238E27FC236}">
                <a16:creationId xmlns:a16="http://schemas.microsoft.com/office/drawing/2014/main" id="{79B5D189-F1FE-4D9D-AC51-B0F31D317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590" y="3520490"/>
            <a:ext cx="23812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44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E03751-27EB-48BD-8A21-ED1B727CB8D5}"/>
              </a:ext>
            </a:extLst>
          </p:cNvPr>
          <p:cNvSpPr txBox="1"/>
          <p:nvPr/>
        </p:nvSpPr>
        <p:spPr>
          <a:xfrm>
            <a:off x="825625" y="415757"/>
            <a:ext cx="446546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dirty="0"/>
          </a:p>
          <a:p>
            <a:r>
              <a:rPr lang="uk-UA" b="1" dirty="0"/>
              <a:t>1.2. За призначенням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Геодезичні кутоміри</a:t>
            </a:r>
            <a:r>
              <a:rPr lang="uk-UA" dirty="0"/>
              <a:t> (теодоліти): використовуються для точних вимірювань у будівельній геодезії, монтажі споруд.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Кутоміри для монтажних робіт</a:t>
            </a:r>
            <a:r>
              <a:rPr lang="uk-UA" dirty="0"/>
              <a:t>: використовуються для монтажу конструкцій, встановлення вікон, дверей, перевірки рівня і вертикальності.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Кутоміри для внутрішніх робіт</a:t>
            </a:r>
            <a:r>
              <a:rPr lang="uk-UA" dirty="0"/>
              <a:t>: застосовуються для вимірювання і контролю кутів у приміщеннях (наприклад, кутів між стінами).</a:t>
            </a:r>
          </a:p>
        </p:txBody>
      </p:sp>
      <p:pic>
        <p:nvPicPr>
          <p:cNvPr id="7170" name="Picture 2" descr="SOUTH NT-023 - Купити електронний теодоліт з віддалеміром South NT-023 ціна  з ПДВ">
            <a:extLst>
              <a:ext uri="{FF2B5EF4-FFF2-40B4-BE49-F238E27FC236}">
                <a16:creationId xmlns:a16="http://schemas.microsoft.com/office/drawing/2014/main" id="{5C831BC8-8C64-4DEA-A2A2-47E21E03C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788" y="149222"/>
            <a:ext cx="3347205" cy="3347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Купити кутомір в Україні - Транспортир будівельний: каталог, ціни">
            <a:extLst>
              <a:ext uri="{FF2B5EF4-FFF2-40B4-BE49-F238E27FC236}">
                <a16:creationId xmlns:a16="http://schemas.microsoft.com/office/drawing/2014/main" id="{36CCE7DD-9F0D-4E9A-A087-12EF7B58FB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3115" y="3937451"/>
            <a:ext cx="3801393" cy="2725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181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A38E1DF-7BC2-4A33-9ADB-AF315750E9D0}"/>
              </a:ext>
            </a:extLst>
          </p:cNvPr>
          <p:cNvSpPr txBox="1"/>
          <p:nvPr/>
        </p:nvSpPr>
        <p:spPr>
          <a:xfrm>
            <a:off x="203327" y="154498"/>
            <a:ext cx="8100015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Будівельна рулетка </a:t>
            </a:r>
            <a:r>
              <a:rPr lang="uk-UA" sz="2400" dirty="0"/>
              <a:t>— це інструмент для вимірювання довжини, який широко використовується у будівництві, ремонті та інших галузях. Ось основні характеристики, які слід враховувати при виборі будівельної рулетки:</a:t>
            </a:r>
          </a:p>
          <a:p>
            <a:endParaRPr lang="uk-UA" dirty="0"/>
          </a:p>
          <a:p>
            <a:r>
              <a:rPr lang="uk-UA" b="1" dirty="0"/>
              <a:t>1. Довжина рулетки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Звичайні розміри</a:t>
            </a:r>
            <a:r>
              <a:rPr lang="uk-UA" dirty="0"/>
              <a:t>: Найпоширеніші рулетки мають довжину від 2 до 10 метрів для дрібних робіт та від 20 до 50 метрів для великих будівельних </a:t>
            </a:r>
            <a:r>
              <a:rPr lang="uk-UA" dirty="0" err="1"/>
              <a:t>проєктів</a:t>
            </a:r>
            <a:r>
              <a:rPr lang="uk-UA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Професійні рулетки</a:t>
            </a:r>
            <a:r>
              <a:rPr lang="uk-UA" dirty="0"/>
              <a:t> можуть мати довжину до 100 метрів і більше.</a:t>
            </a:r>
          </a:p>
          <a:p>
            <a:r>
              <a:rPr lang="uk-UA" b="1" dirty="0"/>
              <a:t>2. Ширина полотна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Вимірювальна стрічка (полотно) може бути різної ширини, від 10 мм до 25 мм. Ширше полотно зазвичай забезпечує більшу стійкість і легше </a:t>
            </a:r>
            <a:r>
              <a:rPr lang="uk-UA" dirty="0" err="1"/>
              <a:t>читається</a:t>
            </a:r>
            <a:r>
              <a:rPr lang="uk-UA" dirty="0"/>
              <a:t>.</a:t>
            </a:r>
          </a:p>
          <a:p>
            <a:r>
              <a:rPr lang="uk-UA" b="1" dirty="0"/>
              <a:t>3. Матеріал полотна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Сталь</a:t>
            </a:r>
            <a:r>
              <a:rPr lang="uk-UA" dirty="0"/>
              <a:t>: Найбільш поширений матеріал, міцний та стійкий до зношування.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Нейлонове покриття</a:t>
            </a:r>
            <a:r>
              <a:rPr lang="uk-UA" dirty="0"/>
              <a:t>: Для підвищення зносостійкості та захисту від корозії, часто рулетки покривають нейлоном.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 err="1"/>
              <a:t>Фіберглас</a:t>
            </a:r>
            <a:r>
              <a:rPr lang="uk-UA" dirty="0"/>
              <a:t>: Легший матеріал, не проводить електрику, стійкий до вологи.</a:t>
            </a:r>
          </a:p>
          <a:p>
            <a:r>
              <a:rPr lang="uk-UA" b="1" dirty="0"/>
              <a:t>4. Точність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Більшість рулеток класифікуються за стандартами точності, такими як клас точності </a:t>
            </a:r>
            <a:r>
              <a:rPr lang="en-GB" dirty="0"/>
              <a:t>I, II </a:t>
            </a:r>
            <a:r>
              <a:rPr lang="uk-UA" dirty="0"/>
              <a:t>або </a:t>
            </a:r>
            <a:r>
              <a:rPr lang="en-GB" dirty="0"/>
              <a:t>III: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Клас </a:t>
            </a:r>
            <a:r>
              <a:rPr lang="en-GB" b="1" dirty="0"/>
              <a:t>I</a:t>
            </a:r>
            <a:r>
              <a:rPr lang="en-GB" dirty="0"/>
              <a:t>: </a:t>
            </a:r>
            <a:r>
              <a:rPr lang="uk-UA" dirty="0"/>
              <a:t>Найвищий рівень точності.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Клас </a:t>
            </a:r>
            <a:r>
              <a:rPr lang="en-GB" b="1" dirty="0"/>
              <a:t>II</a:t>
            </a:r>
            <a:r>
              <a:rPr lang="en-GB" dirty="0"/>
              <a:t>: </a:t>
            </a:r>
            <a:r>
              <a:rPr lang="uk-UA" dirty="0"/>
              <a:t>Стандартний рівень для більшості будівельних робіт.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Клас </a:t>
            </a:r>
            <a:r>
              <a:rPr lang="en-GB" b="1" dirty="0"/>
              <a:t>III</a:t>
            </a:r>
            <a:r>
              <a:rPr lang="en-GB" dirty="0"/>
              <a:t>: </a:t>
            </a:r>
            <a:r>
              <a:rPr lang="uk-UA" dirty="0"/>
              <a:t>Менш точний, використовується для менш вимогливих робіт.</a:t>
            </a:r>
          </a:p>
        </p:txBody>
      </p:sp>
      <p:pic>
        <p:nvPicPr>
          <p:cNvPr id="3" name="Picture 2" descr="REEKON T1 Tomahawk Digital Tape Measure - Professional Accurate Measuring  Tool, Green Laser, E-Paper Measuring List, Measurements Shared Over  Bluetooth, Replaceable Blades - Amazon.com">
            <a:extLst>
              <a:ext uri="{FF2B5EF4-FFF2-40B4-BE49-F238E27FC236}">
                <a16:creationId xmlns:a16="http://schemas.microsoft.com/office/drawing/2014/main" id="{9DCDB70B-83FC-4F1F-8E56-A66E20422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645" y="151659"/>
            <a:ext cx="3664269" cy="364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586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7D8385-76DE-494F-BB59-74AF4C7A838B}"/>
              </a:ext>
            </a:extLst>
          </p:cNvPr>
          <p:cNvSpPr txBox="1"/>
          <p:nvPr/>
        </p:nvSpPr>
        <p:spPr>
          <a:xfrm>
            <a:off x="792332" y="474345"/>
            <a:ext cx="609452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2. Основні параметри кутомірів</a:t>
            </a:r>
          </a:p>
          <a:p>
            <a:r>
              <a:rPr lang="uk-UA" b="1" dirty="0"/>
              <a:t>2.1. Точність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Вимірюється в градусах або мінутах (наприклад, 0,1° або 0,01°). Чим менша похибка, тим точнішим є прилад.</a:t>
            </a:r>
          </a:p>
          <a:p>
            <a:r>
              <a:rPr lang="uk-UA" b="1" dirty="0"/>
              <a:t>2.2. Діапазон вимірювань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Стандартні кутоміри можуть вимірювати кути від 0° до 360° або тільки в межах 0°-180°.</a:t>
            </a:r>
          </a:p>
          <a:p>
            <a:r>
              <a:rPr lang="uk-UA" b="1" dirty="0"/>
              <a:t>2.3. Роздільна здатність (для цифрових кутомірів)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Це мінімальний крок, на який прилад може виміряти кут (наприклад, 0,1°).</a:t>
            </a:r>
          </a:p>
          <a:p>
            <a:r>
              <a:rPr lang="uk-UA" b="1" dirty="0"/>
              <a:t>2.4. Тип живлення (для електронних кутомірів)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Залежить від джерела живлення: акумулятори, батарейки або зарядка від мережі.</a:t>
            </a:r>
          </a:p>
          <a:p>
            <a:r>
              <a:rPr lang="uk-UA" b="1" dirty="0"/>
              <a:t>2.5. Матеріал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Кутоміри можуть бути виготовлені з металу (для підвищеної точності і довговічності) або пластику (легші і дешевші моделі).</a:t>
            </a:r>
          </a:p>
          <a:p>
            <a:r>
              <a:rPr lang="uk-UA" b="1" dirty="0"/>
              <a:t>2.6. Додаткові функції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Для цифрових моделей можуть бути передбачені функції автоматичного збереження даних, підсвічування дисплея, зв'язку з іншими пристроями (наприклад, через </a:t>
            </a:r>
            <a:r>
              <a:rPr lang="en-GB" dirty="0"/>
              <a:t>Bluetooth).</a:t>
            </a:r>
          </a:p>
        </p:txBody>
      </p:sp>
      <p:pic>
        <p:nvPicPr>
          <p:cNvPr id="1026" name="Picture 2" descr="Електронний кутомір FDU-001">
            <a:extLst>
              <a:ext uri="{FF2B5EF4-FFF2-40B4-BE49-F238E27FC236}">
                <a16:creationId xmlns:a16="http://schemas.microsoft.com/office/drawing/2014/main" id="{12DDE59B-F1AE-47E9-8491-A9E5676DB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375" y="270732"/>
            <a:ext cx="3609608" cy="360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ᐈ Кутомір електронний УМЦ Shahe 0-360°, шаг 0,05° з линійкою 500 мм - 28 мм">
            <a:extLst>
              <a:ext uri="{FF2B5EF4-FFF2-40B4-BE49-F238E27FC236}">
                <a16:creationId xmlns:a16="http://schemas.microsoft.com/office/drawing/2014/main" id="{E9F047D6-CA1A-4A92-BCB2-06170A5FD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376" y="3429000"/>
            <a:ext cx="3158268" cy="315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314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C4C182-FE79-412C-B76F-7D436C289F87}"/>
              </a:ext>
            </a:extLst>
          </p:cNvPr>
          <p:cNvSpPr txBox="1"/>
          <p:nvPr/>
        </p:nvSpPr>
        <p:spPr>
          <a:xfrm>
            <a:off x="756821" y="613350"/>
            <a:ext cx="489990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000" b="1" dirty="0"/>
              <a:t>3. </a:t>
            </a:r>
            <a:r>
              <a:rPr lang="uk-UA" sz="2000" b="1" dirty="0"/>
              <a:t>Приклади застосування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/>
              <a:t>Монтаж конструкцій</a:t>
            </a:r>
            <a:r>
              <a:rPr lang="uk-UA" sz="2000" dirty="0"/>
              <a:t>: кутоміри використовуються для перевірки правильності монтажу та встановлення деталей під правильним кутом.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/>
              <a:t>Контроль рівності</a:t>
            </a:r>
            <a:r>
              <a:rPr lang="uk-UA" sz="2000" dirty="0"/>
              <a:t>: інструмент застосовують для перевірки рівності і вертикальності будівельних елементів.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/>
              <a:t>Геодезичні роботи</a:t>
            </a:r>
            <a:r>
              <a:rPr lang="uk-UA" sz="2000" dirty="0"/>
              <a:t>: у складних будівельних проектах для точних вимірювань кутів між опорними точками на місцевості.</a:t>
            </a:r>
          </a:p>
          <a:p>
            <a:pPr algn="just"/>
            <a:r>
              <a:rPr lang="uk-UA" sz="2000" dirty="0"/>
              <a:t>Таким чином, вибір кутоміра в будівництві залежить від його типу, точності, можливостей та вимог конкретного завдання.</a:t>
            </a:r>
          </a:p>
        </p:txBody>
      </p:sp>
      <p:pic>
        <p:nvPicPr>
          <p:cNvPr id="2050" name="Picture 2" descr="Багатофункціональний електронний кутомір PROTESTER 5346 - ціна в Україні|  PROTESTER®">
            <a:extLst>
              <a:ext uri="{FF2B5EF4-FFF2-40B4-BE49-F238E27FC236}">
                <a16:creationId xmlns:a16="http://schemas.microsoft.com/office/drawing/2014/main" id="{D0F1B997-324B-4A2B-B31B-FD6B0D2C7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532" y="0"/>
            <a:ext cx="3528646" cy="352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утомір цифровий CMT купити в Україні - інтернет-магазин Сіріус">
            <a:extLst>
              <a:ext uri="{FF2B5EF4-FFF2-40B4-BE49-F238E27FC236}">
                <a16:creationId xmlns:a16="http://schemas.microsoft.com/office/drawing/2014/main" id="{4F67A11A-9C47-4024-BD55-35340732C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978" y="3062891"/>
            <a:ext cx="3246193" cy="324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59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утник будівельний 300 мм MERCURY (ящ.120) (ID#1608166086), ціна: 49 ₴,  купити на Prom.ua">
            <a:extLst>
              <a:ext uri="{FF2B5EF4-FFF2-40B4-BE49-F238E27FC236}">
                <a16:creationId xmlns:a16="http://schemas.microsoft.com/office/drawing/2014/main" id="{B6E614A3-0026-45E5-AB8C-0E72EE83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721" y="363813"/>
            <a:ext cx="2599302" cy="2599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утник будівельний (ID#1190949188), ціна: 169 ₴, купити на Prom.ua">
            <a:extLst>
              <a:ext uri="{FF2B5EF4-FFF2-40B4-BE49-F238E27FC236}">
                <a16:creationId xmlns:a16="http://schemas.microsoft.com/office/drawing/2014/main" id="{B98AC32A-5574-46BD-BB7C-8ACE229BF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516" y="3894886"/>
            <a:ext cx="2607158" cy="194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312CB8-989F-434A-94C6-B763AB82B414}"/>
              </a:ext>
            </a:extLst>
          </p:cNvPr>
          <p:cNvSpPr txBox="1"/>
          <p:nvPr/>
        </p:nvSpPr>
        <p:spPr>
          <a:xfrm>
            <a:off x="231962" y="503053"/>
            <a:ext cx="8517591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Кутник будівельний </a:t>
            </a:r>
            <a:r>
              <a:rPr lang="uk-UA" dirty="0"/>
              <a:t>– це інструмент, який використовується в будівництві та ремонті для вимірювання та перевірки кутів. Ось основні характеристики будівельних кутників: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Матеріал</a:t>
            </a:r>
            <a:r>
              <a:rPr lang="uk-UA" dirty="0"/>
              <a:t>: Зазвичай виготовляється з металу (сталеві або алюмінієві) або пластику. Металеві кутники є більш довговічними і точними.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Розмір</a:t>
            </a:r>
            <a:r>
              <a:rPr lang="uk-UA" dirty="0"/>
              <a:t>: Доступні в різних розмірах, наприклад, 30 см, 60 см, 90 см. Вибір залежить від типу робіт.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Типи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b="1" dirty="0"/>
              <a:t>Прямокутний кутник</a:t>
            </a:r>
            <a:r>
              <a:rPr lang="uk-UA" dirty="0"/>
              <a:t>: Використовується для перевірки прямих кутів (90°).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b="1" dirty="0"/>
              <a:t>Трикутний кутник</a:t>
            </a:r>
            <a:r>
              <a:rPr lang="uk-UA" dirty="0"/>
              <a:t>: Може мати кути 30°, 60° і 90°, використовується для різання під певними кутами.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b="1" dirty="0"/>
              <a:t>Кутник для плитки</a:t>
            </a:r>
            <a:r>
              <a:rPr lang="uk-UA" dirty="0"/>
              <a:t>: Зазвичай має довгі стінки для роботи з плиткою.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Точність</a:t>
            </a:r>
            <a:r>
              <a:rPr lang="uk-UA" dirty="0"/>
              <a:t>: Якісні кутники мають високий рівень точності, що важливо для виконання будівельних робіт.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Додаткові функції</a:t>
            </a:r>
            <a:r>
              <a:rPr lang="uk-UA" dirty="0"/>
              <a:t>: Деякі кутники можуть мати мірні шкали, магніти для фіксації, або бути з комірками для кращого захоплення.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Вага</a:t>
            </a:r>
            <a:r>
              <a:rPr lang="uk-UA" dirty="0"/>
              <a:t>: Вага кутника може варіюватися, залежно від матеріалу та розміру, але важливо, щоб він був достатньо легким для зручності використання.</a:t>
            </a:r>
          </a:p>
          <a:p>
            <a:r>
              <a:rPr lang="uk-UA" dirty="0"/>
              <a:t>Вибір кутника залежить від специфіки робіт, які ви плануєте виконати.</a:t>
            </a:r>
          </a:p>
        </p:txBody>
      </p:sp>
    </p:spTree>
    <p:extLst>
      <p:ext uri="{BB962C8B-B14F-4D97-AF65-F5344CB8AC3E}">
        <p14:creationId xmlns:p14="http://schemas.microsoft.com/office/powerpoint/2010/main" val="4180668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Гоніометр лінійка для вимірювання рухливості суглобів 250 мм 360°: продаж,  ціна у Києві. Кутоміри від &quot;MEDOR&quot; - 1955319160">
            <a:extLst>
              <a:ext uri="{FF2B5EF4-FFF2-40B4-BE49-F238E27FC236}">
                <a16:creationId xmlns:a16="http://schemas.microsoft.com/office/drawing/2014/main" id="{7E159337-0D2C-4ADC-9273-032258927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374" y="802340"/>
            <a:ext cx="4068156" cy="206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Лінійка-гоніометр Goniometer 320 мм 360° – фото, відгуки, характеристики в  інтернет-магазині ROZETKA від продавця: ART-bazar | Купити в Україні:  Києві, Харкові, Дніпрі, Одесі, Запоріжжі, Львові">
            <a:extLst>
              <a:ext uri="{FF2B5EF4-FFF2-40B4-BE49-F238E27FC236}">
                <a16:creationId xmlns:a16="http://schemas.microsoft.com/office/drawing/2014/main" id="{C091CD40-AA61-4BC1-AC0A-D0D195065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284" y="2917733"/>
            <a:ext cx="3375491" cy="337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B6B010-A7AB-4C8F-A5E0-58CA6D0EFFD6}"/>
              </a:ext>
            </a:extLst>
          </p:cNvPr>
          <p:cNvSpPr txBox="1"/>
          <p:nvPr/>
        </p:nvSpPr>
        <p:spPr>
          <a:xfrm>
            <a:off x="1093694" y="745046"/>
            <a:ext cx="6096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Гоніометр будівельний </a:t>
            </a:r>
            <a:r>
              <a:rPr lang="uk-UA" dirty="0"/>
              <a:t>— це вимірювальний інструмент, призначений для визначення кутів нахилу або кутів між різними елементами будівельних конструкцій. Він широко застосовується в будівництві, архітектурі та ремонтних роботах. Ось основні характеристики гоніометрів: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Матеріал корпусу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dirty="0"/>
              <a:t>Виготовляється з металу (алюміній, сталь) або міцного пластику для забезпечення довговічності та точності.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Точність вимірювання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dirty="0"/>
              <a:t>Більшість гоніометрів мають точність вимірювання в межах 0,1°–0,5°, що дозволяє точно визначати кути.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Діапазон вимірювання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dirty="0"/>
              <a:t>Стандартні гоніометри мають діапазон вимірювання від 0° до 180° або 360°, залежно від моделі.</a:t>
            </a:r>
          </a:p>
        </p:txBody>
      </p:sp>
    </p:spTree>
    <p:extLst>
      <p:ext uri="{BB962C8B-B14F-4D97-AF65-F5344CB8AC3E}">
        <p14:creationId xmlns:p14="http://schemas.microsoft.com/office/powerpoint/2010/main" val="16772315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1EB9304-CDA1-42E6-B386-18E7AE3DEBF8}"/>
              </a:ext>
            </a:extLst>
          </p:cNvPr>
          <p:cNvSpPr txBox="1"/>
          <p:nvPr/>
        </p:nvSpPr>
        <p:spPr>
          <a:xfrm>
            <a:off x="896471" y="197346"/>
            <a:ext cx="641872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uk-UA" b="1" dirty="0"/>
              <a:t>Типи гоніометрів</a:t>
            </a:r>
            <a:r>
              <a:rPr lang="uk-UA" dirty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uk-UA" b="1" dirty="0"/>
              <a:t>Механічні гоніометри</a:t>
            </a:r>
            <a:r>
              <a:rPr lang="uk-UA" dirty="0"/>
              <a:t>: класичні моделі з шкалою та стрілкою.</a:t>
            </a:r>
          </a:p>
          <a:p>
            <a:pPr marL="800100" lvl="1" indent="-342900">
              <a:buFont typeface="+mj-lt"/>
              <a:buAutoNum type="arabicPeriod"/>
            </a:pPr>
            <a:r>
              <a:rPr lang="uk-UA" b="1" dirty="0"/>
              <a:t>Електронні гоніометри</a:t>
            </a:r>
            <a:r>
              <a:rPr lang="uk-UA" dirty="0"/>
              <a:t>: сучасні моделі з цифровим дисплеєм, що забезпечують високу точність і зручність зчитування даних.</a:t>
            </a:r>
          </a:p>
          <a:p>
            <a:pPr>
              <a:buFont typeface="+mj-lt"/>
              <a:buAutoNum type="arabicPeriod" startAt="4"/>
            </a:pPr>
            <a:r>
              <a:rPr lang="uk-UA" b="1" dirty="0"/>
              <a:t>Довжина інструменту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dirty="0"/>
              <a:t>Вона може коливатися від 20 см до 100 см залежно від призначення інструменту.</a:t>
            </a:r>
          </a:p>
          <a:p>
            <a:pPr>
              <a:buFont typeface="+mj-lt"/>
              <a:buAutoNum type="arabicPeriod" startAt="4"/>
            </a:pPr>
            <a:r>
              <a:rPr lang="uk-UA" b="1" dirty="0"/>
              <a:t>Функціональність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dirty="0"/>
              <a:t>Деякі електронні гоніометри мають функції збереження даних, автоматичного калібрування, підсвічування дисплея та можливість перемикання між різними одиницями вимірювання (градуси, відсотки нахилу).</a:t>
            </a:r>
          </a:p>
          <a:p>
            <a:pPr>
              <a:buFont typeface="+mj-lt"/>
              <a:buAutoNum type="arabicPeriod" startAt="4"/>
            </a:pPr>
            <a:r>
              <a:rPr lang="uk-UA" b="1" dirty="0"/>
              <a:t>Магнітні підстави</a:t>
            </a:r>
            <a:r>
              <a:rPr lang="uk-UA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dirty="0"/>
              <a:t>Деякі моделі мають магнітну основу, що дозволяє закріплювати гоніометр на металевих поверхнях для більш зручної роботи.</a:t>
            </a:r>
          </a:p>
          <a:p>
            <a:r>
              <a:rPr lang="uk-UA" dirty="0"/>
              <a:t>Гоніометр є важливим інструментом для точного виконання кутових вимірювань під час монтажу або ремонту конструкцій, і залежно від моделі може забезпечити високий рівень точності та багатофункціональність.</a:t>
            </a:r>
          </a:p>
        </p:txBody>
      </p:sp>
      <p:pic>
        <p:nvPicPr>
          <p:cNvPr id="3074" name="Picture 2" descr="Гониометр — Википедия">
            <a:extLst>
              <a:ext uri="{FF2B5EF4-FFF2-40B4-BE49-F238E27FC236}">
                <a16:creationId xmlns:a16="http://schemas.microsoft.com/office/drawing/2014/main" id="{69D51D3C-8E75-41E1-A541-087798DE8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765" y="1676121"/>
            <a:ext cx="3361764" cy="3361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880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B36076-6A3F-4E54-9E73-BD4D14D43F4F}"/>
              </a:ext>
            </a:extLst>
          </p:cNvPr>
          <p:cNvSpPr txBox="1"/>
          <p:nvPr/>
        </p:nvSpPr>
        <p:spPr>
          <a:xfrm>
            <a:off x="772358" y="416290"/>
            <a:ext cx="841381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3. Рівні</a:t>
            </a:r>
          </a:p>
          <a:p>
            <a:r>
              <a:rPr lang="uk-UA" dirty="0"/>
              <a:t>Вимірюють горизонтальність або вертикальність поверхонь.</a:t>
            </a:r>
          </a:p>
          <a:p>
            <a:r>
              <a:rPr lang="uk-UA" b="1" dirty="0"/>
              <a:t>Інструменти:</a:t>
            </a:r>
            <a:endParaRPr lang="uk-UA" dirty="0"/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Будівельний рівень</a:t>
            </a:r>
            <a:r>
              <a:rPr lang="uk-UA" dirty="0"/>
              <a:t> (ваговий або лазерний).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Параметри:</a:t>
            </a:r>
            <a:r>
              <a:rPr lang="uk-UA" dirty="0"/>
              <a:t> довжина (30 см, 60 см, 1 м), кількість флаконів (1-3), тип (лазерний, магнітний).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Нівелір</a:t>
            </a:r>
            <a:r>
              <a:rPr lang="uk-UA" dirty="0"/>
              <a:t> — лазерний інструмент для вирівнювання.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Параметри:</a:t>
            </a:r>
            <a:r>
              <a:rPr lang="uk-UA" dirty="0"/>
              <a:t> точність, дальність дії, тип (лазерний, оптичний).</a:t>
            </a:r>
          </a:p>
        </p:txBody>
      </p:sp>
      <p:pic>
        <p:nvPicPr>
          <p:cNvPr id="1026" name="Picture 2" descr="Рівень будівельний 60см Stanley (1-43-553) FatMax |строительный Уровень  60см Stanley (1-43-553) FatMax">
            <a:extLst>
              <a:ext uri="{FF2B5EF4-FFF2-40B4-BE49-F238E27FC236}">
                <a16:creationId xmlns:a16="http://schemas.microsoft.com/office/drawing/2014/main" id="{051EBEE9-D29D-4D51-A9B3-1571B31C1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58" y="3106359"/>
            <a:ext cx="4611159" cy="1716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упити Оптичний Нівелір TOPCON AT-В4А SET + штатив + рейка 5м у Києві від  компанії &quot;&quot;LSP&quot; - Офіційний дилерський центр в Україні!&quot; - 1455258480">
            <a:extLst>
              <a:ext uri="{FF2B5EF4-FFF2-40B4-BE49-F238E27FC236}">
                <a16:creationId xmlns:a16="http://schemas.microsoft.com/office/drawing/2014/main" id="{0EBDDE5C-A525-4AA2-BFED-E4B243E4D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840" y="3317715"/>
            <a:ext cx="2571323" cy="257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41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7A4FD3-E646-4794-8595-22C7F5D8F76A}"/>
              </a:ext>
            </a:extLst>
          </p:cNvPr>
          <p:cNvSpPr txBox="1"/>
          <p:nvPr/>
        </p:nvSpPr>
        <p:spPr>
          <a:xfrm>
            <a:off x="753035" y="478374"/>
            <a:ext cx="692971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Будівельні рівні </a:t>
            </a:r>
            <a:r>
              <a:rPr lang="uk-UA" dirty="0"/>
              <a:t>— це інструменти для вимірювання та вирівнювання поверхонь під час будівельних робіт. Основні характеристики будівельного рівня включають:</a:t>
            </a:r>
          </a:p>
          <a:p>
            <a:pPr algn="just">
              <a:buFont typeface="+mj-lt"/>
              <a:buAutoNum type="arabicPeriod"/>
            </a:pPr>
            <a:r>
              <a:rPr lang="uk-UA" b="1" dirty="0"/>
              <a:t>Довжина</a:t>
            </a:r>
            <a:r>
              <a:rPr lang="uk-UA" dirty="0"/>
              <a:t>: Визначається відстанню між двома кінцями рівня. Зазвичай це може бути від 0,6 до 2 метрів або більше, залежно від потреби.</a:t>
            </a:r>
          </a:p>
          <a:p>
            <a:pPr algn="just">
              <a:buFont typeface="+mj-lt"/>
              <a:buAutoNum type="arabicPeriod"/>
            </a:pPr>
            <a:r>
              <a:rPr lang="uk-UA" b="1" dirty="0"/>
              <a:t>Точність</a:t>
            </a:r>
            <a:r>
              <a:rPr lang="uk-UA" dirty="0"/>
              <a:t>: Це вимірюється у міліметрах на метр. Точність визначає, наскільки точно рівень вказує вертикальну або горизонтальну площину.</a:t>
            </a:r>
          </a:p>
          <a:p>
            <a:pPr algn="just">
              <a:buFont typeface="+mj-lt"/>
              <a:buAutoNum type="arabicPeriod"/>
            </a:pPr>
            <a:r>
              <a:rPr lang="uk-UA" b="1" dirty="0"/>
              <a:t>Матеріал</a:t>
            </a:r>
            <a:r>
              <a:rPr lang="uk-UA" dirty="0"/>
              <a:t>: Будівельні рівні можуть бути виготовлені з алюмінію, дерева або пластику. Матеріал впливає на вагу, міцність і витривалість рівня.</a:t>
            </a:r>
          </a:p>
          <a:p>
            <a:pPr algn="just">
              <a:buFont typeface="+mj-lt"/>
              <a:buAutoNum type="arabicPeriod"/>
            </a:pPr>
            <a:r>
              <a:rPr lang="uk-UA" b="1" dirty="0"/>
              <a:t>Булий рівень</a:t>
            </a:r>
            <a:r>
              <a:rPr lang="uk-UA" dirty="0"/>
              <a:t>: Деякі рівні можуть мати вбудований </a:t>
            </a:r>
            <a:r>
              <a:rPr lang="uk-UA" dirty="0" err="1"/>
              <a:t>бульбашковий</a:t>
            </a:r>
            <a:r>
              <a:rPr lang="uk-UA" dirty="0"/>
              <a:t> рівень для більш точного вимірювання рівності поверхні.</a:t>
            </a:r>
          </a:p>
          <a:p>
            <a:pPr algn="just">
              <a:buFont typeface="+mj-lt"/>
              <a:buAutoNum type="arabicPeriod"/>
            </a:pPr>
            <a:r>
              <a:rPr lang="uk-UA" b="1" dirty="0"/>
              <a:t>Тип рівня</a:t>
            </a:r>
            <a:r>
              <a:rPr lang="uk-UA" dirty="0"/>
              <a:t>: Є різні типи рівнів, такі як класичні водяні рівні, лазерні рівні та електронні датчики, кожен з яких має свої особливості і застосування.</a:t>
            </a:r>
          </a:p>
          <a:p>
            <a:pPr algn="just"/>
            <a:r>
              <a:rPr lang="uk-UA" dirty="0"/>
              <a:t>Вибір будівельного рівня залежить від конкретних завдань і умов будівельних робіт.</a:t>
            </a:r>
          </a:p>
        </p:txBody>
      </p:sp>
      <p:pic>
        <p:nvPicPr>
          <p:cNvPr id="2050" name="Picture 2" descr="Рівень будівельний ударний 24,5 см INGCO INDUSTRIAL">
            <a:extLst>
              <a:ext uri="{FF2B5EF4-FFF2-40B4-BE49-F238E27FC236}">
                <a16:creationId xmlns:a16="http://schemas.microsoft.com/office/drawing/2014/main" id="{130E3F84-E468-4B53-A72D-2C0776187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273" y="0"/>
            <a:ext cx="3769939" cy="376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Рівень водяний будівельний 7м, купити за низькою ціною у Vist market  |14-502|">
            <a:extLst>
              <a:ext uri="{FF2B5EF4-FFF2-40B4-BE49-F238E27FC236}">
                <a16:creationId xmlns:a16="http://schemas.microsoft.com/office/drawing/2014/main" id="{63441611-F1BF-4AA3-8C36-CD9E63790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273" y="3156030"/>
            <a:ext cx="3604372" cy="3604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246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72FBAD7-671C-4C6F-B0F5-C9935CFAAAEB}"/>
              </a:ext>
            </a:extLst>
          </p:cNvPr>
          <p:cNvSpPr txBox="1"/>
          <p:nvPr/>
        </p:nvSpPr>
        <p:spPr>
          <a:xfrm>
            <a:off x="528918" y="154566"/>
            <a:ext cx="7422777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Нівелір</a:t>
            </a:r>
            <a:r>
              <a:rPr lang="uk-UA" dirty="0"/>
              <a:t> — це пристрій для вимірювання рівності і положення горизонтальної поверхні відносно гравітаційної сили. Основні характеристики нівеліра включають: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Точність</a:t>
            </a:r>
            <a:r>
              <a:rPr lang="uk-UA" dirty="0"/>
              <a:t>: Вимірюється в мм на 1 км (або в інших одиницях, наприклад, в дециметрах на кілометр). Точність нівеліра визначає, наскільки точно він вимірює висоти і рівні.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Дальність вимірювання</a:t>
            </a:r>
            <a:r>
              <a:rPr lang="uk-UA" dirty="0"/>
              <a:t>: Це максимальна відстань, на яку нівелір може вимірювати висоти. Деякі нівеліри призначені для роботи на довгих відстанях, інші — для коротших.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Тип лазера (якщо це лазерний нівелір)</a:t>
            </a:r>
            <a:r>
              <a:rPr lang="uk-UA" dirty="0"/>
              <a:t>: Лазерні нівеліри використовують лазерні промені для визначення висот. Різні моделі можуть мати різний тип і потужність лазеру.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Стабільність</a:t>
            </a:r>
            <a:r>
              <a:rPr lang="uk-UA" dirty="0"/>
              <a:t>: Це властивість, яка визначає, наскільки стабільно нівелір показує результати в різних умовах роботи (наприклад, вітер, температурні зміни).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Інтерфейс і функції</a:t>
            </a:r>
            <a:r>
              <a:rPr lang="uk-UA" dirty="0"/>
              <a:t>: Сучасні нівеліри можуть мати різноманітні функції, такі як збереження даних, бездротове підключення, вбудовані програмні засоби для обробки даних тощо.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Матеріал і конструкція</a:t>
            </a:r>
            <a:r>
              <a:rPr lang="uk-UA" dirty="0"/>
              <a:t>: Нівеліри можуть бути виготовлені з металу, пластику або комбінованих матеріалів. Конструкція впливає на міцність і вагу приладу.</a:t>
            </a:r>
          </a:p>
          <a:p>
            <a:r>
              <a:rPr lang="uk-UA" dirty="0"/>
              <a:t>Вибір нівеліра залежить від конкретних потреб і умов використання — від будівництва до геодезії та інженерних вимірювань.</a:t>
            </a:r>
          </a:p>
        </p:txBody>
      </p:sp>
      <p:pic>
        <p:nvPicPr>
          <p:cNvPr id="4099" name="Picture 3" descr="Нивелир оптический Nivel System N32X купить">
            <a:extLst>
              <a:ext uri="{FF2B5EF4-FFF2-40B4-BE49-F238E27FC236}">
                <a16:creationId xmlns:a16="http://schemas.microsoft.com/office/drawing/2014/main" id="{BD84A598-8FE9-4B5D-A80D-3C55A586F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979" y="114225"/>
            <a:ext cx="3474103" cy="347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Нивелир Н-3 | Музей геодезических приборов">
            <a:extLst>
              <a:ext uri="{FF2B5EF4-FFF2-40B4-BE49-F238E27FC236}">
                <a16:creationId xmlns:a16="http://schemas.microsoft.com/office/drawing/2014/main" id="{232D48DE-E398-45D9-95A3-287BBE170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8249" y="3429000"/>
            <a:ext cx="2909047" cy="290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7200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534636-A8E5-463E-812E-4A736A935808}"/>
              </a:ext>
            </a:extLst>
          </p:cNvPr>
          <p:cNvSpPr txBox="1"/>
          <p:nvPr/>
        </p:nvSpPr>
        <p:spPr>
          <a:xfrm>
            <a:off x="614779" y="441132"/>
            <a:ext cx="852034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4. Інструменти для розмітки</a:t>
            </a:r>
          </a:p>
          <a:p>
            <a:r>
              <a:rPr lang="uk-UA" dirty="0"/>
              <a:t>Для нанесення ліній або точок на поверхню.</a:t>
            </a:r>
          </a:p>
          <a:p>
            <a:r>
              <a:rPr lang="uk-UA" b="1" dirty="0"/>
              <a:t>Інструменти:</a:t>
            </a:r>
            <a:endParaRPr lang="uk-UA" dirty="0"/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Олівець для розмітки</a:t>
            </a:r>
            <a:r>
              <a:rPr lang="uk-UA" dirty="0"/>
              <a:t> — стандартний інструмент для розмітки.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Параметри:</a:t>
            </a:r>
            <a:r>
              <a:rPr lang="uk-UA" dirty="0"/>
              <a:t> твердість графіту, матеріал корпусу.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Крейдяна лінія</a:t>
            </a:r>
            <a:r>
              <a:rPr lang="uk-UA" dirty="0"/>
              <a:t> — розмітка великих відстаней.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Параметри:</a:t>
            </a:r>
            <a:r>
              <a:rPr lang="uk-UA" dirty="0"/>
              <a:t> довжина лінії (10 м, 20 м), колір крейди.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Маркер</a:t>
            </a:r>
            <a:r>
              <a:rPr lang="uk-UA" dirty="0"/>
              <a:t> — для точного нанесення розмітки на різні матеріали.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Параметри:</a:t>
            </a:r>
            <a:r>
              <a:rPr lang="uk-UA" dirty="0"/>
              <a:t> колір, тип наконечника.</a:t>
            </a:r>
          </a:p>
        </p:txBody>
      </p:sp>
      <p:pic>
        <p:nvPicPr>
          <p:cNvPr id="5122" name="Picture 2" descr="Будівельні олівці та маркери купити по всій Україні та Києві | Найкраща  ціна 🔥">
            <a:extLst>
              <a:ext uri="{FF2B5EF4-FFF2-40B4-BE49-F238E27FC236}">
                <a16:creationId xmlns:a16="http://schemas.microsoft.com/office/drawing/2014/main" id="{44A2B127-AADD-4BCF-B8B0-3D88E89B7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576" y="161085"/>
            <a:ext cx="3087645" cy="308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Олівець будівельний, 12 шт., 180 мм: продаж, ціна у Дніпрі. Будівельні  олівці, маркери від &quot;E-Plus інтернет магазин&quot; - 523101354">
            <a:extLst>
              <a:ext uri="{FF2B5EF4-FFF2-40B4-BE49-F238E27FC236}">
                <a16:creationId xmlns:a16="http://schemas.microsoft.com/office/drawing/2014/main" id="{C19588BA-3B69-4A7F-94E9-F49C885C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566" y="3769658"/>
            <a:ext cx="2505916" cy="249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Купити Маркер перманентний спиртової JX-8004 товстий чорний у Харкові від  компанії &quot;1000 дрібниць за низькими цінами&quot; - 751763303">
            <a:extLst>
              <a:ext uri="{FF2B5EF4-FFF2-40B4-BE49-F238E27FC236}">
                <a16:creationId xmlns:a16="http://schemas.microsoft.com/office/drawing/2014/main" id="{31D8576E-CF27-469C-9E2B-E1AF7E238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323" y="3248730"/>
            <a:ext cx="3052761" cy="305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Перманентний маркер з акриловою фарбою Ambersil Marker PenS білого кольору  - Kvota-Oil.com.ua">
            <a:extLst>
              <a:ext uri="{FF2B5EF4-FFF2-40B4-BE49-F238E27FC236}">
                <a16:creationId xmlns:a16="http://schemas.microsoft.com/office/drawing/2014/main" id="{483C7E2E-1C64-4298-94C8-26782D589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23" y="3248730"/>
            <a:ext cx="3330948" cy="333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0451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F5A9F-47FD-4A24-804C-BE8C74538A86}"/>
              </a:ext>
            </a:extLst>
          </p:cNvPr>
          <p:cNvSpPr txBox="1"/>
          <p:nvPr/>
        </p:nvSpPr>
        <p:spPr>
          <a:xfrm>
            <a:off x="367553" y="374425"/>
            <a:ext cx="840889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Олівець для розмітки в будівництві та ремонтних роботах має певні характеристики, які роблять його зручним і ефективним інструментом: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Матеріал корпусу</a:t>
            </a:r>
            <a:r>
              <a:rPr lang="uk-UA" dirty="0"/>
              <a:t>: Зазвичай олівці для розмітки мають корпус з дерева, пластику або композитних матеріалів. Дерев'яні олівці є традиційним вибором, пластикові більш стійкі до вологи і механічних пошкоджень.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Твердість грифеля</a:t>
            </a:r>
            <a:r>
              <a:rPr lang="uk-UA" dirty="0"/>
              <a:t>: Важливий параметр для роботи на різних матеріалах (дерево, метал, бетон). Зазвичай використовуються олівці з грифелями твердості </a:t>
            </a:r>
            <a:r>
              <a:rPr lang="en-US" dirty="0"/>
              <a:t>HB </a:t>
            </a:r>
            <a:r>
              <a:rPr lang="uk-UA" dirty="0"/>
              <a:t>або м'якішими, залежно від потреб.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Форма грифеля</a:t>
            </a:r>
            <a:r>
              <a:rPr lang="uk-UA" dirty="0"/>
              <a:t>: Олівці можуть мати круглий або шестигранний грифель. Шестигранний грифель забезпечує кращий захват і запобігає </a:t>
            </a:r>
            <a:r>
              <a:rPr lang="uk-UA" dirty="0" err="1"/>
              <a:t>котуванню</a:t>
            </a:r>
            <a:r>
              <a:rPr lang="uk-UA" dirty="0"/>
              <a:t> під час роботи.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Заточка</a:t>
            </a:r>
            <a:r>
              <a:rPr lang="uk-UA" dirty="0"/>
              <a:t>: Деякі олівці мають спеціальні заточки для грифеля, що дозволяють швидко і легко підтримувати гостроту і точність малюнку.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Гумка (ластик)</a:t>
            </a:r>
            <a:r>
              <a:rPr lang="uk-UA" dirty="0"/>
              <a:t>: Деякі моделі мають вбудовану гумку для видалення помилок або для інших корекцій.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Довжина і товщина</a:t>
            </a:r>
            <a:r>
              <a:rPr lang="uk-UA" dirty="0"/>
              <a:t>: Варіюється від стандартних розмірів до компактних моделей, що підходять для різних видів робіт.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Видимість маркування</a:t>
            </a:r>
            <a:r>
              <a:rPr lang="uk-UA" dirty="0"/>
              <a:t>: Олівець повинен мати достатню яскравість маркування, щоб забезпечити чітке виділення розмітки на поверхні.</a:t>
            </a:r>
          </a:p>
          <a:p>
            <a:r>
              <a:rPr lang="uk-UA" dirty="0"/>
              <a:t>Олівець для розмітки є простим, але важливим інструментом для точної розмітки і маркування в будівельних і ремонтних роботах.</a:t>
            </a:r>
          </a:p>
        </p:txBody>
      </p:sp>
      <p:pic>
        <p:nvPicPr>
          <p:cNvPr id="6146" name="Picture 2" descr="Олівець будівельний — купити в Україні на сайті Побудуй">
            <a:extLst>
              <a:ext uri="{FF2B5EF4-FFF2-40B4-BE49-F238E27FC236}">
                <a16:creationId xmlns:a16="http://schemas.microsoft.com/office/drawing/2014/main" id="{A5CDC5DF-68E5-4E71-B9A4-A209BECB2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6447" y="1012450"/>
            <a:ext cx="3082832" cy="1945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Олівці для фарбування та розмітки брів. Товари та послуги компанії  &quot;Zakaz4salon&quot;">
            <a:extLst>
              <a:ext uri="{FF2B5EF4-FFF2-40B4-BE49-F238E27FC236}">
                <a16:creationId xmlns:a16="http://schemas.microsoft.com/office/drawing/2014/main" id="{87C2339D-FCAF-485E-AA98-8892D2F03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3392" y="3227015"/>
            <a:ext cx="3218608" cy="321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592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6B7934-2427-4D44-A68A-474C77BB232F}"/>
              </a:ext>
            </a:extLst>
          </p:cNvPr>
          <p:cNvSpPr txBox="1"/>
          <p:nvPr/>
        </p:nvSpPr>
        <p:spPr>
          <a:xfrm>
            <a:off x="488271" y="412629"/>
            <a:ext cx="792776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5. Механізм фіксації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Рулетка має кнопку або механізм блокування, який дозволяє зафіксувати стрічку на потрібній довжині.</a:t>
            </a:r>
          </a:p>
          <a:p>
            <a:r>
              <a:rPr lang="uk-UA" b="1" dirty="0"/>
              <a:t>6. Корпус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Матеріал</a:t>
            </a:r>
            <a:r>
              <a:rPr lang="uk-UA" dirty="0"/>
              <a:t>: Корпус рулетки може бути виготовлений з пластику, гуми або металу.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Форма та ергономіка</a:t>
            </a:r>
            <a:r>
              <a:rPr lang="uk-UA" dirty="0"/>
              <a:t>: Залежить від зручності користування. Більш професійні рулетки мають ергономічні ручки для зручного тримання.</a:t>
            </a:r>
          </a:p>
          <a:p>
            <a:r>
              <a:rPr lang="uk-UA" b="1" dirty="0"/>
              <a:t>7. Автоматичне втягування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У багатьох рулеток є пружинний механізм, який автоматично втягує стрічку назад у корпус.</a:t>
            </a:r>
          </a:p>
          <a:p>
            <a:r>
              <a:rPr lang="uk-UA" b="1" dirty="0"/>
              <a:t>8. Додаткові функції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Магнітний наконечник</a:t>
            </a:r>
            <a:r>
              <a:rPr lang="uk-UA" dirty="0"/>
              <a:t>: Допомагає прикріпляти рулетку до металевих поверхонь для зручного вимірювання.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Гачки</a:t>
            </a:r>
            <a:r>
              <a:rPr lang="uk-UA" dirty="0"/>
              <a:t> для фіксації на об’єкті.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Водонепроникність</a:t>
            </a:r>
            <a:r>
              <a:rPr lang="uk-UA" dirty="0"/>
              <a:t>: Для роботи в умовах підвищеної вологості.</a:t>
            </a:r>
          </a:p>
          <a:p>
            <a:r>
              <a:rPr lang="uk-UA" b="1" dirty="0"/>
              <a:t>9. Одиниці вимірювання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Метрична система (метри, сантиметри) або імперська (дюйми, фути) залежно від країни та специфікації.</a:t>
            </a:r>
          </a:p>
          <a:p>
            <a:r>
              <a:rPr lang="uk-UA" dirty="0"/>
              <a:t>Ці характеристики допоможуть підібрати правильну рулетку в залежності від конкретних потреб і умов роботи.</a:t>
            </a:r>
          </a:p>
        </p:txBody>
      </p:sp>
      <p:pic>
        <p:nvPicPr>
          <p:cNvPr id="4098" name="Picture 2" descr="Рулетка будівельна, 50м. Parkside: 530 грн. - Інший інструмент Львів на Olx">
            <a:extLst>
              <a:ext uri="{FF2B5EF4-FFF2-40B4-BE49-F238E27FC236}">
                <a16:creationId xmlns:a16="http://schemas.microsoft.com/office/drawing/2014/main" id="{D9FD1868-126D-456D-9AF8-57455792D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841" y="153649"/>
            <a:ext cx="2586361" cy="345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Купити рулетку будівельну вимірювальну 3, 5, 8, 10, 25, 50 м за відмінною  ціною - 100metrov.com.ua">
            <a:extLst>
              <a:ext uri="{FF2B5EF4-FFF2-40B4-BE49-F238E27FC236}">
                <a16:creationId xmlns:a16="http://schemas.microsoft.com/office/drawing/2014/main" id="{6AD0B7FA-54A0-43B7-A331-998C4EC6D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449" y="3959071"/>
            <a:ext cx="3459053" cy="274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170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29CE6B-C131-4559-93D4-F1EFAA2DF6F5}"/>
              </a:ext>
            </a:extLst>
          </p:cNvPr>
          <p:cNvSpPr txBox="1"/>
          <p:nvPr/>
        </p:nvSpPr>
        <p:spPr>
          <a:xfrm>
            <a:off x="923365" y="60871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1" dirty="0">
                <a:solidFill>
                  <a:srgbClr val="000000"/>
                </a:solidFill>
                <a:effectLst/>
                <a:latin typeface="ProximaNova"/>
              </a:rPr>
              <a:t>Шнур розміточний</a:t>
            </a:r>
          </a:p>
        </p:txBody>
      </p:sp>
      <p:pic>
        <p:nvPicPr>
          <p:cNvPr id="1026" name="Picture 2" descr="МТ-2505 Комплект: шнур розмічальний, коректор 115г: продаж, ціна у Києві.  Розмічальні шнури від &quot;Profi Trade&quot; - 344714654">
            <a:extLst>
              <a:ext uri="{FF2B5EF4-FFF2-40B4-BE49-F238E27FC236}">
                <a16:creationId xmlns:a16="http://schemas.microsoft.com/office/drawing/2014/main" id="{2BF7C4D8-95E5-40C1-BD46-D85E3B228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371" y="978042"/>
            <a:ext cx="4024264" cy="4024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0799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35B9B1-20F1-4F5E-8FF1-7598633ED262}"/>
              </a:ext>
            </a:extLst>
          </p:cNvPr>
          <p:cNvSpPr txBox="1"/>
          <p:nvPr/>
        </p:nvSpPr>
        <p:spPr>
          <a:xfrm>
            <a:off x="546848" y="494594"/>
            <a:ext cx="595256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Маркери в будівництві </a:t>
            </a:r>
            <a:r>
              <a:rPr lang="uk-UA" dirty="0"/>
              <a:t>— це інструменти для маркування та позначення на різних матеріалах і поверхнях. Основні характеристики будівельних маркерів включають: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Тип чорнила</a:t>
            </a:r>
            <a:r>
              <a:rPr lang="uk-UA" dirty="0"/>
              <a:t>: Будівельні маркери можуть мати різні типи чорнила, такі як стійке до вологи, стійке до механічних пошкоджень, термостійке або чорнила, які підходять для роботи з різними поверхнями (метал, дерево, пластик, скло, бетон тощо).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Форма і розмір підошви</a:t>
            </a:r>
            <a:r>
              <a:rPr lang="uk-UA" dirty="0"/>
              <a:t>: Деякі маркери мають широку підошву для великих маркувань, інші — тонку для детальних робіт. Розмір підошви важливий для забезпечення точності та зручності під час використання.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Тип корпусу</a:t>
            </a:r>
            <a:r>
              <a:rPr lang="uk-UA" dirty="0"/>
              <a:t>: Корпус маркера може бути виготовлений з пластику, металу або інших міцних матеріалів, що забезпечує стійкість до ударів та інтенсивного використання.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Механізм заправки</a:t>
            </a:r>
            <a:r>
              <a:rPr lang="uk-UA" dirty="0"/>
              <a:t>: Багато маркерів мають механізм для заправки чорнилом, що дозволяє продовжувати їхнє використання без необхідності в нових.</a:t>
            </a:r>
          </a:p>
        </p:txBody>
      </p:sp>
      <p:pic>
        <p:nvPicPr>
          <p:cNvPr id="7170" name="Picture 2" descr="ᐉ Маркер із довгим тонким стержнем Чорний (1871865438) • Краща ціна в  Києві, Україні • Купити в Епіцентр">
            <a:extLst>
              <a:ext uri="{FF2B5EF4-FFF2-40B4-BE49-F238E27FC236}">
                <a16:creationId xmlns:a16="http://schemas.microsoft.com/office/drawing/2014/main" id="{1925AC1B-AA32-4406-A531-FD812D33C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221" y="977434"/>
            <a:ext cx="4533284" cy="447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0188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E66F3DF-4369-4C00-8FFC-5831C5E4A66B}"/>
              </a:ext>
            </a:extLst>
          </p:cNvPr>
          <p:cNvSpPr txBox="1"/>
          <p:nvPr/>
        </p:nvSpPr>
        <p:spPr>
          <a:xfrm>
            <a:off x="708212" y="920767"/>
            <a:ext cx="6096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uk-UA" b="1" dirty="0"/>
              <a:t>Кольори чорнила</a:t>
            </a:r>
            <a:r>
              <a:rPr lang="uk-UA" dirty="0"/>
              <a:t>: Доступність різних кольорів чорнила (чорний, червоний, синій, зелений тощо) для вибору залежно від потреби маркування.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Стиль чорнила</a:t>
            </a:r>
            <a:r>
              <a:rPr lang="uk-UA" dirty="0"/>
              <a:t>: Чорнило може бути на основі води або розчинника, в залежності від типу поверхні і вимог до стійкості маркування.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Водонепроникність і стійкість до вигорання</a:t>
            </a:r>
            <a:r>
              <a:rPr lang="uk-UA" dirty="0"/>
              <a:t>: Деякі маркери мають властивості, що забезпечують водонепроникність або стійкість до вигорання на сонці, що робить їх ідеальними для зовнішніх застосувань.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Видимість маркування</a:t>
            </a:r>
            <a:r>
              <a:rPr lang="uk-UA" dirty="0"/>
              <a:t>: Маркери повинні мати яскравість і чіткість маркування для забезпечення видимості на різних типах поверхонь.</a:t>
            </a:r>
          </a:p>
          <a:p>
            <a:r>
              <a:rPr lang="uk-UA" dirty="0"/>
              <a:t>Ці характеристики роблять будівельні маркери ефективними інструментами для маркування, ідентифікації та розмежування на будівельних та ремонтних майданчиках.</a:t>
            </a:r>
          </a:p>
        </p:txBody>
      </p:sp>
      <p:pic>
        <p:nvPicPr>
          <p:cNvPr id="8194" name="Picture 2" descr="Маркер PICA спеціальний білий (532/52)">
            <a:extLst>
              <a:ext uri="{FF2B5EF4-FFF2-40B4-BE49-F238E27FC236}">
                <a16:creationId xmlns:a16="http://schemas.microsoft.com/office/drawing/2014/main" id="{705F6ADD-FA95-4467-BC57-06ED32D49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403" y="943179"/>
            <a:ext cx="4625789" cy="46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4511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71BFCF-CD08-4891-9E15-F16C291ED875}"/>
              </a:ext>
            </a:extLst>
          </p:cNvPr>
          <p:cNvSpPr txBox="1"/>
          <p:nvPr/>
        </p:nvSpPr>
        <p:spPr>
          <a:xfrm>
            <a:off x="621437" y="418081"/>
            <a:ext cx="836054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6. Інструменти для рівня та розмітки </a:t>
            </a:r>
            <a:r>
              <a:rPr lang="uk-UA" b="1" dirty="0" err="1"/>
              <a:t>площин</a:t>
            </a:r>
            <a:endParaRPr lang="uk-UA" b="1" dirty="0"/>
          </a:p>
          <a:p>
            <a:r>
              <a:rPr lang="uk-UA" dirty="0"/>
              <a:t>Важливі для роботи з поверхнями, що потребують вирівнювання.</a:t>
            </a:r>
          </a:p>
          <a:p>
            <a:r>
              <a:rPr lang="uk-UA" b="1" dirty="0"/>
              <a:t>Інструменти:</a:t>
            </a:r>
            <a:endParaRPr lang="uk-UA" dirty="0"/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Лазерний нівелір</a:t>
            </a:r>
            <a:r>
              <a:rPr lang="uk-UA" dirty="0"/>
              <a:t> — інструмент для точного проектування ліній на поверхнях.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Параметри:</a:t>
            </a:r>
            <a:r>
              <a:rPr lang="uk-UA" dirty="0"/>
              <a:t> дальність, точність, кількість </a:t>
            </a:r>
            <a:r>
              <a:rPr lang="uk-UA" dirty="0" err="1"/>
              <a:t>площин</a:t>
            </a:r>
            <a:r>
              <a:rPr lang="uk-UA" dirty="0"/>
              <a:t>.</a:t>
            </a:r>
          </a:p>
        </p:txBody>
      </p:sp>
      <p:pic>
        <p:nvPicPr>
          <p:cNvPr id="4" name="Picture 3" descr="ЛАЗЕРНІ РІВНІ - Купити побудовник площин лазерний рівень ціна з ПДВ">
            <a:extLst>
              <a:ext uri="{FF2B5EF4-FFF2-40B4-BE49-F238E27FC236}">
                <a16:creationId xmlns:a16="http://schemas.microsoft.com/office/drawing/2014/main" id="{C40B7D39-720B-4FC0-BC60-786C64324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37" y="2124356"/>
            <a:ext cx="4066445" cy="4066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Будівник площин Bosch GSL 2 - купити недорого на Prom.ua: ціни, акції та  відгуки | Україна, Київ">
            <a:extLst>
              <a:ext uri="{FF2B5EF4-FFF2-40B4-BE49-F238E27FC236}">
                <a16:creationId xmlns:a16="http://schemas.microsoft.com/office/drawing/2014/main" id="{BFB895EE-6877-4FED-B567-60C59E3DF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318" y="2707062"/>
            <a:ext cx="4066445" cy="3070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4887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19D6EC-4CF9-4F7D-976A-A0E93081EE92}"/>
              </a:ext>
            </a:extLst>
          </p:cNvPr>
          <p:cNvSpPr txBox="1"/>
          <p:nvPr/>
        </p:nvSpPr>
        <p:spPr>
          <a:xfrm>
            <a:off x="493059" y="319731"/>
            <a:ext cx="800548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Основні характеристики </a:t>
            </a:r>
            <a:r>
              <a:rPr lang="uk-UA" b="1" dirty="0"/>
              <a:t>лазерного </a:t>
            </a:r>
            <a:r>
              <a:rPr lang="uk-UA" b="1" dirty="0" err="1"/>
              <a:t>побудовача</a:t>
            </a:r>
            <a:r>
              <a:rPr lang="uk-UA" b="1" dirty="0"/>
              <a:t> </a:t>
            </a:r>
            <a:r>
              <a:rPr lang="uk-UA" b="1" dirty="0" err="1"/>
              <a:t>площин</a:t>
            </a:r>
            <a:r>
              <a:rPr lang="uk-UA" dirty="0"/>
              <a:t>: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Точність</a:t>
            </a:r>
            <a:r>
              <a:rPr lang="uk-UA" dirty="0"/>
              <a:t>: Лазерні </a:t>
            </a:r>
            <a:r>
              <a:rPr lang="uk-UA" dirty="0" err="1"/>
              <a:t>побудовачі</a:t>
            </a:r>
            <a:r>
              <a:rPr lang="uk-UA" dirty="0"/>
              <a:t> </a:t>
            </a:r>
            <a:r>
              <a:rPr lang="uk-UA" dirty="0" err="1"/>
              <a:t>площин</a:t>
            </a:r>
            <a:r>
              <a:rPr lang="uk-UA" dirty="0"/>
              <a:t> зазвичай мають високу точність, яка вимірюється в міліметрах на кілька метрів.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Дальність вимірювання</a:t>
            </a:r>
            <a:r>
              <a:rPr lang="uk-UA" dirty="0"/>
              <a:t>: Це максимальна відстань, на яку лазерний </a:t>
            </a:r>
            <a:r>
              <a:rPr lang="uk-UA" dirty="0" err="1"/>
              <a:t>побудовач</a:t>
            </a:r>
            <a:r>
              <a:rPr lang="uk-UA" dirty="0"/>
              <a:t> може проектувати свій лазерний промінь.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Самовирівнювання</a:t>
            </a:r>
            <a:r>
              <a:rPr lang="uk-UA" dirty="0"/>
              <a:t>: Більшість моделей мають автоматичну систему самовирівнювання, яка забезпечує точність проектування площини при роботі на рівній поверхні.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Точність </a:t>
            </a:r>
            <a:r>
              <a:rPr lang="uk-UA" b="1" dirty="0" err="1"/>
              <a:t>бульбашкового</a:t>
            </a:r>
            <a:r>
              <a:rPr lang="uk-UA" b="1" dirty="0"/>
              <a:t> рівня</a:t>
            </a:r>
            <a:r>
              <a:rPr lang="uk-UA" dirty="0"/>
              <a:t>: Вбудований </a:t>
            </a:r>
            <a:r>
              <a:rPr lang="uk-UA" dirty="0" err="1"/>
              <a:t>бульбашковий</a:t>
            </a:r>
            <a:r>
              <a:rPr lang="uk-UA" dirty="0"/>
              <a:t> рівень для додаткової перевірки горизонтальності.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Тип лазерного </a:t>
            </a:r>
            <a:r>
              <a:rPr lang="uk-UA" b="1" dirty="0" err="1"/>
              <a:t>променя</a:t>
            </a:r>
            <a:r>
              <a:rPr lang="uk-UA" dirty="0"/>
              <a:t>: Лазерні </a:t>
            </a:r>
            <a:r>
              <a:rPr lang="uk-UA" dirty="0" err="1"/>
              <a:t>побудовачі</a:t>
            </a:r>
            <a:r>
              <a:rPr lang="uk-UA" dirty="0"/>
              <a:t> можуть використовувати червоний або зелений лазерний промінь для покажчика </a:t>
            </a:r>
            <a:r>
              <a:rPr lang="uk-UA" dirty="0" err="1"/>
              <a:t>площин</a:t>
            </a:r>
            <a:r>
              <a:rPr lang="uk-UA" dirty="0"/>
              <a:t>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Функції</a:t>
            </a:r>
            <a:r>
              <a:rPr lang="uk-UA" dirty="0"/>
              <a:t>: Сучасні моделі можуть мати різні функції, такі як проектування горизонтальних, вертикальних та перехресних </a:t>
            </a:r>
            <a:r>
              <a:rPr lang="uk-UA" dirty="0" err="1"/>
              <a:t>площин</a:t>
            </a:r>
            <a:r>
              <a:rPr lang="uk-UA" dirty="0"/>
              <a:t>, сканування, повітряне центрування, а також можливість підключення до мобільних пристроїв через </a:t>
            </a:r>
            <a:r>
              <a:rPr lang="en-US" dirty="0"/>
              <a:t>Bluetooth </a:t>
            </a:r>
            <a:r>
              <a:rPr lang="uk-UA" dirty="0"/>
              <a:t>для керування та налаштування.</a:t>
            </a:r>
          </a:p>
          <a:p>
            <a:pPr>
              <a:buFont typeface="+mj-lt"/>
              <a:buAutoNum type="arabicPeriod"/>
            </a:pPr>
            <a:r>
              <a:rPr lang="uk-UA" b="1" dirty="0"/>
              <a:t>Живлення</a:t>
            </a:r>
            <a:r>
              <a:rPr lang="uk-UA" dirty="0"/>
              <a:t>: Лазерні </a:t>
            </a:r>
            <a:r>
              <a:rPr lang="uk-UA" dirty="0" err="1"/>
              <a:t>побудовачі</a:t>
            </a:r>
            <a:r>
              <a:rPr lang="uk-UA" dirty="0"/>
              <a:t> можуть працювати від акумуляторів або від мережі, залежно від моделі.</a:t>
            </a:r>
          </a:p>
          <a:p>
            <a:r>
              <a:rPr lang="uk-UA" dirty="0"/>
              <a:t>Ці характеристики роблять лазерний </a:t>
            </a:r>
            <a:r>
              <a:rPr lang="uk-UA" dirty="0" err="1"/>
              <a:t>побудовач</a:t>
            </a:r>
            <a:r>
              <a:rPr lang="uk-UA" dirty="0"/>
              <a:t> </a:t>
            </a:r>
            <a:r>
              <a:rPr lang="uk-UA" dirty="0" err="1"/>
              <a:t>площин</a:t>
            </a:r>
            <a:r>
              <a:rPr lang="uk-UA" dirty="0"/>
              <a:t> ідеальним інструментом для точного визначення </a:t>
            </a:r>
            <a:r>
              <a:rPr lang="uk-UA" dirty="0" err="1"/>
              <a:t>площин</a:t>
            </a:r>
            <a:r>
              <a:rPr lang="uk-UA" dirty="0"/>
              <a:t> та вирівнювання на будівельних та ремонтних роботах.</a:t>
            </a:r>
          </a:p>
        </p:txBody>
      </p:sp>
    </p:spTree>
    <p:extLst>
      <p:ext uri="{BB962C8B-B14F-4D97-AF65-F5344CB8AC3E}">
        <p14:creationId xmlns:p14="http://schemas.microsoft.com/office/powerpoint/2010/main" val="32049794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6EC0A8-7D86-45C6-81ED-F4183A6A7669}"/>
              </a:ext>
            </a:extLst>
          </p:cNvPr>
          <p:cNvSpPr txBox="1"/>
          <p:nvPr/>
        </p:nvSpPr>
        <p:spPr>
          <a:xfrm>
            <a:off x="676182" y="542329"/>
            <a:ext cx="1083963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Параметри, на які звертають увагу при виборі інструментів:</a:t>
            </a:r>
          </a:p>
          <a:p>
            <a:endParaRPr lang="uk-UA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Точність</a:t>
            </a:r>
            <a:r>
              <a:rPr lang="uk-UA" sz="2800" dirty="0"/>
              <a:t> — головний параметр для вимірювальних інструментів.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Довжина або діапазон вимірювання</a:t>
            </a:r>
            <a:r>
              <a:rPr lang="uk-UA" sz="2800" dirty="0"/>
              <a:t> — важливо для вибору відповідного інструменту для задачі.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Матеріал</a:t>
            </a:r>
            <a:r>
              <a:rPr lang="uk-UA" sz="2800" dirty="0"/>
              <a:t> — впливає на довговічність та якість роботи інструменту (металеві інструменти зазвичай надійніші).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Ергономіка</a:t>
            </a:r>
            <a:r>
              <a:rPr lang="uk-UA" sz="2800" dirty="0"/>
              <a:t> — комфорт використання, наявність нековзких поверхонь або додаткових функцій.</a:t>
            </a:r>
          </a:p>
          <a:p>
            <a:r>
              <a:rPr lang="uk-UA" sz="2800" dirty="0"/>
              <a:t>Ці інструменти допомагають забезпечити точність вимірювань і виконання робіт з високою якістю.</a:t>
            </a:r>
          </a:p>
        </p:txBody>
      </p:sp>
    </p:spTree>
    <p:extLst>
      <p:ext uri="{BB962C8B-B14F-4D97-AF65-F5344CB8AC3E}">
        <p14:creationId xmlns:p14="http://schemas.microsoft.com/office/powerpoint/2010/main" val="382629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18125A-FDA2-4E76-A9B6-279E56712859}"/>
              </a:ext>
            </a:extLst>
          </p:cNvPr>
          <p:cNvSpPr txBox="1"/>
          <p:nvPr/>
        </p:nvSpPr>
        <p:spPr>
          <a:xfrm>
            <a:off x="124287" y="80638"/>
            <a:ext cx="851826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Будівельна лінійка — це простий і надійний інструмент для вимірювання довжини та перевірки рівності поверхонь. Основні характеристики будівельних лінійок:</a:t>
            </a:r>
          </a:p>
          <a:p>
            <a:pPr algn="just"/>
            <a:endParaRPr lang="uk-UA" dirty="0"/>
          </a:p>
          <a:p>
            <a:pPr algn="just"/>
            <a:endParaRPr lang="uk-UA" dirty="0"/>
          </a:p>
          <a:p>
            <a:pPr algn="just"/>
            <a:r>
              <a:rPr lang="uk-UA" b="1" dirty="0"/>
              <a:t>1. Довжина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Звичайні розміри</a:t>
            </a:r>
            <a:r>
              <a:rPr lang="uk-UA" dirty="0"/>
              <a:t>: Лінійки для будівельних робіт зазвичай мають довжину від 0,5 до 3 метрів. Найпопулярніші варіанти — це лінійки довжиною 1 метр, 1,5 метра та 2 метри.</a:t>
            </a:r>
          </a:p>
          <a:p>
            <a:pPr algn="just"/>
            <a:r>
              <a:rPr lang="uk-UA" b="1" dirty="0"/>
              <a:t>2. Матеріал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Алюміній</a:t>
            </a:r>
            <a:r>
              <a:rPr lang="uk-UA" dirty="0"/>
              <a:t>: Найбільш поширений матеріал для будівельних лінійок. Він легкий, міцний, стійкий до корозії та зберігає точність вимірювань.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Дерево</a:t>
            </a:r>
            <a:r>
              <a:rPr lang="uk-UA" dirty="0"/>
              <a:t>: Використовується рідше, але зустрічається у бюджетних варіантах. Менш стійке до зносу та вологи.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Сталь</a:t>
            </a:r>
            <a:r>
              <a:rPr lang="uk-UA" dirty="0"/>
              <a:t>: Надійні та міцні лінійки, однак важчі та більш схильні до корозії.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518212-1E12-44BA-8586-667B5ED7CB69}"/>
              </a:ext>
            </a:extLst>
          </p:cNvPr>
          <p:cNvSpPr txBox="1"/>
          <p:nvPr/>
        </p:nvSpPr>
        <p:spPr>
          <a:xfrm>
            <a:off x="124287" y="4675974"/>
            <a:ext cx="1194342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3. Точність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Лінійка повинна мати чіткі розмітки з високою точністю. Точність вимірювання може варіюватися, залежно від якості виробу та призначення.</a:t>
            </a:r>
          </a:p>
          <a:p>
            <a:pPr algn="just"/>
            <a:r>
              <a:rPr lang="uk-UA" b="1" dirty="0"/>
              <a:t>4. Тип нанесених розміток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Метрична система</a:t>
            </a:r>
            <a:r>
              <a:rPr lang="uk-UA" dirty="0"/>
              <a:t> (метри, сантиметри, міліметри) — найпоширеніша в Україні та багатьох інших країнах.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Імперська система</a:t>
            </a:r>
            <a:r>
              <a:rPr lang="uk-UA" dirty="0"/>
              <a:t> (дюйми, фути) — використовується в країнах, де прийнята така система вимірювання.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Іноді лінійки мають двосторонню шкалу з обома системами вимірювання.</a:t>
            </a:r>
          </a:p>
        </p:txBody>
      </p:sp>
      <p:pic>
        <p:nvPicPr>
          <p:cNvPr id="7" name="Picture 8" descr="Лінійка будівельна 1000мм – фото, відгуки, характеристики в  інтернет-магазині ROZETKA від продавця: VYG-PARTS | Купити в Україні:  Києві, Харкові, Дніпрі, Одесі, Запоріжжі, Львові">
            <a:extLst>
              <a:ext uri="{FF2B5EF4-FFF2-40B4-BE49-F238E27FC236}">
                <a16:creationId xmlns:a16="http://schemas.microsoft.com/office/drawing/2014/main" id="{EA92D232-D091-4B1A-ADB9-26FF734DD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975" y="1129457"/>
            <a:ext cx="2734645" cy="2722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133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9333F9-87EF-40A7-8E1E-8828B4728524}"/>
              </a:ext>
            </a:extLst>
          </p:cNvPr>
          <p:cNvSpPr txBox="1"/>
          <p:nvPr/>
        </p:nvSpPr>
        <p:spPr>
          <a:xfrm>
            <a:off x="790112" y="698388"/>
            <a:ext cx="1082188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5. Товщина та профіль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Лінійки можуть бути товстими або тонкими, залежно від їх призначення.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Профіль</a:t>
            </a:r>
            <a:r>
              <a:rPr lang="uk-UA" dirty="0"/>
              <a:t>: Лінійки з алюмінію часто мають профільовану форму для додаткової жорсткості та зручності у використанні. Це може бути форма "Т" або "Г", що забезпечує лінійці стійкість і полегшує роботу.</a:t>
            </a:r>
          </a:p>
          <a:p>
            <a:r>
              <a:rPr lang="uk-UA" b="1" dirty="0"/>
              <a:t>6. Використання для рівняння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Деякі будівельні лінійки також виконують роль </a:t>
            </a:r>
            <a:r>
              <a:rPr lang="uk-UA" b="1" dirty="0"/>
              <a:t>правил</a:t>
            </a:r>
            <a:r>
              <a:rPr lang="uk-UA" dirty="0"/>
              <a:t>, тобто інструментів для вирівнювання поверхонь або нанесення штукатурки.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Правило з рівнем</a:t>
            </a:r>
            <a:r>
              <a:rPr lang="uk-UA" dirty="0"/>
              <a:t>: Може містити вбудований </a:t>
            </a:r>
            <a:r>
              <a:rPr lang="uk-UA" dirty="0" err="1"/>
              <a:t>бульбашковий</a:t>
            </a:r>
            <a:r>
              <a:rPr lang="uk-UA" dirty="0"/>
              <a:t> рівень для перевірки горизонтальності або вертикальності ліній.</a:t>
            </a:r>
          </a:p>
          <a:p>
            <a:r>
              <a:rPr lang="uk-UA" b="1" dirty="0"/>
              <a:t>7. Стійкість до зовнішніх умов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Алюмінієві або сталеві лінійки стійкі до вологи, але для тривалого використання на відкритому повітрі варто звернути увагу на додаткові захисні покриття.</a:t>
            </a:r>
          </a:p>
        </p:txBody>
      </p:sp>
      <p:pic>
        <p:nvPicPr>
          <p:cNvPr id="2052" name="Picture 4" descr="Лінійка будівельна з транспортиром кутова металева 45см, головка лінійки  регулюється від 0 до 70°: продаж, ціна у Києві. Лінійки і кутники від  &quot;Everyday Market&quot; - 1903348827">
            <a:extLst>
              <a:ext uri="{FF2B5EF4-FFF2-40B4-BE49-F238E27FC236}">
                <a16:creationId xmlns:a16="http://schemas.microsoft.com/office/drawing/2014/main" id="{1028AFD5-AB83-45D6-9696-812ED40D4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40" y="4190999"/>
            <a:ext cx="2503827" cy="249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Лінійка будівельна з транспортиром кутова металева 20см – фото, відгуки,  характеристики в інтернет-магазині ROZETKA від продавця: Romen River |  Купити в Україні: Києві, Харкові, Дніпрі, Одесі, Запоріжжі, Львові">
            <a:extLst>
              <a:ext uri="{FF2B5EF4-FFF2-40B4-BE49-F238E27FC236}">
                <a16:creationId xmlns:a16="http://schemas.microsoft.com/office/drawing/2014/main" id="{B9AE8838-8E96-4D17-A929-836E84C70D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263" y="3925528"/>
            <a:ext cx="2503827" cy="2503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097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EA11FF-5200-4C79-8394-4AFFB79C8463}"/>
              </a:ext>
            </a:extLst>
          </p:cNvPr>
          <p:cNvSpPr txBox="1"/>
          <p:nvPr/>
        </p:nvSpPr>
        <p:spPr>
          <a:xfrm>
            <a:off x="905523" y="616855"/>
            <a:ext cx="1059106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8. Гравірування або друк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Розмітка на лінійці може бути нанесена шляхом друку або гравіювання: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Гравіювання</a:t>
            </a:r>
            <a:r>
              <a:rPr lang="uk-UA" dirty="0"/>
              <a:t>: Забезпечує більш тривалу експлуатацію, оскільки розмітка не стирається з часом.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Друкована шкала</a:t>
            </a:r>
            <a:r>
              <a:rPr lang="uk-UA" dirty="0"/>
              <a:t>: Може з часом стертися, особливо при інтенсивному використанні.</a:t>
            </a:r>
          </a:p>
          <a:p>
            <a:r>
              <a:rPr lang="uk-UA" b="1" dirty="0"/>
              <a:t>9. </a:t>
            </a:r>
            <a:r>
              <a:rPr lang="uk-UA" b="1" dirty="0" err="1"/>
              <a:t>Антиковзка</a:t>
            </a:r>
            <a:r>
              <a:rPr lang="uk-UA" b="1" dirty="0"/>
              <a:t> поверхня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Деякі моделі мають прогумовані або текстуровані вставки для кращого контролю під час роботи.</a:t>
            </a:r>
          </a:p>
          <a:p>
            <a:r>
              <a:rPr lang="uk-UA" b="1" dirty="0"/>
              <a:t>10. Додаткові можливості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Будівельні лінійки можуть мати отвори для кріплення або фіксації на робочих поверхнях.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Транспортири</a:t>
            </a:r>
            <a:r>
              <a:rPr lang="uk-UA" dirty="0"/>
              <a:t>: Деякі лінійки можуть мати вбудовані кути для вимірювання нахилів.</a:t>
            </a:r>
          </a:p>
          <a:p>
            <a:r>
              <a:rPr lang="uk-UA" dirty="0"/>
              <a:t>Ці характеристики дозволяють обрати будівельну лінійку відповідно до вимог конкретного проекту та умов роботи.</a:t>
            </a:r>
          </a:p>
        </p:txBody>
      </p:sp>
      <p:pic>
        <p:nvPicPr>
          <p:cNvPr id="4" name="Picture 2" descr="Лінійка будівельна кутомір: продажа, цена в Украине. комплектуючі для  плиткових робіт от &quot;Т-Нова&quot; - 1713937580">
            <a:extLst>
              <a:ext uri="{FF2B5EF4-FFF2-40B4-BE49-F238E27FC236}">
                <a16:creationId xmlns:a16="http://schemas.microsoft.com/office/drawing/2014/main" id="{B2DAC997-E8D1-404C-A9E9-59BCA8D1C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68" y="4339782"/>
            <a:ext cx="5750784" cy="2140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ᐉ Лінійка будівельна кутова з дисплеєм X00899 • Краща ціна в Києві, Україні  • Купити в Епіцентр">
            <a:extLst>
              <a:ext uri="{FF2B5EF4-FFF2-40B4-BE49-F238E27FC236}">
                <a16:creationId xmlns:a16="http://schemas.microsoft.com/office/drawing/2014/main" id="{305D1949-495A-4935-991F-97AF2AE2D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483" y="3470431"/>
            <a:ext cx="2938832" cy="2938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15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0EA12D-476A-4738-84E9-2ADB18FAB3ED}"/>
              </a:ext>
            </a:extLst>
          </p:cNvPr>
          <p:cNvSpPr txBox="1"/>
          <p:nvPr/>
        </p:nvSpPr>
        <p:spPr>
          <a:xfrm>
            <a:off x="792701" y="289679"/>
            <a:ext cx="1060659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Лазерна рулетка</a:t>
            </a:r>
            <a:r>
              <a:rPr lang="uk-UA" dirty="0"/>
              <a:t> (лазерний далекомір) — це сучасний інструмент для вимірювання відстаней за допомогою лазерного </a:t>
            </a:r>
            <a:r>
              <a:rPr lang="uk-UA" dirty="0" err="1"/>
              <a:t>променя</a:t>
            </a:r>
            <a:r>
              <a:rPr lang="uk-UA" dirty="0"/>
              <a:t>. Вона широко використовується в будівництві, інженерних роботах, дизайні приміщень та інших сферах. Ось основні характеристики лазерної рулетки:</a:t>
            </a:r>
          </a:p>
          <a:p>
            <a:endParaRPr lang="uk-UA" dirty="0"/>
          </a:p>
          <a:p>
            <a:r>
              <a:rPr lang="uk-UA" b="1" dirty="0"/>
              <a:t>1. Діапазон вимірювань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Стандартний діапазон</a:t>
            </a:r>
            <a:r>
              <a:rPr lang="uk-UA" dirty="0"/>
              <a:t>: Лазерні рулетки можуть вимірювати відстані від кількох сантиметрів до 40–80 метрів.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Професійні моделі</a:t>
            </a:r>
            <a:r>
              <a:rPr lang="uk-UA" dirty="0"/>
              <a:t>: Мають діапазон до 150–250 метрів і більше.</a:t>
            </a:r>
          </a:p>
          <a:p>
            <a:r>
              <a:rPr lang="uk-UA" b="1" dirty="0"/>
              <a:t>2. Точність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Зазвичай</a:t>
            </a:r>
            <a:r>
              <a:rPr lang="uk-UA" dirty="0"/>
              <a:t>: Точність вимірювання становить від ±1 мм до ±2 мм залежно від моделі.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Професійні моделі</a:t>
            </a:r>
            <a:r>
              <a:rPr lang="uk-UA" dirty="0"/>
              <a:t> можуть забезпечувати ще вищу точність, до ±0,5 мм.</a:t>
            </a:r>
          </a:p>
        </p:txBody>
      </p:sp>
      <p:pic>
        <p:nvPicPr>
          <p:cNvPr id="5122" name="Picture 2" descr="Вимірювальний інструмент та розмітка ᐉ купити в Prof Mark">
            <a:extLst>
              <a:ext uri="{FF2B5EF4-FFF2-40B4-BE49-F238E27FC236}">
                <a16:creationId xmlns:a16="http://schemas.microsoft.com/office/drawing/2014/main" id="{DFF21EE3-361E-4207-834F-653C3B8C4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83" y="3578856"/>
            <a:ext cx="3279144" cy="327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EEE7783-ACF0-465E-9996-D429A9A6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374" y="3578856"/>
            <a:ext cx="3071998" cy="307199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E854090-2F60-45A3-9E38-EF028A774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1412" y="3675010"/>
            <a:ext cx="28670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603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7507DE-4558-4B40-9FC2-AD4D2A47C8DA}"/>
              </a:ext>
            </a:extLst>
          </p:cNvPr>
          <p:cNvSpPr txBox="1"/>
          <p:nvPr/>
        </p:nvSpPr>
        <p:spPr>
          <a:xfrm>
            <a:off x="730558" y="643333"/>
            <a:ext cx="1073088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3. Тип лазера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Клас лазера</a:t>
            </a:r>
            <a:r>
              <a:rPr lang="uk-UA" dirty="0"/>
              <a:t>: Більшість лазерних рулеток використовують </a:t>
            </a:r>
            <a:r>
              <a:rPr lang="uk-UA" b="1" dirty="0"/>
              <a:t>лазери класу 2</a:t>
            </a:r>
            <a:r>
              <a:rPr lang="uk-UA" dirty="0"/>
              <a:t>, які є безпечними для очей за нормальних умов використання.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Колір лазера</a:t>
            </a:r>
            <a:r>
              <a:rPr lang="uk-UA" dirty="0"/>
              <a:t>: Найчастіше використовується червоний лазер, але деякі моделі мають зелений лазер, який краще видно при яскравому освітленні або на великих відстанях.</a:t>
            </a:r>
          </a:p>
          <a:p>
            <a:r>
              <a:rPr lang="uk-UA" b="1" dirty="0"/>
              <a:t>4. Одиниці вимірювання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Лазерні рулетки можуть перемикатися між різними одиницями вимірювання: метри, фути, дюйми, що зручно для роботи в міжнародних </a:t>
            </a:r>
            <a:r>
              <a:rPr lang="uk-UA" dirty="0" err="1"/>
              <a:t>проєктах</a:t>
            </a:r>
            <a:r>
              <a:rPr lang="uk-UA" dirty="0"/>
              <a:t>.</a:t>
            </a:r>
          </a:p>
          <a:p>
            <a:r>
              <a:rPr lang="uk-UA" b="1" dirty="0"/>
              <a:t>5. Функції вимірювання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Одноразове вимірювання відстані</a:t>
            </a:r>
            <a:r>
              <a:rPr lang="uk-UA" dirty="0"/>
              <a:t>: Звичайний режим, в якому рулетка вимірює пряму відстань від рулетки до об'єкта.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Неперервне вимірювання</a:t>
            </a:r>
            <a:r>
              <a:rPr lang="uk-UA" dirty="0"/>
              <a:t>: Вимірювання відстані в режимі реального часу при русі лазера, зручно для пошуку мінімальної або максимальної відстані.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Вимірювання площі та об'єму</a:t>
            </a:r>
            <a:r>
              <a:rPr lang="uk-UA" dirty="0"/>
              <a:t>: Лазерні рулетки можуть автоматично обчислювати площу приміщення або об'єм, вимірюючи довжину, ширину та висоту.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Піфагорові вимірювання</a:t>
            </a:r>
            <a:r>
              <a:rPr lang="uk-UA" dirty="0"/>
              <a:t>: Для непрямих вимірювань висоти або довжини, коли немає можливості зробити пряме вимірювання.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 err="1"/>
              <a:t>Трекінг</a:t>
            </a:r>
            <a:r>
              <a:rPr lang="uk-UA" b="1" dirty="0"/>
              <a:t> висоти</a:t>
            </a:r>
            <a:r>
              <a:rPr lang="uk-UA" dirty="0"/>
              <a:t>: Функція для вимірювання висоти без прямого доступу до верхньої точки.</a:t>
            </a:r>
          </a:p>
        </p:txBody>
      </p:sp>
    </p:spTree>
    <p:extLst>
      <p:ext uri="{BB962C8B-B14F-4D97-AF65-F5344CB8AC3E}">
        <p14:creationId xmlns:p14="http://schemas.microsoft.com/office/powerpoint/2010/main" val="856744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BAFD57-BA71-4032-8143-18CDF8CC03B3}"/>
              </a:ext>
            </a:extLst>
          </p:cNvPr>
          <p:cNvSpPr txBox="1"/>
          <p:nvPr/>
        </p:nvSpPr>
        <p:spPr>
          <a:xfrm>
            <a:off x="764959" y="444636"/>
            <a:ext cx="496113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6. Тип дисплея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LCD-</a:t>
            </a:r>
            <a:r>
              <a:rPr lang="uk-UA" b="1" dirty="0"/>
              <a:t>дисплей</a:t>
            </a:r>
            <a:r>
              <a:rPr lang="uk-UA" dirty="0"/>
              <a:t>: Більшість лазерних рулеток оснащені чітким рідкокристалічним дисплеєм з підсвічуванням для роботи в темних умовах.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 err="1"/>
              <a:t>Мультирядкові</a:t>
            </a:r>
            <a:r>
              <a:rPr lang="uk-UA" b="1" dirty="0"/>
              <a:t> дисплеї</a:t>
            </a:r>
            <a:r>
              <a:rPr lang="uk-UA" dirty="0"/>
              <a:t>: Деякі моделі мають дисплеї з кількома рядками для відображення кількох результатів вимірювання одночасно.</a:t>
            </a:r>
          </a:p>
          <a:p>
            <a:r>
              <a:rPr lang="uk-UA" b="1" dirty="0"/>
              <a:t>7. Пам'ять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Запам'ятовування результатів</a:t>
            </a:r>
            <a:r>
              <a:rPr lang="uk-UA" dirty="0"/>
              <a:t>: Лазерні рулетки можуть зберігати в пам'яті кілька останніх вимірювань (зазвичай від 10 до 30).</a:t>
            </a:r>
          </a:p>
          <a:p>
            <a:r>
              <a:rPr lang="uk-UA" b="1" dirty="0"/>
              <a:t>8. Захист від зовнішніх умов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Клас захисту </a:t>
            </a:r>
            <a:r>
              <a:rPr lang="en-GB" b="1" dirty="0"/>
              <a:t>IP</a:t>
            </a:r>
            <a:r>
              <a:rPr lang="en-GB" dirty="0"/>
              <a:t>: </a:t>
            </a:r>
            <a:r>
              <a:rPr lang="uk-UA" dirty="0"/>
              <a:t>Рулетки часто мають захист від пилу та вологи, зазвичай </a:t>
            </a:r>
            <a:r>
              <a:rPr lang="en-GB" dirty="0"/>
              <a:t>IP54 </a:t>
            </a:r>
            <a:r>
              <a:rPr lang="uk-UA" dirty="0"/>
              <a:t>або </a:t>
            </a:r>
            <a:r>
              <a:rPr lang="en-GB" dirty="0"/>
              <a:t>IP65, </a:t>
            </a:r>
            <a:r>
              <a:rPr lang="uk-UA" dirty="0"/>
              <a:t>що робить їх придатними для використання на будівельних майданчиках.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Ударостійкість</a:t>
            </a:r>
            <a:r>
              <a:rPr lang="uk-UA" dirty="0"/>
              <a:t>: Деякі моделі мають посилений корпус для захисту від ударів та падінь.</a:t>
            </a:r>
          </a:p>
        </p:txBody>
      </p:sp>
      <p:pic>
        <p:nvPicPr>
          <p:cNvPr id="6146" name="Picture 2" descr="Лазерний далекомір Xiaomi Duka. Розумна електронна рулетка Duke Small  little Q. Цифрова лінійка рулетка Cra-Z-Art – фото, відгуки, характеристики  в інтернет-магазині ROZETKA від продавця: V-Sale | Купити в Україні: Києві,  Харкові, Дніпрі,">
            <a:extLst>
              <a:ext uri="{FF2B5EF4-FFF2-40B4-BE49-F238E27FC236}">
                <a16:creationId xmlns:a16="http://schemas.microsoft.com/office/drawing/2014/main" id="{941291E2-8515-4F4B-BFF2-64BE41D17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44636"/>
            <a:ext cx="2921076" cy="292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PD-E Лазерна рулетка - Лазерні вимірювачі - Hilti Україна">
            <a:extLst>
              <a:ext uri="{FF2B5EF4-FFF2-40B4-BE49-F238E27FC236}">
                <a16:creationId xmlns:a16="http://schemas.microsoft.com/office/drawing/2014/main" id="{9E53FD47-C320-4596-9D0D-A052436D4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868" y="3575807"/>
            <a:ext cx="4037508" cy="292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2814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B42B617-EFFF-459C-B48C-5682E771E035}">
  <we:reference id="wa200005566" version="3.0.0.2" store="uk-UA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3988</Words>
  <Application>Microsoft Office PowerPoint</Application>
  <PresentationFormat>Широкий екран</PresentationFormat>
  <Paragraphs>292</Paragraphs>
  <Slides>35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ProximaNova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Home</dc:creator>
  <cp:lastModifiedBy>Volodymyr Shlapak</cp:lastModifiedBy>
  <cp:revision>26</cp:revision>
  <dcterms:created xsi:type="dcterms:W3CDTF">2024-09-25T07:15:01Z</dcterms:created>
  <dcterms:modified xsi:type="dcterms:W3CDTF">2024-10-22T16:08:11Z</dcterms:modified>
</cp:coreProperties>
</file>