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63" r:id="rId5"/>
    <p:sldId id="267" r:id="rId6"/>
    <p:sldId id="268" r:id="rId7"/>
    <p:sldId id="269" r:id="rId8"/>
    <p:sldId id="270" r:id="rId9"/>
    <p:sldId id="256" r:id="rId10"/>
    <p:sldId id="260" r:id="rId11"/>
    <p:sldId id="261" r:id="rId12"/>
    <p:sldId id="259" r:id="rId13"/>
    <p:sldId id="265" r:id="rId14"/>
    <p:sldId id="264" r:id="rId15"/>
    <p:sldId id="266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855E2-34D9-42C8-810D-916E225E3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D2F46E7-201A-4FA3-A8D2-C598539AB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745A90B-BA59-434F-B99B-03E8BC6A0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D2F735A-3DDA-4511-9595-84560DFC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AB90691-EB73-46C6-B850-5D63C8F22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068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4B3F13-D3CC-4CDC-8EC7-58F463F6A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9D6FEDE-4D9F-474B-81B6-AC102759F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A3DED10-EC4F-46F0-B174-B82705E8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E34D3F1-9508-4E2E-BA15-F173C96C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A221D6-AEEA-4195-BCFC-79BC3B3B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88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99E5F2E1-7F83-45BB-8354-FA95482EFF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D4B2EC2-8818-4952-9191-F025C656FC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6D8015-33C0-403E-94C6-75E2C800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CD73CC7-0F50-42FE-B523-81813D62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A71CC73-7140-495F-BD96-1A71B4BA0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734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32243-80EF-42A1-BD37-A8C9F0B1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A7BD27-3221-48BA-A258-578C10395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7BDC073-198F-4996-A0A0-E128B0CBD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85D04FC-BB60-445D-9AD6-7CA32FF1C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9A6376-4E72-437F-A2E5-E30BC82B5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595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8AED8-8211-4DBA-AAEB-A9E4A11F9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B1A0A68-9198-4839-945C-4DEEAD685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0898AC6-0514-471B-B300-B485B6B9C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83365A3-4BD4-43AB-93A3-82ACC6CE0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2AF237B-15ED-4D6E-B313-634B97E14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74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D6939-C40C-4DFD-879E-875850CF0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AF3D86-A049-4AA9-8D1E-B6A8A6387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6D72774-C6E5-4F53-9256-4099E889D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57C5D8A-B360-4E21-9D1B-87445AF5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BE5EAC1-8FEF-4872-9B3A-176ABFCB9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FF0D9CA-4AD8-433C-B10E-505E3257D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898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B013C-CA67-4C7E-B625-637AA84EF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0A6A00E-B94E-4A9C-8554-A97398EB3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D1B63D5-030E-44DF-A87A-E4385FE8B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DE18055-B968-4511-A94E-FD244DB49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12C3325-9AAD-4269-A797-05FD5AAC69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039AE1E-85EB-46FC-A920-84F733B2B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7E2B94B-1A8A-430F-904D-EDD68A0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F510433-7795-4F95-B817-CDE7FB15D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80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6834BB-57FB-4773-884D-DFA194035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3EC6B012-4492-4AB3-B5B5-94D598812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953B155-BC25-416F-982A-D01ADEF0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E237FDB-F25A-4669-9A2A-FB45C173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632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7B36C4-7756-4DF7-9AC6-53A014F78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54E5C9F-3572-48DA-9828-983ED6DD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E06A71B-724C-481D-9A70-A1D75683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110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14D23-A811-4E97-B08A-EFAB509FD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F8BD8E5-1082-49E2-88BC-DB6151090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7221ED0-12B9-439B-8330-E02968941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1504E68C-1F88-4148-85B7-E50A49DC7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588DD36-0E25-4572-8B1B-7F071F20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E3FC8B6-8B77-425E-B67B-37212D605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169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B19013-32A0-40C6-BB84-2F79AA7E8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8BFDCA3-5BBB-4F05-A773-1E2462B005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1043170-3E5E-4F11-A316-126FFC872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8CBF2D2-5842-4600-93BB-D317C2484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A4C9CED-C363-4957-817F-A28DD50E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E0F3689-E324-4FA8-B790-48EF3E00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534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8C53135-2F34-4CFE-BED2-C08E3DED1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CCB9FD-6DDB-410D-ABED-1D0C622B4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AF581DD-8210-485B-ADFF-9DD6F8D7E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5CA1A-D7AD-4954-9E45-4F6A75AA5E21}" type="datetimeFigureOut">
              <a:rPr lang="uk-UA" smtClean="0"/>
              <a:t>17.09.2024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528CEAB-4B81-4CED-89C0-3E42B19B5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9694432-1F4F-4A9A-8A43-62A062209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25B01-5583-4E4B-A326-56332DF199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537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477531-63FF-40FB-8510-E3882B08EFEE}"/>
              </a:ext>
            </a:extLst>
          </p:cNvPr>
          <p:cNvSpPr txBox="1"/>
          <p:nvPr/>
        </p:nvSpPr>
        <p:spPr>
          <a:xfrm>
            <a:off x="3155576" y="1783087"/>
            <a:ext cx="6096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4000" dirty="0"/>
              <a:t>Параметри будівельного інструменту та обладнання </a:t>
            </a:r>
          </a:p>
        </p:txBody>
      </p:sp>
    </p:spTree>
    <p:extLst>
      <p:ext uri="{BB962C8B-B14F-4D97-AF65-F5344CB8AC3E}">
        <p14:creationId xmlns:p14="http://schemas.microsoft.com/office/powerpoint/2010/main" val="2392684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AFF2AC-9075-493E-B593-71C135E76EFD}"/>
              </a:ext>
            </a:extLst>
          </p:cNvPr>
          <p:cNvSpPr txBox="1"/>
          <p:nvPr/>
        </p:nvSpPr>
        <p:spPr>
          <a:xfrm>
            <a:off x="694765" y="469811"/>
            <a:ext cx="1080247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2. Вантажопідйомність:</a:t>
            </a:r>
          </a:p>
          <a:p>
            <a:pPr algn="just"/>
            <a:endParaRPr lang="uk-UA" sz="28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Максимальна вантажопідйомність:</a:t>
            </a:r>
            <a:r>
              <a:rPr lang="uk-UA" sz="2800" dirty="0"/>
              <a:t> максимальна вага, яку обладнання може підняти або перемістити (наприклад, тоннаж крана).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uk-UA" sz="2800" dirty="0"/>
          </a:p>
          <a:p>
            <a:pPr algn="just"/>
            <a:r>
              <a:rPr lang="uk-UA" sz="2800" b="1" dirty="0"/>
              <a:t>3. Місткість:</a:t>
            </a:r>
          </a:p>
          <a:p>
            <a:pPr algn="just"/>
            <a:endParaRPr lang="uk-UA" sz="28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Об'єм </a:t>
            </a:r>
            <a:r>
              <a:rPr lang="uk-UA" sz="2800" b="1" dirty="0" err="1"/>
              <a:t>ковша</a:t>
            </a:r>
            <a:r>
              <a:rPr lang="uk-UA" sz="2800" b="1" dirty="0"/>
              <a:t>:</a:t>
            </a:r>
            <a:r>
              <a:rPr lang="uk-UA" sz="2800" dirty="0"/>
              <a:t> для екскаваторів, бульдозерів, фронтальних навантажувачів, визначає обсяг матеріалу, який може бути захоплений за один раз.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Об'єм барабана:</a:t>
            </a:r>
            <a:r>
              <a:rPr lang="uk-UA" sz="2800" dirty="0"/>
              <a:t> для бетонозмішувачів, що визначає кількість бетонної суміші, яка може бути підготовлена за один цикл.</a:t>
            </a:r>
          </a:p>
        </p:txBody>
      </p:sp>
    </p:spTree>
    <p:extLst>
      <p:ext uri="{BB962C8B-B14F-4D97-AF65-F5344CB8AC3E}">
        <p14:creationId xmlns:p14="http://schemas.microsoft.com/office/powerpoint/2010/main" val="3859792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ED39BB-B8BD-4452-9C25-27DA9C950762}"/>
              </a:ext>
            </a:extLst>
          </p:cNvPr>
          <p:cNvSpPr txBox="1"/>
          <p:nvPr/>
        </p:nvSpPr>
        <p:spPr>
          <a:xfrm>
            <a:off x="883023" y="547371"/>
            <a:ext cx="1042595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/>
              <a:t>4. Глибина роботи:</a:t>
            </a:r>
          </a:p>
          <a:p>
            <a:endParaRPr lang="uk-UA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Максимальна глибина копання:</a:t>
            </a:r>
            <a:r>
              <a:rPr lang="uk-UA" sz="2400" dirty="0"/>
              <a:t> для екскаваторів, визначає, на яку глибину може копати обладнання.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Глибина буріння:</a:t>
            </a:r>
            <a:r>
              <a:rPr lang="uk-UA" sz="2400" dirty="0"/>
              <a:t> для бурових установок, визначає максимальну глибину свердловини.</a:t>
            </a:r>
          </a:p>
          <a:p>
            <a:pPr>
              <a:buFont typeface="Arial" panose="020B0604020202020204" pitchFamily="34" charset="0"/>
              <a:buChar char="•"/>
            </a:pPr>
            <a:endParaRPr lang="uk-UA" sz="2400" dirty="0"/>
          </a:p>
          <a:p>
            <a:r>
              <a:rPr lang="uk-UA" sz="2400" b="1" dirty="0"/>
              <a:t>5. Розмір та габарити:</a:t>
            </a:r>
          </a:p>
          <a:p>
            <a:endParaRPr lang="uk-UA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Довжина, ширина, висота:</a:t>
            </a:r>
            <a:r>
              <a:rPr lang="uk-UA" sz="2400" dirty="0"/>
              <a:t> важливі параметри для транспортування та розміщення обладнання на будівельному майданчику.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Робочий радіус:</a:t>
            </a:r>
            <a:r>
              <a:rPr lang="uk-UA" sz="2400" dirty="0"/>
              <a:t> для кранів, екскаваторів, визначає відстань, на яку може дотягнутися обладнання під час виконання робіт.</a:t>
            </a:r>
          </a:p>
        </p:txBody>
      </p:sp>
    </p:spTree>
    <p:extLst>
      <p:ext uri="{BB962C8B-B14F-4D97-AF65-F5344CB8AC3E}">
        <p14:creationId xmlns:p14="http://schemas.microsoft.com/office/powerpoint/2010/main" val="251335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8A2D1-DDC3-4380-8D4B-916F03E4C35E}"/>
              </a:ext>
            </a:extLst>
          </p:cNvPr>
          <p:cNvSpPr txBox="1"/>
          <p:nvPr/>
        </p:nvSpPr>
        <p:spPr>
          <a:xfrm>
            <a:off x="896470" y="566678"/>
            <a:ext cx="10399059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6. Потужність: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Потужність двигуна:</a:t>
            </a:r>
            <a:r>
              <a:rPr lang="uk-UA" sz="2800" dirty="0"/>
              <a:t> вимірюється в кінських силах (</a:t>
            </a:r>
            <a:r>
              <a:rPr lang="uk-UA" sz="2800" dirty="0" err="1"/>
              <a:t>к.с</a:t>
            </a:r>
            <a:r>
              <a:rPr lang="uk-UA" sz="2800" dirty="0"/>
              <a:t>.) або кіловатах (кВт) і визначає силу, з якою обладнання може виконувати роботу.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Тип двигуна:</a:t>
            </a:r>
            <a:r>
              <a:rPr lang="uk-UA" sz="2800" dirty="0"/>
              <a:t> бензиновий, дизельний, електричний або гідравлічний, визначає джерело живлення обладнання.</a:t>
            </a:r>
          </a:p>
          <a:p>
            <a:endParaRPr lang="uk-UA" sz="2800" b="1" dirty="0"/>
          </a:p>
          <a:p>
            <a:r>
              <a:rPr lang="uk-UA" sz="2800" b="1" dirty="0"/>
              <a:t>7. Швидкість: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Швидкість руху:</a:t>
            </a:r>
            <a:r>
              <a:rPr lang="uk-UA" sz="2800" dirty="0"/>
              <a:t> для мобільного обладнання, таке як екскаватори, бульдозери, визначає швидкість пересування по будівельному майданчику.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Швидкість робочих операцій:</a:t>
            </a:r>
            <a:r>
              <a:rPr lang="uk-UA" sz="2800" dirty="0"/>
              <a:t> наприклад, швидкість підйому вантажу краном або швидкість обертання барабана бетонозмішувача.</a:t>
            </a:r>
          </a:p>
        </p:txBody>
      </p:sp>
    </p:spTree>
    <p:extLst>
      <p:ext uri="{BB962C8B-B14F-4D97-AF65-F5344CB8AC3E}">
        <p14:creationId xmlns:p14="http://schemas.microsoft.com/office/powerpoint/2010/main" val="3648857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49A5AE-16B6-4948-AE62-F813C80049FC}"/>
              </a:ext>
            </a:extLst>
          </p:cNvPr>
          <p:cNvSpPr txBox="1"/>
          <p:nvPr/>
        </p:nvSpPr>
        <p:spPr>
          <a:xfrm>
            <a:off x="788893" y="582323"/>
            <a:ext cx="1082040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/>
              <a:t>8. Тиск: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Робочий тиск:</a:t>
            </a:r>
            <a:r>
              <a:rPr lang="uk-UA" sz="2800" dirty="0"/>
              <a:t> для гідравлічного та пневматичного обладнання, визначає тиск рідини або повітря, необхідний для роботи.</a:t>
            </a:r>
          </a:p>
          <a:p>
            <a:endParaRPr lang="uk-UA" sz="2800" b="1" dirty="0"/>
          </a:p>
          <a:p>
            <a:r>
              <a:rPr lang="uk-UA" sz="2800" b="1" dirty="0"/>
              <a:t>9. Маса: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Вага обладнання:</a:t>
            </a:r>
            <a:r>
              <a:rPr lang="uk-UA" sz="2800" dirty="0"/>
              <a:t> впливає на транспортні витрати, стійкість під час роботи, а також на вимоги до ґрунту чи підлоги, на якій воно розміщується.</a:t>
            </a:r>
          </a:p>
          <a:p>
            <a:endParaRPr lang="uk-UA" sz="2800" b="1" dirty="0"/>
          </a:p>
          <a:p>
            <a:r>
              <a:rPr lang="uk-UA" sz="2800" b="1" dirty="0"/>
              <a:t>10. Тип приводу: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Привід колісний чи гусеничний:</a:t>
            </a:r>
            <a:r>
              <a:rPr lang="uk-UA" sz="2800" dirty="0"/>
              <a:t> визначає спосіб пересування обладнання, що впливає на його мобільність і здатність працювати на різних типах ґрунтів.</a:t>
            </a:r>
          </a:p>
        </p:txBody>
      </p:sp>
    </p:spTree>
    <p:extLst>
      <p:ext uri="{BB962C8B-B14F-4D97-AF65-F5344CB8AC3E}">
        <p14:creationId xmlns:p14="http://schemas.microsoft.com/office/powerpoint/2010/main" val="1752543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3DDFED-2271-49D6-A7A1-C125CC24649E}"/>
              </a:ext>
            </a:extLst>
          </p:cNvPr>
          <p:cNvSpPr txBox="1"/>
          <p:nvPr/>
        </p:nvSpPr>
        <p:spPr>
          <a:xfrm>
            <a:off x="582706" y="379763"/>
            <a:ext cx="11196917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11. Коефіцієнт використання: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Коефіцієнт готовності:</a:t>
            </a:r>
            <a:r>
              <a:rPr lang="uk-UA" sz="2800" dirty="0"/>
              <a:t> визначає час, протягом якого обладнання здатне ефективно виконувати роботу без простоїв.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Коефіцієнт завантаження:</a:t>
            </a:r>
            <a:r>
              <a:rPr lang="uk-UA" sz="2800" dirty="0"/>
              <a:t> відсоток часу, протягом якого обладнання використовується у порівнянні з часом простою.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12. Економічні параметри: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Вартість експлуатації:</a:t>
            </a:r>
            <a:r>
              <a:rPr lang="uk-UA" sz="2800" dirty="0"/>
              <a:t> включає витрати на паливо, обслуговування, ремонт і заміну зношених деталей.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Вартість придбання та амортизація:</a:t>
            </a:r>
            <a:r>
              <a:rPr lang="uk-UA" sz="2800" dirty="0"/>
              <a:t> початкова вартість обладнання та його амортизаційний термін.</a:t>
            </a:r>
          </a:p>
        </p:txBody>
      </p:sp>
    </p:spTree>
    <p:extLst>
      <p:ext uri="{BB962C8B-B14F-4D97-AF65-F5344CB8AC3E}">
        <p14:creationId xmlns:p14="http://schemas.microsoft.com/office/powerpoint/2010/main" val="598490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88B9FA-C2FF-4E03-8404-896AD8E2766C}"/>
              </a:ext>
            </a:extLst>
          </p:cNvPr>
          <p:cNvSpPr txBox="1"/>
          <p:nvPr/>
        </p:nvSpPr>
        <p:spPr>
          <a:xfrm>
            <a:off x="824753" y="714979"/>
            <a:ext cx="1054249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/>
              <a:t>13. Безпека та екологічні параметри: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Системи безпеки:</a:t>
            </a:r>
            <a:r>
              <a:rPr lang="uk-UA" sz="3200" dirty="0"/>
              <a:t> наявність систем аварійного відключення, захисту від перевантажень тощо.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Рівень шуму та вібрацій:</a:t>
            </a:r>
            <a:r>
              <a:rPr lang="uk-UA" sz="3200" dirty="0"/>
              <a:t> впливає на умови праці та відповідність екологічним нормам.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Викиди шкідливих речовин:</a:t>
            </a:r>
            <a:r>
              <a:rPr lang="uk-UA" sz="3200" dirty="0"/>
              <a:t> для обладнання з двигунами внутрішнього згоряння, відповідність екологічним стандартам.</a:t>
            </a:r>
          </a:p>
        </p:txBody>
      </p:sp>
    </p:spTree>
    <p:extLst>
      <p:ext uri="{BB962C8B-B14F-4D97-AF65-F5344CB8AC3E}">
        <p14:creationId xmlns:p14="http://schemas.microsoft.com/office/powerpoint/2010/main" val="1792745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DB5EC7-57D1-4F1F-9984-332E7075B601}"/>
              </a:ext>
            </a:extLst>
          </p:cNvPr>
          <p:cNvSpPr txBox="1"/>
          <p:nvPr/>
        </p:nvSpPr>
        <p:spPr>
          <a:xfrm>
            <a:off x="717176" y="612844"/>
            <a:ext cx="1065903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Параметри будівельного інструменту визначають його здатність виконувати певні завдання та впливають на якість і продуктивність роботи. Ось основні параметри, які враховуються при виборі та використанні будівельного інструменту:</a:t>
            </a:r>
          </a:p>
          <a:p>
            <a:pPr algn="just"/>
            <a:r>
              <a:rPr lang="uk-UA" sz="2400" b="1" dirty="0"/>
              <a:t>1. Розміри та вага: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Довжина:</a:t>
            </a:r>
            <a:r>
              <a:rPr lang="uk-UA" sz="2400" dirty="0"/>
              <a:t> важлива для зручності використання і можливості доступу до важкодоступних місць (наприклад, довжина викрутки).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Вага:</a:t>
            </a:r>
            <a:r>
              <a:rPr lang="uk-UA" sz="2400" dirty="0"/>
              <a:t> впливає на комфорт при тривалому використанні; легкий інструмент зазвичай зручніший, але важчий може бути більш міцним і стійким.</a:t>
            </a:r>
          </a:p>
          <a:p>
            <a:pPr algn="just"/>
            <a:endParaRPr lang="uk-UA" sz="2400" b="1" dirty="0"/>
          </a:p>
          <a:p>
            <a:pPr algn="just"/>
            <a:r>
              <a:rPr lang="uk-UA" sz="2400" b="1" dirty="0"/>
              <a:t>2. Матеріал виготовлення: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Метал:</a:t>
            </a:r>
            <a:r>
              <a:rPr lang="uk-UA" sz="2400" dirty="0"/>
              <a:t> забезпечує міцність і довговічність (наприклад, інструменти зі сталі).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Пластик:</a:t>
            </a:r>
            <a:r>
              <a:rPr lang="uk-UA" sz="2400" dirty="0"/>
              <a:t> використовується для виготовлення ручок або корпусу інструменту, зменшуючи його вагу і підвищуючи зручність.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Гумові накладки:</a:t>
            </a:r>
            <a:r>
              <a:rPr lang="uk-UA" sz="2400" dirty="0"/>
              <a:t> для покращення зчеплення і зменшення вібрацій.</a:t>
            </a:r>
          </a:p>
        </p:txBody>
      </p:sp>
    </p:spTree>
    <p:extLst>
      <p:ext uri="{BB962C8B-B14F-4D97-AF65-F5344CB8AC3E}">
        <p14:creationId xmlns:p14="http://schemas.microsoft.com/office/powerpoint/2010/main" val="1276543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7DC18F-176D-4012-A53D-26B318F5EB5A}"/>
              </a:ext>
            </a:extLst>
          </p:cNvPr>
          <p:cNvSpPr txBox="1"/>
          <p:nvPr/>
        </p:nvSpPr>
        <p:spPr>
          <a:xfrm>
            <a:off x="860612" y="622210"/>
            <a:ext cx="100584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3200" b="1" dirty="0"/>
              <a:t>3. Тип робочої частини: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Форма та тип леза:</a:t>
            </a:r>
            <a:r>
              <a:rPr lang="uk-UA" sz="3200" dirty="0"/>
              <a:t> важливо для ріжучих інструментів (пряме, зубчасте, хвилеподібне).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Тип наконечника:</a:t>
            </a:r>
            <a:r>
              <a:rPr lang="uk-UA" sz="3200" dirty="0"/>
              <a:t> для викруток (плоский, хрестовий, зіркоподібний) або бурів (спіральний, прямих зубів).</a:t>
            </a:r>
          </a:p>
          <a:p>
            <a:pPr algn="just"/>
            <a:r>
              <a:rPr lang="uk-UA" sz="3200" b="1" dirty="0"/>
              <a:t>4. Твердість та зносостійкість: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Твердість матеріалу:</a:t>
            </a:r>
            <a:r>
              <a:rPr lang="uk-UA" sz="3200" dirty="0"/>
              <a:t> визначає здатність інструменту працювати з твердими матеріалами без деформації або поломки (наприклад, твердість леза або свердла).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3200" b="1" dirty="0"/>
              <a:t>Зносостійкість:</a:t>
            </a:r>
            <a:r>
              <a:rPr lang="uk-UA" sz="3200" dirty="0"/>
              <a:t> впливає на термін служби інструменту при постійному використанні.</a:t>
            </a:r>
          </a:p>
        </p:txBody>
      </p:sp>
    </p:spTree>
    <p:extLst>
      <p:ext uri="{BB962C8B-B14F-4D97-AF65-F5344CB8AC3E}">
        <p14:creationId xmlns:p14="http://schemas.microsoft.com/office/powerpoint/2010/main" val="292365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84216E-B30C-4735-9C48-7D54FC0551A1}"/>
              </a:ext>
            </a:extLst>
          </p:cNvPr>
          <p:cNvSpPr txBox="1"/>
          <p:nvPr/>
        </p:nvSpPr>
        <p:spPr>
          <a:xfrm>
            <a:off x="672353" y="566678"/>
            <a:ext cx="1084729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5. Ергономіка: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Дизайн ручки:</a:t>
            </a:r>
            <a:r>
              <a:rPr lang="uk-UA" sz="2800" dirty="0"/>
              <a:t> забезпечує зручне захоплення та комфорт під час роботи (прямі, анатомічні, прогумовані ручки).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Балансування:</a:t>
            </a:r>
            <a:r>
              <a:rPr lang="uk-UA" sz="2800" dirty="0"/>
              <a:t> розподіл ваги інструменту для зменшення втоми під час використання.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6. Тип приводу (для електричних інструментів):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Потужність:</a:t>
            </a:r>
            <a:r>
              <a:rPr lang="uk-UA" sz="2800" dirty="0"/>
              <a:t> вимірюється в ватах (Вт) і визначає здатність інструменту виконувати завдання з високою ефективністю (наприклад, потужність дрилі).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Напруга живлення:</a:t>
            </a:r>
            <a:r>
              <a:rPr lang="uk-UA" sz="2800" dirty="0"/>
              <a:t> для електроінструментів (звичайно 220В для мережевих або 18В-24В для акумуляторних інструментів).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Час роботи від акумулятора:</a:t>
            </a:r>
            <a:r>
              <a:rPr lang="uk-UA" sz="2800" dirty="0"/>
              <a:t> важливий параметр для акумуляторних інструментів.</a:t>
            </a:r>
          </a:p>
        </p:txBody>
      </p:sp>
    </p:spTree>
    <p:extLst>
      <p:ext uri="{BB962C8B-B14F-4D97-AF65-F5344CB8AC3E}">
        <p14:creationId xmlns:p14="http://schemas.microsoft.com/office/powerpoint/2010/main" val="273963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60A4AB-ED76-4BFF-9395-587F03DAEE5F}"/>
              </a:ext>
            </a:extLst>
          </p:cNvPr>
          <p:cNvSpPr txBox="1"/>
          <p:nvPr/>
        </p:nvSpPr>
        <p:spPr>
          <a:xfrm>
            <a:off x="887506" y="622211"/>
            <a:ext cx="1049767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7. Швидкість роботи: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Частота обертів або ударів:</a:t>
            </a:r>
            <a:r>
              <a:rPr lang="uk-UA" sz="2800" dirty="0"/>
              <a:t> для інструментів типу дрилі, перфоратори, шліфувальні машинки (вимірюється в обертах на хвилину або ударів на хвилину).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Регулювання швидкості:</a:t>
            </a:r>
            <a:r>
              <a:rPr lang="uk-UA" sz="2800" dirty="0"/>
              <a:t> наявність режимів для різних типів матеріалів і завдань.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8. Можливості налаштування: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Глибина свердління або різання:</a:t>
            </a:r>
            <a:r>
              <a:rPr lang="uk-UA" sz="2800" dirty="0"/>
              <a:t> налаштування для контролю точності роботи.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Кут нахилу:</a:t>
            </a:r>
            <a:r>
              <a:rPr lang="uk-UA" sz="2800" dirty="0"/>
              <a:t> для пилок, торцевих пильних верстатів, що дозволяє виконувати косі зрізи.</a:t>
            </a:r>
          </a:p>
        </p:txBody>
      </p:sp>
    </p:spTree>
    <p:extLst>
      <p:ext uri="{BB962C8B-B14F-4D97-AF65-F5344CB8AC3E}">
        <p14:creationId xmlns:p14="http://schemas.microsoft.com/office/powerpoint/2010/main" val="1111579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C3E35A-89B1-4C5F-B8EA-1705C3C168B0}"/>
              </a:ext>
            </a:extLst>
          </p:cNvPr>
          <p:cNvSpPr txBox="1"/>
          <p:nvPr/>
        </p:nvSpPr>
        <p:spPr>
          <a:xfrm>
            <a:off x="1030941" y="676905"/>
            <a:ext cx="1027355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9. Безпека: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Захисні елементи:</a:t>
            </a:r>
            <a:r>
              <a:rPr lang="uk-UA" sz="2800" dirty="0"/>
              <a:t> наявність захисних кожухів, блокувальних систем, які запобігають травмам.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Системи захисту від перевантаження:</a:t>
            </a:r>
            <a:r>
              <a:rPr lang="uk-UA" sz="2800" dirty="0"/>
              <a:t> для електроінструментів, що автоматично вимикають пристрій при перевантаженні.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10. Спеціальні характеристики: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Віброізоляція:</a:t>
            </a:r>
            <a:r>
              <a:rPr lang="uk-UA" sz="2800" dirty="0"/>
              <a:t> для інструментів, які створюють значні вібрації, щоб зменшити навантаження на руки користувача.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Пиловидалення:</a:t>
            </a:r>
            <a:r>
              <a:rPr lang="uk-UA" sz="2800" dirty="0"/>
              <a:t> наявність системи для збирання пилу під час роботи, що зменшує забруднення робочого місця.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Світлодіодне підсвічування:</a:t>
            </a:r>
            <a:r>
              <a:rPr lang="uk-UA" sz="2800" dirty="0"/>
              <a:t> для роботи в умовах недостатнього освітлення.</a:t>
            </a:r>
          </a:p>
        </p:txBody>
      </p:sp>
    </p:spTree>
    <p:extLst>
      <p:ext uri="{BB962C8B-B14F-4D97-AF65-F5344CB8AC3E}">
        <p14:creationId xmlns:p14="http://schemas.microsoft.com/office/powerpoint/2010/main" val="1814046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C3D3AF-38C5-4D06-A013-919A6A756463}"/>
              </a:ext>
            </a:extLst>
          </p:cNvPr>
          <p:cNvSpPr txBox="1"/>
          <p:nvPr/>
        </p:nvSpPr>
        <p:spPr>
          <a:xfrm>
            <a:off x="905436" y="729787"/>
            <a:ext cx="1050663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11. Сумісність з аксесуарами: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Наявність змінних насадок та аксесуарів:</a:t>
            </a:r>
            <a:r>
              <a:rPr lang="uk-UA" sz="2800" dirty="0"/>
              <a:t> важливе для універсальних інструментів (наприклад, для </a:t>
            </a:r>
            <a:r>
              <a:rPr lang="uk-UA" sz="2800" dirty="0" err="1"/>
              <a:t>шурупокрутів</a:t>
            </a:r>
            <a:r>
              <a:rPr lang="uk-UA" sz="2800" dirty="0"/>
              <a:t>, перфораторів).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Тип кріплення насадок:</a:t>
            </a:r>
            <a:r>
              <a:rPr lang="uk-UA" sz="2800" dirty="0"/>
              <a:t> стандартизовані або спеціальні системи кріплення (наприклад, </a:t>
            </a:r>
            <a:r>
              <a:rPr lang="en-GB" sz="2800" dirty="0"/>
              <a:t>SDS </a:t>
            </a:r>
            <a:r>
              <a:rPr lang="uk-UA" sz="2800" dirty="0"/>
              <a:t>для бурів).</a:t>
            </a:r>
          </a:p>
          <a:p>
            <a:pPr algn="just"/>
            <a:endParaRPr lang="uk-UA" sz="2800" b="1" dirty="0"/>
          </a:p>
          <a:p>
            <a:pPr algn="just"/>
            <a:r>
              <a:rPr lang="uk-UA" sz="2800" b="1" dirty="0"/>
              <a:t>12. Економічні параметри: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Вартість інструменту:</a:t>
            </a:r>
            <a:r>
              <a:rPr lang="uk-UA" sz="2800" dirty="0"/>
              <a:t> важливий аспект при виборі, що впливає на бюджет проекту.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Витрати на обслуговування:</a:t>
            </a:r>
            <a:r>
              <a:rPr lang="uk-UA" sz="2800" dirty="0"/>
              <a:t> включають витрати на заміну зношених деталей, витратних матеріалів, та ремонт.</a:t>
            </a:r>
          </a:p>
        </p:txBody>
      </p:sp>
    </p:spTree>
    <p:extLst>
      <p:ext uri="{BB962C8B-B14F-4D97-AF65-F5344CB8AC3E}">
        <p14:creationId xmlns:p14="http://schemas.microsoft.com/office/powerpoint/2010/main" val="63234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A48FA5-5032-4837-9136-DF32D6660E3A}"/>
              </a:ext>
            </a:extLst>
          </p:cNvPr>
          <p:cNvSpPr txBox="1"/>
          <p:nvPr/>
        </p:nvSpPr>
        <p:spPr>
          <a:xfrm>
            <a:off x="909917" y="745902"/>
            <a:ext cx="1037216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800" b="1" dirty="0"/>
              <a:t>13. Екологічні та шумові параметри: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Рівень шуму:</a:t>
            </a:r>
            <a:r>
              <a:rPr lang="uk-UA" sz="2800" dirty="0"/>
              <a:t> для електроінструментів, вимірюється в децибелах (</a:t>
            </a:r>
            <a:r>
              <a:rPr lang="uk-UA" sz="2800" dirty="0" err="1"/>
              <a:t>дБ</a:t>
            </a:r>
            <a:r>
              <a:rPr lang="uk-UA" sz="2800" dirty="0"/>
              <a:t>); важливий для дотримання норм шумового забруднення.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800" b="1" dirty="0"/>
              <a:t>Викиди шкідливих речовин:</a:t>
            </a:r>
            <a:r>
              <a:rPr lang="uk-UA" sz="2800" dirty="0"/>
              <a:t> для бензинових або дизельних інструментів, важливо для дотримання екологічних стандартів.</a:t>
            </a:r>
          </a:p>
        </p:txBody>
      </p:sp>
    </p:spTree>
    <p:extLst>
      <p:ext uri="{BB962C8B-B14F-4D97-AF65-F5344CB8AC3E}">
        <p14:creationId xmlns:p14="http://schemas.microsoft.com/office/powerpoint/2010/main" val="2824541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ED39BB-B8BD-4452-9C25-27DA9C950762}"/>
              </a:ext>
            </a:extLst>
          </p:cNvPr>
          <p:cNvSpPr txBox="1"/>
          <p:nvPr/>
        </p:nvSpPr>
        <p:spPr>
          <a:xfrm>
            <a:off x="883023" y="547371"/>
            <a:ext cx="1042595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highlight>
                  <a:srgbClr val="FFFF00"/>
                </a:highlight>
              </a:rPr>
              <a:t>Параметри будівельного обладнання є важливими характеристиками, які визначають його ефективність, продуктивність та придатність для виконання певних завдань. Нижче наведено основні параметри, які зазвичай враховуються при виборі та експлуатації будівельного обладнання:</a:t>
            </a:r>
          </a:p>
          <a:p>
            <a:pPr algn="just"/>
            <a:endParaRPr lang="uk-UA" sz="2400" b="1" dirty="0"/>
          </a:p>
          <a:p>
            <a:pPr marL="457200" indent="-457200" algn="just">
              <a:buAutoNum type="arabicPeriod"/>
            </a:pPr>
            <a:r>
              <a:rPr lang="uk-UA" sz="2400" b="1" dirty="0"/>
              <a:t>Продуктивність:</a:t>
            </a:r>
          </a:p>
          <a:p>
            <a:pPr marL="457200" indent="-457200" algn="just">
              <a:buAutoNum type="arabicPeriod"/>
            </a:pPr>
            <a:endParaRPr lang="uk-UA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Продуктивність за часом:</a:t>
            </a:r>
            <a:r>
              <a:rPr lang="uk-UA" sz="2400" dirty="0"/>
              <a:t> кількість роботи, яку обладнання може виконати за певний час (наприклад, кубометри ґрунту, які екскаватор може викопати за годину).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uk-UA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400" b="1" dirty="0"/>
              <a:t>Продуктивність за цикл:</a:t>
            </a:r>
            <a:r>
              <a:rPr lang="uk-UA" sz="2400" dirty="0"/>
              <a:t> обсяг матеріалу або кількість операцій, які обладнання виконує за один робочий цикл (наприклад, кількість бетону, що змішується за один цикл у бетонозмішувачі).</a:t>
            </a:r>
          </a:p>
        </p:txBody>
      </p:sp>
    </p:spTree>
    <p:extLst>
      <p:ext uri="{BB962C8B-B14F-4D97-AF65-F5344CB8AC3E}">
        <p14:creationId xmlns:p14="http://schemas.microsoft.com/office/powerpoint/2010/main" val="3267786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1107</Words>
  <Application>Microsoft Office PowerPoint</Application>
  <PresentationFormat>Широкий екран</PresentationFormat>
  <Paragraphs>99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Володимир Шлапак</dc:creator>
  <cp:lastModifiedBy>Володимир Шлапак</cp:lastModifiedBy>
  <cp:revision>5</cp:revision>
  <dcterms:created xsi:type="dcterms:W3CDTF">2024-09-04T07:19:15Z</dcterms:created>
  <dcterms:modified xsi:type="dcterms:W3CDTF">2024-09-18T06:23:59Z</dcterms:modified>
</cp:coreProperties>
</file>