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81" r:id="rId16"/>
    <p:sldId id="271" r:id="rId17"/>
    <p:sldId id="272" r:id="rId18"/>
    <p:sldId id="280" r:id="rId19"/>
    <p:sldId id="273" r:id="rId20"/>
    <p:sldId id="274" r:id="rId21"/>
    <p:sldId id="275" r:id="rId22"/>
    <p:sldId id="276" r:id="rId23"/>
    <p:sldId id="277" r:id="rId24"/>
    <p:sldId id="278" r:id="rId25"/>
    <p:sldId id="279" r:id="rId2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0D07D-86DC-4DF4-8D9A-7901EABB615C}" type="datetimeFigureOut">
              <a:rPr lang="uk-UA" smtClean="0"/>
              <a:t>19.11.2024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5FCAC-9CB6-4CE4-BEB4-240C119E0A7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72705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0D07D-86DC-4DF4-8D9A-7901EABB615C}" type="datetimeFigureOut">
              <a:rPr lang="uk-UA" smtClean="0"/>
              <a:t>19.11.2024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5FCAC-9CB6-4CE4-BEB4-240C119E0A7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38651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0D07D-86DC-4DF4-8D9A-7901EABB615C}" type="datetimeFigureOut">
              <a:rPr lang="uk-UA" smtClean="0"/>
              <a:t>19.11.2024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5FCAC-9CB6-4CE4-BEB4-240C119E0A78}" type="slidenum">
              <a:rPr lang="uk-UA" smtClean="0"/>
              <a:t>‹#›</a:t>
            </a:fld>
            <a:endParaRPr lang="uk-UA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269041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0D07D-86DC-4DF4-8D9A-7901EABB615C}" type="datetimeFigureOut">
              <a:rPr lang="uk-UA" smtClean="0"/>
              <a:t>19.11.2024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5FCAC-9CB6-4CE4-BEB4-240C119E0A7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843986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0D07D-86DC-4DF4-8D9A-7901EABB615C}" type="datetimeFigureOut">
              <a:rPr lang="uk-UA" smtClean="0"/>
              <a:t>19.11.2024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5FCAC-9CB6-4CE4-BEB4-240C119E0A78}" type="slidenum">
              <a:rPr lang="uk-UA" smtClean="0"/>
              <a:t>‹#›</a:t>
            </a:fld>
            <a:endParaRPr lang="uk-UA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05853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0D07D-86DC-4DF4-8D9A-7901EABB615C}" type="datetimeFigureOut">
              <a:rPr lang="uk-UA" smtClean="0"/>
              <a:t>19.11.2024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5FCAC-9CB6-4CE4-BEB4-240C119E0A7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136580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0D07D-86DC-4DF4-8D9A-7901EABB615C}" type="datetimeFigureOut">
              <a:rPr lang="uk-UA" smtClean="0"/>
              <a:t>19.11.2024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5FCAC-9CB6-4CE4-BEB4-240C119E0A7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033521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0D07D-86DC-4DF4-8D9A-7901EABB615C}" type="datetimeFigureOut">
              <a:rPr lang="uk-UA" smtClean="0"/>
              <a:t>19.11.2024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5FCAC-9CB6-4CE4-BEB4-240C119E0A7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41686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0D07D-86DC-4DF4-8D9A-7901EABB615C}" type="datetimeFigureOut">
              <a:rPr lang="uk-UA" smtClean="0"/>
              <a:t>19.11.2024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5FCAC-9CB6-4CE4-BEB4-240C119E0A7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31477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0D07D-86DC-4DF4-8D9A-7901EABB615C}" type="datetimeFigureOut">
              <a:rPr lang="uk-UA" smtClean="0"/>
              <a:t>19.11.2024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5FCAC-9CB6-4CE4-BEB4-240C119E0A7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28684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0D07D-86DC-4DF4-8D9A-7901EABB615C}" type="datetimeFigureOut">
              <a:rPr lang="uk-UA" smtClean="0"/>
              <a:t>19.11.2024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5FCAC-9CB6-4CE4-BEB4-240C119E0A7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83702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0D07D-86DC-4DF4-8D9A-7901EABB615C}" type="datetimeFigureOut">
              <a:rPr lang="uk-UA" smtClean="0"/>
              <a:t>19.11.2024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5FCAC-9CB6-4CE4-BEB4-240C119E0A7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9620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0D07D-86DC-4DF4-8D9A-7901EABB615C}" type="datetimeFigureOut">
              <a:rPr lang="uk-UA" smtClean="0"/>
              <a:t>19.11.2024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5FCAC-9CB6-4CE4-BEB4-240C119E0A7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83794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0D07D-86DC-4DF4-8D9A-7901EABB615C}" type="datetimeFigureOut">
              <a:rPr lang="uk-UA" smtClean="0"/>
              <a:t>19.11.2024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5FCAC-9CB6-4CE4-BEB4-240C119E0A7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55808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0D07D-86DC-4DF4-8D9A-7901EABB615C}" type="datetimeFigureOut">
              <a:rPr lang="uk-UA" smtClean="0"/>
              <a:t>19.11.2024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5FCAC-9CB6-4CE4-BEB4-240C119E0A7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80396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5FCAC-9CB6-4CE4-BEB4-240C119E0A78}" type="slidenum">
              <a:rPr lang="uk-UA" smtClean="0"/>
              <a:t>‹#›</a:t>
            </a:fld>
            <a:endParaRPr lang="uk-U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0D07D-86DC-4DF4-8D9A-7901EABB615C}" type="datetimeFigureOut">
              <a:rPr lang="uk-UA" smtClean="0"/>
              <a:t>19.11.2024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92127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50D07D-86DC-4DF4-8D9A-7901EABB615C}" type="datetimeFigureOut">
              <a:rPr lang="uk-UA" smtClean="0"/>
              <a:t>19.11.2024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7A5FCAC-9CB6-4CE4-BEB4-240C119E0A7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38575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  <p:sldLayoutId id="2147483718" r:id="rId12"/>
    <p:sldLayoutId id="2147483719" r:id="rId13"/>
    <p:sldLayoutId id="2147483720" r:id="rId14"/>
    <p:sldLayoutId id="2147483721" r:id="rId15"/>
    <p:sldLayoutId id="214748372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zakon.rada.gov.ua/laws/show/2121-14" TargetMode="External"/><Relationship Id="rId2" Type="http://schemas.openxmlformats.org/officeDocument/2006/relationships/hyperlink" Target="https://zakon.rada.gov.ua/laws/show/679-14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zakon.rada.gov.ua/laws/show/z0841-01#n133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zakon.rada.gov.ua/laws/show/2121-14#Text" TargetMode="External"/><Relationship Id="rId2" Type="http://schemas.openxmlformats.org/officeDocument/2006/relationships/hyperlink" Target="https://bank.gov.ua/ua/supervision/about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zakon.rada.gov.ua/laws/show/z0841-01#Text" TargetMode="External"/><Relationship Id="rId4" Type="http://schemas.openxmlformats.org/officeDocument/2006/relationships/hyperlink" Target="https://zakon.rada.gov.ua/laws/show/679-14#Text" TargetMode="Externa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7066" y="887105"/>
            <a:ext cx="7841649" cy="4260628"/>
          </a:xfrm>
        </p:spPr>
        <p:txBody>
          <a:bodyPr/>
          <a:lstStyle/>
          <a:p>
            <a:pPr algn="l"/>
            <a:r>
              <a:rPr lang="uk-UA" sz="2400" dirty="0" smtClean="0"/>
              <a:t>Тема: Банківське регулювання та банківський нагляд</a:t>
            </a:r>
          </a:p>
          <a:p>
            <a:pPr algn="l"/>
            <a:endParaRPr lang="uk-UA" dirty="0"/>
          </a:p>
          <a:p>
            <a:pPr algn="l"/>
            <a:r>
              <a:rPr lang="ru-RU" dirty="0"/>
              <a:t>1. </a:t>
            </a:r>
            <a:r>
              <a:rPr lang="ru-RU" dirty="0" err="1"/>
              <a:t>Поняття</a:t>
            </a:r>
            <a:r>
              <a:rPr lang="ru-RU" dirty="0"/>
              <a:t> банк</a:t>
            </a:r>
            <a:r>
              <a:rPr lang="uk-UA" dirty="0"/>
              <a:t>і</a:t>
            </a:r>
            <a:r>
              <a:rPr lang="ru-RU" dirty="0" err="1"/>
              <a:t>вського</a:t>
            </a:r>
            <a:r>
              <a:rPr lang="ru-RU" dirty="0"/>
              <a:t> </a:t>
            </a:r>
            <a:r>
              <a:rPr lang="uk-UA" dirty="0"/>
              <a:t>регулювання та банківського нагляду</a:t>
            </a:r>
            <a:endParaRPr lang="ru-RU" dirty="0"/>
          </a:p>
          <a:p>
            <a:pPr algn="l"/>
            <a:r>
              <a:rPr lang="ru-RU" dirty="0"/>
              <a:t>2. Мета, </a:t>
            </a:r>
            <a:r>
              <a:rPr lang="ru-RU" dirty="0" err="1"/>
              <a:t>організація</a:t>
            </a:r>
            <a:r>
              <a:rPr lang="ru-RU" dirty="0"/>
              <a:t>, </a:t>
            </a:r>
            <a:r>
              <a:rPr lang="ru-RU" dirty="0" err="1"/>
              <a:t>підстави</a:t>
            </a:r>
            <a:r>
              <a:rPr lang="ru-RU" dirty="0"/>
              <a:t> та </a:t>
            </a:r>
            <a:r>
              <a:rPr lang="ru-RU" dirty="0" err="1"/>
              <a:t>обсяг</a:t>
            </a:r>
            <a:r>
              <a:rPr lang="ru-RU" dirty="0"/>
              <a:t> </a:t>
            </a:r>
            <a:r>
              <a:rPr lang="ru-RU" dirty="0" err="1"/>
              <a:t>банківського</a:t>
            </a:r>
            <a:r>
              <a:rPr lang="ru-RU" dirty="0"/>
              <a:t> </a:t>
            </a:r>
            <a:r>
              <a:rPr lang="ru-RU" dirty="0" err="1" smtClean="0"/>
              <a:t>нагляду</a:t>
            </a:r>
            <a:endParaRPr lang="ru-RU" dirty="0" smtClean="0"/>
          </a:p>
          <a:p>
            <a:pPr algn="l"/>
            <a:r>
              <a:rPr lang="ru-RU" dirty="0"/>
              <a:t>3. </a:t>
            </a:r>
            <a:r>
              <a:rPr lang="ru-RU" dirty="0" err="1"/>
              <a:t>Форми</a:t>
            </a:r>
            <a:r>
              <a:rPr lang="ru-RU" dirty="0"/>
              <a:t> </a:t>
            </a:r>
            <a:r>
              <a:rPr lang="ru-RU" dirty="0" err="1"/>
              <a:t>банківського</a:t>
            </a:r>
            <a:r>
              <a:rPr lang="ru-RU" dirty="0"/>
              <a:t> </a:t>
            </a:r>
            <a:r>
              <a:rPr lang="ru-RU" dirty="0" err="1" smtClean="0"/>
              <a:t>нагляду</a:t>
            </a:r>
            <a:endParaRPr lang="ru-RU" dirty="0" smtClean="0"/>
          </a:p>
          <a:p>
            <a:pPr algn="l"/>
            <a:r>
              <a:rPr lang="ru-RU" dirty="0" smtClean="0"/>
              <a:t>4. </a:t>
            </a:r>
            <a:r>
              <a:rPr lang="ru-RU" dirty="0" err="1" smtClean="0"/>
              <a:t>Економічні</a:t>
            </a:r>
            <a:r>
              <a:rPr lang="ru-RU" dirty="0" smtClean="0"/>
              <a:t> </a:t>
            </a:r>
            <a:r>
              <a:rPr lang="ru-RU" dirty="0" err="1" smtClean="0"/>
              <a:t>нормативи</a:t>
            </a:r>
            <a:endParaRPr lang="ru-RU" dirty="0"/>
          </a:p>
          <a:p>
            <a:pPr algn="l"/>
            <a:endParaRPr lang="ru-RU" dirty="0"/>
          </a:p>
          <a:p>
            <a:pPr algn="l"/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6996788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423081"/>
            <a:ext cx="9995215" cy="5773003"/>
          </a:xfrm>
        </p:spPr>
        <p:txBody>
          <a:bodyPr/>
          <a:lstStyle/>
          <a:p>
            <a:r>
              <a:rPr lang="ru-RU" dirty="0"/>
              <a:t>При </a:t>
            </a:r>
            <a:r>
              <a:rPr lang="ru-RU" dirty="0" err="1"/>
              <a:t>здійсненні</a:t>
            </a:r>
            <a:r>
              <a:rPr lang="ru-RU" dirty="0"/>
              <a:t> </a:t>
            </a:r>
            <a:r>
              <a:rPr lang="ru-RU" dirty="0" err="1"/>
              <a:t>банківського</a:t>
            </a:r>
            <a:r>
              <a:rPr lang="ru-RU" dirty="0"/>
              <a:t> </a:t>
            </a:r>
            <a:r>
              <a:rPr lang="ru-RU" dirty="0" err="1"/>
              <a:t>нагляду</a:t>
            </a:r>
            <a:r>
              <a:rPr lang="ru-RU" dirty="0"/>
              <a:t> </a:t>
            </a:r>
            <a:r>
              <a:rPr lang="ru-RU" dirty="0" err="1"/>
              <a:t>Національний</a:t>
            </a:r>
            <a:r>
              <a:rPr lang="ru-RU" dirty="0"/>
              <a:t> банк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право </a:t>
            </a:r>
            <a:r>
              <a:rPr lang="ru-RU" dirty="0" err="1"/>
              <a:t>користуватися</a:t>
            </a:r>
            <a:r>
              <a:rPr lang="ru-RU" dirty="0"/>
              <a:t> </a:t>
            </a:r>
            <a:r>
              <a:rPr lang="ru-RU" dirty="0" err="1"/>
              <a:t>послугами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, у тому </a:t>
            </a:r>
            <a:r>
              <a:rPr lang="ru-RU" dirty="0" err="1"/>
              <a:t>числі</a:t>
            </a:r>
            <a:r>
              <a:rPr lang="ru-RU" dirty="0"/>
              <a:t> </a:t>
            </a:r>
            <a:r>
              <a:rPr lang="ru-RU" dirty="0" err="1"/>
              <a:t>іноземних</a:t>
            </a:r>
            <a:r>
              <a:rPr lang="ru-RU" dirty="0"/>
              <a:t> </a:t>
            </a:r>
            <a:r>
              <a:rPr lang="ru-RU" dirty="0" err="1"/>
              <a:t>юридичних</a:t>
            </a:r>
            <a:r>
              <a:rPr lang="ru-RU" dirty="0"/>
              <a:t> та </a:t>
            </a:r>
            <a:r>
              <a:rPr lang="ru-RU" dirty="0" err="1"/>
              <a:t>фізичних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, </a:t>
            </a:r>
            <a:r>
              <a:rPr lang="ru-RU" dirty="0" err="1"/>
              <a:t>установ</a:t>
            </a:r>
            <a:r>
              <a:rPr lang="ru-RU" dirty="0"/>
              <a:t>, за </a:t>
            </a:r>
            <a:r>
              <a:rPr lang="ru-RU" dirty="0" err="1"/>
              <a:t>окремими</a:t>
            </a:r>
            <a:r>
              <a:rPr lang="ru-RU" dirty="0"/>
              <a:t> </a:t>
            </a:r>
            <a:r>
              <a:rPr lang="ru-RU" dirty="0" err="1"/>
              <a:t>угодами</a:t>
            </a:r>
            <a:r>
              <a:rPr lang="ru-RU" dirty="0"/>
              <a:t>.</a:t>
            </a:r>
          </a:p>
          <a:p>
            <a:r>
              <a:rPr lang="ru-RU" dirty="0" smtClean="0"/>
              <a:t>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відкликання</a:t>
            </a:r>
            <a:r>
              <a:rPr lang="ru-RU" dirty="0"/>
              <a:t> у банку </a:t>
            </a:r>
            <a:r>
              <a:rPr lang="ru-RU" dirty="0" err="1"/>
              <a:t>банківської</a:t>
            </a:r>
            <a:r>
              <a:rPr lang="ru-RU" dirty="0"/>
              <a:t> </a:t>
            </a:r>
            <a:r>
              <a:rPr lang="ru-RU" dirty="0" err="1"/>
              <a:t>ліцензії</a:t>
            </a:r>
            <a:r>
              <a:rPr lang="ru-RU" dirty="0"/>
              <a:t> </a:t>
            </a:r>
            <a:r>
              <a:rPr lang="ru-RU" dirty="0" err="1"/>
              <a:t>Національний</a:t>
            </a:r>
            <a:r>
              <a:rPr lang="ru-RU" dirty="0"/>
              <a:t> банк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повідомляє</a:t>
            </a:r>
            <a:r>
              <a:rPr lang="ru-RU" dirty="0"/>
              <a:t> про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відповідні</a:t>
            </a:r>
            <a:r>
              <a:rPr lang="ru-RU" dirty="0"/>
              <a:t> </a:t>
            </a:r>
            <a:r>
              <a:rPr lang="ru-RU" dirty="0" err="1"/>
              <a:t>органи</a:t>
            </a:r>
            <a:r>
              <a:rPr lang="ru-RU" dirty="0"/>
              <a:t> </a:t>
            </a:r>
            <a:r>
              <a:rPr lang="ru-RU" dirty="0" err="1"/>
              <a:t>банківського</a:t>
            </a:r>
            <a:r>
              <a:rPr lang="ru-RU" dirty="0"/>
              <a:t> </a:t>
            </a:r>
            <a:r>
              <a:rPr lang="ru-RU" dirty="0" err="1"/>
              <a:t>нагляду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держав, в </a:t>
            </a:r>
            <a:r>
              <a:rPr lang="ru-RU" dirty="0" err="1"/>
              <a:t>яких</a:t>
            </a:r>
            <a:r>
              <a:rPr lang="ru-RU" dirty="0"/>
              <a:t> банк </a:t>
            </a:r>
            <a:r>
              <a:rPr lang="ru-RU" dirty="0" err="1"/>
              <a:t>мав</a:t>
            </a:r>
            <a:r>
              <a:rPr lang="ru-RU" dirty="0"/>
              <a:t> </a:t>
            </a:r>
            <a:r>
              <a:rPr lang="ru-RU" dirty="0" err="1"/>
              <a:t>філії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кореспондентські</a:t>
            </a:r>
            <a:r>
              <a:rPr lang="ru-RU" dirty="0"/>
              <a:t> та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рахунки</a:t>
            </a:r>
            <a:r>
              <a:rPr lang="ru-RU" dirty="0"/>
              <a:t>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3227779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423081"/>
            <a:ext cx="9995215" cy="6086901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smtClean="0"/>
              <a:t>3. </a:t>
            </a:r>
            <a:r>
              <a:rPr lang="ru-RU" dirty="0" err="1" smtClean="0"/>
              <a:t>Форми</a:t>
            </a:r>
            <a:r>
              <a:rPr lang="ru-RU" dirty="0"/>
              <a:t> </a:t>
            </a:r>
            <a:r>
              <a:rPr lang="ru-RU" dirty="0" err="1" smtClean="0"/>
              <a:t>банківського</a:t>
            </a:r>
            <a:r>
              <a:rPr lang="ru-RU" dirty="0" smtClean="0"/>
              <a:t> </a:t>
            </a:r>
            <a:r>
              <a:rPr lang="ru-RU" dirty="0" err="1" smtClean="0"/>
              <a:t>нагляду</a:t>
            </a:r>
            <a:endParaRPr lang="ru-RU" dirty="0" smtClean="0"/>
          </a:p>
          <a:p>
            <a:r>
              <a:rPr lang="ru-RU" dirty="0" err="1" smtClean="0"/>
              <a:t>Національний</a:t>
            </a:r>
            <a:r>
              <a:rPr lang="ru-RU" dirty="0" smtClean="0"/>
              <a:t> </a:t>
            </a:r>
            <a:r>
              <a:rPr lang="ru-RU" dirty="0"/>
              <a:t>банк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u="sng" dirty="0" err="1"/>
              <a:t>здійснює</a:t>
            </a:r>
            <a:r>
              <a:rPr lang="ru-RU" u="sng" dirty="0"/>
              <a:t> </a:t>
            </a:r>
            <a:r>
              <a:rPr lang="ru-RU" u="sng" dirty="0" err="1"/>
              <a:t>банківський</a:t>
            </a:r>
            <a:r>
              <a:rPr lang="ru-RU" u="sng" dirty="0"/>
              <a:t> </a:t>
            </a:r>
            <a:r>
              <a:rPr lang="ru-RU" u="sng" dirty="0" err="1"/>
              <a:t>нагляд</a:t>
            </a:r>
            <a:r>
              <a:rPr lang="ru-RU" u="sng" dirty="0"/>
              <a:t> у </a:t>
            </a:r>
            <a:r>
              <a:rPr lang="ru-RU" dirty="0" err="1"/>
              <a:t>формі</a:t>
            </a:r>
            <a:r>
              <a:rPr lang="ru-RU" dirty="0"/>
              <a:t> </a:t>
            </a:r>
            <a:r>
              <a:rPr lang="ru-RU" u="sng" dirty="0" err="1"/>
              <a:t>інспекційних</a:t>
            </a:r>
            <a:r>
              <a:rPr lang="ru-RU" u="sng" dirty="0"/>
              <a:t> </a:t>
            </a:r>
            <a:r>
              <a:rPr lang="ru-RU" u="sng" dirty="0" err="1"/>
              <a:t>перевірок</a:t>
            </a:r>
            <a:r>
              <a:rPr lang="ru-RU" u="sng" dirty="0"/>
              <a:t> та </a:t>
            </a:r>
            <a:r>
              <a:rPr lang="ru-RU" u="sng" dirty="0" err="1"/>
              <a:t>безвиїзного</a:t>
            </a:r>
            <a:r>
              <a:rPr lang="ru-RU" u="sng" dirty="0"/>
              <a:t> </a:t>
            </a:r>
            <a:r>
              <a:rPr lang="ru-RU" u="sng" dirty="0" err="1"/>
              <a:t>нагляду</a:t>
            </a:r>
            <a:r>
              <a:rPr lang="ru-RU" dirty="0" smtClean="0"/>
              <a:t>.</a:t>
            </a:r>
          </a:p>
          <a:p>
            <a:r>
              <a:rPr lang="ru-RU" b="1" u="sng" dirty="0" err="1" smtClean="0"/>
              <a:t>Інспекційна</a:t>
            </a:r>
            <a:r>
              <a:rPr lang="ru-RU" b="1" u="sng" dirty="0" smtClean="0"/>
              <a:t> </a:t>
            </a:r>
            <a:r>
              <a:rPr lang="ru-RU" b="1" u="sng" dirty="0" err="1"/>
              <a:t>перевірка</a:t>
            </a:r>
            <a:r>
              <a:rPr lang="ru-RU" b="1" u="sng" dirty="0"/>
              <a:t> банку </a:t>
            </a:r>
            <a:r>
              <a:rPr lang="ru-RU" dirty="0"/>
              <a:t>- форма </a:t>
            </a:r>
            <a:r>
              <a:rPr lang="ru-RU" dirty="0" err="1"/>
              <a:t>здійснення</a:t>
            </a:r>
            <a:r>
              <a:rPr lang="ru-RU" dirty="0"/>
              <a:t> </a:t>
            </a:r>
            <a:r>
              <a:rPr lang="ru-RU" dirty="0" err="1"/>
              <a:t>банківського</a:t>
            </a:r>
            <a:r>
              <a:rPr lang="ru-RU" dirty="0"/>
              <a:t> </a:t>
            </a:r>
            <a:r>
              <a:rPr lang="ru-RU" dirty="0" err="1"/>
              <a:t>нагляду</a:t>
            </a:r>
            <a:r>
              <a:rPr lang="ru-RU" dirty="0"/>
              <a:t> </a:t>
            </a:r>
            <a:r>
              <a:rPr lang="ru-RU" dirty="0" err="1"/>
              <a:t>уповноваженими</a:t>
            </a:r>
            <a:r>
              <a:rPr lang="ru-RU" dirty="0"/>
              <a:t> </a:t>
            </a:r>
            <a:r>
              <a:rPr lang="ru-RU" dirty="0" err="1"/>
              <a:t>Національним</a:t>
            </a:r>
            <a:r>
              <a:rPr lang="ru-RU" dirty="0"/>
              <a:t> банком </a:t>
            </a:r>
            <a:r>
              <a:rPr lang="ru-RU" dirty="0" err="1"/>
              <a:t>України</a:t>
            </a:r>
            <a:r>
              <a:rPr lang="ru-RU" dirty="0"/>
              <a:t> особами </a:t>
            </a:r>
            <a:r>
              <a:rPr lang="ru-RU" dirty="0" err="1"/>
              <a:t>безпосередньо</a:t>
            </a:r>
            <a:r>
              <a:rPr lang="ru-RU" dirty="0"/>
              <a:t> у банку;</a:t>
            </a:r>
            <a:endParaRPr lang="uk-UA" dirty="0"/>
          </a:p>
          <a:p>
            <a:r>
              <a:rPr lang="ru-RU" dirty="0" err="1" smtClean="0"/>
              <a:t>Національний</a:t>
            </a:r>
            <a:r>
              <a:rPr lang="ru-RU" dirty="0" smtClean="0"/>
              <a:t> </a:t>
            </a:r>
            <a:r>
              <a:rPr lang="ru-RU" dirty="0"/>
              <a:t>банк </a:t>
            </a:r>
            <a:r>
              <a:rPr lang="ru-RU" dirty="0" err="1"/>
              <a:t>України</a:t>
            </a:r>
            <a:r>
              <a:rPr lang="ru-RU" dirty="0"/>
              <a:t> у межах </a:t>
            </a:r>
            <a:r>
              <a:rPr lang="ru-RU" dirty="0" err="1"/>
              <a:t>безвиїзного</a:t>
            </a:r>
            <a:r>
              <a:rPr lang="ru-RU" dirty="0"/>
              <a:t> </a:t>
            </a:r>
            <a:r>
              <a:rPr lang="ru-RU" dirty="0" err="1"/>
              <a:t>нагляду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право:</a:t>
            </a:r>
          </a:p>
          <a:p>
            <a:r>
              <a:rPr lang="ru-RU" dirty="0"/>
              <a:t>1) </a:t>
            </a:r>
            <a:r>
              <a:rPr lang="ru-RU" dirty="0" err="1"/>
              <a:t>письмово</a:t>
            </a:r>
            <a:r>
              <a:rPr lang="ru-RU" dirty="0"/>
              <a:t> </a:t>
            </a:r>
            <a:r>
              <a:rPr lang="ru-RU" dirty="0" err="1"/>
              <a:t>вимагати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банку </a:t>
            </a:r>
            <a:r>
              <a:rPr lang="ru-RU" dirty="0" err="1"/>
              <a:t>копії</a:t>
            </a:r>
            <a:r>
              <a:rPr lang="ru-RU" dirty="0"/>
              <a:t> </a:t>
            </a:r>
            <a:r>
              <a:rPr lang="ru-RU" dirty="0" err="1"/>
              <a:t>документів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письмові</a:t>
            </a:r>
            <a:r>
              <a:rPr lang="ru-RU" dirty="0"/>
              <a:t> </a:t>
            </a:r>
            <a:r>
              <a:rPr lang="ru-RU" dirty="0" err="1"/>
              <a:t>пояснення</a:t>
            </a:r>
            <a:r>
              <a:rPr lang="ru-RU" dirty="0"/>
              <a:t> з </a:t>
            </a:r>
            <a:r>
              <a:rPr lang="ru-RU" dirty="0" err="1"/>
              <a:t>питань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;</a:t>
            </a:r>
          </a:p>
          <a:p>
            <a:r>
              <a:rPr lang="ru-RU" dirty="0"/>
              <a:t>2) </a:t>
            </a:r>
            <a:r>
              <a:rPr lang="ru-RU" dirty="0" err="1"/>
              <a:t>уповноважувати</a:t>
            </a:r>
            <a:r>
              <a:rPr lang="ru-RU" dirty="0"/>
              <a:t> </a:t>
            </a:r>
            <a:r>
              <a:rPr lang="ru-RU" dirty="0" err="1"/>
              <a:t>службовця</a:t>
            </a:r>
            <a:r>
              <a:rPr lang="ru-RU" dirty="0"/>
              <a:t> (</a:t>
            </a:r>
            <a:r>
              <a:rPr lang="ru-RU" dirty="0" err="1"/>
              <a:t>службовців</a:t>
            </a:r>
            <a:r>
              <a:rPr lang="ru-RU" dirty="0"/>
              <a:t>) </a:t>
            </a:r>
            <a:r>
              <a:rPr lang="ru-RU" dirty="0" err="1"/>
              <a:t>Національного</a:t>
            </a:r>
            <a:r>
              <a:rPr lang="ru-RU" dirty="0"/>
              <a:t> банку </a:t>
            </a:r>
            <a:r>
              <a:rPr lang="ru-RU" dirty="0" err="1"/>
              <a:t>України</a:t>
            </a:r>
            <a:r>
              <a:rPr lang="ru-RU" dirty="0"/>
              <a:t> на </a:t>
            </a:r>
            <a:r>
              <a:rPr lang="ru-RU" dirty="0" err="1"/>
              <a:t>здійснення</a:t>
            </a:r>
            <a:r>
              <a:rPr lang="ru-RU" dirty="0"/>
              <a:t> </a:t>
            </a:r>
            <a:r>
              <a:rPr lang="ru-RU" dirty="0" err="1"/>
              <a:t>нагляду</a:t>
            </a:r>
            <a:r>
              <a:rPr lang="ru-RU" dirty="0"/>
              <a:t> за </a:t>
            </a:r>
            <a:r>
              <a:rPr lang="ru-RU" dirty="0" err="1"/>
              <a:t>діяльністю</a:t>
            </a:r>
            <a:r>
              <a:rPr lang="ru-RU" dirty="0"/>
              <a:t> банку, про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повідомляє</a:t>
            </a:r>
            <a:r>
              <a:rPr lang="ru-RU" dirty="0"/>
              <a:t> банк </a:t>
            </a:r>
            <a:r>
              <a:rPr lang="ru-RU" dirty="0" err="1"/>
              <a:t>протягом</a:t>
            </a:r>
            <a:r>
              <a:rPr lang="ru-RU" dirty="0"/>
              <a:t> </a:t>
            </a:r>
            <a:r>
              <a:rPr lang="ru-RU" dirty="0" err="1"/>
              <a:t>двох</a:t>
            </a:r>
            <a:r>
              <a:rPr lang="ru-RU" dirty="0"/>
              <a:t> </a:t>
            </a:r>
            <a:r>
              <a:rPr lang="ru-RU" dirty="0" err="1"/>
              <a:t>робочих</a:t>
            </a:r>
            <a:r>
              <a:rPr lang="ru-RU" dirty="0"/>
              <a:t> </a:t>
            </a:r>
            <a:r>
              <a:rPr lang="ru-RU" dirty="0" err="1"/>
              <a:t>днів</a:t>
            </a:r>
            <a:r>
              <a:rPr lang="ru-RU" dirty="0"/>
              <a:t> з дня </a:t>
            </a:r>
            <a:r>
              <a:rPr lang="ru-RU" dirty="0" err="1"/>
              <a:t>визначення</a:t>
            </a:r>
            <a:r>
              <a:rPr lang="ru-RU" dirty="0"/>
              <a:t> такого </a:t>
            </a:r>
            <a:r>
              <a:rPr lang="ru-RU" dirty="0" err="1"/>
              <a:t>уповноваженого</a:t>
            </a:r>
            <a:r>
              <a:rPr lang="ru-RU" dirty="0"/>
              <a:t> </a:t>
            </a:r>
            <a:r>
              <a:rPr lang="ru-RU" dirty="0" err="1"/>
              <a:t>службовця</a:t>
            </a:r>
            <a:r>
              <a:rPr lang="ru-RU" dirty="0"/>
              <a:t> (</a:t>
            </a:r>
            <a:r>
              <a:rPr lang="ru-RU" dirty="0" err="1"/>
              <a:t>службовців</a:t>
            </a:r>
            <a:r>
              <a:rPr lang="ru-RU" dirty="0"/>
              <a:t>).</a:t>
            </a:r>
          </a:p>
          <a:p>
            <a:r>
              <a:rPr lang="ru-RU" dirty="0" smtClean="0"/>
              <a:t>Банк </a:t>
            </a:r>
            <a:r>
              <a:rPr lang="ru-RU" dirty="0" err="1"/>
              <a:t>зобов'язаний</a:t>
            </a:r>
            <a:r>
              <a:rPr lang="ru-RU" dirty="0"/>
              <a:t> </a:t>
            </a:r>
            <a:r>
              <a:rPr lang="ru-RU" dirty="0" err="1"/>
              <a:t>надавати</a:t>
            </a:r>
            <a:r>
              <a:rPr lang="ru-RU" dirty="0"/>
              <a:t> на </a:t>
            </a:r>
            <a:r>
              <a:rPr lang="ru-RU" dirty="0" err="1"/>
              <a:t>письмову</a:t>
            </a:r>
            <a:r>
              <a:rPr lang="ru-RU" dirty="0"/>
              <a:t> </a:t>
            </a:r>
            <a:r>
              <a:rPr lang="ru-RU" dirty="0" err="1"/>
              <a:t>вимогу</a:t>
            </a:r>
            <a:r>
              <a:rPr lang="ru-RU" dirty="0"/>
              <a:t> </a:t>
            </a:r>
            <a:r>
              <a:rPr lang="ru-RU" dirty="0" err="1"/>
              <a:t>Національного</a:t>
            </a:r>
            <a:r>
              <a:rPr lang="ru-RU" dirty="0"/>
              <a:t> банку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відповідну</a:t>
            </a:r>
            <a:r>
              <a:rPr lang="ru-RU" dirty="0"/>
              <a:t> </a:t>
            </a:r>
            <a:r>
              <a:rPr lang="ru-RU" dirty="0" err="1"/>
              <a:t>інформацію</a:t>
            </a:r>
            <a:r>
              <a:rPr lang="ru-RU" dirty="0"/>
              <a:t> та </a:t>
            </a:r>
            <a:r>
              <a:rPr lang="ru-RU" dirty="0" err="1"/>
              <a:t>копії</a:t>
            </a:r>
            <a:r>
              <a:rPr lang="ru-RU" dirty="0"/>
              <a:t> </a:t>
            </a:r>
            <a:r>
              <a:rPr lang="ru-RU" dirty="0" err="1"/>
              <a:t>документів</a:t>
            </a:r>
            <a:r>
              <a:rPr lang="ru-RU" dirty="0"/>
              <a:t>.</a:t>
            </a:r>
          </a:p>
          <a:p>
            <a:r>
              <a:rPr lang="ru-RU" dirty="0" err="1" smtClean="0"/>
              <a:t>Уповноважений</a:t>
            </a:r>
            <a:r>
              <a:rPr lang="ru-RU" dirty="0" smtClean="0"/>
              <a:t> </a:t>
            </a:r>
            <a:r>
              <a:rPr lang="ru-RU" dirty="0" err="1"/>
              <a:t>службовець</a:t>
            </a:r>
            <a:r>
              <a:rPr lang="ru-RU" dirty="0"/>
              <a:t> </a:t>
            </a:r>
            <a:r>
              <a:rPr lang="ru-RU" dirty="0" err="1"/>
              <a:t>Національного</a:t>
            </a:r>
            <a:r>
              <a:rPr lang="ru-RU" dirty="0"/>
              <a:t> банку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право:</a:t>
            </a:r>
          </a:p>
          <a:p>
            <a:r>
              <a:rPr lang="ru-RU" dirty="0"/>
              <a:t>1) </a:t>
            </a:r>
            <a:r>
              <a:rPr lang="ru-RU" dirty="0" err="1"/>
              <a:t>вільного</a:t>
            </a:r>
            <a:r>
              <a:rPr lang="ru-RU" dirty="0"/>
              <a:t> доступу у </a:t>
            </a:r>
            <a:r>
              <a:rPr lang="ru-RU" dirty="0" err="1"/>
              <a:t>робочий</a:t>
            </a:r>
            <a:r>
              <a:rPr lang="ru-RU" dirty="0"/>
              <a:t> час до </a:t>
            </a:r>
            <a:r>
              <a:rPr lang="ru-RU" dirty="0" err="1"/>
              <a:t>всіх</a:t>
            </a:r>
            <a:r>
              <a:rPr lang="ru-RU" dirty="0"/>
              <a:t> </a:t>
            </a:r>
            <a:r>
              <a:rPr lang="ru-RU" dirty="0" err="1"/>
              <a:t>приміщень</a:t>
            </a:r>
            <a:r>
              <a:rPr lang="ru-RU" dirty="0"/>
              <a:t> банку;</a:t>
            </a:r>
          </a:p>
          <a:p>
            <a:r>
              <a:rPr lang="ru-RU" dirty="0"/>
              <a:t>2) </a:t>
            </a:r>
            <a:r>
              <a:rPr lang="ru-RU" dirty="0" err="1"/>
              <a:t>вільного</a:t>
            </a:r>
            <a:r>
              <a:rPr lang="ru-RU" dirty="0"/>
              <a:t> доступу до </a:t>
            </a:r>
            <a:r>
              <a:rPr lang="ru-RU" dirty="0" err="1"/>
              <a:t>інформації</a:t>
            </a:r>
            <a:r>
              <a:rPr lang="ru-RU" dirty="0"/>
              <a:t> банку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і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проведення</a:t>
            </a:r>
            <a:r>
              <a:rPr lang="ru-RU" dirty="0"/>
              <a:t> ним будь-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операцій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до </a:t>
            </a:r>
            <a:r>
              <a:rPr lang="ru-RU" dirty="0" err="1"/>
              <a:t>всіх</a:t>
            </a:r>
            <a:r>
              <a:rPr lang="ru-RU" dirty="0"/>
              <a:t> </a:t>
            </a:r>
            <a:r>
              <a:rPr lang="ru-RU" dirty="0" err="1"/>
              <a:t>документів</a:t>
            </a:r>
            <a:r>
              <a:rPr lang="ru-RU" dirty="0"/>
              <a:t> банку, у тому </a:t>
            </a:r>
            <a:r>
              <a:rPr lang="ru-RU" dirty="0" err="1"/>
              <a:t>числі</a:t>
            </a:r>
            <a:r>
              <a:rPr lang="ru-RU" dirty="0"/>
              <a:t> тих,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містять</a:t>
            </a:r>
            <a:r>
              <a:rPr lang="ru-RU" dirty="0"/>
              <a:t> </a:t>
            </a:r>
            <a:r>
              <a:rPr lang="ru-RU" dirty="0" err="1"/>
              <a:t>інформацію</a:t>
            </a:r>
            <a:r>
              <a:rPr lang="ru-RU" dirty="0"/>
              <a:t> з </a:t>
            </a:r>
            <a:r>
              <a:rPr lang="ru-RU" dirty="0" err="1"/>
              <a:t>обмеженим</a:t>
            </a:r>
            <a:r>
              <a:rPr lang="ru-RU" dirty="0"/>
              <a:t> доступом, у </a:t>
            </a:r>
            <a:r>
              <a:rPr lang="ru-RU" dirty="0" err="1"/>
              <a:t>паперовій</a:t>
            </a:r>
            <a:r>
              <a:rPr lang="ru-RU" dirty="0"/>
              <a:t> та в </a:t>
            </a:r>
            <a:r>
              <a:rPr lang="ru-RU" dirty="0" err="1"/>
              <a:t>електронній</a:t>
            </a:r>
            <a:r>
              <a:rPr lang="ru-RU" dirty="0"/>
              <a:t> формах;</a:t>
            </a:r>
          </a:p>
          <a:p>
            <a:r>
              <a:rPr lang="ru-RU" dirty="0"/>
              <a:t>3) </a:t>
            </a:r>
            <a:r>
              <a:rPr lang="ru-RU" dirty="0" err="1"/>
              <a:t>вільного</a:t>
            </a:r>
            <a:r>
              <a:rPr lang="ru-RU" dirty="0"/>
              <a:t> доступу до систем </a:t>
            </a:r>
            <a:r>
              <a:rPr lang="ru-RU" dirty="0" err="1"/>
              <a:t>автоматизації</a:t>
            </a:r>
            <a:r>
              <a:rPr lang="ru-RU" dirty="0"/>
              <a:t> </a:t>
            </a:r>
            <a:r>
              <a:rPr lang="ru-RU" dirty="0" err="1"/>
              <a:t>банківських</a:t>
            </a:r>
            <a:r>
              <a:rPr lang="ru-RU" dirty="0"/>
              <a:t> </a:t>
            </a:r>
            <a:r>
              <a:rPr lang="ru-RU" dirty="0" err="1"/>
              <a:t>операцій</a:t>
            </a:r>
            <a:r>
              <a:rPr lang="ru-RU" dirty="0"/>
              <a:t>;</a:t>
            </a:r>
          </a:p>
          <a:p>
            <a:r>
              <a:rPr lang="ru-RU" dirty="0"/>
              <a:t>4) </a:t>
            </a:r>
            <a:r>
              <a:rPr lang="ru-RU" dirty="0" err="1"/>
              <a:t>виготовляти</a:t>
            </a:r>
            <a:r>
              <a:rPr lang="ru-RU" dirty="0"/>
              <a:t> та </a:t>
            </a:r>
            <a:r>
              <a:rPr lang="ru-RU" dirty="0" err="1"/>
              <a:t>вилучати</a:t>
            </a:r>
            <a:r>
              <a:rPr lang="ru-RU" dirty="0"/>
              <a:t> (</a:t>
            </a:r>
            <a:r>
              <a:rPr lang="ru-RU" dirty="0" err="1"/>
              <a:t>виносити</a:t>
            </a:r>
            <a:r>
              <a:rPr lang="ru-RU" dirty="0"/>
              <a:t> за </a:t>
            </a:r>
            <a:r>
              <a:rPr lang="ru-RU" dirty="0" err="1"/>
              <a:t>межі</a:t>
            </a:r>
            <a:r>
              <a:rPr lang="ru-RU" dirty="0"/>
              <a:t> банку) </a:t>
            </a:r>
            <a:r>
              <a:rPr lang="ru-RU" dirty="0" err="1"/>
              <a:t>копії</a:t>
            </a:r>
            <a:r>
              <a:rPr lang="ru-RU" dirty="0"/>
              <a:t> </a:t>
            </a:r>
            <a:r>
              <a:rPr lang="ru-RU" dirty="0" err="1"/>
              <a:t>документів</a:t>
            </a:r>
            <a:r>
              <a:rPr lang="ru-RU" dirty="0"/>
              <a:t>, у тому </a:t>
            </a:r>
            <a:r>
              <a:rPr lang="ru-RU" dirty="0" err="1"/>
              <a:t>числі</a:t>
            </a:r>
            <a:r>
              <a:rPr lang="ru-RU" dirty="0"/>
              <a:t> </a:t>
            </a:r>
            <a:r>
              <a:rPr lang="ru-RU" dirty="0" err="1"/>
              <a:t>копії</a:t>
            </a:r>
            <a:r>
              <a:rPr lang="ru-RU" dirty="0"/>
              <a:t> </a:t>
            </a:r>
            <a:r>
              <a:rPr lang="ru-RU" dirty="0" err="1"/>
              <a:t>документів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свідчать</a:t>
            </a:r>
            <a:r>
              <a:rPr lang="ru-RU" dirty="0"/>
              <a:t> про </a:t>
            </a:r>
            <a:r>
              <a:rPr lang="ru-RU" dirty="0" err="1"/>
              <a:t>порушення</a:t>
            </a:r>
            <a:r>
              <a:rPr lang="ru-RU" dirty="0"/>
              <a:t> </a:t>
            </a:r>
            <a:r>
              <a:rPr lang="ru-RU" dirty="0" err="1"/>
              <a:t>законодавства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, нормативно-</a:t>
            </a:r>
            <a:r>
              <a:rPr lang="ru-RU" dirty="0" err="1"/>
              <a:t>правових</a:t>
            </a:r>
            <a:r>
              <a:rPr lang="ru-RU" dirty="0"/>
              <a:t> </a:t>
            </a:r>
            <a:r>
              <a:rPr lang="ru-RU" dirty="0" err="1"/>
              <a:t>актів</a:t>
            </a:r>
            <a:r>
              <a:rPr lang="ru-RU" dirty="0"/>
              <a:t> </a:t>
            </a:r>
            <a:r>
              <a:rPr lang="ru-RU" dirty="0" err="1"/>
              <a:t>Національного</a:t>
            </a:r>
            <a:r>
              <a:rPr lang="ru-RU" dirty="0"/>
              <a:t> банку </a:t>
            </a:r>
            <a:r>
              <a:rPr lang="ru-RU" dirty="0" err="1"/>
              <a:t>України</a:t>
            </a:r>
            <a:r>
              <a:rPr lang="ru-RU" dirty="0"/>
              <a:t>;</a:t>
            </a:r>
          </a:p>
          <a:p>
            <a:r>
              <a:rPr lang="ru-RU" dirty="0"/>
              <a:t>5) бути </a:t>
            </a:r>
            <a:r>
              <a:rPr lang="ru-RU" dirty="0" err="1"/>
              <a:t>присутнім</a:t>
            </a:r>
            <a:r>
              <a:rPr lang="ru-RU" dirty="0"/>
              <a:t> на </a:t>
            </a:r>
            <a:r>
              <a:rPr lang="ru-RU" dirty="0" err="1"/>
              <a:t>загальних</a:t>
            </a:r>
            <a:r>
              <a:rPr lang="ru-RU" dirty="0"/>
              <a:t> </a:t>
            </a:r>
            <a:r>
              <a:rPr lang="ru-RU" dirty="0" err="1"/>
              <a:t>зборах</a:t>
            </a:r>
            <a:r>
              <a:rPr lang="ru-RU" dirty="0"/>
              <a:t> </a:t>
            </a:r>
            <a:r>
              <a:rPr lang="ru-RU" dirty="0" err="1"/>
              <a:t>учасників</a:t>
            </a:r>
            <a:r>
              <a:rPr lang="ru-RU" dirty="0"/>
              <a:t> банку, </a:t>
            </a:r>
            <a:r>
              <a:rPr lang="ru-RU" dirty="0" err="1"/>
              <a:t>засіданнях</a:t>
            </a:r>
            <a:r>
              <a:rPr lang="ru-RU" dirty="0"/>
              <a:t> ради банку, </a:t>
            </a:r>
            <a:r>
              <a:rPr lang="ru-RU" dirty="0" err="1"/>
              <a:t>правління</a:t>
            </a:r>
            <a:r>
              <a:rPr lang="ru-RU" dirty="0"/>
              <a:t> банку та </a:t>
            </a:r>
            <a:r>
              <a:rPr lang="ru-RU" dirty="0" err="1"/>
              <a:t>комітетів</a:t>
            </a:r>
            <a:r>
              <a:rPr lang="ru-RU" dirty="0"/>
              <a:t> банку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39174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423081"/>
            <a:ext cx="9995215" cy="5773003"/>
          </a:xfrm>
        </p:spPr>
        <p:txBody>
          <a:bodyPr>
            <a:normAutofit/>
          </a:bodyPr>
          <a:lstStyle/>
          <a:p>
            <a:r>
              <a:rPr lang="ru-RU" dirty="0" err="1"/>
              <a:t>Керівники</a:t>
            </a:r>
            <a:r>
              <a:rPr lang="ru-RU" dirty="0"/>
              <a:t> банку </a:t>
            </a:r>
            <a:r>
              <a:rPr lang="ru-RU" dirty="0" err="1"/>
              <a:t>зобов’язані</a:t>
            </a:r>
            <a:r>
              <a:rPr lang="ru-RU" dirty="0"/>
              <a:t> </a:t>
            </a:r>
            <a:r>
              <a:rPr lang="ru-RU" dirty="0" err="1"/>
              <a:t>забезпечити</a:t>
            </a:r>
            <a:r>
              <a:rPr lang="ru-RU" dirty="0"/>
              <a:t> </a:t>
            </a:r>
            <a:r>
              <a:rPr lang="ru-RU" dirty="0" err="1"/>
              <a:t>уповноваженому</a:t>
            </a:r>
            <a:r>
              <a:rPr lang="ru-RU" dirty="0"/>
              <a:t> </a:t>
            </a:r>
            <a:r>
              <a:rPr lang="ru-RU" dirty="0" err="1"/>
              <a:t>службовцю</a:t>
            </a:r>
            <a:r>
              <a:rPr lang="ru-RU" dirty="0"/>
              <a:t> </a:t>
            </a:r>
            <a:r>
              <a:rPr lang="ru-RU" dirty="0" err="1"/>
              <a:t>Національного</a:t>
            </a:r>
            <a:r>
              <a:rPr lang="ru-RU" dirty="0"/>
              <a:t> банку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вільний</a:t>
            </a:r>
            <a:r>
              <a:rPr lang="ru-RU" dirty="0"/>
              <a:t> доступ у </a:t>
            </a:r>
            <a:r>
              <a:rPr lang="ru-RU" dirty="0" err="1"/>
              <a:t>робочий</a:t>
            </a:r>
            <a:r>
              <a:rPr lang="ru-RU" dirty="0"/>
              <a:t> час до </a:t>
            </a:r>
            <a:r>
              <a:rPr lang="ru-RU" dirty="0" err="1"/>
              <a:t>всіх</a:t>
            </a:r>
            <a:r>
              <a:rPr lang="ru-RU" dirty="0"/>
              <a:t> </a:t>
            </a:r>
            <a:r>
              <a:rPr lang="ru-RU" dirty="0" err="1"/>
              <a:t>приміщень</a:t>
            </a:r>
            <a:r>
              <a:rPr lang="ru-RU" dirty="0"/>
              <a:t> банку, доступ у </a:t>
            </a:r>
            <a:r>
              <a:rPr lang="ru-RU" dirty="0" err="1"/>
              <a:t>режимі</a:t>
            </a:r>
            <a:r>
              <a:rPr lang="ru-RU" dirty="0"/>
              <a:t> перегляду до </a:t>
            </a:r>
            <a:r>
              <a:rPr lang="ru-RU" dirty="0" err="1"/>
              <a:t>всіх</a:t>
            </a:r>
            <a:r>
              <a:rPr lang="ru-RU" dirty="0"/>
              <a:t> </a:t>
            </a:r>
            <a:r>
              <a:rPr lang="ru-RU" dirty="0" err="1"/>
              <a:t>інформаційних</a:t>
            </a:r>
            <a:r>
              <a:rPr lang="ru-RU" dirty="0"/>
              <a:t> систем банку та </a:t>
            </a:r>
            <a:r>
              <a:rPr lang="ru-RU" dirty="0" err="1"/>
              <a:t>консультаційну</a:t>
            </a:r>
            <a:r>
              <a:rPr lang="ru-RU" dirty="0"/>
              <a:t> </a:t>
            </a:r>
            <a:r>
              <a:rPr lang="ru-RU" dirty="0" err="1"/>
              <a:t>підтримку</a:t>
            </a:r>
            <a:r>
              <a:rPr lang="ru-RU" dirty="0"/>
              <a:t> з </a:t>
            </a:r>
            <a:r>
              <a:rPr lang="ru-RU" dirty="0" err="1"/>
              <a:t>питань</a:t>
            </a:r>
            <a:r>
              <a:rPr lang="ru-RU" dirty="0"/>
              <a:t> </a:t>
            </a:r>
            <a:r>
              <a:rPr lang="ru-RU" dirty="0" err="1"/>
              <a:t>функціонування</a:t>
            </a:r>
            <a:r>
              <a:rPr lang="ru-RU" dirty="0"/>
              <a:t> таких систем,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забезпечити</a:t>
            </a:r>
            <a:r>
              <a:rPr lang="ru-RU" dirty="0"/>
              <a:t> </a:t>
            </a:r>
            <a:r>
              <a:rPr lang="ru-RU" dirty="0" err="1"/>
              <a:t>надання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, </a:t>
            </a:r>
            <a:r>
              <a:rPr lang="ru-RU" dirty="0" err="1"/>
              <a:t>документів</a:t>
            </a:r>
            <a:r>
              <a:rPr lang="ru-RU" dirty="0"/>
              <a:t> та </a:t>
            </a:r>
            <a:r>
              <a:rPr lang="ru-RU" dirty="0" err="1"/>
              <a:t>письмових</a:t>
            </a:r>
            <a:r>
              <a:rPr lang="ru-RU" dirty="0"/>
              <a:t> </a:t>
            </a:r>
            <a:r>
              <a:rPr lang="ru-RU" dirty="0" err="1"/>
              <a:t>пояснень</a:t>
            </a:r>
            <a:r>
              <a:rPr lang="ru-RU" dirty="0"/>
              <a:t> з </a:t>
            </a:r>
            <a:r>
              <a:rPr lang="ru-RU" dirty="0" err="1"/>
              <a:t>питань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банку, у тому </a:t>
            </a:r>
            <a:r>
              <a:rPr lang="ru-RU" dirty="0" err="1"/>
              <a:t>числі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проведення</a:t>
            </a:r>
            <a:r>
              <a:rPr lang="ru-RU" dirty="0"/>
              <a:t> банком будь-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операцій</a:t>
            </a:r>
            <a:r>
              <a:rPr lang="ru-RU" dirty="0"/>
              <a:t>. Банк </a:t>
            </a:r>
            <a:r>
              <a:rPr lang="ru-RU" dirty="0" err="1"/>
              <a:t>зобов’язаний</a:t>
            </a:r>
            <a:r>
              <a:rPr lang="ru-RU" dirty="0"/>
              <a:t> </a:t>
            </a:r>
            <a:r>
              <a:rPr lang="ru-RU" dirty="0" err="1"/>
              <a:t>завчасно</a:t>
            </a:r>
            <a:r>
              <a:rPr lang="ru-RU" dirty="0"/>
              <a:t> (не </a:t>
            </a:r>
            <a:r>
              <a:rPr lang="ru-RU" dirty="0" err="1"/>
              <a:t>пізніше</a:t>
            </a:r>
            <a:r>
              <a:rPr lang="ru-RU" dirty="0"/>
              <a:t> </a:t>
            </a:r>
            <a:r>
              <a:rPr lang="ru-RU" dirty="0" err="1"/>
              <a:t>ніж</a:t>
            </a:r>
            <a:r>
              <a:rPr lang="ru-RU" dirty="0"/>
              <a:t> за один </a:t>
            </a:r>
            <a:r>
              <a:rPr lang="ru-RU" dirty="0" err="1"/>
              <a:t>робочий</a:t>
            </a:r>
            <a:r>
              <a:rPr lang="ru-RU" dirty="0"/>
              <a:t> день) </a:t>
            </a:r>
            <a:r>
              <a:rPr lang="ru-RU" dirty="0" err="1"/>
              <a:t>інформувати</a:t>
            </a:r>
            <a:r>
              <a:rPr lang="ru-RU" dirty="0"/>
              <a:t> </a:t>
            </a:r>
            <a:r>
              <a:rPr lang="ru-RU" dirty="0" err="1"/>
              <a:t>уповноваженого</a:t>
            </a:r>
            <a:r>
              <a:rPr lang="ru-RU" dirty="0"/>
              <a:t> </a:t>
            </a:r>
            <a:r>
              <a:rPr lang="ru-RU" dirty="0" err="1"/>
              <a:t>службовця</a:t>
            </a:r>
            <a:r>
              <a:rPr lang="ru-RU" dirty="0"/>
              <a:t> </a:t>
            </a:r>
            <a:r>
              <a:rPr lang="ru-RU" dirty="0" err="1"/>
              <a:t>Національного</a:t>
            </a:r>
            <a:r>
              <a:rPr lang="ru-RU" dirty="0"/>
              <a:t> банку </a:t>
            </a:r>
            <a:r>
              <a:rPr lang="ru-RU" dirty="0" err="1"/>
              <a:t>України</a:t>
            </a:r>
            <a:r>
              <a:rPr lang="ru-RU" dirty="0"/>
              <a:t> про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загальних</a:t>
            </a:r>
            <a:r>
              <a:rPr lang="ru-RU" dirty="0"/>
              <a:t> </a:t>
            </a:r>
            <a:r>
              <a:rPr lang="ru-RU" dirty="0" err="1"/>
              <a:t>зборів</a:t>
            </a:r>
            <a:r>
              <a:rPr lang="ru-RU" dirty="0"/>
              <a:t> </a:t>
            </a:r>
            <a:r>
              <a:rPr lang="ru-RU" dirty="0" err="1"/>
              <a:t>учасників</a:t>
            </a:r>
            <a:r>
              <a:rPr lang="ru-RU" dirty="0"/>
              <a:t> банку, </a:t>
            </a:r>
            <a:r>
              <a:rPr lang="ru-RU" dirty="0" err="1"/>
              <a:t>засідань</a:t>
            </a:r>
            <a:r>
              <a:rPr lang="ru-RU" dirty="0"/>
              <a:t> ради банку, </a:t>
            </a:r>
            <a:r>
              <a:rPr lang="ru-RU" dirty="0" err="1"/>
              <a:t>правління</a:t>
            </a:r>
            <a:r>
              <a:rPr lang="ru-RU" dirty="0"/>
              <a:t> банку та </a:t>
            </a:r>
            <a:r>
              <a:rPr lang="ru-RU" dirty="0" err="1"/>
              <a:t>комітетів</a:t>
            </a:r>
            <a:r>
              <a:rPr lang="ru-RU" dirty="0"/>
              <a:t> банку, </a:t>
            </a:r>
            <a:r>
              <a:rPr lang="ru-RU" dirty="0" err="1"/>
              <a:t>обов’язкове</a:t>
            </a:r>
            <a:r>
              <a:rPr lang="ru-RU" dirty="0"/>
              <a:t> </a:t>
            </a:r>
            <a:r>
              <a:rPr lang="ru-RU" dirty="0" err="1"/>
              <a:t>утворення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передбачено</a:t>
            </a:r>
            <a:r>
              <a:rPr lang="ru-RU" dirty="0"/>
              <a:t> </a:t>
            </a:r>
            <a:r>
              <a:rPr lang="ru-RU" dirty="0" err="1"/>
              <a:t>цим</a:t>
            </a:r>
            <a:r>
              <a:rPr lang="ru-RU" dirty="0"/>
              <a:t> Законом, з </a:t>
            </a:r>
            <a:r>
              <a:rPr lang="ru-RU" dirty="0" err="1"/>
              <a:t>наданням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 про </a:t>
            </a:r>
            <a:r>
              <a:rPr lang="ru-RU" dirty="0" err="1"/>
              <a:t>питання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плануються</a:t>
            </a:r>
            <a:r>
              <a:rPr lang="ru-RU" dirty="0"/>
              <a:t> до </a:t>
            </a:r>
            <a:r>
              <a:rPr lang="ru-RU" dirty="0" err="1"/>
              <a:t>розгляду</a:t>
            </a:r>
            <a:r>
              <a:rPr lang="ru-RU" dirty="0"/>
              <a:t>, та </a:t>
            </a:r>
            <a:r>
              <a:rPr lang="ru-RU" dirty="0" err="1"/>
              <a:t>створити</a:t>
            </a:r>
            <a:r>
              <a:rPr lang="ru-RU" dirty="0"/>
              <a:t> </a:t>
            </a:r>
            <a:r>
              <a:rPr lang="ru-RU" dirty="0" err="1"/>
              <a:t>умови</a:t>
            </a:r>
            <a:r>
              <a:rPr lang="ru-RU" dirty="0"/>
              <a:t> для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участі</a:t>
            </a:r>
            <a:r>
              <a:rPr lang="ru-RU" dirty="0"/>
              <a:t> у таких </a:t>
            </a:r>
            <a:r>
              <a:rPr lang="ru-RU" dirty="0" err="1"/>
              <a:t>зборах</a:t>
            </a:r>
            <a:r>
              <a:rPr lang="ru-RU" dirty="0"/>
              <a:t>/</a:t>
            </a:r>
            <a:r>
              <a:rPr lang="ru-RU" dirty="0" err="1"/>
              <a:t>засіданнях</a:t>
            </a:r>
            <a:r>
              <a:rPr lang="ru-RU" dirty="0"/>
              <a:t>.</a:t>
            </a:r>
          </a:p>
          <a:p>
            <a:r>
              <a:rPr lang="ru-RU" dirty="0" smtClean="0"/>
              <a:t>При </a:t>
            </a:r>
            <a:r>
              <a:rPr lang="ru-RU" dirty="0" err="1"/>
              <a:t>здійсненні</a:t>
            </a:r>
            <a:r>
              <a:rPr lang="ru-RU" dirty="0"/>
              <a:t> </a:t>
            </a:r>
            <a:r>
              <a:rPr lang="ru-RU" dirty="0" err="1"/>
              <a:t>нагляду</a:t>
            </a:r>
            <a:r>
              <a:rPr lang="ru-RU" dirty="0"/>
              <a:t> за </a:t>
            </a:r>
            <a:r>
              <a:rPr lang="ru-RU" dirty="0" err="1"/>
              <a:t>установами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ведуть</a:t>
            </a:r>
            <a:r>
              <a:rPr lang="ru-RU" dirty="0"/>
              <a:t> </a:t>
            </a:r>
            <a:r>
              <a:rPr lang="ru-RU" dirty="0" err="1"/>
              <a:t>банківську</a:t>
            </a:r>
            <a:r>
              <a:rPr lang="ru-RU" dirty="0"/>
              <a:t> </a:t>
            </a:r>
            <a:r>
              <a:rPr lang="ru-RU" dirty="0" err="1"/>
              <a:t>діяльність</a:t>
            </a:r>
            <a:r>
              <a:rPr lang="ru-RU" dirty="0"/>
              <a:t> в </a:t>
            </a:r>
            <a:r>
              <a:rPr lang="ru-RU" dirty="0" err="1"/>
              <a:t>інших</a:t>
            </a:r>
            <a:r>
              <a:rPr lang="ru-RU" dirty="0"/>
              <a:t> державах, </a:t>
            </a:r>
            <a:r>
              <a:rPr lang="ru-RU" dirty="0" err="1"/>
              <a:t>Національний</a:t>
            </a:r>
            <a:r>
              <a:rPr lang="ru-RU" dirty="0"/>
              <a:t> банк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співпрацює</a:t>
            </a:r>
            <a:r>
              <a:rPr lang="ru-RU" dirty="0"/>
              <a:t> з </a:t>
            </a:r>
            <a:r>
              <a:rPr lang="ru-RU" dirty="0" err="1"/>
              <a:t>відповідними</a:t>
            </a:r>
            <a:r>
              <a:rPr lang="ru-RU" dirty="0"/>
              <a:t> органами </a:t>
            </a:r>
            <a:r>
              <a:rPr lang="ru-RU" dirty="0" err="1"/>
              <a:t>цих</a:t>
            </a:r>
            <a:r>
              <a:rPr lang="ru-RU" dirty="0"/>
              <a:t> держав.</a:t>
            </a:r>
          </a:p>
          <a:p>
            <a:r>
              <a:rPr lang="ru-RU" dirty="0" err="1" smtClean="0"/>
              <a:t>Національний</a:t>
            </a:r>
            <a:r>
              <a:rPr lang="ru-RU" dirty="0" smtClean="0"/>
              <a:t> </a:t>
            </a:r>
            <a:r>
              <a:rPr lang="ru-RU" dirty="0"/>
              <a:t>банк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здійснення</a:t>
            </a:r>
            <a:r>
              <a:rPr lang="ru-RU" dirty="0"/>
              <a:t> </a:t>
            </a:r>
            <a:r>
              <a:rPr lang="ru-RU" dirty="0" err="1"/>
              <a:t>нагляду</a:t>
            </a:r>
            <a:r>
              <a:rPr lang="ru-RU" dirty="0"/>
              <a:t> </a:t>
            </a:r>
            <a:r>
              <a:rPr lang="ru-RU" dirty="0" err="1"/>
              <a:t>співпрацює</a:t>
            </a:r>
            <a:r>
              <a:rPr lang="ru-RU" dirty="0"/>
              <a:t> з </a:t>
            </a:r>
            <a:r>
              <a:rPr lang="ru-RU" dirty="0" err="1"/>
              <a:t>іншими</a:t>
            </a:r>
            <a:r>
              <a:rPr lang="ru-RU" dirty="0"/>
              <a:t> </a:t>
            </a:r>
            <a:r>
              <a:rPr lang="ru-RU" dirty="0" err="1"/>
              <a:t>державними</a:t>
            </a:r>
            <a:r>
              <a:rPr lang="ru-RU" dirty="0"/>
              <a:t> органами,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здійснюють</a:t>
            </a:r>
            <a:r>
              <a:rPr lang="ru-RU" dirty="0"/>
              <a:t> </a:t>
            </a:r>
            <a:r>
              <a:rPr lang="ru-RU" dirty="0" err="1"/>
              <a:t>регулювання</a:t>
            </a:r>
            <a:r>
              <a:rPr lang="ru-RU" dirty="0"/>
              <a:t> </a:t>
            </a:r>
            <a:r>
              <a:rPr lang="ru-RU" dirty="0" err="1"/>
              <a:t>ринків</a:t>
            </a:r>
            <a:r>
              <a:rPr lang="ru-RU" dirty="0"/>
              <a:t> </a:t>
            </a:r>
            <a:r>
              <a:rPr lang="ru-RU" dirty="0" err="1"/>
              <a:t>фінансових</a:t>
            </a:r>
            <a:r>
              <a:rPr lang="ru-RU" dirty="0"/>
              <a:t> </a:t>
            </a:r>
            <a:r>
              <a:rPr lang="ru-RU" dirty="0" err="1"/>
              <a:t>послуг</a:t>
            </a:r>
            <a:r>
              <a:rPr lang="ru-RU" dirty="0"/>
              <a:t> в </a:t>
            </a:r>
            <a:r>
              <a:rPr lang="ru-RU" dirty="0" err="1"/>
              <a:t>Україні</a:t>
            </a:r>
            <a:r>
              <a:rPr lang="ru-RU" dirty="0"/>
              <a:t>, та з </a:t>
            </a:r>
            <a:r>
              <a:rPr lang="ru-RU" dirty="0" err="1"/>
              <a:t>відповідними</a:t>
            </a:r>
            <a:r>
              <a:rPr lang="ru-RU" dirty="0"/>
              <a:t> органами </a:t>
            </a:r>
            <a:r>
              <a:rPr lang="ru-RU" dirty="0" err="1"/>
              <a:t>нагляду</a:t>
            </a:r>
            <a:r>
              <a:rPr lang="ru-RU" dirty="0"/>
              <a:t> за </a:t>
            </a:r>
            <a:r>
              <a:rPr lang="ru-RU" dirty="0" err="1"/>
              <a:t>фінансовими</a:t>
            </a:r>
            <a:r>
              <a:rPr lang="ru-RU" dirty="0"/>
              <a:t> </a:t>
            </a:r>
            <a:r>
              <a:rPr lang="ru-RU" dirty="0" err="1"/>
              <a:t>установами</a:t>
            </a:r>
            <a:r>
              <a:rPr lang="ru-RU" dirty="0"/>
              <a:t> </a:t>
            </a:r>
            <a:r>
              <a:rPr lang="ru-RU" dirty="0" err="1"/>
              <a:t>іноземних</a:t>
            </a:r>
            <a:r>
              <a:rPr lang="ru-RU" dirty="0"/>
              <a:t> держав. </a:t>
            </a:r>
            <a:r>
              <a:rPr lang="ru-RU" dirty="0" err="1"/>
              <a:t>Співпраця</a:t>
            </a:r>
            <a:r>
              <a:rPr lang="ru-RU" dirty="0"/>
              <a:t> </a:t>
            </a:r>
            <a:r>
              <a:rPr lang="ru-RU" dirty="0" err="1"/>
              <a:t>відбувається</a:t>
            </a:r>
            <a:r>
              <a:rPr lang="ru-RU" dirty="0"/>
              <a:t> на </a:t>
            </a:r>
            <a:r>
              <a:rPr lang="ru-RU" dirty="0" err="1"/>
              <a:t>підставі</a:t>
            </a:r>
            <a:r>
              <a:rPr lang="ru-RU" dirty="0"/>
              <a:t> </a:t>
            </a:r>
            <a:r>
              <a:rPr lang="ru-RU" dirty="0" err="1"/>
              <a:t>укладених</a:t>
            </a:r>
            <a:r>
              <a:rPr lang="ru-RU" dirty="0"/>
              <a:t> </a:t>
            </a:r>
            <a:r>
              <a:rPr lang="ru-RU" dirty="0" err="1"/>
              <a:t>договорів</a:t>
            </a:r>
            <a:r>
              <a:rPr lang="ru-RU" dirty="0"/>
              <a:t>, </a:t>
            </a:r>
            <a:r>
              <a:rPr lang="ru-RU" dirty="0" err="1"/>
              <a:t>меморандумів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в </a:t>
            </a:r>
            <a:r>
              <a:rPr lang="ru-RU" dirty="0" err="1"/>
              <a:t>інших</a:t>
            </a:r>
            <a:r>
              <a:rPr lang="ru-RU" dirty="0"/>
              <a:t> формах.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1085615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354842"/>
            <a:ext cx="10336410" cy="6250673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4. </a:t>
            </a:r>
            <a:r>
              <a:rPr lang="ru-RU" dirty="0" err="1"/>
              <a:t>Економічні</a:t>
            </a:r>
            <a:r>
              <a:rPr lang="ru-RU" dirty="0"/>
              <a:t> </a:t>
            </a:r>
            <a:r>
              <a:rPr lang="ru-RU" dirty="0" err="1"/>
              <a:t>нормативи</a:t>
            </a:r>
            <a:endParaRPr lang="ru-RU" dirty="0"/>
          </a:p>
          <a:p>
            <a:pPr marL="0" indent="0">
              <a:buNone/>
            </a:pPr>
            <a:r>
              <a:rPr lang="ru-RU" dirty="0" err="1"/>
              <a:t>Відповідно</a:t>
            </a:r>
            <a:r>
              <a:rPr lang="ru-RU" dirty="0"/>
              <a:t> до </a:t>
            </a:r>
            <a:r>
              <a:rPr lang="ru-RU" u="sng" dirty="0">
                <a:hlinkClick r:id="rId2"/>
              </a:rPr>
              <a:t>Закону </a:t>
            </a:r>
            <a:r>
              <a:rPr lang="ru-RU" u="sng" dirty="0" err="1">
                <a:hlinkClick r:id="rId2"/>
              </a:rPr>
              <a:t>України</a:t>
            </a:r>
            <a:r>
              <a:rPr lang="ru-RU" dirty="0"/>
              <a:t> "Про </a:t>
            </a:r>
            <a:r>
              <a:rPr lang="ru-RU" dirty="0" err="1"/>
              <a:t>Національний</a:t>
            </a:r>
            <a:r>
              <a:rPr lang="ru-RU" dirty="0"/>
              <a:t> банк </a:t>
            </a:r>
            <a:r>
              <a:rPr lang="ru-RU" dirty="0" err="1"/>
              <a:t>України</a:t>
            </a:r>
            <a:r>
              <a:rPr lang="ru-RU" dirty="0"/>
              <a:t>" та </a:t>
            </a:r>
            <a:r>
              <a:rPr lang="ru-RU" u="sng" dirty="0">
                <a:hlinkClick r:id="rId3"/>
              </a:rPr>
              <a:t>Закону </a:t>
            </a:r>
            <a:r>
              <a:rPr lang="ru-RU" u="sng" dirty="0" err="1">
                <a:hlinkClick r:id="rId3"/>
              </a:rPr>
              <a:t>України</a:t>
            </a:r>
            <a:r>
              <a:rPr lang="ru-RU" dirty="0"/>
              <a:t> "Про банки і </a:t>
            </a:r>
            <a:r>
              <a:rPr lang="ru-RU" dirty="0" err="1"/>
              <a:t>банківську</a:t>
            </a:r>
            <a:r>
              <a:rPr lang="ru-RU" dirty="0"/>
              <a:t> </a:t>
            </a:r>
            <a:r>
              <a:rPr lang="ru-RU" dirty="0" err="1"/>
              <a:t>діяльність</a:t>
            </a:r>
            <a:r>
              <a:rPr lang="ru-RU" dirty="0"/>
              <a:t>" </a:t>
            </a:r>
            <a:r>
              <a:rPr lang="ru-RU" dirty="0" err="1"/>
              <a:t>Національний</a:t>
            </a:r>
            <a:r>
              <a:rPr lang="ru-RU" dirty="0"/>
              <a:t> банк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 smtClean="0"/>
              <a:t>установлює</a:t>
            </a:r>
            <a:r>
              <a:rPr lang="ru-RU" dirty="0" smtClean="0"/>
              <a:t> </a:t>
            </a:r>
            <a:r>
              <a:rPr lang="ru-RU" dirty="0"/>
              <a:t>порядок </a:t>
            </a:r>
            <a:r>
              <a:rPr lang="ru-RU" dirty="0" err="1"/>
              <a:t>визначення</a:t>
            </a:r>
            <a:r>
              <a:rPr lang="ru-RU" dirty="0"/>
              <a:t> регулятивного </a:t>
            </a:r>
            <a:r>
              <a:rPr lang="ru-RU" dirty="0" err="1"/>
              <a:t>капіталу</a:t>
            </a:r>
            <a:r>
              <a:rPr lang="ru-RU" dirty="0"/>
              <a:t> банку та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економічні</a:t>
            </a:r>
            <a:r>
              <a:rPr lang="ru-RU" dirty="0"/>
              <a:t> </a:t>
            </a:r>
            <a:r>
              <a:rPr lang="ru-RU" dirty="0" err="1"/>
              <a:t>нормативи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є </a:t>
            </a:r>
            <a:r>
              <a:rPr lang="ru-RU" dirty="0" err="1"/>
              <a:t>обов'язковими</a:t>
            </a:r>
            <a:r>
              <a:rPr lang="ru-RU" dirty="0"/>
              <a:t> до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всіма</a:t>
            </a:r>
            <a:r>
              <a:rPr lang="ru-RU" dirty="0"/>
              <a:t> банками:</a:t>
            </a:r>
          </a:p>
          <a:p>
            <a:r>
              <a:rPr lang="ru-RU" dirty="0" err="1" smtClean="0"/>
              <a:t>нормативи</a:t>
            </a:r>
            <a:r>
              <a:rPr lang="ru-RU" dirty="0" smtClean="0"/>
              <a:t> </a:t>
            </a:r>
            <a:r>
              <a:rPr lang="ru-RU" dirty="0" err="1"/>
              <a:t>капіталу</a:t>
            </a:r>
            <a:r>
              <a:rPr lang="ru-RU" dirty="0"/>
              <a:t>:</a:t>
            </a:r>
          </a:p>
          <a:p>
            <a:r>
              <a:rPr lang="ru-RU" dirty="0" err="1"/>
              <a:t>мінімального</a:t>
            </a:r>
            <a:r>
              <a:rPr lang="ru-RU" dirty="0"/>
              <a:t> </a:t>
            </a:r>
            <a:r>
              <a:rPr lang="ru-RU" dirty="0" err="1"/>
              <a:t>розміру</a:t>
            </a:r>
            <a:r>
              <a:rPr lang="ru-RU" dirty="0"/>
              <a:t> регулятивного </a:t>
            </a:r>
            <a:r>
              <a:rPr lang="ru-RU" dirty="0" err="1"/>
              <a:t>капіталу</a:t>
            </a:r>
            <a:r>
              <a:rPr lang="ru-RU" dirty="0"/>
              <a:t> (Н1),</a:t>
            </a:r>
          </a:p>
          <a:p>
            <a:r>
              <a:rPr lang="ru-RU" dirty="0" err="1"/>
              <a:t>достатності</a:t>
            </a:r>
            <a:r>
              <a:rPr lang="ru-RU" dirty="0"/>
              <a:t> регулятивного </a:t>
            </a:r>
            <a:r>
              <a:rPr lang="ru-RU" dirty="0" err="1"/>
              <a:t>капіталу</a:t>
            </a:r>
            <a:r>
              <a:rPr lang="ru-RU" dirty="0"/>
              <a:t> (Н</a:t>
            </a:r>
            <a:r>
              <a:rPr lang="ru-RU" b="1" baseline="-25000" dirty="0"/>
              <a:t>РК</a:t>
            </a:r>
            <a:r>
              <a:rPr lang="ru-RU" dirty="0" smtClean="0"/>
              <a:t>);</a:t>
            </a:r>
          </a:p>
          <a:p>
            <a:r>
              <a:rPr lang="ru-RU" dirty="0" err="1"/>
              <a:t>достатності</a:t>
            </a:r>
            <a:r>
              <a:rPr lang="ru-RU" dirty="0"/>
              <a:t> </a:t>
            </a:r>
            <a:r>
              <a:rPr lang="ru-RU" dirty="0" err="1"/>
              <a:t>капіталу</a:t>
            </a:r>
            <a:r>
              <a:rPr lang="ru-RU" dirty="0"/>
              <a:t> 1 </a:t>
            </a:r>
            <a:r>
              <a:rPr lang="ru-RU" dirty="0" err="1"/>
              <a:t>рівня</a:t>
            </a:r>
            <a:r>
              <a:rPr lang="ru-RU" dirty="0"/>
              <a:t> (Н</a:t>
            </a:r>
            <a:r>
              <a:rPr lang="ru-RU" b="1" baseline="-25000" dirty="0"/>
              <a:t>К1</a:t>
            </a:r>
            <a:r>
              <a:rPr lang="ru-RU" dirty="0" smtClean="0"/>
              <a:t>);</a:t>
            </a:r>
          </a:p>
          <a:p>
            <a:r>
              <a:rPr lang="ru-RU" dirty="0" err="1"/>
              <a:t>достатності</a:t>
            </a:r>
            <a:r>
              <a:rPr lang="ru-RU" dirty="0"/>
              <a:t> основного </a:t>
            </a:r>
            <a:r>
              <a:rPr lang="ru-RU" dirty="0" err="1"/>
              <a:t>капіталу</a:t>
            </a:r>
            <a:r>
              <a:rPr lang="ru-RU" dirty="0"/>
              <a:t> 1 </a:t>
            </a:r>
            <a:r>
              <a:rPr lang="ru-RU" dirty="0" err="1"/>
              <a:t>рівня</a:t>
            </a:r>
            <a:r>
              <a:rPr lang="ru-RU" dirty="0"/>
              <a:t> (Н</a:t>
            </a:r>
            <a:r>
              <a:rPr lang="ru-RU" b="1" baseline="-25000" dirty="0"/>
              <a:t>ОК1</a:t>
            </a:r>
            <a:r>
              <a:rPr lang="ru-RU" dirty="0"/>
              <a:t>);</a:t>
            </a:r>
          </a:p>
          <a:p>
            <a:r>
              <a:rPr lang="ru-RU" dirty="0" err="1" smtClean="0"/>
              <a:t>нормативи</a:t>
            </a:r>
            <a:r>
              <a:rPr lang="ru-RU" dirty="0" smtClean="0"/>
              <a:t> </a:t>
            </a:r>
            <a:r>
              <a:rPr lang="ru-RU" dirty="0" err="1"/>
              <a:t>ліквідності</a:t>
            </a:r>
            <a:r>
              <a:rPr lang="ru-RU" dirty="0" smtClean="0"/>
              <a:t>:</a:t>
            </a:r>
          </a:p>
          <a:p>
            <a:r>
              <a:rPr lang="ru-RU" dirty="0" err="1"/>
              <a:t>коефіцієнт</a:t>
            </a:r>
            <a:r>
              <a:rPr lang="ru-RU" dirty="0"/>
              <a:t> </a:t>
            </a:r>
            <a:r>
              <a:rPr lang="ru-RU" dirty="0" err="1"/>
              <a:t>покриття</a:t>
            </a:r>
            <a:r>
              <a:rPr lang="ru-RU" dirty="0"/>
              <a:t> </a:t>
            </a:r>
            <a:r>
              <a:rPr lang="ru-RU" dirty="0" err="1"/>
              <a:t>ліквідністю</a:t>
            </a:r>
            <a:r>
              <a:rPr lang="ru-RU" dirty="0"/>
              <a:t> (</a:t>
            </a:r>
            <a:r>
              <a:rPr lang="en-US" dirty="0"/>
              <a:t>LCR) </a:t>
            </a:r>
            <a:r>
              <a:rPr lang="ru-RU" dirty="0"/>
              <a:t>за </a:t>
            </a:r>
            <a:r>
              <a:rPr lang="ru-RU" dirty="0" err="1"/>
              <a:t>всіма</a:t>
            </a:r>
            <a:r>
              <a:rPr lang="ru-RU" dirty="0"/>
              <a:t> валютами (</a:t>
            </a:r>
            <a:r>
              <a:rPr lang="en-US" dirty="0"/>
              <a:t>LCR</a:t>
            </a:r>
            <a:r>
              <a:rPr lang="en-US" b="1" baseline="-25000" dirty="0"/>
              <a:t>BB</a:t>
            </a:r>
            <a:r>
              <a:rPr lang="en-US" dirty="0"/>
              <a:t>) </a:t>
            </a:r>
            <a:r>
              <a:rPr lang="ru-RU" dirty="0"/>
              <a:t>та в </a:t>
            </a:r>
            <a:r>
              <a:rPr lang="ru-RU" dirty="0" err="1"/>
              <a:t>іноземній</a:t>
            </a:r>
            <a:r>
              <a:rPr lang="ru-RU" dirty="0"/>
              <a:t> </a:t>
            </a:r>
            <a:r>
              <a:rPr lang="ru-RU" dirty="0" err="1"/>
              <a:t>валюті</a:t>
            </a:r>
            <a:r>
              <a:rPr lang="ru-RU" dirty="0"/>
              <a:t> (</a:t>
            </a:r>
            <a:r>
              <a:rPr lang="en-US" dirty="0"/>
              <a:t>LCR</a:t>
            </a:r>
            <a:r>
              <a:rPr lang="en-US" b="1" baseline="-25000" dirty="0"/>
              <a:t>IB</a:t>
            </a:r>
            <a:r>
              <a:rPr lang="en-US" dirty="0"/>
              <a:t>);</a:t>
            </a:r>
          </a:p>
          <a:p>
            <a:r>
              <a:rPr lang="ru-RU" dirty="0" err="1"/>
              <a:t>коефіцієнт</a:t>
            </a:r>
            <a:r>
              <a:rPr lang="ru-RU" dirty="0"/>
              <a:t> чистого </a:t>
            </a:r>
            <a:r>
              <a:rPr lang="ru-RU" dirty="0" err="1"/>
              <a:t>стабільного</a:t>
            </a:r>
            <a:r>
              <a:rPr lang="ru-RU" dirty="0"/>
              <a:t> </a:t>
            </a:r>
            <a:r>
              <a:rPr lang="ru-RU" dirty="0" err="1"/>
              <a:t>фінансування</a:t>
            </a:r>
            <a:r>
              <a:rPr lang="ru-RU" dirty="0"/>
              <a:t> (NSFR</a:t>
            </a:r>
            <a:r>
              <a:rPr lang="ru-RU" dirty="0" smtClean="0"/>
              <a:t>);</a:t>
            </a:r>
          </a:p>
          <a:p>
            <a:r>
              <a:rPr lang="ru-RU" dirty="0" err="1"/>
              <a:t>нормативи</a:t>
            </a:r>
            <a:r>
              <a:rPr lang="ru-RU" dirty="0"/>
              <a:t> кредитного </a:t>
            </a:r>
            <a:r>
              <a:rPr lang="ru-RU" dirty="0" err="1"/>
              <a:t>ризику</a:t>
            </a:r>
            <a:r>
              <a:rPr lang="ru-RU" dirty="0"/>
              <a:t>:</a:t>
            </a:r>
          </a:p>
          <a:p>
            <a:r>
              <a:rPr lang="ru-RU" dirty="0"/>
              <a:t>максимального </a:t>
            </a:r>
            <a:r>
              <a:rPr lang="ru-RU" dirty="0" err="1"/>
              <a:t>розміру</a:t>
            </a:r>
            <a:r>
              <a:rPr lang="ru-RU" dirty="0"/>
              <a:t> кредитного </a:t>
            </a:r>
            <a:r>
              <a:rPr lang="ru-RU" dirty="0" err="1"/>
              <a:t>ризику</a:t>
            </a:r>
            <a:r>
              <a:rPr lang="ru-RU" dirty="0"/>
              <a:t> на одного контрагента (Н7),</a:t>
            </a:r>
          </a:p>
          <a:p>
            <a:r>
              <a:rPr lang="ru-RU" dirty="0"/>
              <a:t>великих </a:t>
            </a:r>
            <a:r>
              <a:rPr lang="ru-RU" dirty="0" err="1"/>
              <a:t>кредитних</a:t>
            </a:r>
            <a:r>
              <a:rPr lang="ru-RU" dirty="0"/>
              <a:t> </a:t>
            </a:r>
            <a:r>
              <a:rPr lang="ru-RU" dirty="0" err="1"/>
              <a:t>ризиків</a:t>
            </a:r>
            <a:r>
              <a:rPr lang="ru-RU" dirty="0"/>
              <a:t> (Н8),</a:t>
            </a:r>
          </a:p>
          <a:p>
            <a:r>
              <a:rPr lang="ru-RU" dirty="0"/>
              <a:t>максимального </a:t>
            </a:r>
            <a:r>
              <a:rPr lang="ru-RU" dirty="0" err="1"/>
              <a:t>розміру</a:t>
            </a:r>
            <a:r>
              <a:rPr lang="ru-RU" dirty="0"/>
              <a:t> кредитного </a:t>
            </a:r>
            <a:r>
              <a:rPr lang="ru-RU" dirty="0" err="1"/>
              <a:t>ризику</a:t>
            </a:r>
            <a:r>
              <a:rPr lang="ru-RU" dirty="0"/>
              <a:t> за </a:t>
            </a:r>
            <a:r>
              <a:rPr lang="ru-RU" dirty="0" err="1"/>
              <a:t>операціями</a:t>
            </a:r>
            <a:r>
              <a:rPr lang="ru-RU" dirty="0"/>
              <a:t> з </a:t>
            </a:r>
            <a:r>
              <a:rPr lang="ru-RU" dirty="0" err="1"/>
              <a:t>пов'язаними</a:t>
            </a:r>
            <a:r>
              <a:rPr lang="ru-RU" dirty="0"/>
              <a:t> з банком особами (Н9);</a:t>
            </a:r>
          </a:p>
          <a:p>
            <a:r>
              <a:rPr lang="ru-RU" dirty="0" err="1"/>
              <a:t>нормативи</a:t>
            </a:r>
            <a:r>
              <a:rPr lang="ru-RU" dirty="0"/>
              <a:t> </a:t>
            </a:r>
            <a:r>
              <a:rPr lang="ru-RU" dirty="0" err="1"/>
              <a:t>інвестування</a:t>
            </a:r>
            <a:r>
              <a:rPr lang="ru-RU" dirty="0"/>
              <a:t>:</a:t>
            </a:r>
          </a:p>
          <a:p>
            <a:r>
              <a:rPr lang="ru-RU" dirty="0" err="1"/>
              <a:t>інвестування</a:t>
            </a:r>
            <a:r>
              <a:rPr lang="ru-RU" dirty="0"/>
              <a:t> в </a:t>
            </a:r>
            <a:r>
              <a:rPr lang="ru-RU" dirty="0" err="1"/>
              <a:t>цінні</a:t>
            </a:r>
            <a:r>
              <a:rPr lang="ru-RU" dirty="0"/>
              <a:t> </a:t>
            </a:r>
            <a:r>
              <a:rPr lang="ru-RU" dirty="0" err="1"/>
              <a:t>папери</a:t>
            </a:r>
            <a:r>
              <a:rPr lang="ru-RU" dirty="0"/>
              <a:t> </a:t>
            </a:r>
            <a:r>
              <a:rPr lang="ru-RU" dirty="0" err="1"/>
              <a:t>окремо</a:t>
            </a:r>
            <a:r>
              <a:rPr lang="ru-RU" dirty="0"/>
              <a:t> за кожною </a:t>
            </a:r>
            <a:r>
              <a:rPr lang="ru-RU" dirty="0" err="1"/>
              <a:t>установою</a:t>
            </a:r>
            <a:r>
              <a:rPr lang="ru-RU" dirty="0"/>
              <a:t> (Н11)-</a:t>
            </a:r>
            <a:r>
              <a:rPr lang="ru-RU" b="1" baseline="30000" dirty="0"/>
              <a:t>-1</a:t>
            </a:r>
            <a:r>
              <a:rPr lang="ru-RU" dirty="0"/>
              <a:t>,</a:t>
            </a:r>
          </a:p>
          <a:p>
            <a:r>
              <a:rPr lang="ru-RU" dirty="0" err="1"/>
              <a:t>загальної</a:t>
            </a:r>
            <a:r>
              <a:rPr lang="ru-RU" dirty="0"/>
              <a:t> </a:t>
            </a:r>
            <a:r>
              <a:rPr lang="ru-RU" dirty="0" err="1"/>
              <a:t>суми</a:t>
            </a:r>
            <a:r>
              <a:rPr lang="ru-RU" dirty="0"/>
              <a:t> </a:t>
            </a:r>
            <a:r>
              <a:rPr lang="ru-RU" dirty="0" err="1"/>
              <a:t>інвестування</a:t>
            </a:r>
            <a:r>
              <a:rPr lang="ru-RU" dirty="0"/>
              <a:t> (Н12</a:t>
            </a:r>
            <a:r>
              <a:rPr lang="ru-RU" dirty="0" smtClean="0"/>
              <a:t>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91979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423081"/>
            <a:ext cx="9995215" cy="5773003"/>
          </a:xfrm>
        </p:spPr>
        <p:txBody>
          <a:bodyPr>
            <a:normAutofit/>
          </a:bodyPr>
          <a:lstStyle/>
          <a:p>
            <a:r>
              <a:rPr lang="ru-RU" dirty="0" err="1"/>
              <a:t>Мінімальний</a:t>
            </a:r>
            <a:r>
              <a:rPr lang="ru-RU" dirty="0"/>
              <a:t> </a:t>
            </a:r>
            <a:r>
              <a:rPr lang="ru-RU" dirty="0" err="1"/>
              <a:t>розмір</a:t>
            </a:r>
            <a:r>
              <a:rPr lang="ru-RU" dirty="0"/>
              <a:t> регулятивного </a:t>
            </a:r>
            <a:r>
              <a:rPr lang="ru-RU" dirty="0" err="1"/>
              <a:t>капіталу</a:t>
            </a:r>
            <a:r>
              <a:rPr lang="ru-RU" dirty="0"/>
              <a:t> банку (Н1)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становити</a:t>
            </a:r>
            <a:r>
              <a:rPr lang="ru-RU" dirty="0"/>
              <a:t> 200 млн грн</a:t>
            </a:r>
            <a:r>
              <a:rPr lang="ru-RU" dirty="0" smtClean="0"/>
              <a:t>.</a:t>
            </a:r>
          </a:p>
          <a:p>
            <a:r>
              <a:rPr lang="ru-RU" b="1" dirty="0"/>
              <a:t>Норматив </a:t>
            </a:r>
            <a:r>
              <a:rPr lang="ru-RU" b="1" dirty="0" err="1"/>
              <a:t>достатності</a:t>
            </a:r>
            <a:r>
              <a:rPr lang="ru-RU" b="1" dirty="0"/>
              <a:t> регулятивного </a:t>
            </a:r>
            <a:r>
              <a:rPr lang="ru-RU" b="1" dirty="0" err="1"/>
              <a:t>капіталу</a:t>
            </a:r>
            <a:r>
              <a:rPr lang="ru-RU" b="1" dirty="0"/>
              <a:t> (Н</a:t>
            </a:r>
            <a:r>
              <a:rPr lang="ru-RU" b="1" baseline="-25000" dirty="0"/>
              <a:t>РК</a:t>
            </a:r>
            <a:r>
              <a:rPr lang="ru-RU" b="1" dirty="0" smtClean="0"/>
              <a:t>)</a:t>
            </a:r>
          </a:p>
          <a:p>
            <a:r>
              <a:rPr lang="ru-RU" dirty="0"/>
              <a:t>Норматив </a:t>
            </a:r>
            <a:r>
              <a:rPr lang="ru-RU" dirty="0" err="1"/>
              <a:t>достатності</a:t>
            </a:r>
            <a:r>
              <a:rPr lang="ru-RU" dirty="0"/>
              <a:t> регулятивного </a:t>
            </a:r>
            <a:r>
              <a:rPr lang="ru-RU" dirty="0" err="1"/>
              <a:t>капіталу</a:t>
            </a:r>
            <a:r>
              <a:rPr lang="ru-RU" dirty="0"/>
              <a:t> (Н</a:t>
            </a:r>
            <a:r>
              <a:rPr lang="ru-RU" b="1" baseline="-25000" dirty="0"/>
              <a:t>РК</a:t>
            </a:r>
            <a:r>
              <a:rPr lang="ru-RU" dirty="0"/>
              <a:t>) </a:t>
            </a:r>
            <a:r>
              <a:rPr lang="ru-RU" dirty="0" err="1"/>
              <a:t>розраховується</a:t>
            </a:r>
            <a:r>
              <a:rPr lang="ru-RU" dirty="0"/>
              <a:t> як </a:t>
            </a:r>
            <a:r>
              <a:rPr lang="ru-RU" dirty="0" err="1"/>
              <a:t>відношення</a:t>
            </a:r>
            <a:r>
              <a:rPr lang="ru-RU" dirty="0"/>
              <a:t> </a:t>
            </a:r>
            <a:r>
              <a:rPr lang="ru-RU" dirty="0" err="1"/>
              <a:t>розміру</a:t>
            </a:r>
            <a:r>
              <a:rPr lang="ru-RU" dirty="0"/>
              <a:t> регулятивного </a:t>
            </a:r>
            <a:r>
              <a:rPr lang="ru-RU" dirty="0" err="1"/>
              <a:t>капіталу</a:t>
            </a:r>
            <a:r>
              <a:rPr lang="ru-RU" dirty="0"/>
              <a:t> до </a:t>
            </a:r>
            <a:r>
              <a:rPr lang="ru-RU" dirty="0" err="1"/>
              <a:t>сукупної</a:t>
            </a:r>
            <a:r>
              <a:rPr lang="ru-RU" dirty="0"/>
              <a:t> </a:t>
            </a:r>
            <a:r>
              <a:rPr lang="ru-RU" dirty="0" err="1"/>
              <a:t>експозиції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ризиком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Мінімальне</a:t>
            </a:r>
            <a:r>
              <a:rPr lang="ru-RU" dirty="0" smtClean="0"/>
              <a:t> </a:t>
            </a:r>
            <a:r>
              <a:rPr lang="ru-RU" dirty="0" err="1"/>
              <a:t>значення</a:t>
            </a:r>
            <a:r>
              <a:rPr lang="ru-RU" dirty="0"/>
              <a:t> нормативу </a:t>
            </a:r>
            <a:r>
              <a:rPr lang="ru-RU" dirty="0" err="1"/>
              <a:t>достатності</a:t>
            </a:r>
            <a:r>
              <a:rPr lang="ru-RU" dirty="0"/>
              <a:t> регулятивного </a:t>
            </a:r>
            <a:r>
              <a:rPr lang="ru-RU" dirty="0" err="1"/>
              <a:t>капіталу</a:t>
            </a:r>
            <a:r>
              <a:rPr lang="ru-RU" dirty="0"/>
              <a:t> (Н</a:t>
            </a:r>
            <a:r>
              <a:rPr lang="ru-RU" b="1" baseline="-25000" dirty="0"/>
              <a:t>РК</a:t>
            </a:r>
            <a:r>
              <a:rPr lang="ru-RU" dirty="0"/>
              <a:t>) для </a:t>
            </a:r>
            <a:r>
              <a:rPr lang="ru-RU" dirty="0" err="1"/>
              <a:t>банків</a:t>
            </a:r>
            <a:r>
              <a:rPr lang="ru-RU" dirty="0"/>
              <a:t> становить:</a:t>
            </a:r>
          </a:p>
          <a:p>
            <a:r>
              <a:rPr lang="ru-RU" dirty="0"/>
              <a:t>1) до 31 </a:t>
            </a:r>
            <a:r>
              <a:rPr lang="ru-RU" dirty="0" err="1"/>
              <a:t>грудня</a:t>
            </a:r>
            <a:r>
              <a:rPr lang="ru-RU" dirty="0"/>
              <a:t> 2024 року (</a:t>
            </a:r>
            <a:r>
              <a:rPr lang="ru-RU" dirty="0" err="1"/>
              <a:t>включно</a:t>
            </a:r>
            <a:r>
              <a:rPr lang="ru-RU" dirty="0"/>
              <a:t>) - 8,5 </a:t>
            </a:r>
            <a:r>
              <a:rPr lang="ru-RU" dirty="0" err="1"/>
              <a:t>відсотка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сукупної</a:t>
            </a:r>
            <a:r>
              <a:rPr lang="ru-RU" dirty="0"/>
              <a:t> </a:t>
            </a:r>
            <a:r>
              <a:rPr lang="ru-RU" dirty="0" err="1"/>
              <a:t>експозиції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ризиком</a:t>
            </a:r>
            <a:r>
              <a:rPr lang="ru-RU" dirty="0"/>
              <a:t>;</a:t>
            </a:r>
          </a:p>
          <a:p>
            <a:r>
              <a:rPr lang="ru-RU" dirty="0"/>
              <a:t>2) до 30 </a:t>
            </a:r>
            <a:r>
              <a:rPr lang="ru-RU" dirty="0" err="1"/>
              <a:t>червня</a:t>
            </a:r>
            <a:r>
              <a:rPr lang="ru-RU" dirty="0"/>
              <a:t> 2025 року (</a:t>
            </a:r>
            <a:r>
              <a:rPr lang="ru-RU" dirty="0" err="1"/>
              <a:t>включно</a:t>
            </a:r>
            <a:r>
              <a:rPr lang="ru-RU" dirty="0"/>
              <a:t>) - 9,25 </a:t>
            </a:r>
            <a:r>
              <a:rPr lang="ru-RU" dirty="0" err="1"/>
              <a:t>відсотка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сукупної</a:t>
            </a:r>
            <a:r>
              <a:rPr lang="ru-RU" dirty="0"/>
              <a:t> </a:t>
            </a:r>
            <a:r>
              <a:rPr lang="ru-RU" dirty="0" err="1"/>
              <a:t>експозиції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ризиком</a:t>
            </a:r>
            <a:r>
              <a:rPr lang="ru-RU" dirty="0"/>
              <a:t>;</a:t>
            </a:r>
          </a:p>
          <a:p>
            <a:r>
              <a:rPr lang="ru-RU" dirty="0"/>
              <a:t>3) </a:t>
            </a:r>
            <a:r>
              <a:rPr lang="ru-RU" dirty="0" err="1"/>
              <a:t>із</a:t>
            </a:r>
            <a:r>
              <a:rPr lang="ru-RU" dirty="0"/>
              <a:t> 01 </a:t>
            </a:r>
            <a:r>
              <a:rPr lang="ru-RU" dirty="0" err="1"/>
              <a:t>липня</a:t>
            </a:r>
            <a:r>
              <a:rPr lang="ru-RU" dirty="0"/>
              <a:t> 2025 року - 10 </a:t>
            </a:r>
            <a:r>
              <a:rPr lang="ru-RU" dirty="0" err="1"/>
              <a:t>відсотків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сукупної</a:t>
            </a:r>
            <a:r>
              <a:rPr lang="ru-RU" dirty="0"/>
              <a:t> </a:t>
            </a:r>
            <a:r>
              <a:rPr lang="ru-RU" dirty="0" err="1"/>
              <a:t>експозиції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ризиком</a:t>
            </a:r>
            <a:r>
              <a:rPr lang="ru-RU" dirty="0"/>
              <a:t>.</a:t>
            </a:r>
          </a:p>
          <a:p>
            <a:r>
              <a:rPr lang="ru-RU" dirty="0" smtClean="0"/>
              <a:t>1.8</a:t>
            </a:r>
            <a:r>
              <a:rPr lang="ru-RU" dirty="0"/>
              <a:t>. </a:t>
            </a:r>
            <a:r>
              <a:rPr lang="ru-RU" dirty="0" err="1"/>
              <a:t>Мінімальне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ru-RU" dirty="0"/>
              <a:t> нормативу </a:t>
            </a:r>
            <a:r>
              <a:rPr lang="ru-RU" dirty="0" err="1"/>
              <a:t>достатності</a:t>
            </a:r>
            <a:r>
              <a:rPr lang="ru-RU" dirty="0"/>
              <a:t> регулятивного </a:t>
            </a:r>
            <a:r>
              <a:rPr lang="ru-RU" dirty="0" err="1"/>
              <a:t>капіталу</a:t>
            </a:r>
            <a:r>
              <a:rPr lang="ru-RU" dirty="0"/>
              <a:t> (Н</a:t>
            </a:r>
            <a:r>
              <a:rPr lang="ru-RU" b="1" baseline="-25000" dirty="0"/>
              <a:t>РК</a:t>
            </a:r>
            <a:r>
              <a:rPr lang="ru-RU" dirty="0"/>
              <a:t>) для </a:t>
            </a:r>
            <a:r>
              <a:rPr lang="ru-RU" dirty="0" err="1"/>
              <a:t>банків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розпочинають</a:t>
            </a:r>
            <a:r>
              <a:rPr lang="ru-RU" dirty="0"/>
              <a:t> </a:t>
            </a:r>
            <a:r>
              <a:rPr lang="ru-RU" dirty="0" err="1"/>
              <a:t>банківську</a:t>
            </a:r>
            <a:r>
              <a:rPr lang="ru-RU" dirty="0"/>
              <a:t> </a:t>
            </a:r>
            <a:r>
              <a:rPr lang="ru-RU" dirty="0" err="1"/>
              <a:t>діяльність</a:t>
            </a:r>
            <a:r>
              <a:rPr lang="ru-RU" dirty="0"/>
              <a:t>, становить:</a:t>
            </a:r>
          </a:p>
          <a:p>
            <a:r>
              <a:rPr lang="ru-RU" dirty="0"/>
              <a:t>1) </a:t>
            </a:r>
            <a:r>
              <a:rPr lang="ru-RU" dirty="0" err="1"/>
              <a:t>протягом</a:t>
            </a:r>
            <a:r>
              <a:rPr lang="ru-RU" dirty="0"/>
              <a:t> перших 12 </a:t>
            </a:r>
            <a:r>
              <a:rPr lang="ru-RU" dirty="0" err="1"/>
              <a:t>місяців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(</a:t>
            </a:r>
            <a:r>
              <a:rPr lang="ru-RU" dirty="0" err="1"/>
              <a:t>із</a:t>
            </a:r>
            <a:r>
              <a:rPr lang="ru-RU" dirty="0"/>
              <a:t> дня </a:t>
            </a:r>
            <a:r>
              <a:rPr lang="ru-RU" dirty="0" err="1"/>
              <a:t>отримання</a:t>
            </a:r>
            <a:r>
              <a:rPr lang="ru-RU" dirty="0"/>
              <a:t> </a:t>
            </a:r>
            <a:r>
              <a:rPr lang="ru-RU" dirty="0" err="1"/>
              <a:t>ліцензії</a:t>
            </a:r>
            <a:r>
              <a:rPr lang="ru-RU" dirty="0"/>
              <a:t>) - 15 </a:t>
            </a:r>
            <a:r>
              <a:rPr lang="ru-RU" dirty="0" err="1"/>
              <a:t>відсотків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сукупної</a:t>
            </a:r>
            <a:r>
              <a:rPr lang="ru-RU" dirty="0"/>
              <a:t> </a:t>
            </a:r>
            <a:r>
              <a:rPr lang="ru-RU" dirty="0" err="1"/>
              <a:t>експозиції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ризиком</a:t>
            </a:r>
            <a:r>
              <a:rPr lang="ru-RU" dirty="0"/>
              <a:t>;</a:t>
            </a:r>
          </a:p>
          <a:p>
            <a:r>
              <a:rPr lang="ru-RU" dirty="0"/>
              <a:t>2) </a:t>
            </a:r>
            <a:r>
              <a:rPr lang="ru-RU" dirty="0" err="1"/>
              <a:t>протягом</a:t>
            </a:r>
            <a:r>
              <a:rPr lang="ru-RU" dirty="0"/>
              <a:t> </a:t>
            </a:r>
            <a:r>
              <a:rPr lang="ru-RU" dirty="0" err="1"/>
              <a:t>наступних</a:t>
            </a:r>
            <a:r>
              <a:rPr lang="ru-RU" dirty="0"/>
              <a:t> 12 </a:t>
            </a:r>
            <a:r>
              <a:rPr lang="ru-RU" dirty="0" err="1"/>
              <a:t>місяців</a:t>
            </a:r>
            <a:r>
              <a:rPr lang="ru-RU" dirty="0"/>
              <a:t> - 12 </a:t>
            </a:r>
            <a:r>
              <a:rPr lang="ru-RU" dirty="0" err="1"/>
              <a:t>відсотків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сукупної</a:t>
            </a:r>
            <a:r>
              <a:rPr lang="ru-RU" dirty="0"/>
              <a:t> </a:t>
            </a:r>
            <a:r>
              <a:rPr lang="ru-RU" dirty="0" err="1"/>
              <a:t>експозиції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ризиком</a:t>
            </a:r>
            <a:r>
              <a:rPr lang="ru-RU" dirty="0"/>
              <a:t>;</a:t>
            </a:r>
          </a:p>
          <a:p>
            <a:r>
              <a:rPr lang="ru-RU" dirty="0"/>
              <a:t>3) </a:t>
            </a:r>
            <a:r>
              <a:rPr lang="ru-RU" dirty="0" err="1"/>
              <a:t>надалі</a:t>
            </a:r>
            <a:r>
              <a:rPr lang="ru-RU" dirty="0"/>
              <a:t> - 10 </a:t>
            </a:r>
            <a:r>
              <a:rPr lang="ru-RU" dirty="0" err="1"/>
              <a:t>відсотків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сукупної</a:t>
            </a:r>
            <a:r>
              <a:rPr lang="ru-RU" dirty="0"/>
              <a:t> </a:t>
            </a:r>
            <a:r>
              <a:rPr lang="ru-RU" dirty="0" err="1"/>
              <a:t>експозиції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ризиком</a:t>
            </a:r>
            <a:r>
              <a:rPr lang="ru-RU" dirty="0"/>
              <a:t>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3346331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368491"/>
            <a:ext cx="8596668" cy="5672872"/>
          </a:xfrm>
        </p:spPr>
        <p:txBody>
          <a:bodyPr/>
          <a:lstStyle/>
          <a:p>
            <a:r>
              <a:rPr lang="ru-RU" b="1" dirty="0"/>
              <a:t>Норматив </a:t>
            </a:r>
            <a:r>
              <a:rPr lang="ru-RU" b="1" dirty="0" err="1"/>
              <a:t>достатності</a:t>
            </a:r>
            <a:r>
              <a:rPr lang="ru-RU" b="1" dirty="0"/>
              <a:t> </a:t>
            </a:r>
            <a:r>
              <a:rPr lang="ru-RU" b="1" dirty="0" err="1"/>
              <a:t>капіталу</a:t>
            </a:r>
            <a:r>
              <a:rPr lang="ru-RU" b="1" dirty="0"/>
              <a:t> 1 </a:t>
            </a:r>
            <a:r>
              <a:rPr lang="ru-RU" b="1" dirty="0" err="1"/>
              <a:t>рівня</a:t>
            </a:r>
            <a:r>
              <a:rPr lang="ru-RU" b="1" dirty="0"/>
              <a:t> (Н</a:t>
            </a:r>
            <a:r>
              <a:rPr lang="ru-RU" b="1" baseline="-25000" dirty="0"/>
              <a:t>К1</a:t>
            </a:r>
            <a:r>
              <a:rPr lang="ru-RU" b="1" dirty="0"/>
              <a:t>), норматив </a:t>
            </a:r>
            <a:r>
              <a:rPr lang="ru-RU" b="1" dirty="0" err="1"/>
              <a:t>достатності</a:t>
            </a:r>
            <a:r>
              <a:rPr lang="ru-RU" b="1" dirty="0"/>
              <a:t> основного </a:t>
            </a:r>
            <a:r>
              <a:rPr lang="ru-RU" b="1" dirty="0" err="1"/>
              <a:t>капіталу</a:t>
            </a:r>
            <a:r>
              <a:rPr lang="ru-RU" b="1" dirty="0"/>
              <a:t> 1 </a:t>
            </a:r>
            <a:r>
              <a:rPr lang="ru-RU" b="1" dirty="0" err="1"/>
              <a:t>рівня</a:t>
            </a:r>
            <a:r>
              <a:rPr lang="ru-RU" b="1" dirty="0"/>
              <a:t> (Н</a:t>
            </a:r>
            <a:r>
              <a:rPr lang="ru-RU" b="1" baseline="-25000" dirty="0"/>
              <a:t>ОК1</a:t>
            </a:r>
            <a:r>
              <a:rPr lang="ru-RU" b="1" dirty="0"/>
              <a:t>)</a:t>
            </a:r>
            <a:endParaRPr lang="ru-RU" dirty="0"/>
          </a:p>
          <a:p>
            <a:r>
              <a:rPr lang="ru-RU" dirty="0"/>
              <a:t>1. Банк </a:t>
            </a:r>
            <a:r>
              <a:rPr lang="ru-RU" dirty="0" err="1"/>
              <a:t>розраховує</a:t>
            </a:r>
            <a:r>
              <a:rPr lang="ru-RU" dirty="0"/>
              <a:t> норматив </a:t>
            </a:r>
            <a:r>
              <a:rPr lang="ru-RU" dirty="0" err="1"/>
              <a:t>достатності</a:t>
            </a:r>
            <a:r>
              <a:rPr lang="ru-RU" dirty="0"/>
              <a:t> </a:t>
            </a:r>
            <a:r>
              <a:rPr lang="ru-RU" dirty="0" err="1"/>
              <a:t>капіталу</a:t>
            </a:r>
            <a:r>
              <a:rPr lang="ru-RU" dirty="0"/>
              <a:t> 1 </a:t>
            </a:r>
            <a:r>
              <a:rPr lang="ru-RU" dirty="0" err="1"/>
              <a:t>рівня</a:t>
            </a:r>
            <a:r>
              <a:rPr lang="ru-RU" dirty="0"/>
              <a:t> (Н</a:t>
            </a:r>
            <a:r>
              <a:rPr lang="ru-RU" b="1" baseline="-25000" dirty="0"/>
              <a:t>К1</a:t>
            </a:r>
            <a:r>
              <a:rPr lang="ru-RU" dirty="0"/>
              <a:t>) як </a:t>
            </a:r>
            <a:r>
              <a:rPr lang="ru-RU" dirty="0" err="1"/>
              <a:t>відношення</a:t>
            </a:r>
            <a:r>
              <a:rPr lang="ru-RU" dirty="0"/>
              <a:t> </a:t>
            </a:r>
            <a:r>
              <a:rPr lang="ru-RU" dirty="0" err="1"/>
              <a:t>розміру</a:t>
            </a:r>
            <a:r>
              <a:rPr lang="ru-RU" dirty="0"/>
              <a:t> </a:t>
            </a:r>
            <a:r>
              <a:rPr lang="ru-RU" dirty="0" err="1"/>
              <a:t>капіталу</a:t>
            </a:r>
            <a:r>
              <a:rPr lang="ru-RU" dirty="0"/>
              <a:t> 1 </a:t>
            </a:r>
            <a:r>
              <a:rPr lang="ru-RU" dirty="0" err="1"/>
              <a:t>рівня</a:t>
            </a:r>
            <a:r>
              <a:rPr lang="ru-RU" dirty="0"/>
              <a:t> до </a:t>
            </a:r>
            <a:r>
              <a:rPr lang="ru-RU" dirty="0" err="1"/>
              <a:t>сукупної</a:t>
            </a:r>
            <a:r>
              <a:rPr lang="ru-RU" dirty="0"/>
              <a:t> </a:t>
            </a:r>
            <a:r>
              <a:rPr lang="ru-RU" dirty="0" err="1"/>
              <a:t>експозиції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ризиком</a:t>
            </a:r>
            <a:r>
              <a:rPr lang="ru-RU" dirty="0"/>
              <a:t>.</a:t>
            </a:r>
          </a:p>
          <a:p>
            <a:r>
              <a:rPr lang="ru-RU" dirty="0" err="1"/>
              <a:t>Мінімальне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ru-RU" dirty="0"/>
              <a:t> нормативу </a:t>
            </a:r>
            <a:r>
              <a:rPr lang="ru-RU" dirty="0" err="1"/>
              <a:t>достатності</a:t>
            </a:r>
            <a:r>
              <a:rPr lang="ru-RU" dirty="0"/>
              <a:t> </a:t>
            </a:r>
            <a:r>
              <a:rPr lang="ru-RU" dirty="0" err="1"/>
              <a:t>капіталу</a:t>
            </a:r>
            <a:r>
              <a:rPr lang="ru-RU" dirty="0"/>
              <a:t> 1 </a:t>
            </a:r>
            <a:r>
              <a:rPr lang="ru-RU" dirty="0" err="1"/>
              <a:t>рівня</a:t>
            </a:r>
            <a:r>
              <a:rPr lang="ru-RU" dirty="0"/>
              <a:t> (Н</a:t>
            </a:r>
            <a:r>
              <a:rPr lang="ru-RU" b="1" baseline="-25000" dirty="0"/>
              <a:t>К1</a:t>
            </a:r>
            <a:r>
              <a:rPr lang="ru-RU" dirty="0"/>
              <a:t>) становить 7,5 </a:t>
            </a:r>
            <a:r>
              <a:rPr lang="ru-RU" dirty="0" err="1"/>
              <a:t>відсотка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сукупної</a:t>
            </a:r>
            <a:r>
              <a:rPr lang="ru-RU" dirty="0"/>
              <a:t> </a:t>
            </a:r>
            <a:r>
              <a:rPr lang="ru-RU" dirty="0" err="1"/>
              <a:t>експозиції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ризиком</a:t>
            </a:r>
            <a:endParaRPr lang="ru-RU" dirty="0"/>
          </a:p>
          <a:p>
            <a:r>
              <a:rPr lang="ru-RU" dirty="0"/>
              <a:t>2. Банк </a:t>
            </a:r>
            <a:r>
              <a:rPr lang="ru-RU" dirty="0" err="1"/>
              <a:t>розраховує</a:t>
            </a:r>
            <a:r>
              <a:rPr lang="ru-RU" dirty="0"/>
              <a:t> норматив </a:t>
            </a:r>
            <a:r>
              <a:rPr lang="ru-RU" dirty="0" err="1"/>
              <a:t>достатності</a:t>
            </a:r>
            <a:r>
              <a:rPr lang="ru-RU" dirty="0"/>
              <a:t> основного </a:t>
            </a:r>
            <a:r>
              <a:rPr lang="ru-RU" dirty="0" err="1"/>
              <a:t>капіталу</a:t>
            </a:r>
            <a:r>
              <a:rPr lang="ru-RU" dirty="0"/>
              <a:t> 1 </a:t>
            </a:r>
            <a:r>
              <a:rPr lang="ru-RU" dirty="0" err="1"/>
              <a:t>рівня</a:t>
            </a:r>
            <a:r>
              <a:rPr lang="ru-RU" dirty="0"/>
              <a:t> (Н</a:t>
            </a:r>
            <a:r>
              <a:rPr lang="ru-RU" b="1" baseline="-25000" dirty="0"/>
              <a:t>ОК1</a:t>
            </a:r>
            <a:r>
              <a:rPr lang="ru-RU" dirty="0"/>
              <a:t>) як </a:t>
            </a:r>
            <a:r>
              <a:rPr lang="ru-RU" dirty="0" err="1"/>
              <a:t>відношення</a:t>
            </a:r>
            <a:r>
              <a:rPr lang="ru-RU" dirty="0"/>
              <a:t> </a:t>
            </a:r>
            <a:r>
              <a:rPr lang="ru-RU" dirty="0" err="1"/>
              <a:t>розміру</a:t>
            </a:r>
            <a:r>
              <a:rPr lang="ru-RU" dirty="0"/>
              <a:t> основного </a:t>
            </a:r>
            <a:r>
              <a:rPr lang="ru-RU" dirty="0" err="1"/>
              <a:t>капіталу</a:t>
            </a:r>
            <a:r>
              <a:rPr lang="ru-RU" dirty="0"/>
              <a:t> 1 </a:t>
            </a:r>
            <a:r>
              <a:rPr lang="ru-RU" dirty="0" err="1"/>
              <a:t>рівня</a:t>
            </a:r>
            <a:r>
              <a:rPr lang="ru-RU" dirty="0"/>
              <a:t> до </a:t>
            </a:r>
            <a:r>
              <a:rPr lang="ru-RU" dirty="0" err="1"/>
              <a:t>сукупної</a:t>
            </a:r>
            <a:r>
              <a:rPr lang="ru-RU" dirty="0"/>
              <a:t> </a:t>
            </a:r>
            <a:r>
              <a:rPr lang="ru-RU" dirty="0" err="1"/>
              <a:t>експозиції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ризиком</a:t>
            </a:r>
            <a:r>
              <a:rPr lang="ru-RU" dirty="0"/>
              <a:t>.</a:t>
            </a:r>
          </a:p>
          <a:p>
            <a:r>
              <a:rPr lang="ru-RU" dirty="0" err="1"/>
              <a:t>Мінімальне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ru-RU" dirty="0"/>
              <a:t> нормативу </a:t>
            </a:r>
            <a:r>
              <a:rPr lang="ru-RU" dirty="0" err="1"/>
              <a:t>достатності</a:t>
            </a:r>
            <a:r>
              <a:rPr lang="ru-RU" dirty="0"/>
              <a:t> основного </a:t>
            </a:r>
            <a:r>
              <a:rPr lang="ru-RU" dirty="0" err="1"/>
              <a:t>капіталу</a:t>
            </a:r>
            <a:r>
              <a:rPr lang="ru-RU" dirty="0"/>
              <a:t> 1 </a:t>
            </a:r>
            <a:r>
              <a:rPr lang="ru-RU" dirty="0" err="1"/>
              <a:t>рівня</a:t>
            </a:r>
            <a:r>
              <a:rPr lang="ru-RU" dirty="0"/>
              <a:t> (Н</a:t>
            </a:r>
            <a:r>
              <a:rPr lang="ru-RU" b="1" baseline="-25000" dirty="0"/>
              <a:t>ОК1</a:t>
            </a:r>
            <a:r>
              <a:rPr lang="ru-RU" dirty="0"/>
              <a:t>) становить 5,625 </a:t>
            </a:r>
            <a:r>
              <a:rPr lang="ru-RU" dirty="0" err="1"/>
              <a:t>відсотка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сукупної</a:t>
            </a:r>
            <a:r>
              <a:rPr lang="ru-RU" dirty="0"/>
              <a:t> </a:t>
            </a:r>
            <a:r>
              <a:rPr lang="ru-RU" dirty="0" err="1"/>
              <a:t>експозиції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ризиком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058910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423081"/>
            <a:ext cx="9995215" cy="5773003"/>
          </a:xfrm>
        </p:spPr>
        <p:txBody>
          <a:bodyPr/>
          <a:lstStyle/>
          <a:p>
            <a:r>
              <a:rPr lang="ru-RU" b="1" dirty="0"/>
              <a:t> </a:t>
            </a:r>
            <a:r>
              <a:rPr lang="ru-RU" b="1" u="sng" dirty="0" err="1" smtClean="0"/>
              <a:t>Нормативи</a:t>
            </a:r>
            <a:r>
              <a:rPr lang="ru-RU" b="1" u="sng" dirty="0" smtClean="0"/>
              <a:t> </a:t>
            </a:r>
            <a:r>
              <a:rPr lang="ru-RU" b="1" u="sng" dirty="0" err="1" smtClean="0"/>
              <a:t>ліквідності</a:t>
            </a:r>
            <a:endParaRPr lang="ru-RU" b="1" u="sng" dirty="0" smtClean="0"/>
          </a:p>
          <a:p>
            <a:r>
              <a:rPr lang="ru-RU" dirty="0" err="1"/>
              <a:t>Ліквідність</a:t>
            </a:r>
            <a:r>
              <a:rPr lang="ru-RU" dirty="0"/>
              <a:t> банку -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здатність</a:t>
            </a:r>
            <a:r>
              <a:rPr lang="ru-RU" dirty="0"/>
              <a:t> банку </a:t>
            </a:r>
            <a:r>
              <a:rPr lang="ru-RU" dirty="0" err="1"/>
              <a:t>забезпечити</a:t>
            </a:r>
            <a:r>
              <a:rPr lang="ru-RU" dirty="0"/>
              <a:t> </a:t>
            </a:r>
            <a:r>
              <a:rPr lang="ru-RU" dirty="0" err="1"/>
              <a:t>своєчасне</a:t>
            </a:r>
            <a:r>
              <a:rPr lang="ru-RU" dirty="0"/>
              <a:t>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своїх</a:t>
            </a:r>
            <a:r>
              <a:rPr lang="ru-RU" dirty="0"/>
              <a:t> </a:t>
            </a:r>
            <a:r>
              <a:rPr lang="ru-RU" dirty="0" err="1"/>
              <a:t>грошових</a:t>
            </a:r>
            <a:r>
              <a:rPr lang="ru-RU" dirty="0"/>
              <a:t> </a:t>
            </a:r>
            <a:r>
              <a:rPr lang="ru-RU" dirty="0" err="1"/>
              <a:t>зобов'язань</a:t>
            </a:r>
            <a:r>
              <a:rPr lang="ru-RU" dirty="0"/>
              <a:t>, яка </a:t>
            </a:r>
            <a:r>
              <a:rPr lang="ru-RU" dirty="0" err="1"/>
              <a:t>визначається</a:t>
            </a:r>
            <a:r>
              <a:rPr lang="ru-RU" dirty="0"/>
              <a:t> </a:t>
            </a:r>
            <a:r>
              <a:rPr lang="ru-RU" dirty="0" err="1"/>
              <a:t>збалансованістю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строками і сумами </a:t>
            </a:r>
            <a:r>
              <a:rPr lang="ru-RU" dirty="0" err="1"/>
              <a:t>погашення</a:t>
            </a:r>
            <a:r>
              <a:rPr lang="ru-RU" dirty="0"/>
              <a:t> </a:t>
            </a:r>
            <a:r>
              <a:rPr lang="ru-RU" dirty="0" err="1"/>
              <a:t>розміщених</a:t>
            </a:r>
            <a:r>
              <a:rPr lang="ru-RU" dirty="0"/>
              <a:t> </a:t>
            </a:r>
            <a:r>
              <a:rPr lang="ru-RU" dirty="0" err="1"/>
              <a:t>активів</a:t>
            </a:r>
            <a:r>
              <a:rPr lang="ru-RU" dirty="0"/>
              <a:t> та строками і сумами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зобов'язань</a:t>
            </a:r>
            <a:r>
              <a:rPr lang="ru-RU" dirty="0"/>
              <a:t> банку, а </a:t>
            </a:r>
            <a:r>
              <a:rPr lang="ru-RU" dirty="0" err="1"/>
              <a:t>також</a:t>
            </a:r>
            <a:r>
              <a:rPr lang="ru-RU" dirty="0"/>
              <a:t> строками та сумами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джерел</a:t>
            </a:r>
            <a:r>
              <a:rPr lang="ru-RU" dirty="0"/>
              <a:t> і </a:t>
            </a:r>
            <a:r>
              <a:rPr lang="ru-RU" dirty="0" err="1"/>
              <a:t>напрямів</a:t>
            </a:r>
            <a:r>
              <a:rPr lang="ru-RU" dirty="0"/>
              <a:t>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 (</a:t>
            </a:r>
            <a:r>
              <a:rPr lang="ru-RU" dirty="0" err="1"/>
              <a:t>надання</a:t>
            </a:r>
            <a:r>
              <a:rPr lang="ru-RU" dirty="0"/>
              <a:t> </a:t>
            </a:r>
            <a:r>
              <a:rPr lang="ru-RU" dirty="0" err="1"/>
              <a:t>кредитів</a:t>
            </a:r>
            <a:r>
              <a:rPr lang="ru-RU" dirty="0"/>
              <a:t>,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витрати</a:t>
            </a:r>
            <a:r>
              <a:rPr lang="ru-RU" dirty="0" smtClean="0"/>
              <a:t>).</a:t>
            </a:r>
          </a:p>
          <a:p>
            <a:r>
              <a:rPr lang="ru-RU" dirty="0"/>
              <a:t> З метою контролю за станом </a:t>
            </a:r>
            <a:r>
              <a:rPr lang="ru-RU" dirty="0" err="1"/>
              <a:t>ліквідності</a:t>
            </a:r>
            <a:r>
              <a:rPr lang="ru-RU" dirty="0"/>
              <a:t> </a:t>
            </a:r>
            <a:r>
              <a:rPr lang="ru-RU" dirty="0" err="1"/>
              <a:t>банків</a:t>
            </a:r>
            <a:r>
              <a:rPr lang="ru-RU" dirty="0"/>
              <a:t> </a:t>
            </a:r>
            <a:r>
              <a:rPr lang="ru-RU" dirty="0" err="1"/>
              <a:t>Національний</a:t>
            </a:r>
            <a:r>
              <a:rPr lang="ru-RU" dirty="0"/>
              <a:t> банк </a:t>
            </a:r>
            <a:r>
              <a:rPr lang="ru-RU" dirty="0" err="1"/>
              <a:t>установлює</a:t>
            </a:r>
            <a:r>
              <a:rPr lang="ru-RU" dirty="0"/>
              <a:t>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нормативи</a:t>
            </a:r>
            <a:r>
              <a:rPr lang="ru-RU" dirty="0"/>
              <a:t> </a:t>
            </a:r>
            <a:r>
              <a:rPr lang="ru-RU" dirty="0" err="1"/>
              <a:t>ліквідності</a:t>
            </a:r>
            <a:r>
              <a:rPr lang="ru-RU" dirty="0"/>
              <a:t>: </a:t>
            </a:r>
            <a:r>
              <a:rPr lang="ru-RU" dirty="0" err="1"/>
              <a:t>коефіцієнта</a:t>
            </a:r>
            <a:r>
              <a:rPr lang="ru-RU" dirty="0"/>
              <a:t> </a:t>
            </a:r>
            <a:r>
              <a:rPr lang="ru-RU" dirty="0" err="1"/>
              <a:t>покриття</a:t>
            </a:r>
            <a:r>
              <a:rPr lang="ru-RU" dirty="0"/>
              <a:t> </a:t>
            </a:r>
            <a:r>
              <a:rPr lang="ru-RU" dirty="0" err="1"/>
              <a:t>ліквідністю</a:t>
            </a:r>
            <a:r>
              <a:rPr lang="ru-RU" dirty="0"/>
              <a:t> (</a:t>
            </a:r>
            <a:r>
              <a:rPr lang="en-US" dirty="0"/>
              <a:t>LCR) </a:t>
            </a:r>
            <a:r>
              <a:rPr lang="ru-RU" dirty="0"/>
              <a:t>за </a:t>
            </a:r>
            <a:r>
              <a:rPr lang="ru-RU" dirty="0" err="1"/>
              <a:t>всіма</a:t>
            </a:r>
            <a:r>
              <a:rPr lang="ru-RU" dirty="0"/>
              <a:t> валютами (</a:t>
            </a:r>
            <a:r>
              <a:rPr lang="en-US" dirty="0"/>
              <a:t>LCR</a:t>
            </a:r>
            <a:r>
              <a:rPr lang="en-US" b="1" baseline="-25000" dirty="0"/>
              <a:t>BB</a:t>
            </a:r>
            <a:r>
              <a:rPr lang="en-US" dirty="0"/>
              <a:t>) </a:t>
            </a:r>
            <a:r>
              <a:rPr lang="ru-RU" dirty="0"/>
              <a:t>та в </a:t>
            </a:r>
            <a:r>
              <a:rPr lang="ru-RU" dirty="0" err="1"/>
              <a:t>іноземній</a:t>
            </a:r>
            <a:r>
              <a:rPr lang="ru-RU" dirty="0"/>
              <a:t> </a:t>
            </a:r>
            <a:r>
              <a:rPr lang="ru-RU" dirty="0" err="1"/>
              <a:t>валюті</a:t>
            </a:r>
            <a:r>
              <a:rPr lang="ru-RU" dirty="0"/>
              <a:t> (</a:t>
            </a:r>
            <a:r>
              <a:rPr lang="en-US" dirty="0"/>
              <a:t>LCR</a:t>
            </a:r>
            <a:r>
              <a:rPr lang="en-US" b="1" baseline="-25000" dirty="0"/>
              <a:t>IB</a:t>
            </a:r>
            <a:r>
              <a:rPr lang="en-US" dirty="0"/>
              <a:t>), </a:t>
            </a:r>
            <a:r>
              <a:rPr lang="ru-RU" dirty="0" err="1"/>
              <a:t>коефіцієнта</a:t>
            </a:r>
            <a:r>
              <a:rPr lang="ru-RU" dirty="0"/>
              <a:t> чистого </a:t>
            </a:r>
            <a:r>
              <a:rPr lang="ru-RU" dirty="0" err="1"/>
              <a:t>стабільного</a:t>
            </a:r>
            <a:r>
              <a:rPr lang="ru-RU" dirty="0"/>
              <a:t> </a:t>
            </a:r>
            <a:r>
              <a:rPr lang="ru-RU" dirty="0" err="1"/>
              <a:t>фінансування</a:t>
            </a:r>
            <a:r>
              <a:rPr lang="ru-RU" dirty="0"/>
              <a:t> (</a:t>
            </a:r>
            <a:r>
              <a:rPr lang="en-US" dirty="0"/>
              <a:t>NSFR).</a:t>
            </a:r>
            <a:endParaRPr lang="uk-UA" b="1" u="sng" dirty="0"/>
          </a:p>
        </p:txBody>
      </p:sp>
    </p:spTree>
    <p:extLst>
      <p:ext uri="{BB962C8B-B14F-4D97-AF65-F5344CB8AC3E}">
        <p14:creationId xmlns:p14="http://schemas.microsoft.com/office/powerpoint/2010/main" val="30613728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423081"/>
            <a:ext cx="9995215" cy="57730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u="sng" dirty="0" err="1"/>
              <a:t>Коефіцієнт</a:t>
            </a:r>
            <a:r>
              <a:rPr lang="ru-RU" b="1" u="sng" dirty="0"/>
              <a:t> </a:t>
            </a:r>
            <a:r>
              <a:rPr lang="ru-RU" b="1" u="sng" dirty="0" err="1"/>
              <a:t>покриття</a:t>
            </a:r>
            <a:r>
              <a:rPr lang="ru-RU" b="1" u="sng" dirty="0"/>
              <a:t> </a:t>
            </a:r>
            <a:r>
              <a:rPr lang="ru-RU" b="1" u="sng" dirty="0" err="1"/>
              <a:t>ліквідністю</a:t>
            </a:r>
            <a:r>
              <a:rPr lang="ru-RU" b="1" u="sng" dirty="0"/>
              <a:t> (</a:t>
            </a:r>
            <a:r>
              <a:rPr lang="en-US" b="1" u="sng" dirty="0"/>
              <a:t>LCR) </a:t>
            </a:r>
            <a:r>
              <a:rPr lang="en-US" dirty="0"/>
              <a:t>- </a:t>
            </a:r>
            <a:r>
              <a:rPr lang="ru-RU" dirty="0"/>
              <a:t>норматив </a:t>
            </a:r>
            <a:r>
              <a:rPr lang="ru-RU" dirty="0" err="1"/>
              <a:t>ліквідності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установлює</a:t>
            </a:r>
            <a:r>
              <a:rPr lang="ru-RU" dirty="0"/>
              <a:t> </a:t>
            </a:r>
            <a:r>
              <a:rPr lang="ru-RU" dirty="0" err="1"/>
              <a:t>мінімально</a:t>
            </a:r>
            <a:r>
              <a:rPr lang="ru-RU" dirty="0"/>
              <a:t> </a:t>
            </a:r>
            <a:r>
              <a:rPr lang="ru-RU" dirty="0" err="1"/>
              <a:t>необхідний</a:t>
            </a:r>
            <a:r>
              <a:rPr lang="ru-RU" dirty="0"/>
              <a:t> </a:t>
            </a:r>
            <a:r>
              <a:rPr lang="ru-RU" dirty="0" err="1"/>
              <a:t>рівень</a:t>
            </a:r>
            <a:r>
              <a:rPr lang="ru-RU" dirty="0"/>
              <a:t> </a:t>
            </a:r>
            <a:r>
              <a:rPr lang="ru-RU" dirty="0" err="1"/>
              <a:t>ліквідності</a:t>
            </a:r>
            <a:r>
              <a:rPr lang="ru-RU" dirty="0"/>
              <a:t> для </a:t>
            </a:r>
            <a:r>
              <a:rPr lang="ru-RU" dirty="0" err="1"/>
              <a:t>покриття</a:t>
            </a:r>
            <a:r>
              <a:rPr lang="ru-RU" dirty="0"/>
              <a:t> чистого </a:t>
            </a:r>
            <a:r>
              <a:rPr lang="ru-RU" dirty="0" err="1"/>
              <a:t>очікуваного</a:t>
            </a:r>
            <a:r>
              <a:rPr lang="ru-RU" dirty="0"/>
              <a:t> </a:t>
            </a:r>
            <a:r>
              <a:rPr lang="ru-RU" dirty="0" err="1"/>
              <a:t>відпливу</a:t>
            </a:r>
            <a:r>
              <a:rPr lang="ru-RU" dirty="0"/>
              <a:t> </a:t>
            </a:r>
            <a:r>
              <a:rPr lang="ru-RU" dirty="0" err="1"/>
              <a:t>грошових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 </a:t>
            </a:r>
            <a:r>
              <a:rPr lang="ru-RU" dirty="0" err="1"/>
              <a:t>протягом</a:t>
            </a:r>
            <a:r>
              <a:rPr lang="ru-RU" dirty="0"/>
              <a:t> 30 </a:t>
            </a:r>
            <a:r>
              <a:rPr lang="ru-RU" dirty="0" err="1"/>
              <a:t>календарних</a:t>
            </a:r>
            <a:r>
              <a:rPr lang="ru-RU" dirty="0"/>
              <a:t> </a:t>
            </a:r>
            <a:r>
              <a:rPr lang="ru-RU" dirty="0" err="1"/>
              <a:t>днів</a:t>
            </a:r>
            <a:r>
              <a:rPr lang="ru-RU" dirty="0"/>
              <a:t> з </a:t>
            </a:r>
            <a:r>
              <a:rPr lang="ru-RU" dirty="0" err="1"/>
              <a:t>урахуванням</a:t>
            </a:r>
            <a:r>
              <a:rPr lang="ru-RU" dirty="0"/>
              <a:t> </a:t>
            </a:r>
            <a:r>
              <a:rPr lang="ru-RU" dirty="0" err="1"/>
              <a:t>стрес-сценарію</a:t>
            </a:r>
            <a:r>
              <a:rPr lang="ru-RU" dirty="0"/>
              <a:t> (</a:t>
            </a:r>
            <a:r>
              <a:rPr lang="ru-RU" dirty="0" err="1"/>
              <a:t>далі</a:t>
            </a:r>
            <a:r>
              <a:rPr lang="ru-RU" dirty="0"/>
              <a:t> </a:t>
            </a:r>
            <a:r>
              <a:rPr lang="ru-RU" dirty="0" smtClean="0"/>
              <a:t>- </a:t>
            </a:r>
            <a:r>
              <a:rPr lang="ru-RU" dirty="0" err="1" smtClean="0"/>
              <a:t>чистий</a:t>
            </a:r>
            <a:r>
              <a:rPr lang="ru-RU" dirty="0" smtClean="0"/>
              <a:t> </a:t>
            </a:r>
            <a:r>
              <a:rPr lang="ru-RU" dirty="0" err="1"/>
              <a:t>очікуваний</a:t>
            </a:r>
            <a:r>
              <a:rPr lang="ru-RU" dirty="0"/>
              <a:t> </a:t>
            </a:r>
            <a:r>
              <a:rPr lang="ru-RU" dirty="0" err="1"/>
              <a:t>відплив</a:t>
            </a:r>
            <a:r>
              <a:rPr lang="ru-RU" dirty="0"/>
              <a:t> </a:t>
            </a:r>
            <a:r>
              <a:rPr lang="ru-RU" dirty="0" err="1"/>
              <a:t>грошових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 smtClean="0"/>
              <a:t>).</a:t>
            </a:r>
          </a:p>
          <a:p>
            <a:r>
              <a:rPr lang="ru-RU" dirty="0"/>
              <a:t>Банк </a:t>
            </a:r>
            <a:r>
              <a:rPr lang="ru-RU" dirty="0" err="1"/>
              <a:t>розраховує</a:t>
            </a:r>
            <a:r>
              <a:rPr lang="ru-RU" dirty="0"/>
              <a:t> </a:t>
            </a:r>
            <a:r>
              <a:rPr lang="ru-RU" dirty="0" err="1"/>
              <a:t>коефіцієнт</a:t>
            </a:r>
            <a:r>
              <a:rPr lang="ru-RU" dirty="0"/>
              <a:t> </a:t>
            </a:r>
            <a:r>
              <a:rPr lang="ru-RU" dirty="0" err="1"/>
              <a:t>покриття</a:t>
            </a:r>
            <a:r>
              <a:rPr lang="ru-RU" dirty="0"/>
              <a:t> </a:t>
            </a:r>
            <a:r>
              <a:rPr lang="ru-RU" dirty="0" err="1"/>
              <a:t>ліквідністю</a:t>
            </a:r>
            <a:r>
              <a:rPr lang="ru-RU" dirty="0"/>
              <a:t> (</a:t>
            </a:r>
            <a:r>
              <a:rPr lang="en-US" dirty="0"/>
              <a:t>LCR) </a:t>
            </a:r>
            <a:r>
              <a:rPr lang="ru-RU" dirty="0" err="1"/>
              <a:t>щодня</a:t>
            </a:r>
            <a:r>
              <a:rPr lang="ru-RU" dirty="0"/>
              <a:t> як </a:t>
            </a:r>
            <a:r>
              <a:rPr lang="ru-RU" dirty="0" err="1"/>
              <a:t>співвідношення</a:t>
            </a:r>
            <a:r>
              <a:rPr lang="ru-RU" dirty="0"/>
              <a:t> </a:t>
            </a:r>
            <a:r>
              <a:rPr lang="ru-RU" dirty="0" err="1"/>
              <a:t>високоякісних</a:t>
            </a:r>
            <a:r>
              <a:rPr lang="ru-RU" dirty="0"/>
              <a:t> </a:t>
            </a:r>
            <a:r>
              <a:rPr lang="ru-RU" dirty="0" err="1"/>
              <a:t>ліквідних</a:t>
            </a:r>
            <a:r>
              <a:rPr lang="ru-RU" dirty="0"/>
              <a:t> </a:t>
            </a:r>
            <a:r>
              <a:rPr lang="ru-RU" dirty="0" err="1"/>
              <a:t>активів</a:t>
            </a:r>
            <a:r>
              <a:rPr lang="ru-RU" dirty="0"/>
              <a:t> до чистого </a:t>
            </a:r>
            <a:r>
              <a:rPr lang="ru-RU" dirty="0" err="1"/>
              <a:t>очікуваного</a:t>
            </a:r>
            <a:r>
              <a:rPr lang="ru-RU" dirty="0"/>
              <a:t> </a:t>
            </a:r>
            <a:r>
              <a:rPr lang="ru-RU" dirty="0" err="1"/>
              <a:t>відпливу</a:t>
            </a:r>
            <a:r>
              <a:rPr lang="ru-RU" dirty="0"/>
              <a:t> </a:t>
            </a:r>
            <a:r>
              <a:rPr lang="ru-RU" dirty="0" err="1"/>
              <a:t>грошових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Нормативні</a:t>
            </a:r>
            <a:r>
              <a:rPr lang="ru-RU" dirty="0" smtClean="0"/>
              <a:t> </a:t>
            </a:r>
            <a:r>
              <a:rPr lang="ru-RU" dirty="0" err="1"/>
              <a:t>значення</a:t>
            </a:r>
            <a:r>
              <a:rPr lang="ru-RU" dirty="0"/>
              <a:t> </a:t>
            </a:r>
            <a:r>
              <a:rPr lang="ru-RU" dirty="0" err="1"/>
              <a:t>коефіцієнта</a:t>
            </a:r>
            <a:r>
              <a:rPr lang="ru-RU" dirty="0"/>
              <a:t> </a:t>
            </a:r>
            <a:r>
              <a:rPr lang="ru-RU" dirty="0" err="1"/>
              <a:t>покриття</a:t>
            </a:r>
            <a:r>
              <a:rPr lang="ru-RU" dirty="0"/>
              <a:t> </a:t>
            </a:r>
            <a:r>
              <a:rPr lang="ru-RU" dirty="0" err="1"/>
              <a:t>ліквідністю</a:t>
            </a:r>
            <a:r>
              <a:rPr lang="ru-RU" dirty="0"/>
              <a:t> за </a:t>
            </a:r>
            <a:r>
              <a:rPr lang="ru-RU" dirty="0" err="1"/>
              <a:t>всіма</a:t>
            </a:r>
            <a:r>
              <a:rPr lang="ru-RU" dirty="0"/>
              <a:t> валютами (</a:t>
            </a:r>
            <a:r>
              <a:rPr lang="en-US" dirty="0"/>
              <a:t>LCR</a:t>
            </a:r>
            <a:r>
              <a:rPr lang="en-US" b="1" baseline="-25000" dirty="0"/>
              <a:t>BB</a:t>
            </a:r>
            <a:r>
              <a:rPr lang="en-US" dirty="0"/>
              <a:t>) </a:t>
            </a:r>
            <a:r>
              <a:rPr lang="ru-RU" dirty="0"/>
              <a:t>та </a:t>
            </a:r>
            <a:r>
              <a:rPr lang="ru-RU" dirty="0" err="1"/>
              <a:t>коефіцієнта</a:t>
            </a:r>
            <a:r>
              <a:rPr lang="ru-RU" dirty="0"/>
              <a:t> </a:t>
            </a:r>
            <a:r>
              <a:rPr lang="ru-RU" dirty="0" err="1"/>
              <a:t>покриття</a:t>
            </a:r>
            <a:r>
              <a:rPr lang="ru-RU" dirty="0"/>
              <a:t> </a:t>
            </a:r>
            <a:r>
              <a:rPr lang="ru-RU" dirty="0" err="1"/>
              <a:t>ліквідністю</a:t>
            </a:r>
            <a:r>
              <a:rPr lang="ru-RU" dirty="0"/>
              <a:t> за </a:t>
            </a:r>
            <a:r>
              <a:rPr lang="ru-RU" dirty="0" err="1"/>
              <a:t>іноземними</a:t>
            </a:r>
            <a:r>
              <a:rPr lang="ru-RU" dirty="0"/>
              <a:t> валютами (</a:t>
            </a:r>
            <a:r>
              <a:rPr lang="en-US" dirty="0"/>
              <a:t>LCR</a:t>
            </a:r>
            <a:r>
              <a:rPr lang="en-US" b="1" baseline="-25000" dirty="0"/>
              <a:t>IB</a:t>
            </a:r>
            <a:r>
              <a:rPr lang="en-US" dirty="0"/>
              <a:t>) </a:t>
            </a:r>
            <a:r>
              <a:rPr lang="ru-RU" dirty="0" err="1"/>
              <a:t>мають</a:t>
            </a:r>
            <a:r>
              <a:rPr lang="ru-RU" dirty="0"/>
              <a:t> бути не </a:t>
            </a:r>
            <a:r>
              <a:rPr lang="ru-RU" dirty="0" err="1"/>
              <a:t>менше</a:t>
            </a:r>
            <a:r>
              <a:rPr lang="ru-RU" dirty="0"/>
              <a:t> </a:t>
            </a:r>
            <a:r>
              <a:rPr lang="ru-RU" dirty="0" err="1"/>
              <a:t>ніж</a:t>
            </a:r>
            <a:r>
              <a:rPr lang="ru-RU" dirty="0"/>
              <a:t> 100</a:t>
            </a:r>
            <a:r>
              <a:rPr lang="ru-RU" dirty="0" smtClean="0"/>
              <a:t>%</a:t>
            </a:r>
          </a:p>
          <a:p>
            <a:r>
              <a:rPr lang="ru-RU" b="1" u="sng" dirty="0" err="1" smtClean="0"/>
              <a:t>Коефіцієнт</a:t>
            </a:r>
            <a:r>
              <a:rPr lang="ru-RU" b="1" u="sng" dirty="0" smtClean="0"/>
              <a:t> </a:t>
            </a:r>
            <a:r>
              <a:rPr lang="ru-RU" b="1" u="sng" dirty="0"/>
              <a:t>чистого </a:t>
            </a:r>
            <a:r>
              <a:rPr lang="ru-RU" b="1" u="sng" dirty="0" err="1"/>
              <a:t>стабільного</a:t>
            </a:r>
            <a:r>
              <a:rPr lang="ru-RU" b="1" u="sng" dirty="0"/>
              <a:t> </a:t>
            </a:r>
            <a:r>
              <a:rPr lang="ru-RU" b="1" u="sng" dirty="0" err="1"/>
              <a:t>фінансування</a:t>
            </a:r>
            <a:r>
              <a:rPr lang="ru-RU" b="1" u="sng" dirty="0"/>
              <a:t> (</a:t>
            </a:r>
            <a:r>
              <a:rPr lang="en-US" b="1" u="sng" dirty="0"/>
              <a:t>NSFR) </a:t>
            </a:r>
            <a:r>
              <a:rPr lang="en-US" dirty="0"/>
              <a:t>- </a:t>
            </a:r>
            <a:r>
              <a:rPr lang="ru-RU" dirty="0"/>
              <a:t>норматив </a:t>
            </a:r>
            <a:r>
              <a:rPr lang="ru-RU" dirty="0" err="1"/>
              <a:t>ліквідності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установлює</a:t>
            </a:r>
            <a:r>
              <a:rPr lang="ru-RU" dirty="0"/>
              <a:t> </a:t>
            </a:r>
            <a:r>
              <a:rPr lang="ru-RU" dirty="0" err="1"/>
              <a:t>мінімально</a:t>
            </a:r>
            <a:r>
              <a:rPr lang="ru-RU" dirty="0"/>
              <a:t> </a:t>
            </a:r>
            <a:r>
              <a:rPr lang="ru-RU" dirty="0" err="1"/>
              <a:t>необхідний</a:t>
            </a:r>
            <a:r>
              <a:rPr lang="ru-RU" dirty="0"/>
              <a:t> </a:t>
            </a:r>
            <a:r>
              <a:rPr lang="ru-RU" dirty="0" err="1"/>
              <a:t>рівень</a:t>
            </a:r>
            <a:r>
              <a:rPr lang="ru-RU" dirty="0"/>
              <a:t> </a:t>
            </a:r>
            <a:r>
              <a:rPr lang="ru-RU" dirty="0" err="1"/>
              <a:t>стабільного</a:t>
            </a:r>
            <a:r>
              <a:rPr lang="ru-RU" dirty="0"/>
              <a:t> </a:t>
            </a:r>
            <a:r>
              <a:rPr lang="ru-RU" dirty="0" err="1"/>
              <a:t>фінансування</a:t>
            </a:r>
            <a:r>
              <a:rPr lang="ru-RU" dirty="0"/>
              <a:t>, </a:t>
            </a:r>
            <a:r>
              <a:rPr lang="ru-RU" dirty="0" err="1"/>
              <a:t>достатній</a:t>
            </a:r>
            <a:r>
              <a:rPr lang="ru-RU" dirty="0"/>
              <a:t> для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фінансування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банку на </a:t>
            </a:r>
            <a:r>
              <a:rPr lang="ru-RU" dirty="0" err="1"/>
              <a:t>горизонті</a:t>
            </a:r>
            <a:r>
              <a:rPr lang="ru-RU" dirty="0"/>
              <a:t> один </a:t>
            </a:r>
            <a:r>
              <a:rPr lang="ru-RU" dirty="0" err="1"/>
              <a:t>рік</a:t>
            </a:r>
            <a:r>
              <a:rPr lang="ru-RU" dirty="0"/>
              <a:t>.</a:t>
            </a:r>
          </a:p>
          <a:p>
            <a:r>
              <a:rPr lang="ru-RU" dirty="0" smtClean="0"/>
              <a:t>Банк </a:t>
            </a:r>
            <a:r>
              <a:rPr lang="ru-RU" dirty="0" err="1"/>
              <a:t>розраховує</a:t>
            </a:r>
            <a:r>
              <a:rPr lang="ru-RU" dirty="0"/>
              <a:t> </a:t>
            </a:r>
            <a:r>
              <a:rPr lang="ru-RU" dirty="0" err="1"/>
              <a:t>коефіцієнт</a:t>
            </a:r>
            <a:r>
              <a:rPr lang="ru-RU" dirty="0"/>
              <a:t> чистого </a:t>
            </a:r>
            <a:r>
              <a:rPr lang="ru-RU" dirty="0" err="1"/>
              <a:t>стабільного</a:t>
            </a:r>
            <a:r>
              <a:rPr lang="ru-RU" dirty="0"/>
              <a:t> </a:t>
            </a:r>
            <a:r>
              <a:rPr lang="ru-RU" dirty="0" err="1"/>
              <a:t>фінансування</a:t>
            </a:r>
            <a:r>
              <a:rPr lang="ru-RU" dirty="0"/>
              <a:t> (</a:t>
            </a:r>
            <a:r>
              <a:rPr lang="en-US" dirty="0"/>
              <a:t>NSFR) </a:t>
            </a:r>
            <a:r>
              <a:rPr lang="ru-RU" dirty="0"/>
              <a:t>як </a:t>
            </a:r>
            <a:r>
              <a:rPr lang="ru-RU" dirty="0" err="1"/>
              <a:t>співвідношення</a:t>
            </a:r>
            <a:r>
              <a:rPr lang="ru-RU" dirty="0"/>
              <a:t> </a:t>
            </a:r>
            <a:r>
              <a:rPr lang="ru-RU" dirty="0" err="1"/>
              <a:t>обсягу</a:t>
            </a:r>
            <a:r>
              <a:rPr lang="ru-RU" dirty="0"/>
              <a:t> </a:t>
            </a:r>
            <a:r>
              <a:rPr lang="ru-RU" dirty="0" err="1"/>
              <a:t>наявного</a:t>
            </a:r>
            <a:r>
              <a:rPr lang="ru-RU" dirty="0"/>
              <a:t> </a:t>
            </a:r>
            <a:r>
              <a:rPr lang="ru-RU" dirty="0" err="1"/>
              <a:t>стабільного</a:t>
            </a:r>
            <a:r>
              <a:rPr lang="ru-RU" dirty="0"/>
              <a:t> </a:t>
            </a:r>
            <a:r>
              <a:rPr lang="ru-RU" dirty="0" err="1"/>
              <a:t>фінансування</a:t>
            </a:r>
            <a:r>
              <a:rPr lang="ru-RU" dirty="0"/>
              <a:t> (</a:t>
            </a:r>
            <a:r>
              <a:rPr lang="en-US" dirty="0"/>
              <a:t>ASF) </a:t>
            </a:r>
            <a:r>
              <a:rPr lang="ru-RU" dirty="0"/>
              <a:t>до </a:t>
            </a:r>
            <a:r>
              <a:rPr lang="ru-RU" dirty="0" err="1"/>
              <a:t>обсягу</a:t>
            </a:r>
            <a:r>
              <a:rPr lang="ru-RU" dirty="0"/>
              <a:t> </a:t>
            </a:r>
            <a:r>
              <a:rPr lang="ru-RU" dirty="0" err="1"/>
              <a:t>необхідного</a:t>
            </a:r>
            <a:r>
              <a:rPr lang="ru-RU" dirty="0"/>
              <a:t> </a:t>
            </a:r>
            <a:r>
              <a:rPr lang="ru-RU" dirty="0" err="1"/>
              <a:t>стабільного</a:t>
            </a:r>
            <a:r>
              <a:rPr lang="ru-RU" dirty="0"/>
              <a:t> </a:t>
            </a:r>
            <a:r>
              <a:rPr lang="ru-RU" dirty="0" err="1"/>
              <a:t>фінансування</a:t>
            </a:r>
            <a:r>
              <a:rPr lang="ru-RU" dirty="0"/>
              <a:t> (</a:t>
            </a:r>
            <a:r>
              <a:rPr lang="en-US" dirty="0"/>
              <a:t>RSF).</a:t>
            </a:r>
          </a:p>
          <a:p>
            <a:endParaRPr lang="ru-RU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6814052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423081"/>
            <a:ext cx="9995215" cy="5773003"/>
          </a:xfrm>
        </p:spPr>
        <p:txBody>
          <a:bodyPr/>
          <a:lstStyle/>
          <a:p>
            <a:pPr marL="0" indent="0">
              <a:buNone/>
            </a:pPr>
            <a:r>
              <a:rPr lang="ru-RU" dirty="0" err="1"/>
              <a:t>Нормативні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ru-RU" dirty="0"/>
              <a:t> </a:t>
            </a:r>
            <a:r>
              <a:rPr lang="ru-RU" dirty="0" err="1"/>
              <a:t>коефіцієнта</a:t>
            </a:r>
            <a:r>
              <a:rPr lang="ru-RU" dirty="0"/>
              <a:t> чистого </a:t>
            </a:r>
            <a:r>
              <a:rPr lang="ru-RU" dirty="0" err="1"/>
              <a:t>стабільного</a:t>
            </a:r>
            <a:r>
              <a:rPr lang="ru-RU" dirty="0"/>
              <a:t> </a:t>
            </a:r>
            <a:r>
              <a:rPr lang="ru-RU" dirty="0" err="1"/>
              <a:t>фінансування</a:t>
            </a:r>
            <a:r>
              <a:rPr lang="ru-RU" dirty="0"/>
              <a:t> (</a:t>
            </a:r>
            <a:r>
              <a:rPr lang="en-US" dirty="0"/>
              <a:t>NSFR) </a:t>
            </a:r>
            <a:r>
              <a:rPr lang="ru-RU" dirty="0" err="1"/>
              <a:t>мають</a:t>
            </a:r>
            <a:r>
              <a:rPr lang="ru-RU" dirty="0"/>
              <a:t> бути не </a:t>
            </a:r>
            <a:r>
              <a:rPr lang="ru-RU" dirty="0" err="1"/>
              <a:t>менші</a:t>
            </a:r>
            <a:r>
              <a:rPr lang="ru-RU" dirty="0"/>
              <a:t> </a:t>
            </a:r>
            <a:r>
              <a:rPr lang="ru-RU" dirty="0" err="1"/>
              <a:t>ніж</a:t>
            </a:r>
            <a:r>
              <a:rPr lang="ru-RU" dirty="0"/>
              <a:t>:</a:t>
            </a:r>
          </a:p>
          <a:p>
            <a:r>
              <a:rPr lang="ru-RU" dirty="0" smtClean="0"/>
              <a:t>100 </a:t>
            </a:r>
            <a:r>
              <a:rPr lang="ru-RU" dirty="0" err="1" smtClean="0"/>
              <a:t>відсотків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b="1" u="sng" dirty="0" err="1"/>
              <a:t>Нормативи</a:t>
            </a:r>
            <a:r>
              <a:rPr lang="ru-RU" b="1" u="sng" dirty="0"/>
              <a:t> </a:t>
            </a:r>
            <a:r>
              <a:rPr lang="ru-RU" b="1" u="sng" dirty="0" smtClean="0"/>
              <a:t>кредитного </a:t>
            </a:r>
            <a:r>
              <a:rPr lang="ru-RU" b="1" u="sng" dirty="0" err="1" smtClean="0"/>
              <a:t>ризику</a:t>
            </a:r>
            <a:endParaRPr lang="ru-RU" b="1" u="sng" dirty="0" smtClean="0"/>
          </a:p>
          <a:p>
            <a:pPr marL="0" indent="0">
              <a:buNone/>
            </a:pPr>
            <a:r>
              <a:rPr lang="ru-RU" b="1" dirty="0"/>
              <a:t>Норматив максимального </a:t>
            </a:r>
            <a:r>
              <a:rPr lang="ru-RU" b="1" dirty="0" err="1"/>
              <a:t>розміру</a:t>
            </a:r>
            <a:r>
              <a:rPr lang="ru-RU" b="1" dirty="0"/>
              <a:t> кредитного </a:t>
            </a:r>
            <a:r>
              <a:rPr lang="ru-RU" b="1" dirty="0" err="1"/>
              <a:t>ризику</a:t>
            </a:r>
            <a:r>
              <a:rPr lang="ru-RU" b="1" dirty="0"/>
              <a:t> на одного контрагента (Н7)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Норматив </a:t>
            </a:r>
            <a:r>
              <a:rPr lang="ru-RU" dirty="0"/>
              <a:t>максимального </a:t>
            </a:r>
            <a:r>
              <a:rPr lang="ru-RU" dirty="0" err="1"/>
              <a:t>розміру</a:t>
            </a:r>
            <a:r>
              <a:rPr lang="ru-RU" dirty="0"/>
              <a:t> кредитного </a:t>
            </a:r>
            <a:r>
              <a:rPr lang="ru-RU" dirty="0" err="1"/>
              <a:t>ризику</a:t>
            </a:r>
            <a:r>
              <a:rPr lang="ru-RU" dirty="0"/>
              <a:t> на одного контрагента </a:t>
            </a:r>
            <a:r>
              <a:rPr lang="ru-RU" dirty="0" err="1"/>
              <a:t>встановлюється</a:t>
            </a:r>
            <a:r>
              <a:rPr lang="ru-RU" dirty="0"/>
              <a:t> з метою </a:t>
            </a:r>
            <a:r>
              <a:rPr lang="ru-RU" dirty="0" err="1"/>
              <a:t>обмеження</a:t>
            </a:r>
            <a:r>
              <a:rPr lang="ru-RU" dirty="0"/>
              <a:t> кредитного </a:t>
            </a:r>
            <a:r>
              <a:rPr lang="ru-RU" dirty="0" err="1"/>
              <a:t>ризику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виникає</a:t>
            </a:r>
            <a:r>
              <a:rPr lang="ru-RU" dirty="0"/>
              <a:t> </a:t>
            </a:r>
            <a:r>
              <a:rPr lang="ru-RU" dirty="0" err="1"/>
              <a:t>внаслідок</a:t>
            </a:r>
            <a:r>
              <a:rPr lang="ru-RU" dirty="0"/>
              <a:t> </a:t>
            </a:r>
            <a:r>
              <a:rPr lang="ru-RU" dirty="0" err="1"/>
              <a:t>невиконання</a:t>
            </a:r>
            <a:r>
              <a:rPr lang="ru-RU" dirty="0"/>
              <a:t> </a:t>
            </a:r>
            <a:r>
              <a:rPr lang="ru-RU" dirty="0" err="1"/>
              <a:t>окремими</a:t>
            </a:r>
            <a:r>
              <a:rPr lang="ru-RU" dirty="0"/>
              <a:t> контрагентами </a:t>
            </a:r>
            <a:r>
              <a:rPr lang="ru-RU" dirty="0" err="1"/>
              <a:t>своїх</a:t>
            </a:r>
            <a:r>
              <a:rPr lang="ru-RU" dirty="0"/>
              <a:t> </a:t>
            </a:r>
            <a:r>
              <a:rPr lang="ru-RU" dirty="0" err="1"/>
              <a:t>зобов'язань</a:t>
            </a:r>
            <a:r>
              <a:rPr lang="ru-RU" dirty="0"/>
              <a:t>.</a:t>
            </a:r>
          </a:p>
          <a:p>
            <a:r>
              <a:rPr lang="ru-RU" dirty="0" smtClean="0"/>
              <a:t>Норматив </a:t>
            </a:r>
            <a:r>
              <a:rPr lang="ru-RU" dirty="0"/>
              <a:t>максимального </a:t>
            </a:r>
            <a:r>
              <a:rPr lang="ru-RU" dirty="0" err="1"/>
              <a:t>розміру</a:t>
            </a:r>
            <a:r>
              <a:rPr lang="ru-RU" dirty="0"/>
              <a:t> кредитного </a:t>
            </a:r>
            <a:r>
              <a:rPr lang="ru-RU" dirty="0" err="1"/>
              <a:t>ризику</a:t>
            </a:r>
            <a:r>
              <a:rPr lang="ru-RU" dirty="0"/>
              <a:t> на одного контрагента </a:t>
            </a:r>
            <a:r>
              <a:rPr lang="ru-RU" dirty="0" err="1"/>
              <a:t>визначається</a:t>
            </a:r>
            <a:r>
              <a:rPr lang="ru-RU" dirty="0"/>
              <a:t> як </a:t>
            </a:r>
            <a:r>
              <a:rPr lang="ru-RU" dirty="0" err="1"/>
              <a:t>співвідношення</a:t>
            </a:r>
            <a:r>
              <a:rPr lang="ru-RU" dirty="0"/>
              <a:t> </a:t>
            </a:r>
            <a:r>
              <a:rPr lang="ru-RU" dirty="0" err="1"/>
              <a:t>суми</a:t>
            </a:r>
            <a:r>
              <a:rPr lang="ru-RU" dirty="0"/>
              <a:t> </a:t>
            </a:r>
            <a:r>
              <a:rPr lang="ru-RU" dirty="0" err="1"/>
              <a:t>всіх</a:t>
            </a:r>
            <a:r>
              <a:rPr lang="ru-RU" dirty="0"/>
              <a:t> </a:t>
            </a:r>
            <a:r>
              <a:rPr lang="ru-RU" dirty="0" err="1"/>
              <a:t>вимог</a:t>
            </a:r>
            <a:r>
              <a:rPr lang="ru-RU" dirty="0"/>
              <a:t> банку до контрагента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групи</a:t>
            </a:r>
            <a:r>
              <a:rPr lang="ru-RU" dirty="0"/>
              <a:t> </a:t>
            </a:r>
            <a:r>
              <a:rPr lang="ru-RU" dirty="0" err="1"/>
              <a:t>пов'язаних</a:t>
            </a:r>
            <a:r>
              <a:rPr lang="ru-RU" dirty="0"/>
              <a:t> </a:t>
            </a:r>
            <a:r>
              <a:rPr lang="ru-RU" dirty="0" err="1"/>
              <a:t>контрагентів</a:t>
            </a:r>
            <a:r>
              <a:rPr lang="ru-RU" dirty="0"/>
              <a:t> та </a:t>
            </a:r>
            <a:r>
              <a:rPr lang="ru-RU" dirty="0" err="1"/>
              <a:t>всіх</a:t>
            </a:r>
            <a:r>
              <a:rPr lang="ru-RU" dirty="0"/>
              <a:t> </a:t>
            </a:r>
            <a:r>
              <a:rPr lang="ru-RU" dirty="0" err="1"/>
              <a:t>фінансових</a:t>
            </a:r>
            <a:r>
              <a:rPr lang="ru-RU" dirty="0"/>
              <a:t> </a:t>
            </a:r>
            <a:r>
              <a:rPr lang="ru-RU" dirty="0" err="1"/>
              <a:t>зобов'язань</a:t>
            </a:r>
            <a:r>
              <a:rPr lang="ru-RU" dirty="0"/>
              <a:t>, </a:t>
            </a:r>
            <a:r>
              <a:rPr lang="ru-RU" dirty="0" err="1"/>
              <a:t>наданих</a:t>
            </a:r>
            <a:r>
              <a:rPr lang="ru-RU" dirty="0"/>
              <a:t> банком </a:t>
            </a:r>
            <a:r>
              <a:rPr lang="ru-RU" dirty="0" err="1"/>
              <a:t>щодо</a:t>
            </a:r>
            <a:r>
              <a:rPr lang="ru-RU" dirty="0"/>
              <a:t> контрагента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групи</a:t>
            </a:r>
            <a:r>
              <a:rPr lang="ru-RU" dirty="0"/>
              <a:t> </a:t>
            </a:r>
            <a:r>
              <a:rPr lang="ru-RU" dirty="0" err="1"/>
              <a:t>пов'язаних</a:t>
            </a:r>
            <a:r>
              <a:rPr lang="ru-RU" dirty="0"/>
              <a:t> </a:t>
            </a:r>
            <a:r>
              <a:rPr lang="ru-RU" dirty="0" err="1"/>
              <a:t>контрагентів</a:t>
            </a:r>
            <a:r>
              <a:rPr lang="ru-RU" dirty="0"/>
              <a:t>, до регулятивного </a:t>
            </a:r>
            <a:r>
              <a:rPr lang="ru-RU" dirty="0" err="1"/>
              <a:t>капіталу</a:t>
            </a:r>
            <a:r>
              <a:rPr lang="ru-RU" dirty="0"/>
              <a:t> банку.</a:t>
            </a:r>
          </a:p>
          <a:p>
            <a:r>
              <a:rPr lang="ru-RU" dirty="0" err="1"/>
              <a:t>Нормативне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ru-RU" dirty="0"/>
              <a:t> нормативу Н7 не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перевищувати</a:t>
            </a:r>
            <a:r>
              <a:rPr lang="ru-RU" dirty="0"/>
              <a:t> 25 </a:t>
            </a:r>
            <a:r>
              <a:rPr lang="ru-RU" dirty="0" err="1"/>
              <a:t>відсотків</a:t>
            </a:r>
            <a:r>
              <a:rPr lang="ru-RU" dirty="0"/>
              <a:t>.</a:t>
            </a:r>
            <a:endParaRPr lang="uk-UA" u="sng" dirty="0"/>
          </a:p>
        </p:txBody>
      </p:sp>
    </p:spTree>
    <p:extLst>
      <p:ext uri="{BB962C8B-B14F-4D97-AF65-F5344CB8AC3E}">
        <p14:creationId xmlns:p14="http://schemas.microsoft.com/office/powerpoint/2010/main" val="16818443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423081"/>
            <a:ext cx="9995215" cy="5773003"/>
          </a:xfrm>
        </p:spPr>
        <p:txBody>
          <a:bodyPr/>
          <a:lstStyle/>
          <a:p>
            <a:r>
              <a:rPr lang="ru-RU" b="1" dirty="0"/>
              <a:t>Норматив великих </a:t>
            </a:r>
            <a:r>
              <a:rPr lang="ru-RU" b="1" dirty="0" err="1"/>
              <a:t>кредитних</a:t>
            </a:r>
            <a:r>
              <a:rPr lang="ru-RU" b="1" dirty="0"/>
              <a:t> </a:t>
            </a:r>
            <a:r>
              <a:rPr lang="ru-RU" b="1" dirty="0" err="1"/>
              <a:t>ризиків</a:t>
            </a:r>
            <a:r>
              <a:rPr lang="ru-RU" b="1" dirty="0"/>
              <a:t> (Н8)</a:t>
            </a:r>
            <a:endParaRPr lang="ru-RU" dirty="0"/>
          </a:p>
          <a:p>
            <a:r>
              <a:rPr lang="ru-RU" dirty="0" smtClean="0"/>
              <a:t>Норматив </a:t>
            </a:r>
            <a:r>
              <a:rPr lang="ru-RU" dirty="0"/>
              <a:t>великих </a:t>
            </a:r>
            <a:r>
              <a:rPr lang="ru-RU" dirty="0" err="1"/>
              <a:t>кредитних</a:t>
            </a:r>
            <a:r>
              <a:rPr lang="ru-RU" dirty="0"/>
              <a:t> </a:t>
            </a:r>
            <a:r>
              <a:rPr lang="ru-RU" dirty="0" err="1"/>
              <a:t>ризиків</a:t>
            </a:r>
            <a:r>
              <a:rPr lang="ru-RU" dirty="0"/>
              <a:t> </a:t>
            </a:r>
            <a:r>
              <a:rPr lang="ru-RU" dirty="0" err="1"/>
              <a:t>установлюється</a:t>
            </a:r>
            <a:r>
              <a:rPr lang="ru-RU" dirty="0"/>
              <a:t> з метою </a:t>
            </a:r>
            <a:r>
              <a:rPr lang="ru-RU" dirty="0" err="1"/>
              <a:t>обмеження</a:t>
            </a:r>
            <a:r>
              <a:rPr lang="ru-RU" dirty="0"/>
              <a:t> </a:t>
            </a:r>
            <a:r>
              <a:rPr lang="ru-RU" dirty="0" err="1"/>
              <a:t>концентрації</a:t>
            </a:r>
            <a:r>
              <a:rPr lang="ru-RU" dirty="0"/>
              <a:t> кредитного </a:t>
            </a:r>
            <a:r>
              <a:rPr lang="ru-RU" dirty="0" err="1"/>
              <a:t>ризику</a:t>
            </a:r>
            <a:r>
              <a:rPr lang="ru-RU" dirty="0"/>
              <a:t> за </a:t>
            </a:r>
            <a:r>
              <a:rPr lang="ru-RU" dirty="0" err="1"/>
              <a:t>окремим</a:t>
            </a:r>
            <a:r>
              <a:rPr lang="ru-RU" dirty="0"/>
              <a:t> контрагентом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групою</a:t>
            </a:r>
            <a:r>
              <a:rPr lang="ru-RU" dirty="0"/>
              <a:t> </a:t>
            </a:r>
            <a:r>
              <a:rPr lang="ru-RU" dirty="0" err="1"/>
              <a:t>пов'язаних</a:t>
            </a:r>
            <a:r>
              <a:rPr lang="ru-RU" dirty="0"/>
              <a:t> </a:t>
            </a:r>
            <a:r>
              <a:rPr lang="ru-RU" dirty="0" err="1"/>
              <a:t>контрагентів</a:t>
            </a:r>
            <a:r>
              <a:rPr lang="ru-RU" dirty="0"/>
              <a:t>.</a:t>
            </a:r>
          </a:p>
          <a:p>
            <a:r>
              <a:rPr lang="ru-RU" dirty="0" err="1" smtClean="0"/>
              <a:t>Кредитний</a:t>
            </a:r>
            <a:r>
              <a:rPr lang="ru-RU" dirty="0" smtClean="0"/>
              <a:t> </a:t>
            </a:r>
            <a:r>
              <a:rPr lang="ru-RU" dirty="0" err="1"/>
              <a:t>ризик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прийняв</a:t>
            </a:r>
            <a:r>
              <a:rPr lang="ru-RU" dirty="0"/>
              <a:t> банк на одного контрагента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групу</a:t>
            </a:r>
            <a:r>
              <a:rPr lang="ru-RU" dirty="0"/>
              <a:t> </a:t>
            </a:r>
            <a:r>
              <a:rPr lang="ru-RU" dirty="0" err="1"/>
              <a:t>пов'язаних</a:t>
            </a:r>
            <a:r>
              <a:rPr lang="ru-RU" dirty="0"/>
              <a:t> </a:t>
            </a:r>
            <a:r>
              <a:rPr lang="ru-RU" dirty="0" err="1"/>
              <a:t>контрагентів</a:t>
            </a:r>
            <a:r>
              <a:rPr lang="ru-RU" dirty="0"/>
              <a:t>, </a:t>
            </a:r>
            <a:r>
              <a:rPr lang="ru-RU" dirty="0" err="1"/>
              <a:t>усіх</a:t>
            </a:r>
            <a:r>
              <a:rPr lang="ru-RU" dirty="0"/>
              <a:t> </a:t>
            </a:r>
            <a:r>
              <a:rPr lang="ru-RU" dirty="0" err="1"/>
              <a:t>пов'язаних</a:t>
            </a:r>
            <a:r>
              <a:rPr lang="ru-RU" dirty="0"/>
              <a:t> з банком </a:t>
            </a:r>
            <a:r>
              <a:rPr lang="ru-RU" dirty="0" err="1"/>
              <a:t>осіб</a:t>
            </a:r>
            <a:r>
              <a:rPr lang="ru-RU" dirty="0"/>
              <a:t> </a:t>
            </a:r>
            <a:r>
              <a:rPr lang="ru-RU" dirty="0" err="1"/>
              <a:t>уважається</a:t>
            </a:r>
            <a:r>
              <a:rPr lang="ru-RU" dirty="0"/>
              <a:t> великим, </a:t>
            </a:r>
            <a:r>
              <a:rPr lang="ru-RU" dirty="0" err="1"/>
              <a:t>якщо</a:t>
            </a:r>
            <a:r>
              <a:rPr lang="ru-RU" dirty="0"/>
              <a:t> сума </a:t>
            </a:r>
            <a:r>
              <a:rPr lang="ru-RU" dirty="0" err="1"/>
              <a:t>всіх</a:t>
            </a:r>
            <a:r>
              <a:rPr lang="ru-RU" dirty="0"/>
              <a:t> </a:t>
            </a:r>
            <a:r>
              <a:rPr lang="ru-RU" dirty="0" err="1"/>
              <a:t>вимог</a:t>
            </a:r>
            <a:r>
              <a:rPr lang="ru-RU" dirty="0"/>
              <a:t> банку до контрагента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групи</a:t>
            </a:r>
            <a:r>
              <a:rPr lang="ru-RU" dirty="0"/>
              <a:t> </a:t>
            </a:r>
            <a:r>
              <a:rPr lang="ru-RU" dirty="0" err="1"/>
              <a:t>пов'язаних</a:t>
            </a:r>
            <a:r>
              <a:rPr lang="ru-RU" dirty="0"/>
              <a:t> </a:t>
            </a:r>
            <a:r>
              <a:rPr lang="ru-RU" dirty="0" err="1"/>
              <a:t>контрагентів</a:t>
            </a:r>
            <a:r>
              <a:rPr lang="ru-RU" dirty="0"/>
              <a:t>, </a:t>
            </a:r>
            <a:r>
              <a:rPr lang="ru-RU" dirty="0" err="1"/>
              <a:t>усіх</a:t>
            </a:r>
            <a:r>
              <a:rPr lang="ru-RU" dirty="0"/>
              <a:t> </a:t>
            </a:r>
            <a:r>
              <a:rPr lang="ru-RU" dirty="0" err="1"/>
              <a:t>пов'язаних</a:t>
            </a:r>
            <a:r>
              <a:rPr lang="ru-RU" dirty="0"/>
              <a:t> з банком </a:t>
            </a:r>
            <a:r>
              <a:rPr lang="ru-RU" dirty="0" err="1"/>
              <a:t>осіб</a:t>
            </a:r>
            <a:r>
              <a:rPr lang="ru-RU" dirty="0"/>
              <a:t> та </a:t>
            </a:r>
            <a:r>
              <a:rPr lang="ru-RU" dirty="0" err="1"/>
              <a:t>всіх</a:t>
            </a:r>
            <a:r>
              <a:rPr lang="ru-RU" dirty="0"/>
              <a:t> </a:t>
            </a:r>
            <a:r>
              <a:rPr lang="ru-RU" dirty="0" err="1"/>
              <a:t>фінансових</a:t>
            </a:r>
            <a:r>
              <a:rPr lang="ru-RU" dirty="0"/>
              <a:t> </a:t>
            </a:r>
            <a:r>
              <a:rPr lang="ru-RU" dirty="0" err="1"/>
              <a:t>зобов'язань</a:t>
            </a:r>
            <a:r>
              <a:rPr lang="ru-RU" dirty="0"/>
              <a:t>, </a:t>
            </a:r>
            <a:r>
              <a:rPr lang="ru-RU" dirty="0" err="1"/>
              <a:t>наданих</a:t>
            </a:r>
            <a:r>
              <a:rPr lang="ru-RU" dirty="0"/>
              <a:t> банком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цього</a:t>
            </a:r>
            <a:r>
              <a:rPr lang="ru-RU" dirty="0"/>
              <a:t> контрагента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групи</a:t>
            </a:r>
            <a:r>
              <a:rPr lang="ru-RU" dirty="0"/>
              <a:t> </a:t>
            </a:r>
            <a:r>
              <a:rPr lang="ru-RU" dirty="0" err="1"/>
              <a:t>пов'язаних</a:t>
            </a:r>
            <a:r>
              <a:rPr lang="ru-RU" dirty="0"/>
              <a:t> </a:t>
            </a:r>
            <a:r>
              <a:rPr lang="ru-RU" dirty="0" err="1"/>
              <a:t>контрагентів</a:t>
            </a:r>
            <a:r>
              <a:rPr lang="ru-RU" dirty="0"/>
              <a:t>, </a:t>
            </a:r>
            <a:r>
              <a:rPr lang="ru-RU" dirty="0" err="1"/>
              <a:t>усіх</a:t>
            </a:r>
            <a:r>
              <a:rPr lang="ru-RU" dirty="0"/>
              <a:t> </a:t>
            </a:r>
            <a:r>
              <a:rPr lang="ru-RU" dirty="0" err="1"/>
              <a:t>пов'язаних</a:t>
            </a:r>
            <a:r>
              <a:rPr lang="ru-RU" dirty="0"/>
              <a:t> з банком </a:t>
            </a:r>
            <a:r>
              <a:rPr lang="ru-RU" dirty="0" err="1"/>
              <a:t>осіб</a:t>
            </a:r>
            <a:r>
              <a:rPr lang="ru-RU" dirty="0"/>
              <a:t>, становить 10 </a:t>
            </a:r>
            <a:r>
              <a:rPr lang="ru-RU" dirty="0" err="1"/>
              <a:t>відсотків</a:t>
            </a:r>
            <a:r>
              <a:rPr lang="ru-RU" dirty="0"/>
              <a:t> і </a:t>
            </a:r>
            <a:r>
              <a:rPr lang="ru-RU" dirty="0" err="1"/>
              <a:t>більше</a:t>
            </a:r>
            <a:r>
              <a:rPr lang="ru-RU" dirty="0"/>
              <a:t> регулятивного </a:t>
            </a:r>
            <a:r>
              <a:rPr lang="ru-RU" dirty="0" err="1"/>
              <a:t>капіталу</a:t>
            </a:r>
            <a:r>
              <a:rPr lang="ru-RU" dirty="0"/>
              <a:t> банку</a:t>
            </a:r>
            <a:r>
              <a:rPr lang="ru-RU" dirty="0" smtClean="0"/>
              <a:t>.</a:t>
            </a:r>
          </a:p>
          <a:p>
            <a:r>
              <a:rPr lang="ru-RU" dirty="0"/>
              <a:t>Норматив великих </a:t>
            </a:r>
            <a:r>
              <a:rPr lang="ru-RU" dirty="0" err="1"/>
              <a:t>кредитних</a:t>
            </a:r>
            <a:r>
              <a:rPr lang="ru-RU" dirty="0"/>
              <a:t> </a:t>
            </a:r>
            <a:r>
              <a:rPr lang="ru-RU" dirty="0" err="1"/>
              <a:t>ризиків</a:t>
            </a:r>
            <a:r>
              <a:rPr lang="ru-RU" dirty="0"/>
              <a:t> </a:t>
            </a:r>
            <a:r>
              <a:rPr lang="ru-RU" dirty="0" err="1"/>
              <a:t>визначається</a:t>
            </a:r>
            <a:r>
              <a:rPr lang="ru-RU" dirty="0"/>
              <a:t> як </a:t>
            </a:r>
            <a:r>
              <a:rPr lang="ru-RU" dirty="0" err="1"/>
              <a:t>співвідношення</a:t>
            </a:r>
            <a:r>
              <a:rPr lang="ru-RU" dirty="0"/>
              <a:t> </a:t>
            </a:r>
            <a:r>
              <a:rPr lang="ru-RU" dirty="0" err="1"/>
              <a:t>суми</a:t>
            </a:r>
            <a:r>
              <a:rPr lang="ru-RU" dirty="0"/>
              <a:t> </a:t>
            </a:r>
            <a:r>
              <a:rPr lang="ru-RU" dirty="0" err="1"/>
              <a:t>всіх</a:t>
            </a:r>
            <a:r>
              <a:rPr lang="ru-RU" dirty="0"/>
              <a:t> великих </a:t>
            </a:r>
            <a:r>
              <a:rPr lang="ru-RU" dirty="0" err="1"/>
              <a:t>кредитних</a:t>
            </a:r>
            <a:r>
              <a:rPr lang="ru-RU" dirty="0"/>
              <a:t> </a:t>
            </a:r>
            <a:r>
              <a:rPr lang="ru-RU" dirty="0" err="1"/>
              <a:t>ризиків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контрагентів</a:t>
            </a:r>
            <a:r>
              <a:rPr lang="ru-RU" dirty="0"/>
              <a:t>, </a:t>
            </a:r>
            <a:r>
              <a:rPr lang="ru-RU" dirty="0" err="1"/>
              <a:t>груп</a:t>
            </a:r>
            <a:r>
              <a:rPr lang="ru-RU" dirty="0"/>
              <a:t> </a:t>
            </a:r>
            <a:r>
              <a:rPr lang="ru-RU" dirty="0" err="1"/>
              <a:t>пов'язаних</a:t>
            </a:r>
            <a:r>
              <a:rPr lang="ru-RU" dirty="0"/>
              <a:t> </a:t>
            </a:r>
            <a:r>
              <a:rPr lang="ru-RU" dirty="0" err="1"/>
              <a:t>контрагентів</a:t>
            </a:r>
            <a:r>
              <a:rPr lang="ru-RU" dirty="0"/>
              <a:t>, </a:t>
            </a:r>
            <a:r>
              <a:rPr lang="ru-RU" dirty="0" err="1"/>
              <a:t>усіх</a:t>
            </a:r>
            <a:r>
              <a:rPr lang="ru-RU" dirty="0"/>
              <a:t> </a:t>
            </a:r>
            <a:r>
              <a:rPr lang="ru-RU" dirty="0" err="1"/>
              <a:t>пов'язаних</a:t>
            </a:r>
            <a:r>
              <a:rPr lang="ru-RU" dirty="0"/>
              <a:t> з банком </a:t>
            </a:r>
            <a:r>
              <a:rPr lang="ru-RU" dirty="0" err="1"/>
              <a:t>осіб</a:t>
            </a:r>
            <a:r>
              <a:rPr lang="ru-RU" dirty="0"/>
              <a:t> до регулятивного </a:t>
            </a:r>
            <a:r>
              <a:rPr lang="ru-RU" dirty="0" err="1"/>
              <a:t>капіталу</a:t>
            </a:r>
            <a:r>
              <a:rPr lang="ru-RU" dirty="0"/>
              <a:t> банку</a:t>
            </a:r>
            <a:r>
              <a:rPr lang="ru-RU" dirty="0" smtClean="0"/>
              <a:t>.</a:t>
            </a:r>
          </a:p>
          <a:p>
            <a:r>
              <a:rPr lang="ru-RU" dirty="0" err="1"/>
              <a:t>Нормативне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ru-RU" dirty="0"/>
              <a:t> нормативу Н8 не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перевищувати</a:t>
            </a:r>
            <a:r>
              <a:rPr lang="ru-RU" dirty="0"/>
              <a:t> 8-кратний </a:t>
            </a:r>
            <a:r>
              <a:rPr lang="ru-RU" dirty="0" err="1"/>
              <a:t>розмір</a:t>
            </a:r>
            <a:r>
              <a:rPr lang="ru-RU" dirty="0"/>
              <a:t> регулятивного </a:t>
            </a:r>
            <a:r>
              <a:rPr lang="ru-RU" dirty="0" err="1"/>
              <a:t>капіталу</a:t>
            </a:r>
            <a:r>
              <a:rPr lang="ru-RU" dirty="0"/>
              <a:t> банку.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8183798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423081"/>
            <a:ext cx="9995215" cy="5773003"/>
          </a:xfrm>
        </p:spPr>
        <p:txBody>
          <a:bodyPr/>
          <a:lstStyle/>
          <a:p>
            <a:r>
              <a:rPr lang="ru-RU" dirty="0" smtClean="0"/>
              <a:t>1. </a:t>
            </a:r>
            <a:r>
              <a:rPr lang="ru-RU" dirty="0" err="1" smtClean="0"/>
              <a:t>Поняття</a:t>
            </a:r>
            <a:r>
              <a:rPr lang="ru-RU" dirty="0" smtClean="0"/>
              <a:t> банк</a:t>
            </a:r>
            <a:r>
              <a:rPr lang="uk-UA" dirty="0"/>
              <a:t>і</a:t>
            </a:r>
            <a:r>
              <a:rPr lang="ru-RU" dirty="0" err="1" smtClean="0"/>
              <a:t>вського</a:t>
            </a:r>
            <a:r>
              <a:rPr lang="ru-RU" dirty="0" smtClean="0"/>
              <a:t> </a:t>
            </a:r>
            <a:r>
              <a:rPr lang="uk-UA" dirty="0" smtClean="0"/>
              <a:t>регулювання та банківського нагляду</a:t>
            </a:r>
            <a:endParaRPr lang="ru-RU" dirty="0" smtClean="0"/>
          </a:p>
          <a:p>
            <a:r>
              <a:rPr lang="ru-RU" dirty="0" err="1"/>
              <a:t>Б</a:t>
            </a:r>
            <a:r>
              <a:rPr lang="ru-RU" dirty="0" err="1" smtClean="0"/>
              <a:t>анківське</a:t>
            </a:r>
            <a:r>
              <a:rPr lang="ru-RU" dirty="0" smtClean="0"/>
              <a:t> </a:t>
            </a:r>
            <a:r>
              <a:rPr lang="ru-RU" dirty="0" err="1"/>
              <a:t>регулювання</a:t>
            </a:r>
            <a:r>
              <a:rPr lang="ru-RU" dirty="0"/>
              <a:t> - одна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функцій</a:t>
            </a:r>
            <a:r>
              <a:rPr lang="ru-RU" dirty="0"/>
              <a:t> </a:t>
            </a:r>
            <a:r>
              <a:rPr lang="ru-RU" dirty="0" err="1"/>
              <a:t>Національного</a:t>
            </a:r>
            <a:r>
              <a:rPr lang="ru-RU" dirty="0"/>
              <a:t> банку </a:t>
            </a:r>
            <a:r>
              <a:rPr lang="ru-RU" dirty="0" err="1"/>
              <a:t>України</a:t>
            </a:r>
            <a:r>
              <a:rPr lang="ru-RU" dirty="0"/>
              <a:t>, яка </a:t>
            </a:r>
            <a:r>
              <a:rPr lang="ru-RU" dirty="0" err="1"/>
              <a:t>полягає</a:t>
            </a:r>
            <a:r>
              <a:rPr lang="ru-RU" dirty="0"/>
              <a:t> у </a:t>
            </a:r>
            <a:r>
              <a:rPr lang="ru-RU" dirty="0" err="1"/>
              <a:t>створенні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норм,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регулюють</a:t>
            </a:r>
            <a:r>
              <a:rPr lang="ru-RU" dirty="0"/>
              <a:t> </a:t>
            </a:r>
            <a:r>
              <a:rPr lang="ru-RU" dirty="0" err="1"/>
              <a:t>діяльність</a:t>
            </a:r>
            <a:r>
              <a:rPr lang="ru-RU" dirty="0"/>
              <a:t> </a:t>
            </a:r>
            <a:r>
              <a:rPr lang="ru-RU" dirty="0" err="1"/>
              <a:t>банків</a:t>
            </a:r>
            <a:r>
              <a:rPr lang="ru-RU" dirty="0"/>
              <a:t>, </a:t>
            </a:r>
            <a:r>
              <a:rPr lang="ru-RU" dirty="0" err="1"/>
              <a:t>визначають</a:t>
            </a:r>
            <a:r>
              <a:rPr lang="ru-RU" dirty="0"/>
              <a:t> </a:t>
            </a:r>
            <a:r>
              <a:rPr lang="ru-RU" dirty="0" err="1"/>
              <a:t>загальні</a:t>
            </a:r>
            <a:r>
              <a:rPr lang="ru-RU" dirty="0"/>
              <a:t> </a:t>
            </a:r>
            <a:r>
              <a:rPr lang="ru-RU" dirty="0" err="1"/>
              <a:t>принципи</a:t>
            </a:r>
            <a:r>
              <a:rPr lang="ru-RU" dirty="0"/>
              <a:t> </a:t>
            </a:r>
            <a:r>
              <a:rPr lang="ru-RU" dirty="0" err="1"/>
              <a:t>банківської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, порядок </a:t>
            </a:r>
            <a:r>
              <a:rPr lang="ru-RU" dirty="0" err="1"/>
              <a:t>здійснення</a:t>
            </a:r>
            <a:r>
              <a:rPr lang="ru-RU" dirty="0"/>
              <a:t> </a:t>
            </a:r>
            <a:r>
              <a:rPr lang="ru-RU" dirty="0" err="1"/>
              <a:t>банківського</a:t>
            </a:r>
            <a:r>
              <a:rPr lang="ru-RU" dirty="0"/>
              <a:t> </a:t>
            </a:r>
            <a:r>
              <a:rPr lang="ru-RU" dirty="0" err="1"/>
              <a:t>нагляду</a:t>
            </a:r>
            <a:r>
              <a:rPr lang="ru-RU" dirty="0"/>
              <a:t>, </a:t>
            </a:r>
            <a:r>
              <a:rPr lang="ru-RU" dirty="0" err="1"/>
              <a:t>відповідальність</a:t>
            </a:r>
            <a:r>
              <a:rPr lang="ru-RU" dirty="0"/>
              <a:t> за </a:t>
            </a:r>
            <a:r>
              <a:rPr lang="ru-RU" dirty="0" err="1"/>
              <a:t>порушення</a:t>
            </a:r>
            <a:r>
              <a:rPr lang="ru-RU" dirty="0"/>
              <a:t> </a:t>
            </a:r>
            <a:r>
              <a:rPr lang="ru-RU" dirty="0" err="1"/>
              <a:t>банківського</a:t>
            </a:r>
            <a:r>
              <a:rPr lang="ru-RU" dirty="0"/>
              <a:t> </a:t>
            </a:r>
            <a:r>
              <a:rPr lang="ru-RU" dirty="0" err="1"/>
              <a:t>законодавства</a:t>
            </a:r>
            <a:r>
              <a:rPr lang="ru-RU" dirty="0"/>
              <a:t>;</a:t>
            </a:r>
          </a:p>
          <a:p>
            <a:r>
              <a:rPr lang="ru-RU" dirty="0" err="1"/>
              <a:t>Б</a:t>
            </a:r>
            <a:r>
              <a:rPr lang="ru-RU" dirty="0" err="1" smtClean="0"/>
              <a:t>анківський</a:t>
            </a:r>
            <a:r>
              <a:rPr lang="ru-RU" dirty="0" smtClean="0"/>
              <a:t> </a:t>
            </a:r>
            <a:r>
              <a:rPr lang="ru-RU" dirty="0" err="1"/>
              <a:t>нагляд</a:t>
            </a:r>
            <a:r>
              <a:rPr lang="ru-RU" dirty="0"/>
              <a:t> - система контролю та </a:t>
            </a:r>
            <a:r>
              <a:rPr lang="ru-RU" dirty="0" err="1"/>
              <a:t>активних</a:t>
            </a:r>
            <a:r>
              <a:rPr lang="ru-RU" dirty="0"/>
              <a:t> </a:t>
            </a:r>
            <a:r>
              <a:rPr lang="ru-RU" dirty="0" err="1"/>
              <a:t>впорядкованих</a:t>
            </a:r>
            <a:r>
              <a:rPr lang="ru-RU" dirty="0"/>
              <a:t> </a:t>
            </a:r>
            <a:r>
              <a:rPr lang="ru-RU" dirty="0" err="1"/>
              <a:t>дій</a:t>
            </a:r>
            <a:r>
              <a:rPr lang="ru-RU" dirty="0"/>
              <a:t> </a:t>
            </a:r>
            <a:r>
              <a:rPr lang="ru-RU" dirty="0" err="1"/>
              <a:t>Національного</a:t>
            </a:r>
            <a:r>
              <a:rPr lang="ru-RU" dirty="0"/>
              <a:t> банку </a:t>
            </a:r>
            <a:r>
              <a:rPr lang="ru-RU" dirty="0" err="1"/>
              <a:t>України</a:t>
            </a:r>
            <a:r>
              <a:rPr lang="ru-RU" dirty="0"/>
              <a:t>, </a:t>
            </a:r>
            <a:r>
              <a:rPr lang="ru-RU" dirty="0" err="1"/>
              <a:t>спрямованих</a:t>
            </a:r>
            <a:r>
              <a:rPr lang="ru-RU" dirty="0"/>
              <a:t> на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дотримання</a:t>
            </a:r>
            <a:r>
              <a:rPr lang="ru-RU" dirty="0"/>
              <a:t> банками та </a:t>
            </a:r>
            <a:r>
              <a:rPr lang="ru-RU" dirty="0" err="1"/>
              <a:t>іншими</a:t>
            </a:r>
            <a:r>
              <a:rPr lang="ru-RU" dirty="0"/>
              <a:t> особами, </a:t>
            </a:r>
            <a:r>
              <a:rPr lang="ru-RU" dirty="0" err="1"/>
              <a:t>стосовно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Національний</a:t>
            </a:r>
            <a:r>
              <a:rPr lang="ru-RU" dirty="0"/>
              <a:t> банк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здійснює</a:t>
            </a:r>
            <a:r>
              <a:rPr lang="ru-RU" dirty="0"/>
              <a:t> </a:t>
            </a:r>
            <a:r>
              <a:rPr lang="ru-RU" dirty="0" err="1"/>
              <a:t>наглядову</a:t>
            </a:r>
            <a:r>
              <a:rPr lang="ru-RU" dirty="0"/>
              <a:t> </a:t>
            </a:r>
            <a:r>
              <a:rPr lang="ru-RU" dirty="0" err="1"/>
              <a:t>діяльність</a:t>
            </a:r>
            <a:r>
              <a:rPr lang="ru-RU" dirty="0"/>
              <a:t> </a:t>
            </a:r>
            <a:r>
              <a:rPr lang="ru-RU" dirty="0" err="1"/>
              <a:t>законодавства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і </a:t>
            </a:r>
            <a:r>
              <a:rPr lang="ru-RU" dirty="0" err="1"/>
              <a:t>встановлених</a:t>
            </a:r>
            <a:r>
              <a:rPr lang="ru-RU" dirty="0"/>
              <a:t> </a:t>
            </a:r>
            <a:r>
              <a:rPr lang="ru-RU" dirty="0" err="1"/>
              <a:t>нормативів</a:t>
            </a:r>
            <a:r>
              <a:rPr lang="ru-RU" dirty="0"/>
              <a:t>, з метою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стабільності</a:t>
            </a:r>
            <a:r>
              <a:rPr lang="ru-RU" dirty="0"/>
              <a:t> </a:t>
            </a:r>
            <a:r>
              <a:rPr lang="ru-RU" dirty="0" err="1"/>
              <a:t>банківської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та </a:t>
            </a:r>
            <a:r>
              <a:rPr lang="ru-RU" dirty="0" err="1"/>
              <a:t>захисту</a:t>
            </a:r>
            <a:r>
              <a:rPr lang="ru-RU" dirty="0"/>
              <a:t> </a:t>
            </a:r>
            <a:r>
              <a:rPr lang="ru-RU" dirty="0" err="1"/>
              <a:t>інтересів</a:t>
            </a:r>
            <a:r>
              <a:rPr lang="ru-RU" dirty="0"/>
              <a:t> </a:t>
            </a:r>
            <a:r>
              <a:rPr lang="ru-RU" dirty="0" err="1"/>
              <a:t>вкладників</a:t>
            </a:r>
            <a:r>
              <a:rPr lang="ru-RU" dirty="0"/>
              <a:t> та </a:t>
            </a:r>
            <a:r>
              <a:rPr lang="ru-RU" dirty="0" err="1"/>
              <a:t>кредиторів</a:t>
            </a:r>
            <a:r>
              <a:rPr lang="ru-RU" dirty="0"/>
              <a:t> банку;</a:t>
            </a:r>
          </a:p>
          <a:p>
            <a:r>
              <a:rPr lang="ru-RU" dirty="0" err="1"/>
              <a:t>фінансова</a:t>
            </a:r>
            <a:r>
              <a:rPr lang="ru-RU" dirty="0"/>
              <a:t> </a:t>
            </a:r>
            <a:r>
              <a:rPr lang="ru-RU" dirty="0" err="1"/>
              <a:t>стабільність</a:t>
            </a:r>
            <a:r>
              <a:rPr lang="ru-RU" dirty="0"/>
              <a:t> - стан </a:t>
            </a:r>
            <a:r>
              <a:rPr lang="ru-RU" dirty="0" err="1"/>
              <a:t>фінансової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, в </a:t>
            </a:r>
            <a:r>
              <a:rPr lang="ru-RU" dirty="0" err="1"/>
              <a:t>якому</a:t>
            </a:r>
            <a:r>
              <a:rPr lang="ru-RU" dirty="0"/>
              <a:t> вона </a:t>
            </a:r>
            <a:r>
              <a:rPr lang="ru-RU" dirty="0" err="1"/>
              <a:t>здатна</a:t>
            </a:r>
            <a:r>
              <a:rPr lang="ru-RU" dirty="0"/>
              <a:t> </a:t>
            </a:r>
            <a:r>
              <a:rPr lang="ru-RU" dirty="0" err="1"/>
              <a:t>належним</a:t>
            </a:r>
            <a:r>
              <a:rPr lang="ru-RU" dirty="0"/>
              <a:t> чином </a:t>
            </a:r>
            <a:r>
              <a:rPr lang="ru-RU" dirty="0" err="1"/>
              <a:t>забезпечити</a:t>
            </a:r>
            <a:r>
              <a:rPr lang="ru-RU" dirty="0"/>
              <a:t> </a:t>
            </a:r>
            <a:r>
              <a:rPr lang="ru-RU" dirty="0" err="1"/>
              <a:t>можливість</a:t>
            </a:r>
            <a:r>
              <a:rPr lang="ru-RU" dirty="0"/>
              <a:t> </a:t>
            </a:r>
            <a:r>
              <a:rPr lang="ru-RU" dirty="0" err="1"/>
              <a:t>ефективно</a:t>
            </a:r>
            <a:r>
              <a:rPr lang="ru-RU" dirty="0"/>
              <a:t> </a:t>
            </a:r>
            <a:r>
              <a:rPr lang="ru-RU" dirty="0" err="1"/>
              <a:t>виконувати</a:t>
            </a:r>
            <a:r>
              <a:rPr lang="ru-RU" dirty="0"/>
              <a:t> </a:t>
            </a:r>
            <a:r>
              <a:rPr lang="ru-RU" dirty="0" err="1"/>
              <a:t>свої</a:t>
            </a:r>
            <a:r>
              <a:rPr lang="ru-RU" dirty="0"/>
              <a:t> </a:t>
            </a:r>
            <a:r>
              <a:rPr lang="ru-RU" dirty="0" err="1"/>
              <a:t>ключові</a:t>
            </a:r>
            <a:r>
              <a:rPr lang="ru-RU" dirty="0"/>
              <a:t> </a:t>
            </a:r>
            <a:r>
              <a:rPr lang="ru-RU" dirty="0" err="1"/>
              <a:t>функції</a:t>
            </a:r>
            <a:r>
              <a:rPr lang="ru-RU" dirty="0"/>
              <a:t>, </a:t>
            </a:r>
            <a:r>
              <a:rPr lang="ru-RU" dirty="0" err="1"/>
              <a:t>такі</a:t>
            </a:r>
            <a:r>
              <a:rPr lang="ru-RU" dirty="0"/>
              <a:t> як </a:t>
            </a:r>
            <a:r>
              <a:rPr lang="ru-RU" dirty="0" err="1"/>
              <a:t>фінансове</a:t>
            </a:r>
            <a:r>
              <a:rPr lang="ru-RU" dirty="0"/>
              <a:t> </a:t>
            </a:r>
            <a:r>
              <a:rPr lang="ru-RU" dirty="0" err="1"/>
              <a:t>посередництво</a:t>
            </a:r>
            <a:r>
              <a:rPr lang="ru-RU" dirty="0"/>
              <a:t> та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здійснення</a:t>
            </a:r>
            <a:r>
              <a:rPr lang="ru-RU" dirty="0"/>
              <a:t> </a:t>
            </a:r>
            <a:r>
              <a:rPr lang="ru-RU" dirty="0" err="1"/>
              <a:t>платежів</a:t>
            </a:r>
            <a:r>
              <a:rPr lang="ru-RU" dirty="0"/>
              <a:t>, і таким чином </a:t>
            </a:r>
            <a:r>
              <a:rPr lang="ru-RU" dirty="0" err="1"/>
              <a:t>сприяти</a:t>
            </a:r>
            <a:r>
              <a:rPr lang="ru-RU" dirty="0"/>
              <a:t> </a:t>
            </a:r>
            <a:r>
              <a:rPr lang="ru-RU" dirty="0" err="1"/>
              <a:t>стійкому</a:t>
            </a:r>
            <a:r>
              <a:rPr lang="ru-RU" dirty="0"/>
              <a:t> </a:t>
            </a:r>
            <a:r>
              <a:rPr lang="ru-RU" dirty="0" err="1"/>
              <a:t>економічному</a:t>
            </a:r>
            <a:r>
              <a:rPr lang="ru-RU" dirty="0"/>
              <a:t> </a:t>
            </a:r>
            <a:r>
              <a:rPr lang="ru-RU" dirty="0" err="1"/>
              <a:t>зростанню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протистояти</a:t>
            </a:r>
            <a:r>
              <a:rPr lang="ru-RU" dirty="0"/>
              <a:t> негативному </a:t>
            </a:r>
            <a:r>
              <a:rPr lang="ru-RU" dirty="0" err="1"/>
              <a:t>впливу</a:t>
            </a:r>
            <a:r>
              <a:rPr lang="ru-RU" dirty="0"/>
              <a:t> </a:t>
            </a:r>
            <a:r>
              <a:rPr lang="ru-RU" dirty="0" err="1"/>
              <a:t>кризових</a:t>
            </a:r>
            <a:r>
              <a:rPr lang="ru-RU" dirty="0"/>
              <a:t> </a:t>
            </a:r>
            <a:r>
              <a:rPr lang="ru-RU" dirty="0" err="1"/>
              <a:t>явищ</a:t>
            </a:r>
            <a:r>
              <a:rPr lang="ru-RU" dirty="0"/>
              <a:t> на </a:t>
            </a:r>
            <a:r>
              <a:rPr lang="ru-RU" dirty="0" err="1"/>
              <a:t>економіку</a:t>
            </a:r>
            <a:r>
              <a:rPr lang="ru-RU" dirty="0"/>
              <a:t>;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6793412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423081"/>
            <a:ext cx="9995215" cy="5773003"/>
          </a:xfrm>
        </p:spPr>
        <p:txBody>
          <a:bodyPr/>
          <a:lstStyle/>
          <a:p>
            <a:r>
              <a:rPr lang="ru-RU" b="1" dirty="0"/>
              <a:t>Норматив максимального </a:t>
            </a:r>
            <a:r>
              <a:rPr lang="ru-RU" b="1" dirty="0" err="1"/>
              <a:t>розміру</a:t>
            </a:r>
            <a:r>
              <a:rPr lang="ru-RU" b="1" dirty="0"/>
              <a:t> кредитного </a:t>
            </a:r>
            <a:r>
              <a:rPr lang="ru-RU" b="1" dirty="0" err="1"/>
              <a:t>ризику</a:t>
            </a:r>
            <a:r>
              <a:rPr lang="ru-RU" b="1" dirty="0"/>
              <a:t> за </a:t>
            </a:r>
            <a:r>
              <a:rPr lang="ru-RU" b="1" dirty="0" err="1"/>
              <a:t>операціями</a:t>
            </a:r>
            <a:r>
              <a:rPr lang="ru-RU" b="1" dirty="0"/>
              <a:t> з </a:t>
            </a:r>
            <a:r>
              <a:rPr lang="ru-RU" b="1" dirty="0" err="1"/>
              <a:t>пов'язаними</a:t>
            </a:r>
            <a:r>
              <a:rPr lang="ru-RU" b="1" dirty="0"/>
              <a:t> з банком особами (Н9)</a:t>
            </a:r>
            <a:endParaRPr lang="ru-RU" dirty="0"/>
          </a:p>
          <a:p>
            <a:r>
              <a:rPr lang="ru-RU" dirty="0"/>
              <a:t>1. Норматив максимального </a:t>
            </a:r>
            <a:r>
              <a:rPr lang="ru-RU" dirty="0" err="1"/>
              <a:t>розміру</a:t>
            </a:r>
            <a:r>
              <a:rPr lang="ru-RU" dirty="0"/>
              <a:t> кредитного </a:t>
            </a:r>
            <a:r>
              <a:rPr lang="ru-RU" dirty="0" err="1"/>
              <a:t>ризику</a:t>
            </a:r>
            <a:r>
              <a:rPr lang="ru-RU" dirty="0"/>
              <a:t> за </a:t>
            </a:r>
            <a:r>
              <a:rPr lang="ru-RU" dirty="0" err="1"/>
              <a:t>операціями</a:t>
            </a:r>
            <a:r>
              <a:rPr lang="ru-RU" dirty="0"/>
              <a:t> з </a:t>
            </a:r>
            <a:r>
              <a:rPr lang="ru-RU" dirty="0" err="1"/>
              <a:t>пов'язаними</a:t>
            </a:r>
            <a:r>
              <a:rPr lang="ru-RU" dirty="0"/>
              <a:t> з банком особами (</a:t>
            </a:r>
            <a:r>
              <a:rPr lang="ru-RU" dirty="0" err="1"/>
              <a:t>далі</a:t>
            </a:r>
            <a:r>
              <a:rPr lang="ru-RU" dirty="0"/>
              <a:t> - норматив Н9) </a:t>
            </a:r>
            <a:r>
              <a:rPr lang="ru-RU" dirty="0" err="1"/>
              <a:t>установлюється</a:t>
            </a:r>
            <a:r>
              <a:rPr lang="ru-RU" dirty="0"/>
              <a:t> для </a:t>
            </a:r>
            <a:r>
              <a:rPr lang="ru-RU" dirty="0" err="1"/>
              <a:t>обмеження</a:t>
            </a:r>
            <a:r>
              <a:rPr lang="ru-RU" dirty="0"/>
              <a:t> </a:t>
            </a:r>
            <a:r>
              <a:rPr lang="ru-RU" dirty="0" err="1"/>
              <a:t>ризику</a:t>
            </a:r>
            <a:r>
              <a:rPr lang="ru-RU" dirty="0"/>
              <a:t> </a:t>
            </a:r>
            <a:r>
              <a:rPr lang="ru-RU" dirty="0" err="1"/>
              <a:t>операцій</a:t>
            </a:r>
            <a:r>
              <a:rPr lang="ru-RU" dirty="0"/>
              <a:t> з </a:t>
            </a:r>
            <a:r>
              <a:rPr lang="ru-RU" dirty="0" err="1"/>
              <a:t>пов'язаними</a:t>
            </a:r>
            <a:r>
              <a:rPr lang="ru-RU" dirty="0"/>
              <a:t> з банком особами, </a:t>
            </a:r>
            <a:r>
              <a:rPr lang="ru-RU" dirty="0" err="1"/>
              <a:t>зменшення</a:t>
            </a:r>
            <a:r>
              <a:rPr lang="ru-RU" dirty="0"/>
              <a:t> негативного </a:t>
            </a:r>
            <a:r>
              <a:rPr lang="ru-RU" dirty="0" err="1"/>
              <a:t>впливу</a:t>
            </a:r>
            <a:r>
              <a:rPr lang="ru-RU" dirty="0"/>
              <a:t> </a:t>
            </a:r>
            <a:r>
              <a:rPr lang="ru-RU" dirty="0" err="1"/>
              <a:t>операцій</a:t>
            </a:r>
            <a:r>
              <a:rPr lang="ru-RU" dirty="0"/>
              <a:t> з </a:t>
            </a:r>
            <a:r>
              <a:rPr lang="ru-RU" dirty="0" err="1"/>
              <a:t>пов'язаними</a:t>
            </a:r>
            <a:r>
              <a:rPr lang="ru-RU" dirty="0"/>
              <a:t> з банком особами на </a:t>
            </a:r>
            <a:r>
              <a:rPr lang="ru-RU" dirty="0" err="1"/>
              <a:t>діяльність</a:t>
            </a:r>
            <a:r>
              <a:rPr lang="ru-RU" dirty="0"/>
              <a:t> банку.</a:t>
            </a:r>
          </a:p>
          <a:p>
            <a:r>
              <a:rPr lang="ru-RU" dirty="0"/>
              <a:t>2. Норматив Н9 </a:t>
            </a:r>
            <a:r>
              <a:rPr lang="ru-RU" dirty="0" err="1"/>
              <a:t>визначається</a:t>
            </a:r>
            <a:r>
              <a:rPr lang="ru-RU" dirty="0"/>
              <a:t> як </a:t>
            </a:r>
            <a:r>
              <a:rPr lang="ru-RU" dirty="0" err="1"/>
              <a:t>співвідношення</a:t>
            </a:r>
            <a:r>
              <a:rPr lang="ru-RU" dirty="0"/>
              <a:t> </a:t>
            </a:r>
            <a:r>
              <a:rPr lang="ru-RU" dirty="0" err="1"/>
              <a:t>сукупної</a:t>
            </a:r>
            <a:r>
              <a:rPr lang="ru-RU" dirty="0"/>
              <a:t> </a:t>
            </a:r>
            <a:r>
              <a:rPr lang="ru-RU" dirty="0" err="1"/>
              <a:t>суми</a:t>
            </a:r>
            <a:r>
              <a:rPr lang="ru-RU" dirty="0"/>
              <a:t> </a:t>
            </a:r>
            <a:r>
              <a:rPr lang="ru-RU" dirty="0" err="1"/>
              <a:t>всіх</a:t>
            </a:r>
            <a:r>
              <a:rPr lang="ru-RU" dirty="0"/>
              <a:t> </a:t>
            </a:r>
            <a:r>
              <a:rPr lang="ru-RU" dirty="0" err="1"/>
              <a:t>вимог</a:t>
            </a:r>
            <a:r>
              <a:rPr lang="ru-RU" dirty="0"/>
              <a:t> банку до </a:t>
            </a:r>
            <a:r>
              <a:rPr lang="ru-RU" dirty="0" err="1"/>
              <a:t>пов’язаних</a:t>
            </a:r>
            <a:r>
              <a:rPr lang="ru-RU" dirty="0"/>
              <a:t> з банком </a:t>
            </a:r>
            <a:r>
              <a:rPr lang="ru-RU" dirty="0" err="1"/>
              <a:t>осіб</a:t>
            </a:r>
            <a:r>
              <a:rPr lang="ru-RU" dirty="0"/>
              <a:t> та </a:t>
            </a:r>
            <a:r>
              <a:rPr lang="ru-RU" dirty="0" err="1"/>
              <a:t>суми</a:t>
            </a:r>
            <a:r>
              <a:rPr lang="ru-RU" dirty="0"/>
              <a:t> </a:t>
            </a:r>
            <a:r>
              <a:rPr lang="ru-RU" dirty="0" err="1"/>
              <a:t>всіх</a:t>
            </a:r>
            <a:r>
              <a:rPr lang="ru-RU" dirty="0"/>
              <a:t> </a:t>
            </a:r>
            <a:r>
              <a:rPr lang="ru-RU" dirty="0" err="1"/>
              <a:t>фінансових</a:t>
            </a:r>
            <a:r>
              <a:rPr lang="ru-RU" dirty="0"/>
              <a:t> </a:t>
            </a:r>
            <a:r>
              <a:rPr lang="ru-RU" dirty="0" err="1"/>
              <a:t>зобов’язань</a:t>
            </a:r>
            <a:r>
              <a:rPr lang="ru-RU" dirty="0"/>
              <a:t>, </a:t>
            </a:r>
            <a:r>
              <a:rPr lang="ru-RU" dirty="0" err="1"/>
              <a:t>наданих</a:t>
            </a:r>
            <a:r>
              <a:rPr lang="ru-RU" dirty="0"/>
              <a:t> банком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пов’язаних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банком </a:t>
            </a:r>
            <a:r>
              <a:rPr lang="ru-RU" dirty="0" err="1"/>
              <a:t>осіб</a:t>
            </a:r>
            <a:r>
              <a:rPr lang="ru-RU" dirty="0"/>
              <a:t>, до </a:t>
            </a:r>
            <a:r>
              <a:rPr lang="ru-RU" dirty="0" err="1"/>
              <a:t>загального</a:t>
            </a:r>
            <a:r>
              <a:rPr lang="ru-RU" dirty="0"/>
              <a:t> </a:t>
            </a:r>
            <a:r>
              <a:rPr lang="ru-RU" dirty="0" err="1"/>
              <a:t>розміру</a:t>
            </a:r>
            <a:r>
              <a:rPr lang="ru-RU" dirty="0"/>
              <a:t> </a:t>
            </a:r>
            <a:r>
              <a:rPr lang="ru-RU" dirty="0" err="1"/>
              <a:t>капіталу</a:t>
            </a:r>
            <a:r>
              <a:rPr lang="ru-RU" dirty="0"/>
              <a:t> 1-го та 2-го </a:t>
            </a:r>
            <a:r>
              <a:rPr lang="ru-RU" dirty="0" err="1"/>
              <a:t>рівнів</a:t>
            </a:r>
            <a:r>
              <a:rPr lang="ru-RU" dirty="0"/>
              <a:t>, </a:t>
            </a:r>
            <a:r>
              <a:rPr lang="ru-RU" dirty="0" err="1"/>
              <a:t>зменшеного</a:t>
            </a:r>
            <a:r>
              <a:rPr lang="ru-RU" dirty="0"/>
              <a:t> на </a:t>
            </a:r>
            <a:r>
              <a:rPr lang="ru-RU" dirty="0" err="1"/>
              <a:t>балансову</a:t>
            </a:r>
            <a:r>
              <a:rPr lang="ru-RU" dirty="0"/>
              <a:t> </a:t>
            </a:r>
            <a:r>
              <a:rPr lang="ru-RU" dirty="0" err="1"/>
              <a:t>вартість</a:t>
            </a:r>
            <a:r>
              <a:rPr lang="ru-RU" dirty="0"/>
              <a:t> </a:t>
            </a:r>
            <a:r>
              <a:rPr lang="ru-RU" dirty="0" err="1"/>
              <a:t>активів</a:t>
            </a:r>
            <a:r>
              <a:rPr lang="ru-RU" dirty="0"/>
              <a:t>, </a:t>
            </a:r>
            <a:r>
              <a:rPr lang="ru-RU" dirty="0" err="1"/>
              <a:t>зазначених</a:t>
            </a:r>
            <a:r>
              <a:rPr lang="ru-RU" dirty="0"/>
              <a:t> у </a:t>
            </a:r>
            <a:r>
              <a:rPr lang="ru-RU" u="sng" dirty="0" err="1">
                <a:hlinkClick r:id="rId2"/>
              </a:rPr>
              <a:t>підпунктах</a:t>
            </a:r>
            <a:r>
              <a:rPr lang="ru-RU" u="sng" dirty="0">
                <a:hlinkClick r:id="rId2"/>
              </a:rPr>
              <a:t> “а” - “е”</a:t>
            </a:r>
            <a:r>
              <a:rPr lang="ru-RU" dirty="0"/>
              <a:t> пункту 1.8 </a:t>
            </a:r>
            <a:r>
              <a:rPr lang="ru-RU" dirty="0" err="1"/>
              <a:t>глави</a:t>
            </a:r>
            <a:r>
              <a:rPr lang="ru-RU" dirty="0"/>
              <a:t> 1 </a:t>
            </a:r>
            <a:r>
              <a:rPr lang="ru-RU" dirty="0" err="1"/>
              <a:t>розділу</a:t>
            </a:r>
            <a:r>
              <a:rPr lang="ru-RU" dirty="0"/>
              <a:t> II </a:t>
            </a:r>
            <a:r>
              <a:rPr lang="ru-RU" dirty="0" err="1"/>
              <a:t>цієї</a:t>
            </a:r>
            <a:r>
              <a:rPr lang="ru-RU" dirty="0"/>
              <a:t> </a:t>
            </a:r>
            <a:r>
              <a:rPr lang="ru-RU" dirty="0" err="1"/>
              <a:t>Інструкції</a:t>
            </a:r>
            <a:r>
              <a:rPr lang="ru-RU" dirty="0" smtClean="0"/>
              <a:t>.</a:t>
            </a:r>
          </a:p>
          <a:p>
            <a:r>
              <a:rPr lang="ru-RU" dirty="0" err="1"/>
              <a:t>Нормативне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ru-RU" dirty="0"/>
              <a:t> нормативу Н9 не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перевищувати</a:t>
            </a:r>
            <a:r>
              <a:rPr lang="ru-RU" dirty="0"/>
              <a:t> 25 </a:t>
            </a:r>
            <a:r>
              <a:rPr lang="ru-RU" dirty="0" err="1"/>
              <a:t>відсотків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151927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423081"/>
            <a:ext cx="9995215" cy="5773003"/>
          </a:xfrm>
        </p:spPr>
        <p:txBody>
          <a:bodyPr/>
          <a:lstStyle/>
          <a:p>
            <a:r>
              <a:rPr lang="ru-RU" b="1" dirty="0" err="1"/>
              <a:t>Нормативи</a:t>
            </a:r>
            <a:r>
              <a:rPr lang="ru-RU" b="1" dirty="0"/>
              <a:t> </a:t>
            </a:r>
            <a:r>
              <a:rPr lang="ru-RU" b="1" dirty="0" err="1"/>
              <a:t>інвестування</a:t>
            </a:r>
            <a:endParaRPr lang="ru-RU" dirty="0"/>
          </a:p>
          <a:p>
            <a:r>
              <a:rPr lang="ru-RU" b="1" dirty="0" err="1" smtClean="0"/>
              <a:t>Вимоги</a:t>
            </a:r>
            <a:r>
              <a:rPr lang="ru-RU" b="1" dirty="0" smtClean="0"/>
              <a:t> </a:t>
            </a:r>
            <a:r>
              <a:rPr lang="ru-RU" b="1" dirty="0" err="1"/>
              <a:t>щодо</a:t>
            </a:r>
            <a:r>
              <a:rPr lang="ru-RU" b="1" dirty="0"/>
              <a:t> </a:t>
            </a:r>
            <a:r>
              <a:rPr lang="ru-RU" b="1" dirty="0" err="1"/>
              <a:t>участі</a:t>
            </a:r>
            <a:r>
              <a:rPr lang="ru-RU" b="1" dirty="0"/>
              <a:t> банку в </a:t>
            </a:r>
            <a:r>
              <a:rPr lang="ru-RU" b="1" dirty="0" err="1"/>
              <a:t>юридичних</a:t>
            </a:r>
            <a:r>
              <a:rPr lang="ru-RU" b="1" dirty="0"/>
              <a:t> особах</a:t>
            </a:r>
            <a:endParaRPr lang="ru-RU" dirty="0"/>
          </a:p>
          <a:p>
            <a:r>
              <a:rPr lang="ru-RU" dirty="0"/>
              <a:t>1. </a:t>
            </a:r>
            <a:r>
              <a:rPr lang="ru-RU" dirty="0" err="1"/>
              <a:t>Національний</a:t>
            </a:r>
            <a:r>
              <a:rPr lang="ru-RU" dirty="0"/>
              <a:t> банк </a:t>
            </a:r>
            <a:r>
              <a:rPr lang="ru-RU" dirty="0" err="1"/>
              <a:t>здійснює</a:t>
            </a:r>
            <a:r>
              <a:rPr lang="ru-RU" dirty="0"/>
              <a:t> контроль за </a:t>
            </a:r>
            <a:r>
              <a:rPr lang="ru-RU" dirty="0" err="1"/>
              <a:t>інвестиціями</a:t>
            </a:r>
            <a:r>
              <a:rPr lang="ru-RU" dirty="0"/>
              <a:t> банку в </a:t>
            </a:r>
            <a:r>
              <a:rPr lang="ru-RU" dirty="0" err="1"/>
              <a:t>статутний</a:t>
            </a:r>
            <a:r>
              <a:rPr lang="ru-RU" dirty="0"/>
              <a:t> </a:t>
            </a:r>
            <a:r>
              <a:rPr lang="ru-RU" dirty="0" err="1"/>
              <a:t>капітал</a:t>
            </a:r>
            <a:r>
              <a:rPr lang="ru-RU" dirty="0"/>
              <a:t> </a:t>
            </a:r>
            <a:r>
              <a:rPr lang="ru-RU" dirty="0" err="1"/>
              <a:t>юридичної</a:t>
            </a:r>
            <a:r>
              <a:rPr lang="ru-RU" dirty="0"/>
              <a:t> особи та за </a:t>
            </a:r>
            <a:r>
              <a:rPr lang="ru-RU" dirty="0" err="1"/>
              <a:t>сукупними</a:t>
            </a:r>
            <a:r>
              <a:rPr lang="ru-RU" dirty="0"/>
              <a:t> </a:t>
            </a:r>
            <a:r>
              <a:rPr lang="ru-RU" dirty="0" err="1"/>
              <a:t>інвестиціями</a:t>
            </a:r>
            <a:r>
              <a:rPr lang="ru-RU" dirty="0"/>
              <a:t> банку в </a:t>
            </a:r>
            <a:r>
              <a:rPr lang="ru-RU" dirty="0" err="1"/>
              <a:t>статутні</a:t>
            </a:r>
            <a:r>
              <a:rPr lang="ru-RU" dirty="0"/>
              <a:t> </a:t>
            </a:r>
            <a:r>
              <a:rPr lang="ru-RU" dirty="0" err="1"/>
              <a:t>капітали</a:t>
            </a:r>
            <a:r>
              <a:rPr lang="ru-RU" dirty="0"/>
              <a:t> </a:t>
            </a:r>
            <a:r>
              <a:rPr lang="ru-RU" dirty="0" err="1"/>
              <a:t>юридичних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b="1" u="sng" dirty="0"/>
              <a:t>Норматив </a:t>
            </a:r>
            <a:r>
              <a:rPr lang="ru-RU" b="1" u="sng" dirty="0" err="1"/>
              <a:t>інвестування</a:t>
            </a:r>
            <a:r>
              <a:rPr lang="ru-RU" b="1" u="sng" dirty="0"/>
              <a:t> в </a:t>
            </a:r>
            <a:r>
              <a:rPr lang="ru-RU" b="1" u="sng" dirty="0" err="1"/>
              <a:t>цінні</a:t>
            </a:r>
            <a:r>
              <a:rPr lang="ru-RU" b="1" u="sng" dirty="0"/>
              <a:t> </a:t>
            </a:r>
            <a:r>
              <a:rPr lang="ru-RU" b="1" u="sng" dirty="0" err="1"/>
              <a:t>папери</a:t>
            </a:r>
            <a:r>
              <a:rPr lang="ru-RU" b="1" u="sng" dirty="0"/>
              <a:t> </a:t>
            </a:r>
            <a:r>
              <a:rPr lang="ru-RU" b="1" u="sng" dirty="0" err="1"/>
              <a:t>окремо</a:t>
            </a:r>
            <a:r>
              <a:rPr lang="ru-RU" b="1" u="sng" dirty="0"/>
              <a:t> за кожною </a:t>
            </a:r>
            <a:r>
              <a:rPr lang="ru-RU" b="1" u="sng" dirty="0" err="1"/>
              <a:t>установою</a:t>
            </a:r>
            <a:r>
              <a:rPr lang="ru-RU" b="1" u="sng" dirty="0"/>
              <a:t> (Н11)</a:t>
            </a:r>
            <a:endParaRPr lang="ru-RU" u="sng" dirty="0"/>
          </a:p>
          <a:p>
            <a:r>
              <a:rPr lang="ru-RU" dirty="0" smtClean="0"/>
              <a:t>Норматив </a:t>
            </a:r>
            <a:r>
              <a:rPr lang="ru-RU" dirty="0" err="1"/>
              <a:t>інвестування</a:t>
            </a:r>
            <a:r>
              <a:rPr lang="ru-RU" dirty="0"/>
              <a:t> в </a:t>
            </a:r>
            <a:r>
              <a:rPr lang="ru-RU" dirty="0" err="1"/>
              <a:t>цінні</a:t>
            </a:r>
            <a:r>
              <a:rPr lang="ru-RU" dirty="0"/>
              <a:t> </a:t>
            </a:r>
            <a:r>
              <a:rPr lang="ru-RU" dirty="0" err="1"/>
              <a:t>папери</a:t>
            </a:r>
            <a:r>
              <a:rPr lang="ru-RU" dirty="0"/>
              <a:t> </a:t>
            </a:r>
            <a:r>
              <a:rPr lang="ru-RU" dirty="0" err="1"/>
              <a:t>окремо</a:t>
            </a:r>
            <a:r>
              <a:rPr lang="ru-RU" dirty="0"/>
              <a:t> за кожною </a:t>
            </a:r>
            <a:r>
              <a:rPr lang="ru-RU" dirty="0" err="1"/>
              <a:t>установою</a:t>
            </a:r>
            <a:r>
              <a:rPr lang="ru-RU" dirty="0"/>
              <a:t> </a:t>
            </a:r>
            <a:r>
              <a:rPr lang="ru-RU" dirty="0" err="1"/>
              <a:t>встановлюється</a:t>
            </a:r>
            <a:r>
              <a:rPr lang="ru-RU" dirty="0"/>
              <a:t> для </a:t>
            </a:r>
            <a:r>
              <a:rPr lang="ru-RU" dirty="0" err="1"/>
              <a:t>обмеження</a:t>
            </a:r>
            <a:r>
              <a:rPr lang="ru-RU" dirty="0"/>
              <a:t> </a:t>
            </a:r>
            <a:r>
              <a:rPr lang="ru-RU" dirty="0" err="1"/>
              <a:t>ризиків</a:t>
            </a:r>
            <a:r>
              <a:rPr lang="ru-RU" dirty="0"/>
              <a:t>, </a:t>
            </a:r>
            <a:r>
              <a:rPr lang="ru-RU" dirty="0" err="1"/>
              <a:t>пов'язаних</a:t>
            </a:r>
            <a:r>
              <a:rPr lang="ru-RU" dirty="0"/>
              <a:t> з прямою та/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опосередкованою</a:t>
            </a:r>
            <a:r>
              <a:rPr lang="ru-RU" dirty="0"/>
              <a:t> </a:t>
            </a:r>
            <a:r>
              <a:rPr lang="ru-RU" dirty="0" err="1"/>
              <a:t>участю</a:t>
            </a:r>
            <a:r>
              <a:rPr lang="ru-RU" dirty="0"/>
              <a:t> банку у статутному </a:t>
            </a:r>
            <a:r>
              <a:rPr lang="ru-RU" dirty="0" err="1"/>
              <a:t>капіталі</a:t>
            </a:r>
            <a:r>
              <a:rPr lang="ru-RU" dirty="0"/>
              <a:t> </a:t>
            </a:r>
            <a:r>
              <a:rPr lang="ru-RU" dirty="0" err="1"/>
              <a:t>окремої</a:t>
            </a:r>
            <a:r>
              <a:rPr lang="ru-RU" dirty="0"/>
              <a:t> </a:t>
            </a:r>
            <a:r>
              <a:rPr lang="ru-RU" dirty="0" err="1"/>
              <a:t>юридичної</a:t>
            </a:r>
            <a:r>
              <a:rPr lang="ru-RU" dirty="0"/>
              <a:t> особи</a:t>
            </a:r>
          </a:p>
          <a:p>
            <a:r>
              <a:rPr lang="ru-RU" dirty="0" smtClean="0"/>
              <a:t>Норматив </a:t>
            </a:r>
            <a:r>
              <a:rPr lang="ru-RU" dirty="0" err="1"/>
              <a:t>інвестування</a:t>
            </a:r>
            <a:r>
              <a:rPr lang="ru-RU" dirty="0"/>
              <a:t> в </a:t>
            </a:r>
            <a:r>
              <a:rPr lang="ru-RU" dirty="0" err="1"/>
              <a:t>цінні</a:t>
            </a:r>
            <a:r>
              <a:rPr lang="ru-RU" dirty="0"/>
              <a:t> </a:t>
            </a:r>
            <a:r>
              <a:rPr lang="ru-RU" dirty="0" err="1"/>
              <a:t>папери</a:t>
            </a:r>
            <a:r>
              <a:rPr lang="ru-RU" dirty="0"/>
              <a:t> </a:t>
            </a:r>
            <a:r>
              <a:rPr lang="ru-RU" dirty="0" err="1"/>
              <a:t>окремо</a:t>
            </a:r>
            <a:r>
              <a:rPr lang="ru-RU" dirty="0"/>
              <a:t> за кожною </a:t>
            </a:r>
            <a:r>
              <a:rPr lang="ru-RU" dirty="0" err="1"/>
              <a:t>установою</a:t>
            </a:r>
            <a:r>
              <a:rPr lang="ru-RU" dirty="0"/>
              <a:t> </a:t>
            </a:r>
            <a:r>
              <a:rPr lang="ru-RU" dirty="0" err="1"/>
              <a:t>визначається</a:t>
            </a:r>
            <a:r>
              <a:rPr lang="ru-RU" dirty="0"/>
              <a:t> як </a:t>
            </a:r>
            <a:r>
              <a:rPr lang="ru-RU" dirty="0" err="1"/>
              <a:t>співвідношення</a:t>
            </a:r>
            <a:r>
              <a:rPr lang="ru-RU" dirty="0"/>
              <a:t> </a:t>
            </a:r>
            <a:r>
              <a:rPr lang="ru-RU" dirty="0" err="1"/>
              <a:t>розміру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інвестуються</a:t>
            </a:r>
            <a:r>
              <a:rPr lang="ru-RU" dirty="0"/>
              <a:t> на </a:t>
            </a:r>
            <a:r>
              <a:rPr lang="ru-RU" dirty="0" err="1"/>
              <a:t>придбання</a:t>
            </a:r>
            <a:r>
              <a:rPr lang="ru-RU" dirty="0"/>
              <a:t> </a:t>
            </a:r>
            <a:r>
              <a:rPr lang="ru-RU" dirty="0" err="1"/>
              <a:t>акцій</a:t>
            </a:r>
            <a:r>
              <a:rPr lang="ru-RU" dirty="0"/>
              <a:t> (</a:t>
            </a:r>
            <a:r>
              <a:rPr lang="ru-RU" dirty="0" err="1"/>
              <a:t>паїв</a:t>
            </a:r>
            <a:r>
              <a:rPr lang="ru-RU" dirty="0"/>
              <a:t>, </a:t>
            </a:r>
            <a:r>
              <a:rPr lang="ru-RU" dirty="0" err="1"/>
              <a:t>часток</a:t>
            </a:r>
            <a:r>
              <a:rPr lang="ru-RU" dirty="0"/>
              <a:t>) та </a:t>
            </a:r>
            <a:r>
              <a:rPr lang="ru-RU" dirty="0" err="1"/>
              <a:t>інвестиційних</a:t>
            </a:r>
            <a:r>
              <a:rPr lang="ru-RU" dirty="0"/>
              <a:t> </a:t>
            </a:r>
            <a:r>
              <a:rPr lang="ru-RU" dirty="0" err="1"/>
              <a:t>сертифікатів</a:t>
            </a:r>
            <a:r>
              <a:rPr lang="ru-RU" dirty="0"/>
              <a:t> </a:t>
            </a:r>
            <a:r>
              <a:rPr lang="ru-RU" dirty="0" err="1"/>
              <a:t>окремо</a:t>
            </a:r>
            <a:r>
              <a:rPr lang="ru-RU" dirty="0"/>
              <a:t> за кожною </a:t>
            </a:r>
            <a:r>
              <a:rPr lang="ru-RU" dirty="0" err="1"/>
              <a:t>установою</a:t>
            </a:r>
            <a:r>
              <a:rPr lang="ru-RU" dirty="0"/>
              <a:t>, до регулятивного </a:t>
            </a:r>
            <a:r>
              <a:rPr lang="ru-RU" dirty="0" err="1"/>
              <a:t>капіталу</a:t>
            </a:r>
            <a:r>
              <a:rPr lang="ru-RU" dirty="0"/>
              <a:t> банку</a:t>
            </a:r>
            <a:r>
              <a:rPr lang="ru-RU" dirty="0" smtClean="0"/>
              <a:t>.</a:t>
            </a:r>
          </a:p>
          <a:p>
            <a:r>
              <a:rPr lang="ru-RU" dirty="0" err="1"/>
              <a:t>Нормативне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ru-RU" dirty="0"/>
              <a:t> нормативу Н11 не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перевищувати</a:t>
            </a:r>
            <a:r>
              <a:rPr lang="ru-RU" dirty="0"/>
              <a:t> 15 </a:t>
            </a:r>
            <a:r>
              <a:rPr lang="ru-RU" dirty="0" err="1"/>
              <a:t>відсотків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endParaRPr lang="ru-RU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5756816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423081"/>
            <a:ext cx="9995215" cy="5773003"/>
          </a:xfrm>
        </p:spPr>
        <p:txBody>
          <a:bodyPr/>
          <a:lstStyle/>
          <a:p>
            <a:r>
              <a:rPr lang="ru-RU" b="1" dirty="0"/>
              <a:t>Норматив </a:t>
            </a:r>
            <a:r>
              <a:rPr lang="ru-RU" b="1" dirty="0" err="1"/>
              <a:t>загальної</a:t>
            </a:r>
            <a:r>
              <a:rPr lang="ru-RU" b="1" dirty="0"/>
              <a:t> </a:t>
            </a:r>
            <a:r>
              <a:rPr lang="ru-RU" b="1" dirty="0" err="1"/>
              <a:t>суми</a:t>
            </a:r>
            <a:r>
              <a:rPr lang="ru-RU" b="1" dirty="0"/>
              <a:t> </a:t>
            </a:r>
            <a:r>
              <a:rPr lang="ru-RU" b="1" dirty="0" err="1"/>
              <a:t>інвестування</a:t>
            </a:r>
            <a:r>
              <a:rPr lang="ru-RU" b="1" dirty="0"/>
              <a:t> (Н12)</a:t>
            </a:r>
            <a:endParaRPr lang="ru-RU" dirty="0"/>
          </a:p>
          <a:p>
            <a:r>
              <a:rPr lang="ru-RU" dirty="0"/>
              <a:t>3.1. Норматив </a:t>
            </a:r>
            <a:r>
              <a:rPr lang="ru-RU" dirty="0" err="1"/>
              <a:t>загальної</a:t>
            </a:r>
            <a:r>
              <a:rPr lang="ru-RU" dirty="0"/>
              <a:t> </a:t>
            </a:r>
            <a:r>
              <a:rPr lang="ru-RU" dirty="0" err="1"/>
              <a:t>суми</a:t>
            </a:r>
            <a:r>
              <a:rPr lang="ru-RU" dirty="0"/>
              <a:t> </a:t>
            </a:r>
            <a:r>
              <a:rPr lang="ru-RU" dirty="0" err="1"/>
              <a:t>інвестування</a:t>
            </a:r>
            <a:r>
              <a:rPr lang="ru-RU" dirty="0"/>
              <a:t> </a:t>
            </a:r>
            <a:r>
              <a:rPr lang="ru-RU" dirty="0" err="1"/>
              <a:t>встановлюється</a:t>
            </a:r>
            <a:r>
              <a:rPr lang="ru-RU" dirty="0"/>
              <a:t> для </a:t>
            </a:r>
            <a:r>
              <a:rPr lang="ru-RU" dirty="0" err="1"/>
              <a:t>обмеження</a:t>
            </a:r>
            <a:r>
              <a:rPr lang="ru-RU" dirty="0"/>
              <a:t> </a:t>
            </a:r>
            <a:r>
              <a:rPr lang="ru-RU" dirty="0" err="1"/>
              <a:t>ризиків</a:t>
            </a:r>
            <a:r>
              <a:rPr lang="ru-RU" dirty="0"/>
              <a:t>, </a:t>
            </a:r>
            <a:r>
              <a:rPr lang="ru-RU" dirty="0" err="1"/>
              <a:t>пов'язаних</a:t>
            </a:r>
            <a:r>
              <a:rPr lang="ru-RU" dirty="0"/>
              <a:t> з прямою та/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опосередкованою</a:t>
            </a:r>
            <a:r>
              <a:rPr lang="ru-RU" dirty="0"/>
              <a:t> </a:t>
            </a:r>
            <a:r>
              <a:rPr lang="ru-RU" dirty="0" err="1"/>
              <a:t>участю</a:t>
            </a:r>
            <a:r>
              <a:rPr lang="ru-RU" dirty="0"/>
              <a:t> банку у </a:t>
            </a:r>
            <a:r>
              <a:rPr lang="ru-RU" dirty="0" err="1"/>
              <a:t>статутних</a:t>
            </a:r>
            <a:r>
              <a:rPr lang="ru-RU" dirty="0"/>
              <a:t> </a:t>
            </a:r>
            <a:r>
              <a:rPr lang="ru-RU" dirty="0" err="1"/>
              <a:t>капіталах</a:t>
            </a:r>
            <a:r>
              <a:rPr lang="ru-RU" dirty="0"/>
              <a:t> </a:t>
            </a:r>
            <a:r>
              <a:rPr lang="ru-RU" dirty="0" err="1"/>
              <a:t>юридичних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.</a:t>
            </a:r>
          </a:p>
          <a:p>
            <a:r>
              <a:rPr lang="ru-RU" dirty="0"/>
              <a:t>Норматив </a:t>
            </a:r>
            <a:r>
              <a:rPr lang="ru-RU" dirty="0" err="1"/>
              <a:t>загальної</a:t>
            </a:r>
            <a:r>
              <a:rPr lang="ru-RU" dirty="0"/>
              <a:t> </a:t>
            </a:r>
            <a:r>
              <a:rPr lang="ru-RU" dirty="0" err="1"/>
              <a:t>суми</a:t>
            </a:r>
            <a:r>
              <a:rPr lang="ru-RU" dirty="0"/>
              <a:t> </a:t>
            </a:r>
            <a:r>
              <a:rPr lang="ru-RU" dirty="0" err="1"/>
              <a:t>інвестування</a:t>
            </a:r>
            <a:r>
              <a:rPr lang="ru-RU" dirty="0"/>
              <a:t> </a:t>
            </a:r>
            <a:r>
              <a:rPr lang="ru-RU" dirty="0" err="1"/>
              <a:t>визначається</a:t>
            </a:r>
            <a:r>
              <a:rPr lang="ru-RU" dirty="0"/>
              <a:t> як </a:t>
            </a:r>
            <a:r>
              <a:rPr lang="ru-RU" dirty="0" err="1"/>
              <a:t>співвідношення</a:t>
            </a:r>
            <a:r>
              <a:rPr lang="ru-RU" dirty="0"/>
              <a:t> </a:t>
            </a:r>
            <a:r>
              <a:rPr lang="ru-RU" dirty="0" err="1"/>
              <a:t>суми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інвестуються</a:t>
            </a:r>
            <a:r>
              <a:rPr lang="ru-RU" dirty="0"/>
              <a:t> на </a:t>
            </a:r>
            <a:r>
              <a:rPr lang="ru-RU" dirty="0" err="1"/>
              <a:t>придбання</a:t>
            </a:r>
            <a:r>
              <a:rPr lang="ru-RU" dirty="0"/>
              <a:t> </a:t>
            </a:r>
            <a:r>
              <a:rPr lang="ru-RU" dirty="0" err="1"/>
              <a:t>акцій</a:t>
            </a:r>
            <a:r>
              <a:rPr lang="ru-RU" dirty="0"/>
              <a:t> (</a:t>
            </a:r>
            <a:r>
              <a:rPr lang="ru-RU" dirty="0" err="1"/>
              <a:t>паїв</a:t>
            </a:r>
            <a:r>
              <a:rPr lang="ru-RU" dirty="0"/>
              <a:t>, </a:t>
            </a:r>
            <a:r>
              <a:rPr lang="ru-RU" dirty="0" err="1"/>
              <a:t>часток</a:t>
            </a:r>
            <a:r>
              <a:rPr lang="ru-RU" dirty="0"/>
              <a:t>) та </a:t>
            </a:r>
            <a:r>
              <a:rPr lang="ru-RU" dirty="0" err="1"/>
              <a:t>інвестиційних</a:t>
            </a:r>
            <a:r>
              <a:rPr lang="ru-RU" dirty="0"/>
              <a:t> </a:t>
            </a:r>
            <a:r>
              <a:rPr lang="ru-RU" dirty="0" err="1"/>
              <a:t>сертифікатів</a:t>
            </a:r>
            <a:r>
              <a:rPr lang="ru-RU" dirty="0"/>
              <a:t> будь-</a:t>
            </a:r>
            <a:r>
              <a:rPr lang="ru-RU" dirty="0" err="1"/>
              <a:t>якої</a:t>
            </a:r>
            <a:r>
              <a:rPr lang="ru-RU" dirty="0"/>
              <a:t> </a:t>
            </a:r>
            <a:r>
              <a:rPr lang="ru-RU" dirty="0" err="1"/>
              <a:t>юридичної</a:t>
            </a:r>
            <a:r>
              <a:rPr lang="ru-RU" dirty="0"/>
              <a:t> особи, до регулятивного </a:t>
            </a:r>
            <a:r>
              <a:rPr lang="ru-RU" dirty="0" err="1"/>
              <a:t>капіталу</a:t>
            </a:r>
            <a:r>
              <a:rPr lang="ru-RU" dirty="0"/>
              <a:t> банку</a:t>
            </a:r>
            <a:r>
              <a:rPr lang="ru-RU" dirty="0" smtClean="0"/>
              <a:t>.</a:t>
            </a:r>
          </a:p>
          <a:p>
            <a:r>
              <a:rPr lang="ru-RU" dirty="0" err="1"/>
              <a:t>Нормативне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ru-RU" dirty="0"/>
              <a:t> нормативу Н12 не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перевищувати</a:t>
            </a:r>
            <a:r>
              <a:rPr lang="ru-RU" dirty="0"/>
              <a:t> 60 </a:t>
            </a:r>
            <a:r>
              <a:rPr lang="ru-RU" dirty="0" err="1"/>
              <a:t>відсотків</a:t>
            </a:r>
            <a:r>
              <a:rPr lang="ru-RU"/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08885789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423081"/>
            <a:ext cx="9995215" cy="5773003"/>
          </a:xfrm>
        </p:spPr>
        <p:txBody>
          <a:bodyPr/>
          <a:lstStyle/>
          <a:p>
            <a:r>
              <a:rPr lang="uk-UA" dirty="0" smtClean="0"/>
              <a:t>Укладено за:</a:t>
            </a:r>
          </a:p>
          <a:p>
            <a:r>
              <a:rPr lang="uk-UA" dirty="0" smtClean="0"/>
              <a:t>1. Матеріали офіційного сайту НБУ </a:t>
            </a:r>
            <a:r>
              <a:rPr lang="en-US" b="1" dirty="0" smtClean="0"/>
              <a:t>URL</a:t>
            </a:r>
            <a:r>
              <a:rPr lang="uk-UA" b="1" dirty="0" smtClean="0"/>
              <a:t>: </a:t>
            </a:r>
            <a:r>
              <a:rPr lang="en-US" b="1" dirty="0">
                <a:hlinkClick r:id="rId2"/>
              </a:rPr>
              <a:t>https://</a:t>
            </a:r>
            <a:r>
              <a:rPr lang="en-US" b="1" dirty="0" smtClean="0">
                <a:hlinkClick r:id="rId2"/>
              </a:rPr>
              <a:t>bank.gov.ua/ua/supervision/about</a:t>
            </a:r>
            <a:endParaRPr lang="uk-UA" b="1" dirty="0" smtClean="0"/>
          </a:p>
          <a:p>
            <a:r>
              <a:rPr lang="uk-UA" b="1" dirty="0" smtClean="0"/>
              <a:t>2. </a:t>
            </a:r>
            <a:r>
              <a:rPr lang="ru-RU" b="1" dirty="0" smtClean="0"/>
              <a:t>Закон </a:t>
            </a:r>
            <a:r>
              <a:rPr lang="ru-RU" b="1" dirty="0" err="1" smtClean="0"/>
              <a:t>України</a:t>
            </a:r>
            <a:r>
              <a:rPr lang="ru-RU" b="1" dirty="0" smtClean="0"/>
              <a:t> «Про </a:t>
            </a:r>
            <a:r>
              <a:rPr lang="ru-RU" b="1" dirty="0"/>
              <a:t>банки і </a:t>
            </a:r>
            <a:r>
              <a:rPr lang="ru-RU" b="1" dirty="0" err="1"/>
              <a:t>банківську</a:t>
            </a:r>
            <a:r>
              <a:rPr lang="ru-RU" b="1" dirty="0"/>
              <a:t> </a:t>
            </a:r>
            <a:r>
              <a:rPr lang="ru-RU" b="1" dirty="0" err="1" smtClean="0"/>
              <a:t>діяльність</a:t>
            </a:r>
            <a:r>
              <a:rPr lang="ru-RU" b="1" dirty="0" smtClean="0"/>
              <a:t>» </a:t>
            </a:r>
            <a:r>
              <a:rPr lang="en-US" b="1" dirty="0"/>
              <a:t>URL</a:t>
            </a:r>
            <a:r>
              <a:rPr lang="uk-UA" b="1" dirty="0" smtClean="0"/>
              <a:t>: </a:t>
            </a:r>
            <a:r>
              <a:rPr lang="en-US" b="1" dirty="0">
                <a:hlinkClick r:id="rId3"/>
              </a:rPr>
              <a:t>https://</a:t>
            </a:r>
            <a:r>
              <a:rPr lang="en-US" b="1" dirty="0" smtClean="0">
                <a:hlinkClick r:id="rId3"/>
              </a:rPr>
              <a:t>zakon.rada.gov.ua/laws/show/2121-14#Text</a:t>
            </a:r>
            <a:endParaRPr lang="uk-UA" b="1" dirty="0" smtClean="0"/>
          </a:p>
          <a:p>
            <a:r>
              <a:rPr lang="uk-UA" b="1" dirty="0" smtClean="0"/>
              <a:t>3. </a:t>
            </a:r>
            <a:r>
              <a:rPr lang="ru-RU" b="1" dirty="0"/>
              <a:t>Закон </a:t>
            </a:r>
            <a:r>
              <a:rPr lang="ru-RU" b="1" dirty="0" err="1"/>
              <a:t>України</a:t>
            </a:r>
            <a:r>
              <a:rPr lang="ru-RU" b="1" dirty="0"/>
              <a:t> « </a:t>
            </a:r>
            <a:r>
              <a:rPr lang="ru-RU" b="1" dirty="0" smtClean="0"/>
              <a:t>Про </a:t>
            </a:r>
            <a:r>
              <a:rPr lang="ru-RU" b="1" dirty="0" err="1"/>
              <a:t>Національний</a:t>
            </a:r>
            <a:r>
              <a:rPr lang="ru-RU" b="1" dirty="0"/>
              <a:t> банк </a:t>
            </a:r>
            <a:r>
              <a:rPr lang="ru-RU" b="1" dirty="0" err="1" smtClean="0"/>
              <a:t>України</a:t>
            </a:r>
            <a:r>
              <a:rPr lang="ru-RU" b="1" dirty="0" smtClean="0"/>
              <a:t>» </a:t>
            </a:r>
            <a:r>
              <a:rPr lang="en-US" b="1" dirty="0"/>
              <a:t>URL</a:t>
            </a:r>
            <a:r>
              <a:rPr lang="uk-UA" b="1" dirty="0"/>
              <a:t>: </a:t>
            </a:r>
            <a:r>
              <a:rPr lang="en-US" b="1" dirty="0">
                <a:hlinkClick r:id="rId4"/>
              </a:rPr>
              <a:t>https://</a:t>
            </a:r>
            <a:r>
              <a:rPr lang="en-US" b="1" dirty="0" smtClean="0">
                <a:hlinkClick r:id="rId4"/>
              </a:rPr>
              <a:t>zakon.rada.gov.ua/laws/show/679-14#Text</a:t>
            </a:r>
            <a:endParaRPr lang="uk-UA" b="1" dirty="0" smtClean="0"/>
          </a:p>
          <a:p>
            <a:r>
              <a:rPr lang="uk-UA" b="1" dirty="0" smtClean="0"/>
              <a:t>4. </a:t>
            </a:r>
            <a:r>
              <a:rPr lang="ru-RU" dirty="0" smtClean="0"/>
              <a:t>Постанова НБУ «</a:t>
            </a:r>
            <a:r>
              <a:rPr lang="ru-RU" b="1" dirty="0"/>
              <a:t>Про </a:t>
            </a:r>
            <a:r>
              <a:rPr lang="ru-RU" b="1" dirty="0" err="1"/>
              <a:t>затвердження</a:t>
            </a:r>
            <a:r>
              <a:rPr lang="ru-RU" b="1" dirty="0"/>
              <a:t> </a:t>
            </a:r>
            <a:r>
              <a:rPr lang="ru-RU" b="1" dirty="0" err="1"/>
              <a:t>Інструкції</a:t>
            </a:r>
            <a:r>
              <a:rPr lang="ru-RU" b="1" dirty="0"/>
              <a:t> про порядок </a:t>
            </a:r>
            <a:r>
              <a:rPr lang="ru-RU" b="1" dirty="0" err="1"/>
              <a:t>регулювання</a:t>
            </a:r>
            <a:r>
              <a:rPr lang="ru-RU" b="1" dirty="0"/>
              <a:t> </a:t>
            </a:r>
            <a:r>
              <a:rPr lang="ru-RU" b="1" dirty="0" err="1"/>
              <a:t>діяльності</a:t>
            </a:r>
            <a:r>
              <a:rPr lang="ru-RU" b="1" dirty="0"/>
              <a:t> </a:t>
            </a:r>
            <a:r>
              <a:rPr lang="ru-RU" b="1" dirty="0" err="1"/>
              <a:t>банків</a:t>
            </a:r>
            <a:r>
              <a:rPr lang="ru-RU" b="1" dirty="0"/>
              <a:t> в </a:t>
            </a:r>
            <a:r>
              <a:rPr lang="ru-RU" b="1" dirty="0" err="1"/>
              <a:t>Україні</a:t>
            </a:r>
            <a:r>
              <a:rPr lang="ru-RU" dirty="0" smtClean="0"/>
              <a:t>» </a:t>
            </a:r>
            <a:r>
              <a:rPr lang="en-US" b="1" dirty="0"/>
              <a:t>URL</a:t>
            </a:r>
            <a:r>
              <a:rPr lang="uk-UA" b="1" dirty="0"/>
              <a:t>: </a:t>
            </a:r>
            <a:r>
              <a:rPr lang="en-US" b="1" dirty="0">
                <a:hlinkClick r:id="rId5"/>
              </a:rPr>
              <a:t>https://</a:t>
            </a:r>
            <a:r>
              <a:rPr lang="en-US" b="1" dirty="0" smtClean="0">
                <a:hlinkClick r:id="rId5"/>
              </a:rPr>
              <a:t>zakon.rada.gov.ua/laws/show/z0841-01#Text</a:t>
            </a:r>
            <a:endParaRPr lang="uk-UA" b="1" dirty="0" smtClean="0"/>
          </a:p>
          <a:p>
            <a:r>
              <a:rPr lang="uk-UA" b="1" dirty="0" smtClean="0"/>
              <a:t>5. </a:t>
            </a:r>
            <a:r>
              <a:rPr lang="ru-RU" dirty="0"/>
              <a:t>Постанова НБУ </a:t>
            </a:r>
            <a:r>
              <a:rPr lang="ru-RU" dirty="0" smtClean="0"/>
              <a:t>«</a:t>
            </a:r>
            <a:r>
              <a:rPr lang="ru-RU" b="1" dirty="0"/>
              <a:t>Про </a:t>
            </a:r>
            <a:r>
              <a:rPr lang="ru-RU" b="1" dirty="0" err="1"/>
              <a:t>затвердження</a:t>
            </a:r>
            <a:r>
              <a:rPr lang="ru-RU" b="1" dirty="0"/>
              <a:t> </a:t>
            </a:r>
            <a:r>
              <a:rPr lang="ru-RU" b="1" dirty="0" err="1"/>
              <a:t>Положення</a:t>
            </a:r>
            <a:r>
              <a:rPr lang="ru-RU" b="1" dirty="0"/>
              <a:t> про </a:t>
            </a:r>
            <a:r>
              <a:rPr lang="ru-RU" b="1" dirty="0" err="1"/>
              <a:t>організацію</a:t>
            </a:r>
            <a:r>
              <a:rPr lang="ru-RU" b="1" dirty="0"/>
              <a:t> та </a:t>
            </a:r>
            <a:r>
              <a:rPr lang="ru-RU" b="1" dirty="0" err="1"/>
              <a:t>проведення</a:t>
            </a:r>
            <a:r>
              <a:rPr lang="ru-RU" b="1" dirty="0"/>
              <a:t> </a:t>
            </a:r>
            <a:r>
              <a:rPr lang="ru-RU" b="1" dirty="0" err="1"/>
              <a:t>інспекційних</a:t>
            </a:r>
            <a:r>
              <a:rPr lang="ru-RU" b="1" dirty="0"/>
              <a:t> </a:t>
            </a:r>
            <a:r>
              <a:rPr lang="ru-RU" b="1" dirty="0" err="1" smtClean="0"/>
              <a:t>перевірок</a:t>
            </a:r>
            <a:r>
              <a:rPr lang="ru-RU" b="1" dirty="0" smtClean="0"/>
              <a:t>» </a:t>
            </a:r>
            <a:r>
              <a:rPr lang="en-US" b="1" dirty="0"/>
              <a:t>URL</a:t>
            </a:r>
            <a:r>
              <a:rPr lang="uk-UA" b="1" dirty="0" smtClean="0"/>
              <a:t>: </a:t>
            </a:r>
            <a:r>
              <a:rPr lang="en-US" b="1" dirty="0"/>
              <a:t>https://zakon.rada.gov.ua/laws/show/z0703-01#top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75426149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423081"/>
            <a:ext cx="9995215" cy="5773003"/>
          </a:xfrm>
        </p:spPr>
        <p:txBody>
          <a:bodyPr/>
          <a:lstStyle/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33263556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423081"/>
            <a:ext cx="9995215" cy="5773003"/>
          </a:xfrm>
        </p:spPr>
        <p:txBody>
          <a:bodyPr/>
          <a:lstStyle/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6996023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423081"/>
            <a:ext cx="9995215" cy="5773003"/>
          </a:xfrm>
        </p:spPr>
        <p:txBody>
          <a:bodyPr>
            <a:normAutofit/>
          </a:bodyPr>
          <a:lstStyle/>
          <a:p>
            <a:r>
              <a:rPr lang="ru-RU" dirty="0"/>
              <a:t>Головна мета </a:t>
            </a:r>
            <a:r>
              <a:rPr lang="ru-RU" dirty="0" err="1"/>
              <a:t>банківського</a:t>
            </a:r>
            <a:r>
              <a:rPr lang="ru-RU" dirty="0"/>
              <a:t> </a:t>
            </a:r>
            <a:r>
              <a:rPr lang="ru-RU" dirty="0" err="1"/>
              <a:t>регулювання</a:t>
            </a:r>
            <a:r>
              <a:rPr lang="ru-RU" dirty="0"/>
              <a:t> і </a:t>
            </a:r>
            <a:r>
              <a:rPr lang="ru-RU" dirty="0" err="1"/>
              <a:t>нагляду</a:t>
            </a:r>
            <a:r>
              <a:rPr lang="ru-RU" dirty="0"/>
              <a:t> - </a:t>
            </a:r>
            <a:r>
              <a:rPr lang="ru-RU" dirty="0" err="1"/>
              <a:t>безпека</a:t>
            </a:r>
            <a:r>
              <a:rPr lang="ru-RU" dirty="0"/>
              <a:t> та </a:t>
            </a:r>
            <a:r>
              <a:rPr lang="ru-RU" dirty="0" err="1"/>
              <a:t>фінансова</a:t>
            </a:r>
            <a:r>
              <a:rPr lang="ru-RU" dirty="0"/>
              <a:t> </a:t>
            </a:r>
            <a:r>
              <a:rPr lang="ru-RU" dirty="0" err="1"/>
              <a:t>стабільність</a:t>
            </a:r>
            <a:r>
              <a:rPr lang="ru-RU" dirty="0"/>
              <a:t> </a:t>
            </a:r>
            <a:r>
              <a:rPr lang="ru-RU" dirty="0" err="1"/>
              <a:t>банківської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, </a:t>
            </a:r>
            <a:r>
              <a:rPr lang="ru-RU" dirty="0" err="1"/>
              <a:t>захист</a:t>
            </a:r>
            <a:r>
              <a:rPr lang="ru-RU" dirty="0"/>
              <a:t> </a:t>
            </a:r>
            <a:r>
              <a:rPr lang="ru-RU" dirty="0" err="1"/>
              <a:t>інтересів</a:t>
            </a:r>
            <a:r>
              <a:rPr lang="ru-RU" dirty="0"/>
              <a:t> </a:t>
            </a:r>
            <a:r>
              <a:rPr lang="ru-RU" dirty="0" err="1"/>
              <a:t>вкладників</a:t>
            </a:r>
            <a:r>
              <a:rPr lang="ru-RU" dirty="0"/>
              <a:t> і </a:t>
            </a:r>
            <a:r>
              <a:rPr lang="ru-RU" dirty="0" err="1"/>
              <a:t>кредиторів</a:t>
            </a:r>
            <a:r>
              <a:rPr lang="ru-RU" dirty="0"/>
              <a:t>.</a:t>
            </a:r>
          </a:p>
          <a:p>
            <a:r>
              <a:rPr lang="ru-RU" dirty="0" err="1"/>
              <a:t>Національний</a:t>
            </a:r>
            <a:r>
              <a:rPr lang="ru-RU" dirty="0"/>
              <a:t> банк </a:t>
            </a:r>
            <a:r>
              <a:rPr lang="ru-RU" dirty="0" err="1"/>
              <a:t>здійснює</a:t>
            </a:r>
            <a:r>
              <a:rPr lang="ru-RU" dirty="0"/>
              <a:t> </a:t>
            </a:r>
            <a:r>
              <a:rPr lang="ru-RU" dirty="0" err="1"/>
              <a:t>функції</a:t>
            </a:r>
            <a:r>
              <a:rPr lang="ru-RU" dirty="0"/>
              <a:t> </a:t>
            </a:r>
            <a:r>
              <a:rPr lang="ru-RU" dirty="0" err="1"/>
              <a:t>банківського</a:t>
            </a:r>
            <a:r>
              <a:rPr lang="ru-RU" dirty="0"/>
              <a:t> </a:t>
            </a:r>
            <a:r>
              <a:rPr lang="ru-RU" dirty="0" err="1"/>
              <a:t>регулювання</a:t>
            </a:r>
            <a:r>
              <a:rPr lang="ru-RU" dirty="0"/>
              <a:t> і </a:t>
            </a:r>
            <a:r>
              <a:rPr lang="ru-RU" dirty="0" err="1"/>
              <a:t>нагляду</a:t>
            </a:r>
            <a:r>
              <a:rPr lang="ru-RU" dirty="0"/>
              <a:t> на </a:t>
            </a:r>
            <a:r>
              <a:rPr lang="ru-RU" dirty="0" err="1"/>
              <a:t>індивідуальній</a:t>
            </a:r>
            <a:r>
              <a:rPr lang="ru-RU" dirty="0"/>
              <a:t> та </a:t>
            </a:r>
            <a:r>
              <a:rPr lang="ru-RU" dirty="0" err="1"/>
              <a:t>консолідованій</a:t>
            </a:r>
            <a:r>
              <a:rPr lang="ru-RU" dirty="0"/>
              <a:t> </a:t>
            </a:r>
            <a:r>
              <a:rPr lang="ru-RU" dirty="0" err="1"/>
              <a:t>основі</a:t>
            </a:r>
            <a:r>
              <a:rPr lang="ru-RU" dirty="0"/>
              <a:t> за </a:t>
            </a:r>
            <a:r>
              <a:rPr lang="ru-RU" dirty="0" err="1"/>
              <a:t>діяльністю</a:t>
            </a:r>
            <a:r>
              <a:rPr lang="ru-RU" dirty="0"/>
              <a:t> </a:t>
            </a:r>
            <a:r>
              <a:rPr lang="ru-RU" dirty="0" err="1"/>
              <a:t>банків</a:t>
            </a:r>
            <a:r>
              <a:rPr lang="ru-RU" dirty="0"/>
              <a:t> та </a:t>
            </a:r>
            <a:r>
              <a:rPr lang="ru-RU" dirty="0" err="1"/>
              <a:t>банківських</a:t>
            </a:r>
            <a:r>
              <a:rPr lang="ru-RU" dirty="0"/>
              <a:t> </a:t>
            </a:r>
            <a:r>
              <a:rPr lang="ru-RU" dirty="0" err="1"/>
              <a:t>груп</a:t>
            </a:r>
            <a:r>
              <a:rPr lang="ru-RU" dirty="0"/>
              <a:t> у межах та порядку, </a:t>
            </a:r>
            <a:r>
              <a:rPr lang="ru-RU" dirty="0" err="1"/>
              <a:t>передбачених</a:t>
            </a:r>
            <a:r>
              <a:rPr lang="ru-RU" dirty="0"/>
              <a:t> </a:t>
            </a:r>
            <a:r>
              <a:rPr lang="ru-RU" dirty="0" err="1"/>
              <a:t>законодавством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.</a:t>
            </a:r>
          </a:p>
          <a:p>
            <a:r>
              <a:rPr lang="ru-RU" u="sng" dirty="0" err="1" smtClean="0"/>
              <a:t>Національний</a:t>
            </a:r>
            <a:r>
              <a:rPr lang="ru-RU" u="sng" dirty="0" smtClean="0"/>
              <a:t> </a:t>
            </a:r>
            <a:r>
              <a:rPr lang="ru-RU" u="sng" dirty="0"/>
              <a:t>банк </a:t>
            </a:r>
            <a:r>
              <a:rPr lang="ru-RU" u="sng" dirty="0" err="1"/>
              <a:t>здійснює</a:t>
            </a:r>
            <a:r>
              <a:rPr lang="ru-RU" u="sng" dirty="0"/>
              <a:t> </a:t>
            </a:r>
            <a:r>
              <a:rPr lang="ru-RU" u="sng" dirty="0" err="1"/>
              <a:t>постійний</a:t>
            </a:r>
            <a:r>
              <a:rPr lang="ru-RU" u="sng" dirty="0"/>
              <a:t> </a:t>
            </a:r>
            <a:r>
              <a:rPr lang="ru-RU" u="sng" dirty="0" err="1"/>
              <a:t>нагляд</a:t>
            </a:r>
            <a:r>
              <a:rPr lang="ru-RU" u="sng" dirty="0"/>
              <a:t> за </a:t>
            </a:r>
            <a:r>
              <a:rPr lang="ru-RU" u="sng" dirty="0" err="1"/>
              <a:t>дотриманням</a:t>
            </a:r>
            <a:r>
              <a:rPr lang="ru-RU" u="sng" dirty="0"/>
              <a:t> банками</a:t>
            </a:r>
            <a:r>
              <a:rPr lang="ru-RU" dirty="0"/>
              <a:t>,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підрозділами</a:t>
            </a:r>
            <a:r>
              <a:rPr lang="ru-RU" dirty="0"/>
              <a:t>, </a:t>
            </a:r>
            <a:r>
              <a:rPr lang="ru-RU" dirty="0" err="1"/>
              <a:t>афілійованими</a:t>
            </a:r>
            <a:r>
              <a:rPr lang="ru-RU" dirty="0"/>
              <a:t> та </a:t>
            </a:r>
            <a:r>
              <a:rPr lang="ru-RU" dirty="0" err="1"/>
              <a:t>спорідненими</a:t>
            </a:r>
            <a:r>
              <a:rPr lang="ru-RU" dirty="0"/>
              <a:t> особами </a:t>
            </a:r>
            <a:r>
              <a:rPr lang="ru-RU" dirty="0" err="1"/>
              <a:t>банків</a:t>
            </a:r>
            <a:r>
              <a:rPr lang="ru-RU" dirty="0"/>
              <a:t> на </a:t>
            </a:r>
            <a:r>
              <a:rPr lang="ru-RU" dirty="0" err="1"/>
              <a:t>території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та за кордоном, </a:t>
            </a:r>
            <a:r>
              <a:rPr lang="ru-RU" dirty="0" err="1"/>
              <a:t>банківськими</a:t>
            </a:r>
            <a:r>
              <a:rPr lang="ru-RU" dirty="0"/>
              <a:t> </a:t>
            </a:r>
            <a:r>
              <a:rPr lang="ru-RU" dirty="0" err="1"/>
              <a:t>групами</a:t>
            </a:r>
            <a:r>
              <a:rPr lang="ru-RU" dirty="0"/>
              <a:t>, </a:t>
            </a:r>
            <a:r>
              <a:rPr lang="ru-RU" dirty="0" err="1"/>
              <a:t>представництвами</a:t>
            </a:r>
            <a:r>
              <a:rPr lang="ru-RU" dirty="0"/>
              <a:t> та </a:t>
            </a:r>
            <a:r>
              <a:rPr lang="ru-RU" dirty="0" err="1"/>
              <a:t>філіями</a:t>
            </a:r>
            <a:r>
              <a:rPr lang="ru-RU" dirty="0"/>
              <a:t> </a:t>
            </a:r>
            <a:r>
              <a:rPr lang="ru-RU" dirty="0" err="1"/>
              <a:t>іноземних</a:t>
            </a:r>
            <a:r>
              <a:rPr lang="ru-RU" dirty="0"/>
              <a:t> </a:t>
            </a:r>
            <a:r>
              <a:rPr lang="ru-RU" dirty="0" err="1"/>
              <a:t>банків</a:t>
            </a:r>
            <a:r>
              <a:rPr lang="ru-RU" dirty="0"/>
              <a:t> в </a:t>
            </a:r>
            <a:r>
              <a:rPr lang="ru-RU" dirty="0" err="1"/>
              <a:t>Україні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іншими</a:t>
            </a:r>
            <a:r>
              <a:rPr lang="ru-RU" dirty="0"/>
              <a:t> </a:t>
            </a:r>
            <a:r>
              <a:rPr lang="ru-RU" dirty="0" err="1"/>
              <a:t>юридичними</a:t>
            </a:r>
            <a:r>
              <a:rPr lang="ru-RU" dirty="0"/>
              <a:t> та </a:t>
            </a:r>
            <a:r>
              <a:rPr lang="ru-RU" dirty="0" err="1"/>
              <a:t>фізичними</a:t>
            </a:r>
            <a:r>
              <a:rPr lang="ru-RU" dirty="0"/>
              <a:t> особами </a:t>
            </a:r>
            <a:r>
              <a:rPr lang="ru-RU" dirty="0" err="1"/>
              <a:t>банківського</a:t>
            </a:r>
            <a:r>
              <a:rPr lang="ru-RU" dirty="0"/>
              <a:t> </a:t>
            </a:r>
            <a:r>
              <a:rPr lang="ru-RU" dirty="0" err="1"/>
              <a:t>законодавства</a:t>
            </a:r>
            <a:r>
              <a:rPr lang="ru-RU" dirty="0"/>
              <a:t>, </a:t>
            </a:r>
            <a:r>
              <a:rPr lang="ru-RU" u="sng" dirty="0"/>
              <a:t>нормативно-</a:t>
            </a:r>
            <a:r>
              <a:rPr lang="ru-RU" u="sng" dirty="0" err="1"/>
              <a:t>правових</a:t>
            </a:r>
            <a:r>
              <a:rPr lang="ru-RU" u="sng" dirty="0"/>
              <a:t> </a:t>
            </a:r>
            <a:r>
              <a:rPr lang="ru-RU" u="sng" dirty="0" err="1"/>
              <a:t>актів</a:t>
            </a:r>
            <a:r>
              <a:rPr lang="ru-RU" u="sng" dirty="0"/>
              <a:t> </a:t>
            </a:r>
            <a:r>
              <a:rPr lang="ru-RU" u="sng" dirty="0" err="1"/>
              <a:t>Національного</a:t>
            </a:r>
            <a:r>
              <a:rPr lang="ru-RU" u="sng" dirty="0"/>
              <a:t> банку і </a:t>
            </a:r>
            <a:r>
              <a:rPr lang="ru-RU" u="sng" dirty="0" err="1"/>
              <a:t>економічних</a:t>
            </a:r>
            <a:r>
              <a:rPr lang="ru-RU" u="sng" dirty="0"/>
              <a:t> </a:t>
            </a:r>
            <a:r>
              <a:rPr lang="ru-RU" u="sng" dirty="0" err="1"/>
              <a:t>нормативів</a:t>
            </a:r>
            <a:r>
              <a:rPr lang="ru-RU" dirty="0"/>
              <a:t>. 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7262153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1673" y="150125"/>
            <a:ext cx="9995215" cy="5773003"/>
          </a:xfrm>
        </p:spPr>
        <p:txBody>
          <a:bodyPr>
            <a:normAutofit/>
          </a:bodyPr>
          <a:lstStyle/>
          <a:p>
            <a:r>
              <a:rPr lang="ru-RU" dirty="0" err="1"/>
              <a:t>Форми</a:t>
            </a:r>
            <a:r>
              <a:rPr lang="ru-RU" dirty="0"/>
              <a:t> </a:t>
            </a:r>
            <a:r>
              <a:rPr lang="ru-RU" dirty="0" err="1"/>
              <a:t>регулювання</a:t>
            </a:r>
            <a:r>
              <a:rPr lang="ru-RU" dirty="0"/>
              <a:t> </a:t>
            </a:r>
            <a:r>
              <a:rPr lang="ru-RU" dirty="0" err="1"/>
              <a:t>банківської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endParaRPr lang="ru-RU" dirty="0"/>
          </a:p>
          <a:p>
            <a:r>
              <a:rPr lang="ru-RU" dirty="0" err="1"/>
              <a:t>Державне</a:t>
            </a:r>
            <a:r>
              <a:rPr lang="ru-RU" dirty="0"/>
              <a:t> </a:t>
            </a:r>
            <a:r>
              <a:rPr lang="ru-RU" dirty="0" err="1"/>
              <a:t>регулювання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банків</a:t>
            </a:r>
            <a:r>
              <a:rPr lang="ru-RU" dirty="0"/>
              <a:t> </a:t>
            </a:r>
            <a:r>
              <a:rPr lang="ru-RU" dirty="0" err="1"/>
              <a:t>здійснюється</a:t>
            </a:r>
            <a:r>
              <a:rPr lang="ru-RU" dirty="0"/>
              <a:t> </a:t>
            </a:r>
            <a:r>
              <a:rPr lang="ru-RU" dirty="0" err="1"/>
              <a:t>Національним</a:t>
            </a:r>
            <a:r>
              <a:rPr lang="ru-RU" dirty="0"/>
              <a:t> банком </a:t>
            </a:r>
            <a:r>
              <a:rPr lang="ru-RU" dirty="0" err="1"/>
              <a:t>України</a:t>
            </a:r>
            <a:r>
              <a:rPr lang="ru-RU" dirty="0"/>
              <a:t> у таких формах:</a:t>
            </a:r>
          </a:p>
          <a:p>
            <a:endParaRPr lang="uk-UA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0655339"/>
              </p:ext>
            </p:extLst>
          </p:nvPr>
        </p:nvGraphicFramePr>
        <p:xfrm>
          <a:off x="912884" y="1191829"/>
          <a:ext cx="8128000" cy="5400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064000"/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I. </a:t>
                      </a:r>
                      <a:r>
                        <a:rPr lang="ru-RU" dirty="0" err="1" smtClean="0"/>
                        <a:t>Адміністративне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регулювання</a:t>
                      </a:r>
                      <a:r>
                        <a:rPr lang="ru-RU" dirty="0" smtClean="0"/>
                        <a:t>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II. </a:t>
                      </a:r>
                      <a:r>
                        <a:rPr lang="ru-RU" dirty="0" err="1" smtClean="0"/>
                        <a:t>Індикативне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регулювання</a:t>
                      </a:r>
                      <a:r>
                        <a:rPr lang="ru-RU" dirty="0" smtClean="0"/>
                        <a:t>:</a:t>
                      </a:r>
                    </a:p>
                  </a:txBody>
                  <a:tcPr/>
                </a:tc>
              </a:tr>
              <a:tr h="4981432">
                <a:tc>
                  <a:txBody>
                    <a:bodyPr/>
                    <a:lstStyle/>
                    <a:p>
                      <a:r>
                        <a:rPr lang="ru-RU" dirty="0" smtClean="0"/>
                        <a:t>1) </a:t>
                      </a:r>
                      <a:r>
                        <a:rPr lang="ru-RU" dirty="0" err="1" smtClean="0"/>
                        <a:t>реєстрація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банків</a:t>
                      </a:r>
                      <a:r>
                        <a:rPr lang="ru-RU" dirty="0" smtClean="0"/>
                        <a:t> і </a:t>
                      </a:r>
                      <a:r>
                        <a:rPr lang="ru-RU" dirty="0" err="1" smtClean="0"/>
                        <a:t>ліцензування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їх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діяльності</a:t>
                      </a:r>
                      <a:r>
                        <a:rPr lang="ru-RU" dirty="0" smtClean="0"/>
                        <a:t>;</a:t>
                      </a:r>
                    </a:p>
                    <a:p>
                      <a:r>
                        <a:rPr lang="ru-RU" dirty="0" smtClean="0"/>
                        <a:t>2) </a:t>
                      </a:r>
                      <a:r>
                        <a:rPr lang="ru-RU" dirty="0" err="1" smtClean="0"/>
                        <a:t>встановлення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вимог</a:t>
                      </a:r>
                      <a:r>
                        <a:rPr lang="ru-RU" dirty="0" smtClean="0"/>
                        <a:t> та </a:t>
                      </a:r>
                      <a:r>
                        <a:rPr lang="ru-RU" dirty="0" err="1" smtClean="0"/>
                        <a:t>обмежень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щодо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діяльності</a:t>
                      </a:r>
                      <a:r>
                        <a:rPr lang="ru-RU" dirty="0" smtClean="0"/>
                        <a:t> банку (</a:t>
                      </a:r>
                      <a:r>
                        <a:rPr lang="ru-RU" dirty="0" err="1" smtClean="0"/>
                        <a:t>банків</a:t>
                      </a:r>
                      <a:r>
                        <a:rPr lang="ru-RU" dirty="0" smtClean="0"/>
                        <a:t>);</a:t>
                      </a:r>
                    </a:p>
                    <a:p>
                      <a:r>
                        <a:rPr lang="ru-RU" dirty="0" smtClean="0"/>
                        <a:t>3) </a:t>
                      </a:r>
                      <a:r>
                        <a:rPr lang="ru-RU" dirty="0" err="1" smtClean="0"/>
                        <a:t>застосування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санкцій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адміністративного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чи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фінансового</a:t>
                      </a:r>
                      <a:r>
                        <a:rPr lang="ru-RU" dirty="0" smtClean="0"/>
                        <a:t> характеру;</a:t>
                      </a:r>
                    </a:p>
                    <a:p>
                      <a:r>
                        <a:rPr lang="ru-RU" dirty="0" smtClean="0"/>
                        <a:t>4) </a:t>
                      </a:r>
                      <a:r>
                        <a:rPr lang="ru-RU" dirty="0" err="1" smtClean="0"/>
                        <a:t>нагляд</a:t>
                      </a:r>
                      <a:r>
                        <a:rPr lang="ru-RU" dirty="0" smtClean="0"/>
                        <a:t> за </a:t>
                      </a:r>
                      <a:r>
                        <a:rPr lang="ru-RU" dirty="0" err="1" smtClean="0"/>
                        <a:t>діяльністю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банків</a:t>
                      </a:r>
                      <a:r>
                        <a:rPr lang="ru-RU" dirty="0" smtClean="0"/>
                        <a:t>;</a:t>
                      </a:r>
                    </a:p>
                    <a:p>
                      <a:r>
                        <a:rPr lang="ru-RU" dirty="0" smtClean="0"/>
                        <a:t>5) </a:t>
                      </a:r>
                      <a:r>
                        <a:rPr lang="ru-RU" dirty="0" err="1" smtClean="0"/>
                        <a:t>надання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рекомендацій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щодо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діяльності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банків</a:t>
                      </a:r>
                      <a:r>
                        <a:rPr lang="ru-RU" dirty="0" smtClean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1) </a:t>
                      </a:r>
                      <a:r>
                        <a:rPr lang="ru-RU" dirty="0" err="1" smtClean="0"/>
                        <a:t>встановлення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обов'язкових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економічних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нормативів</a:t>
                      </a:r>
                      <a:r>
                        <a:rPr lang="ru-RU" dirty="0" smtClean="0"/>
                        <a:t>;</a:t>
                      </a:r>
                    </a:p>
                    <a:p>
                      <a:r>
                        <a:rPr lang="ru-RU" dirty="0" smtClean="0"/>
                        <a:t>2) </a:t>
                      </a:r>
                      <a:r>
                        <a:rPr lang="ru-RU" dirty="0" err="1" smtClean="0"/>
                        <a:t>визначення</a:t>
                      </a:r>
                      <a:r>
                        <a:rPr lang="ru-RU" dirty="0" smtClean="0"/>
                        <a:t> норм </a:t>
                      </a:r>
                      <a:r>
                        <a:rPr lang="ru-RU" dirty="0" err="1" smtClean="0"/>
                        <a:t>обов'язкових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резервів</a:t>
                      </a:r>
                      <a:r>
                        <a:rPr lang="ru-RU" dirty="0" smtClean="0"/>
                        <a:t> для </a:t>
                      </a:r>
                      <a:r>
                        <a:rPr lang="ru-RU" dirty="0" err="1" smtClean="0"/>
                        <a:t>банків</a:t>
                      </a:r>
                      <a:r>
                        <a:rPr lang="ru-RU" dirty="0" smtClean="0"/>
                        <a:t>;</a:t>
                      </a:r>
                    </a:p>
                    <a:p>
                      <a:r>
                        <a:rPr lang="ru-RU" dirty="0" smtClean="0"/>
                        <a:t>3) </a:t>
                      </a:r>
                      <a:r>
                        <a:rPr lang="ru-RU" dirty="0" err="1" smtClean="0"/>
                        <a:t>встановлення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вимог</a:t>
                      </a:r>
                      <a:r>
                        <a:rPr lang="ru-RU" dirty="0" smtClean="0"/>
                        <a:t> до </a:t>
                      </a:r>
                      <a:r>
                        <a:rPr lang="ru-RU" dirty="0" err="1" smtClean="0"/>
                        <a:t>визначення</a:t>
                      </a:r>
                      <a:r>
                        <a:rPr lang="ru-RU" dirty="0" smtClean="0"/>
                        <a:t> (</a:t>
                      </a:r>
                      <a:r>
                        <a:rPr lang="ru-RU" dirty="0" err="1" smtClean="0"/>
                        <a:t>розрахунку</a:t>
                      </a:r>
                      <a:r>
                        <a:rPr lang="ru-RU" dirty="0" smtClean="0"/>
                        <a:t>) банками </a:t>
                      </a:r>
                      <a:r>
                        <a:rPr lang="ru-RU" dirty="0" err="1" smtClean="0"/>
                        <a:t>розміру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ризиків</a:t>
                      </a:r>
                      <a:r>
                        <a:rPr lang="ru-RU" dirty="0" smtClean="0"/>
                        <a:t>, </a:t>
                      </a:r>
                      <a:r>
                        <a:rPr lang="ru-RU" dirty="0" err="1" smtClean="0"/>
                        <a:t>притаманних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їхній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діяльності</a:t>
                      </a:r>
                      <a:r>
                        <a:rPr lang="ru-RU" dirty="0" smtClean="0"/>
                        <a:t>;</a:t>
                      </a:r>
                    </a:p>
                    <a:p>
                      <a:r>
                        <a:rPr lang="ru-RU" dirty="0" smtClean="0"/>
                        <a:t>4) </a:t>
                      </a:r>
                      <a:r>
                        <a:rPr lang="ru-RU" dirty="0" err="1" smtClean="0"/>
                        <a:t>визначення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процентної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політики</a:t>
                      </a:r>
                      <a:r>
                        <a:rPr lang="ru-RU" dirty="0" smtClean="0"/>
                        <a:t>;</a:t>
                      </a:r>
                    </a:p>
                    <a:p>
                      <a:r>
                        <a:rPr lang="ru-RU" dirty="0" smtClean="0"/>
                        <a:t>5) </a:t>
                      </a:r>
                      <a:r>
                        <a:rPr lang="ru-RU" dirty="0" err="1" smtClean="0"/>
                        <a:t>рефінансування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банків</a:t>
                      </a:r>
                      <a:r>
                        <a:rPr lang="ru-RU" dirty="0" smtClean="0"/>
                        <a:t>;</a:t>
                      </a:r>
                    </a:p>
                    <a:p>
                      <a:r>
                        <a:rPr lang="ru-RU" dirty="0" smtClean="0"/>
                        <a:t>6) </a:t>
                      </a:r>
                      <a:r>
                        <a:rPr lang="ru-RU" dirty="0" err="1" smtClean="0"/>
                        <a:t>кореспондентських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відносин</a:t>
                      </a:r>
                      <a:r>
                        <a:rPr lang="ru-RU" dirty="0" smtClean="0"/>
                        <a:t>;</a:t>
                      </a:r>
                    </a:p>
                    <a:p>
                      <a:r>
                        <a:rPr lang="ru-RU" dirty="0" smtClean="0"/>
                        <a:t>7) </a:t>
                      </a:r>
                      <a:r>
                        <a:rPr lang="ru-RU" dirty="0" err="1" smtClean="0"/>
                        <a:t>управління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золотовалютними</a:t>
                      </a:r>
                      <a:r>
                        <a:rPr lang="ru-RU" dirty="0" smtClean="0"/>
                        <a:t> резервами, </a:t>
                      </a:r>
                      <a:r>
                        <a:rPr lang="ru-RU" dirty="0" err="1" smtClean="0"/>
                        <a:t>включаючи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валютні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інтервенції</a:t>
                      </a:r>
                      <a:r>
                        <a:rPr lang="ru-RU" dirty="0" smtClean="0"/>
                        <a:t>;</a:t>
                      </a:r>
                    </a:p>
                    <a:p>
                      <a:r>
                        <a:rPr lang="ru-RU" dirty="0" smtClean="0"/>
                        <a:t>8) </a:t>
                      </a:r>
                      <a:r>
                        <a:rPr lang="ru-RU" dirty="0" err="1" smtClean="0"/>
                        <a:t>операцій</a:t>
                      </a:r>
                      <a:r>
                        <a:rPr lang="ru-RU" dirty="0" smtClean="0"/>
                        <a:t> з </a:t>
                      </a:r>
                      <a:r>
                        <a:rPr lang="ru-RU" dirty="0" err="1" smtClean="0"/>
                        <a:t>цінними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паперами</a:t>
                      </a:r>
                      <a:r>
                        <a:rPr lang="ru-RU" dirty="0" smtClean="0"/>
                        <a:t> на </a:t>
                      </a:r>
                      <a:r>
                        <a:rPr lang="ru-RU" dirty="0" err="1" smtClean="0"/>
                        <a:t>відкритому</a:t>
                      </a:r>
                      <a:r>
                        <a:rPr lang="ru-RU" dirty="0" smtClean="0"/>
                        <a:t> ринку;</a:t>
                      </a:r>
                    </a:p>
                    <a:p>
                      <a:r>
                        <a:rPr lang="ru-RU" dirty="0" smtClean="0"/>
                        <a:t>9) </a:t>
                      </a:r>
                      <a:r>
                        <a:rPr lang="ru-RU" dirty="0" err="1" smtClean="0"/>
                        <a:t>імпорту</a:t>
                      </a:r>
                      <a:r>
                        <a:rPr lang="ru-RU" dirty="0" smtClean="0"/>
                        <a:t> та </a:t>
                      </a:r>
                      <a:r>
                        <a:rPr lang="ru-RU" dirty="0" err="1" smtClean="0"/>
                        <a:t>експорту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капіталу</a:t>
                      </a:r>
                      <a:r>
                        <a:rPr lang="ru-RU" dirty="0" smtClean="0"/>
                        <a:t>.</a:t>
                      </a:r>
                    </a:p>
                    <a:p>
                      <a:endParaRPr lang="uk-UA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5837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423081"/>
            <a:ext cx="9995215" cy="577300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2. Мета</a:t>
            </a:r>
            <a:r>
              <a:rPr lang="ru-RU" dirty="0"/>
              <a:t>, </a:t>
            </a:r>
            <a:r>
              <a:rPr lang="ru-RU" dirty="0" err="1"/>
              <a:t>організація</a:t>
            </a:r>
            <a:r>
              <a:rPr lang="ru-RU" dirty="0"/>
              <a:t>, </a:t>
            </a:r>
            <a:r>
              <a:rPr lang="ru-RU" dirty="0" err="1"/>
              <a:t>підстави</a:t>
            </a:r>
            <a:r>
              <a:rPr lang="ru-RU" dirty="0"/>
              <a:t> та </a:t>
            </a:r>
            <a:r>
              <a:rPr lang="ru-RU" dirty="0" err="1"/>
              <a:t>обсяг</a:t>
            </a:r>
            <a:r>
              <a:rPr lang="ru-RU" dirty="0"/>
              <a:t> </a:t>
            </a:r>
            <a:r>
              <a:rPr lang="ru-RU" dirty="0" err="1"/>
              <a:t>банківського</a:t>
            </a:r>
            <a:r>
              <a:rPr lang="ru-RU" dirty="0"/>
              <a:t> </a:t>
            </a:r>
            <a:r>
              <a:rPr lang="ru-RU" dirty="0" err="1"/>
              <a:t>нагляду</a:t>
            </a:r>
            <a:endParaRPr lang="ru-RU" dirty="0"/>
          </a:p>
          <a:p>
            <a:r>
              <a:rPr lang="ru-RU" dirty="0"/>
              <a:t>Метою </a:t>
            </a:r>
            <a:r>
              <a:rPr lang="ru-RU" dirty="0" err="1"/>
              <a:t>банківського</a:t>
            </a:r>
            <a:r>
              <a:rPr lang="ru-RU" dirty="0"/>
              <a:t> </a:t>
            </a:r>
            <a:r>
              <a:rPr lang="ru-RU" dirty="0" err="1"/>
              <a:t>нагляду</a:t>
            </a:r>
            <a:r>
              <a:rPr lang="ru-RU" dirty="0"/>
              <a:t> є </a:t>
            </a:r>
            <a:r>
              <a:rPr lang="ru-RU" dirty="0" err="1"/>
              <a:t>стабільність</a:t>
            </a:r>
            <a:r>
              <a:rPr lang="ru-RU" dirty="0"/>
              <a:t> </a:t>
            </a:r>
            <a:r>
              <a:rPr lang="ru-RU" dirty="0" err="1"/>
              <a:t>банківської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та </a:t>
            </a:r>
            <a:r>
              <a:rPr lang="ru-RU" dirty="0" err="1"/>
              <a:t>захист</a:t>
            </a:r>
            <a:r>
              <a:rPr lang="ru-RU" dirty="0"/>
              <a:t> </a:t>
            </a:r>
            <a:r>
              <a:rPr lang="ru-RU" dirty="0" err="1"/>
              <a:t>інтересів</a:t>
            </a:r>
            <a:r>
              <a:rPr lang="ru-RU" dirty="0"/>
              <a:t> </a:t>
            </a:r>
            <a:r>
              <a:rPr lang="ru-RU" dirty="0" err="1"/>
              <a:t>вкладників</a:t>
            </a:r>
            <a:r>
              <a:rPr lang="ru-RU" dirty="0"/>
              <a:t> і </a:t>
            </a:r>
            <a:r>
              <a:rPr lang="ru-RU" dirty="0" err="1"/>
              <a:t>кредиторів</a:t>
            </a:r>
            <a:r>
              <a:rPr lang="ru-RU" dirty="0"/>
              <a:t> банку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безпеки</a:t>
            </a:r>
            <a:r>
              <a:rPr lang="ru-RU" dirty="0"/>
              <a:t> </a:t>
            </a:r>
            <a:r>
              <a:rPr lang="ru-RU" dirty="0" err="1"/>
              <a:t>зберігання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 </a:t>
            </a:r>
            <a:r>
              <a:rPr lang="ru-RU" dirty="0" err="1"/>
              <a:t>клієнтів</a:t>
            </a:r>
            <a:r>
              <a:rPr lang="ru-RU" dirty="0"/>
              <a:t> на </a:t>
            </a:r>
            <a:r>
              <a:rPr lang="ru-RU" dirty="0" err="1"/>
              <a:t>банківських</a:t>
            </a:r>
            <a:r>
              <a:rPr lang="ru-RU" dirty="0"/>
              <a:t> </a:t>
            </a:r>
            <a:r>
              <a:rPr lang="ru-RU" dirty="0" err="1"/>
              <a:t>рахунках</a:t>
            </a:r>
            <a:r>
              <a:rPr lang="ru-RU" dirty="0"/>
              <a:t>.</a:t>
            </a:r>
          </a:p>
          <a:p>
            <a:r>
              <a:rPr lang="ru-RU" dirty="0" err="1"/>
              <a:t>Наглядова</a:t>
            </a:r>
            <a:r>
              <a:rPr lang="ru-RU" dirty="0"/>
              <a:t> </a:t>
            </a:r>
            <a:r>
              <a:rPr lang="ru-RU" dirty="0" err="1"/>
              <a:t>діяльність</a:t>
            </a:r>
            <a:r>
              <a:rPr lang="ru-RU" dirty="0"/>
              <a:t> </a:t>
            </a:r>
            <a:r>
              <a:rPr lang="ru-RU" dirty="0" err="1"/>
              <a:t>Національного</a:t>
            </a:r>
            <a:r>
              <a:rPr lang="ru-RU" dirty="0"/>
              <a:t> банку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охоплює</a:t>
            </a:r>
            <a:r>
              <a:rPr lang="ru-RU" dirty="0"/>
              <a:t> </a:t>
            </a:r>
            <a:r>
              <a:rPr lang="ru-RU" dirty="0" err="1"/>
              <a:t>всі</a:t>
            </a:r>
            <a:r>
              <a:rPr lang="ru-RU" dirty="0"/>
              <a:t> банки,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відокремлені</a:t>
            </a:r>
            <a:r>
              <a:rPr lang="ru-RU" dirty="0"/>
              <a:t> </a:t>
            </a:r>
            <a:r>
              <a:rPr lang="ru-RU" dirty="0" err="1"/>
              <a:t>підрозділи</a:t>
            </a:r>
            <a:r>
              <a:rPr lang="ru-RU" dirty="0"/>
              <a:t>, </a:t>
            </a:r>
            <a:r>
              <a:rPr lang="ru-RU" dirty="0" err="1"/>
              <a:t>афілійованих</a:t>
            </a:r>
            <a:r>
              <a:rPr lang="ru-RU" dirty="0"/>
              <a:t> та </a:t>
            </a:r>
            <a:r>
              <a:rPr lang="ru-RU" dirty="0" err="1"/>
              <a:t>споріднених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 </a:t>
            </a:r>
            <a:r>
              <a:rPr lang="ru-RU" dirty="0" err="1"/>
              <a:t>банків</a:t>
            </a:r>
            <a:r>
              <a:rPr lang="ru-RU" dirty="0"/>
              <a:t>, </a:t>
            </a:r>
            <a:r>
              <a:rPr lang="ru-RU" dirty="0" err="1"/>
              <a:t>ключових</a:t>
            </a:r>
            <a:r>
              <a:rPr lang="ru-RU" dirty="0"/>
              <a:t> </a:t>
            </a:r>
            <a:r>
              <a:rPr lang="ru-RU" dirty="0" err="1"/>
              <a:t>учасників</a:t>
            </a:r>
            <a:r>
              <a:rPr lang="ru-RU" dirty="0"/>
              <a:t> у </a:t>
            </a:r>
            <a:r>
              <a:rPr lang="ru-RU" dirty="0" err="1"/>
              <a:t>структурі</a:t>
            </a:r>
            <a:r>
              <a:rPr lang="ru-RU" dirty="0"/>
              <a:t> </a:t>
            </a:r>
            <a:r>
              <a:rPr lang="ru-RU" dirty="0" err="1"/>
              <a:t>власності</a:t>
            </a:r>
            <a:r>
              <a:rPr lang="ru-RU" dirty="0"/>
              <a:t> </a:t>
            </a:r>
            <a:r>
              <a:rPr lang="ru-RU" dirty="0" err="1"/>
              <a:t>банків</a:t>
            </a:r>
            <a:r>
              <a:rPr lang="ru-RU" dirty="0"/>
              <a:t>, </a:t>
            </a:r>
            <a:r>
              <a:rPr lang="ru-RU" dirty="0" err="1"/>
              <a:t>банківські</a:t>
            </a:r>
            <a:r>
              <a:rPr lang="ru-RU" dirty="0"/>
              <a:t> </a:t>
            </a:r>
            <a:r>
              <a:rPr lang="ru-RU" dirty="0" err="1"/>
              <a:t>групи</a:t>
            </a:r>
            <a:r>
              <a:rPr lang="ru-RU" dirty="0"/>
              <a:t>, </a:t>
            </a:r>
            <a:r>
              <a:rPr lang="ru-RU" dirty="0" err="1"/>
              <a:t>учасників</a:t>
            </a:r>
            <a:r>
              <a:rPr lang="ru-RU" dirty="0"/>
              <a:t> </a:t>
            </a:r>
            <a:r>
              <a:rPr lang="ru-RU" dirty="0" err="1"/>
              <a:t>банківських</a:t>
            </a:r>
            <a:r>
              <a:rPr lang="ru-RU" dirty="0"/>
              <a:t> </a:t>
            </a:r>
            <a:r>
              <a:rPr lang="ru-RU" dirty="0" err="1"/>
              <a:t>груп</a:t>
            </a:r>
            <a:r>
              <a:rPr lang="ru-RU" dirty="0"/>
              <a:t> на </a:t>
            </a:r>
            <a:r>
              <a:rPr lang="ru-RU" dirty="0" err="1"/>
              <a:t>території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та за кордоном, установи </a:t>
            </a:r>
            <a:r>
              <a:rPr lang="ru-RU" dirty="0" err="1"/>
              <a:t>іноземних</a:t>
            </a:r>
            <a:r>
              <a:rPr lang="ru-RU" dirty="0"/>
              <a:t> </a:t>
            </a:r>
            <a:r>
              <a:rPr lang="ru-RU" dirty="0" err="1"/>
              <a:t>банків</a:t>
            </a:r>
            <a:r>
              <a:rPr lang="ru-RU" dirty="0"/>
              <a:t> в </a:t>
            </a:r>
            <a:r>
              <a:rPr lang="ru-RU" dirty="0" err="1"/>
              <a:t>Україні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юридичних</a:t>
            </a:r>
            <a:r>
              <a:rPr lang="ru-RU" dirty="0"/>
              <a:t> та </a:t>
            </a:r>
            <a:r>
              <a:rPr lang="ru-RU" dirty="0" err="1"/>
              <a:t>фізичних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 у </a:t>
            </a:r>
            <a:r>
              <a:rPr lang="ru-RU" dirty="0" err="1"/>
              <a:t>частині</a:t>
            </a:r>
            <a:r>
              <a:rPr lang="ru-RU" dirty="0"/>
              <a:t> </a:t>
            </a:r>
            <a:r>
              <a:rPr lang="ru-RU" dirty="0" err="1"/>
              <a:t>дотримання</a:t>
            </a:r>
            <a:r>
              <a:rPr lang="ru-RU" dirty="0"/>
              <a:t> </a:t>
            </a:r>
            <a:r>
              <a:rPr lang="ru-RU" dirty="0" err="1"/>
              <a:t>вимог</a:t>
            </a:r>
            <a:r>
              <a:rPr lang="ru-RU" dirty="0"/>
              <a:t> </a:t>
            </a:r>
            <a:r>
              <a:rPr lang="ru-RU" dirty="0" err="1"/>
              <a:t>цього</a:t>
            </a:r>
            <a:r>
              <a:rPr lang="ru-RU" dirty="0"/>
              <a:t> Закону.</a:t>
            </a:r>
          </a:p>
          <a:p>
            <a:r>
              <a:rPr lang="ru-RU" dirty="0" smtClean="0"/>
              <a:t>При </a:t>
            </a:r>
            <a:r>
              <a:rPr lang="ru-RU" dirty="0" err="1"/>
              <a:t>здійсненні</a:t>
            </a:r>
            <a:r>
              <a:rPr lang="ru-RU" dirty="0"/>
              <a:t> </a:t>
            </a:r>
            <a:r>
              <a:rPr lang="ru-RU" dirty="0" err="1"/>
              <a:t>банківського</a:t>
            </a:r>
            <a:r>
              <a:rPr lang="ru-RU" dirty="0"/>
              <a:t> </a:t>
            </a:r>
            <a:r>
              <a:rPr lang="ru-RU" dirty="0" err="1"/>
              <a:t>нагляду</a:t>
            </a:r>
            <a:r>
              <a:rPr lang="ru-RU" dirty="0"/>
              <a:t> та </a:t>
            </a:r>
            <a:r>
              <a:rPr lang="ru-RU" dirty="0" err="1"/>
              <a:t>нагляду</a:t>
            </a:r>
            <a:r>
              <a:rPr lang="ru-RU" dirty="0"/>
              <a:t> у </a:t>
            </a:r>
            <a:r>
              <a:rPr lang="ru-RU" dirty="0" err="1"/>
              <a:t>сфері</a:t>
            </a:r>
            <a:r>
              <a:rPr lang="ru-RU" dirty="0"/>
              <a:t> </a:t>
            </a:r>
            <a:r>
              <a:rPr lang="ru-RU" dirty="0" err="1"/>
              <a:t>запобігання</a:t>
            </a:r>
            <a:r>
              <a:rPr lang="ru-RU" dirty="0"/>
              <a:t> та </a:t>
            </a:r>
            <a:r>
              <a:rPr lang="ru-RU" dirty="0" err="1"/>
              <a:t>протидії</a:t>
            </a:r>
            <a:r>
              <a:rPr lang="ru-RU" dirty="0"/>
              <a:t> </a:t>
            </a:r>
            <a:r>
              <a:rPr lang="ru-RU" dirty="0" err="1"/>
              <a:t>легалізації</a:t>
            </a:r>
            <a:r>
              <a:rPr lang="ru-RU" dirty="0"/>
              <a:t> (</a:t>
            </a:r>
            <a:r>
              <a:rPr lang="ru-RU" dirty="0" err="1"/>
              <a:t>відмиванню</a:t>
            </a:r>
            <a:r>
              <a:rPr lang="ru-RU" dirty="0"/>
              <a:t>) </a:t>
            </a:r>
            <a:r>
              <a:rPr lang="ru-RU" dirty="0" err="1"/>
              <a:t>доходів</a:t>
            </a:r>
            <a:r>
              <a:rPr lang="ru-RU" dirty="0"/>
              <a:t>, </a:t>
            </a:r>
            <a:r>
              <a:rPr lang="ru-RU" dirty="0" err="1"/>
              <a:t>одержаних</a:t>
            </a:r>
            <a:r>
              <a:rPr lang="ru-RU" dirty="0"/>
              <a:t> </a:t>
            </a:r>
            <a:r>
              <a:rPr lang="ru-RU" dirty="0" err="1"/>
              <a:t>злочинним</a:t>
            </a:r>
            <a:r>
              <a:rPr lang="ru-RU" dirty="0"/>
              <a:t> шляхом, </a:t>
            </a:r>
            <a:r>
              <a:rPr lang="ru-RU" dirty="0" err="1"/>
              <a:t>фінансуванню</a:t>
            </a:r>
            <a:r>
              <a:rPr lang="ru-RU" dirty="0"/>
              <a:t> </a:t>
            </a:r>
            <a:r>
              <a:rPr lang="ru-RU" dirty="0" err="1"/>
              <a:t>тероризму</a:t>
            </a:r>
            <a:r>
              <a:rPr lang="ru-RU" dirty="0"/>
              <a:t> та </a:t>
            </a:r>
            <a:r>
              <a:rPr lang="ru-RU" dirty="0" err="1"/>
              <a:t>фінансуванню</a:t>
            </a:r>
            <a:r>
              <a:rPr lang="ru-RU" dirty="0"/>
              <a:t> </a:t>
            </a:r>
            <a:r>
              <a:rPr lang="ru-RU" dirty="0" err="1"/>
              <a:t>розповсюдження</a:t>
            </a:r>
            <a:r>
              <a:rPr lang="ru-RU" dirty="0"/>
              <a:t> </a:t>
            </a:r>
            <a:r>
              <a:rPr lang="ru-RU" dirty="0" err="1"/>
              <a:t>зброї</a:t>
            </a:r>
            <a:r>
              <a:rPr lang="ru-RU" dirty="0"/>
              <a:t> </a:t>
            </a:r>
            <a:r>
              <a:rPr lang="ru-RU" dirty="0" err="1"/>
              <a:t>масового</a:t>
            </a:r>
            <a:r>
              <a:rPr lang="ru-RU" dirty="0"/>
              <a:t> </a:t>
            </a:r>
            <a:r>
              <a:rPr lang="ru-RU" dirty="0" err="1"/>
              <a:t>знищення</a:t>
            </a:r>
            <a:r>
              <a:rPr lang="ru-RU" dirty="0"/>
              <a:t> </a:t>
            </a:r>
            <a:r>
              <a:rPr lang="ru-RU" dirty="0" err="1"/>
              <a:t>Національний</a:t>
            </a:r>
            <a:r>
              <a:rPr lang="ru-RU" dirty="0"/>
              <a:t> банк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право </a:t>
            </a:r>
            <a:r>
              <a:rPr lang="ru-RU" dirty="0" err="1"/>
              <a:t>застосовувати</a:t>
            </a:r>
            <a:r>
              <a:rPr lang="ru-RU" dirty="0"/>
              <a:t> </a:t>
            </a:r>
            <a:r>
              <a:rPr lang="ru-RU" dirty="0" err="1"/>
              <a:t>професійне</a:t>
            </a:r>
            <a:r>
              <a:rPr lang="ru-RU" dirty="0"/>
              <a:t> </a:t>
            </a:r>
            <a:r>
              <a:rPr lang="ru-RU" dirty="0" err="1"/>
              <a:t>судження</a:t>
            </a:r>
            <a:r>
              <a:rPr lang="ru-RU" dirty="0"/>
              <a:t>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662949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423081"/>
            <a:ext cx="9995215" cy="5773003"/>
          </a:xfrm>
        </p:spPr>
        <p:txBody>
          <a:bodyPr/>
          <a:lstStyle/>
          <a:p>
            <a:pPr marL="0" indent="0">
              <a:buNone/>
            </a:pPr>
            <a:r>
              <a:rPr lang="ru-RU" dirty="0" err="1"/>
              <a:t>Професійне</a:t>
            </a:r>
            <a:r>
              <a:rPr lang="ru-RU" dirty="0"/>
              <a:t> </a:t>
            </a:r>
            <a:r>
              <a:rPr lang="ru-RU" dirty="0" err="1"/>
              <a:t>судження</a:t>
            </a:r>
            <a:r>
              <a:rPr lang="ru-RU" dirty="0"/>
              <a:t> </a:t>
            </a:r>
            <a:r>
              <a:rPr lang="ru-RU" dirty="0" err="1"/>
              <a:t>формується</a:t>
            </a:r>
            <a:r>
              <a:rPr lang="ru-RU" dirty="0"/>
              <a:t> </a:t>
            </a:r>
            <a:r>
              <a:rPr lang="ru-RU" dirty="0" err="1"/>
              <a:t>Національним</a:t>
            </a:r>
            <a:r>
              <a:rPr lang="ru-RU" dirty="0"/>
              <a:t> банком </a:t>
            </a:r>
            <a:r>
              <a:rPr lang="ru-RU" dirty="0" err="1"/>
              <a:t>України</a:t>
            </a:r>
            <a:r>
              <a:rPr lang="ru-RU" dirty="0"/>
              <a:t> з </a:t>
            </a:r>
            <a:r>
              <a:rPr lang="ru-RU" dirty="0" err="1"/>
              <a:t>урахуванням</a:t>
            </a:r>
            <a:r>
              <a:rPr lang="ru-RU" dirty="0"/>
              <a:t> таких </a:t>
            </a:r>
            <a:r>
              <a:rPr lang="ru-RU" dirty="0" err="1"/>
              <a:t>принципів</a:t>
            </a:r>
            <a:r>
              <a:rPr lang="ru-RU" dirty="0"/>
              <a:t>:</a:t>
            </a:r>
          </a:p>
          <a:p>
            <a:r>
              <a:rPr lang="ru-RU" u="sng" dirty="0" err="1"/>
              <a:t>рівноцінності</a:t>
            </a:r>
            <a:r>
              <a:rPr lang="ru-RU" u="sng" dirty="0"/>
              <a:t> </a:t>
            </a:r>
            <a:r>
              <a:rPr lang="ru-RU" u="sng" dirty="0" err="1"/>
              <a:t>сутності</a:t>
            </a:r>
            <a:r>
              <a:rPr lang="ru-RU" u="sng" dirty="0"/>
              <a:t> та </a:t>
            </a:r>
            <a:r>
              <a:rPr lang="ru-RU" u="sng" dirty="0" err="1"/>
              <a:t>форми</a:t>
            </a:r>
            <a:r>
              <a:rPr lang="ru-RU" u="sng" dirty="0"/>
              <a:t> </a:t>
            </a:r>
            <a:r>
              <a:rPr lang="ru-RU" dirty="0"/>
              <a:t>(</a:t>
            </a:r>
            <a:r>
              <a:rPr lang="ru-RU" dirty="0" err="1"/>
              <a:t>оцінка</a:t>
            </a:r>
            <a:r>
              <a:rPr lang="ru-RU" dirty="0"/>
              <a:t> </a:t>
            </a:r>
            <a:r>
              <a:rPr lang="ru-RU" dirty="0" err="1"/>
              <a:t>правочинів</a:t>
            </a:r>
            <a:r>
              <a:rPr lang="ru-RU" dirty="0"/>
              <a:t>, </a:t>
            </a:r>
            <a:r>
              <a:rPr lang="ru-RU" dirty="0" err="1"/>
              <a:t>операцій</a:t>
            </a:r>
            <a:r>
              <a:rPr lang="ru-RU" dirty="0"/>
              <a:t>, </a:t>
            </a:r>
            <a:r>
              <a:rPr lang="ru-RU" dirty="0" err="1"/>
              <a:t>обставин</a:t>
            </a:r>
            <a:r>
              <a:rPr lang="ru-RU" dirty="0"/>
              <a:t> та </a:t>
            </a:r>
            <a:r>
              <a:rPr lang="ru-RU" dirty="0" err="1"/>
              <a:t>подій</a:t>
            </a:r>
            <a:r>
              <a:rPr lang="ru-RU" dirty="0"/>
              <a:t> з точки </a:t>
            </a:r>
            <a:r>
              <a:rPr lang="ru-RU" dirty="0" err="1"/>
              <a:t>зору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суті</a:t>
            </a:r>
            <a:r>
              <a:rPr lang="ru-RU" dirty="0"/>
              <a:t> та </a:t>
            </a:r>
            <a:r>
              <a:rPr lang="ru-RU" dirty="0" err="1"/>
              <a:t>форми</a:t>
            </a:r>
            <a:r>
              <a:rPr lang="ru-RU" dirty="0"/>
              <a:t>);</a:t>
            </a:r>
          </a:p>
          <a:p>
            <a:r>
              <a:rPr lang="ru-RU" u="sng" dirty="0" err="1"/>
              <a:t>співмірності</a:t>
            </a:r>
            <a:r>
              <a:rPr lang="ru-RU" u="sng" dirty="0"/>
              <a:t> (</a:t>
            </a:r>
            <a:r>
              <a:rPr lang="ru-RU" u="sng" dirty="0" err="1"/>
              <a:t>пропорційності</a:t>
            </a:r>
            <a:r>
              <a:rPr lang="ru-RU" u="sng" dirty="0"/>
              <a:t>) </a:t>
            </a:r>
            <a:r>
              <a:rPr lang="ru-RU" dirty="0"/>
              <a:t>(</a:t>
            </a:r>
            <a:r>
              <a:rPr lang="ru-RU" dirty="0" err="1"/>
              <a:t>урахування</a:t>
            </a:r>
            <a:r>
              <a:rPr lang="ru-RU" dirty="0"/>
              <a:t> </a:t>
            </a:r>
            <a:r>
              <a:rPr lang="ru-RU" dirty="0" err="1"/>
              <a:t>обставин</a:t>
            </a:r>
            <a:r>
              <a:rPr lang="ru-RU" dirty="0"/>
              <a:t> та умов </a:t>
            </a:r>
            <a:r>
              <a:rPr lang="ru-RU" dirty="0" err="1"/>
              <a:t>конкретної</a:t>
            </a:r>
            <a:r>
              <a:rPr lang="ru-RU" dirty="0"/>
              <a:t> </a:t>
            </a:r>
            <a:r>
              <a:rPr lang="ru-RU" dirty="0" err="1"/>
              <a:t>ситуації</a:t>
            </a:r>
            <a:r>
              <a:rPr lang="ru-RU" dirty="0"/>
              <a:t>,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якої</a:t>
            </a:r>
            <a:r>
              <a:rPr lang="ru-RU" dirty="0"/>
              <a:t> </a:t>
            </a:r>
            <a:r>
              <a:rPr lang="ru-RU" dirty="0" err="1"/>
              <a:t>формується</a:t>
            </a:r>
            <a:r>
              <a:rPr lang="ru-RU" dirty="0"/>
              <a:t> </a:t>
            </a:r>
            <a:r>
              <a:rPr lang="ru-RU" dirty="0" err="1"/>
              <a:t>професійне</a:t>
            </a:r>
            <a:r>
              <a:rPr lang="ru-RU" dirty="0"/>
              <a:t> </a:t>
            </a:r>
            <a:r>
              <a:rPr lang="ru-RU" dirty="0" err="1"/>
              <a:t>судження</a:t>
            </a:r>
            <a:r>
              <a:rPr lang="ru-RU" dirty="0"/>
              <a:t> та </a:t>
            </a:r>
            <a:r>
              <a:rPr lang="ru-RU" dirty="0" err="1"/>
              <a:t>приймається</a:t>
            </a:r>
            <a:r>
              <a:rPr lang="ru-RU" dirty="0"/>
              <a:t> </a:t>
            </a:r>
            <a:r>
              <a:rPr lang="ru-RU" dirty="0" err="1"/>
              <a:t>відповідне</a:t>
            </a:r>
            <a:r>
              <a:rPr lang="ru-RU" dirty="0"/>
              <a:t> </a:t>
            </a:r>
            <a:r>
              <a:rPr lang="ru-RU" dirty="0" err="1"/>
              <a:t>рішення</a:t>
            </a:r>
            <a:r>
              <a:rPr lang="ru-RU" dirty="0"/>
              <a:t> (</a:t>
            </a:r>
            <a:r>
              <a:rPr lang="ru-RU" dirty="0" err="1"/>
              <a:t>зокрема</a:t>
            </a:r>
            <a:r>
              <a:rPr lang="ru-RU" dirty="0"/>
              <a:t>, </a:t>
            </a:r>
            <a:r>
              <a:rPr lang="ru-RU" dirty="0" err="1"/>
              <a:t>розмір</a:t>
            </a:r>
            <a:r>
              <a:rPr lang="ru-RU" dirty="0"/>
              <a:t> банку, </a:t>
            </a:r>
            <a:r>
              <a:rPr lang="ru-RU" dirty="0" err="1"/>
              <a:t>складність</a:t>
            </a:r>
            <a:r>
              <a:rPr lang="ru-RU" dirty="0"/>
              <a:t>, </a:t>
            </a:r>
            <a:r>
              <a:rPr lang="ru-RU" dirty="0" err="1"/>
              <a:t>обсяг</a:t>
            </a:r>
            <a:r>
              <a:rPr lang="ru-RU" dirty="0"/>
              <a:t>, </a:t>
            </a:r>
            <a:r>
              <a:rPr lang="ru-RU" dirty="0" err="1"/>
              <a:t>види</a:t>
            </a:r>
            <a:r>
              <a:rPr lang="ru-RU" dirty="0"/>
              <a:t>, характер </a:t>
            </a:r>
            <a:r>
              <a:rPr lang="ru-RU" dirty="0" err="1"/>
              <a:t>здійснюваних</a:t>
            </a:r>
            <a:r>
              <a:rPr lang="ru-RU" dirty="0"/>
              <a:t> ним </a:t>
            </a:r>
            <a:r>
              <a:rPr lang="ru-RU" dirty="0" err="1"/>
              <a:t>операцій</a:t>
            </a:r>
            <a:r>
              <a:rPr lang="ru-RU" dirty="0"/>
              <a:t>, </a:t>
            </a:r>
            <a:r>
              <a:rPr lang="ru-RU" dirty="0" err="1"/>
              <a:t>організаційна</a:t>
            </a:r>
            <a:r>
              <a:rPr lang="ru-RU" dirty="0"/>
              <a:t> структура банку, </a:t>
            </a:r>
            <a:r>
              <a:rPr lang="ru-RU" dirty="0" err="1"/>
              <a:t>профіль</a:t>
            </a:r>
            <a:r>
              <a:rPr lang="ru-RU" dirty="0"/>
              <a:t> </a:t>
            </a:r>
            <a:r>
              <a:rPr lang="ru-RU" dirty="0" err="1"/>
              <a:t>ризику</a:t>
            </a:r>
            <a:r>
              <a:rPr lang="ru-RU" dirty="0"/>
              <a:t> банку, </a:t>
            </a:r>
            <a:r>
              <a:rPr lang="ru-RU" dirty="0" err="1"/>
              <a:t>особливості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банку як системно </a:t>
            </a:r>
            <a:r>
              <a:rPr lang="ru-RU" dirty="0" err="1"/>
              <a:t>важливого</a:t>
            </a:r>
            <a:r>
              <a:rPr lang="ru-RU" dirty="0"/>
              <a:t> (за </a:t>
            </a:r>
            <a:r>
              <a:rPr lang="ru-RU" dirty="0" err="1"/>
              <a:t>наявності</a:t>
            </a:r>
            <a:r>
              <a:rPr lang="ru-RU" dirty="0"/>
              <a:t> такого статусу), </a:t>
            </a:r>
            <a:r>
              <a:rPr lang="ru-RU" dirty="0" err="1"/>
              <a:t>діяльність</a:t>
            </a:r>
            <a:r>
              <a:rPr lang="ru-RU" dirty="0"/>
              <a:t> </a:t>
            </a:r>
            <a:r>
              <a:rPr lang="ru-RU" dirty="0" err="1"/>
              <a:t>банківської</a:t>
            </a:r>
            <a:r>
              <a:rPr lang="ru-RU" dirty="0"/>
              <a:t> </a:t>
            </a:r>
            <a:r>
              <a:rPr lang="ru-RU" dirty="0" err="1"/>
              <a:t>групи</a:t>
            </a:r>
            <a:r>
              <a:rPr lang="ru-RU" dirty="0"/>
              <a:t>, до складу </a:t>
            </a:r>
            <a:r>
              <a:rPr lang="ru-RU" dirty="0" err="1"/>
              <a:t>якої</a:t>
            </a:r>
            <a:r>
              <a:rPr lang="ru-RU" dirty="0"/>
              <a:t> входить банк, </a:t>
            </a:r>
            <a:r>
              <a:rPr lang="ru-RU" dirty="0" err="1"/>
              <a:t>фінансовий</a:t>
            </a:r>
            <a:r>
              <a:rPr lang="ru-RU" dirty="0"/>
              <a:t> стан банку та </a:t>
            </a:r>
            <a:r>
              <a:rPr lang="ru-RU" dirty="0" err="1"/>
              <a:t>власників</a:t>
            </a:r>
            <a:r>
              <a:rPr lang="ru-RU" dirty="0"/>
              <a:t> </a:t>
            </a:r>
            <a:r>
              <a:rPr lang="ru-RU" dirty="0" err="1"/>
              <a:t>істотної</a:t>
            </a:r>
            <a:r>
              <a:rPr lang="ru-RU" dirty="0"/>
              <a:t> </a:t>
            </a:r>
            <a:r>
              <a:rPr lang="ru-RU" dirty="0" err="1"/>
              <a:t>участі</a:t>
            </a:r>
            <a:r>
              <a:rPr lang="ru-RU" dirty="0"/>
              <a:t> в </a:t>
            </a:r>
            <a:r>
              <a:rPr lang="ru-RU" dirty="0" err="1"/>
              <a:t>ньому</a:t>
            </a:r>
            <a:r>
              <a:rPr lang="ru-RU" dirty="0"/>
              <a:t>);</a:t>
            </a:r>
          </a:p>
          <a:p>
            <a:r>
              <a:rPr lang="ru-RU" u="sng" dirty="0" err="1"/>
              <a:t>обґрунтованого</a:t>
            </a:r>
            <a:r>
              <a:rPr lang="ru-RU" u="sng" dirty="0"/>
              <a:t> </a:t>
            </a:r>
            <a:r>
              <a:rPr lang="ru-RU" u="sng" dirty="0" err="1"/>
              <a:t>сумніву</a:t>
            </a:r>
            <a:r>
              <a:rPr lang="ru-RU" u="sng" dirty="0"/>
              <a:t> </a:t>
            </a:r>
            <a:r>
              <a:rPr lang="ru-RU" dirty="0"/>
              <a:t>(</a:t>
            </a:r>
            <a:r>
              <a:rPr lang="ru-RU" dirty="0" err="1"/>
              <a:t>здійснення</a:t>
            </a:r>
            <a:r>
              <a:rPr lang="ru-RU" dirty="0"/>
              <a:t> </a:t>
            </a:r>
            <a:r>
              <a:rPr lang="ru-RU" dirty="0" err="1"/>
              <a:t>додаткової</a:t>
            </a:r>
            <a:r>
              <a:rPr lang="ru-RU" dirty="0"/>
              <a:t>/</a:t>
            </a:r>
            <a:r>
              <a:rPr lang="ru-RU" dirty="0" err="1"/>
              <a:t>поглибленої</a:t>
            </a:r>
            <a:r>
              <a:rPr lang="ru-RU" dirty="0"/>
              <a:t> </a:t>
            </a:r>
            <a:r>
              <a:rPr lang="ru-RU" dirty="0" err="1"/>
              <a:t>перевірки</a:t>
            </a:r>
            <a:r>
              <a:rPr lang="ru-RU" dirty="0"/>
              <a:t>/</a:t>
            </a:r>
            <a:r>
              <a:rPr lang="ru-RU" dirty="0" err="1"/>
              <a:t>аналізу</a:t>
            </a:r>
            <a:r>
              <a:rPr lang="ru-RU" dirty="0"/>
              <a:t> </a:t>
            </a:r>
            <a:r>
              <a:rPr lang="ru-RU" dirty="0" err="1"/>
              <a:t>правочинів</a:t>
            </a:r>
            <a:r>
              <a:rPr lang="ru-RU" dirty="0"/>
              <a:t>, </a:t>
            </a:r>
            <a:r>
              <a:rPr lang="ru-RU" dirty="0" err="1"/>
              <a:t>операцій</a:t>
            </a:r>
            <a:r>
              <a:rPr lang="ru-RU" dirty="0"/>
              <a:t>, </a:t>
            </a:r>
            <a:r>
              <a:rPr lang="ru-RU" dirty="0" err="1"/>
              <a:t>обставин</a:t>
            </a:r>
            <a:r>
              <a:rPr lang="ru-RU" dirty="0"/>
              <a:t> та/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подій</a:t>
            </a:r>
            <a:r>
              <a:rPr lang="ru-RU" dirty="0"/>
              <a:t>,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формується</a:t>
            </a:r>
            <a:r>
              <a:rPr lang="ru-RU" dirty="0"/>
              <a:t> </a:t>
            </a:r>
            <a:r>
              <a:rPr lang="ru-RU" dirty="0" err="1"/>
              <a:t>професійне</a:t>
            </a:r>
            <a:r>
              <a:rPr lang="ru-RU" dirty="0"/>
              <a:t> </a:t>
            </a:r>
            <a:r>
              <a:rPr lang="ru-RU" dirty="0" err="1"/>
              <a:t>судження</a:t>
            </a:r>
            <a:r>
              <a:rPr lang="ru-RU" dirty="0"/>
              <a:t> та </a:t>
            </a:r>
            <a:r>
              <a:rPr lang="ru-RU" dirty="0" err="1"/>
              <a:t>приймається</a:t>
            </a:r>
            <a:r>
              <a:rPr lang="ru-RU" dirty="0"/>
              <a:t> </a:t>
            </a:r>
            <a:r>
              <a:rPr lang="ru-RU" dirty="0" err="1"/>
              <a:t>відповідне</a:t>
            </a:r>
            <a:r>
              <a:rPr lang="ru-RU" dirty="0"/>
              <a:t> </a:t>
            </a:r>
            <a:r>
              <a:rPr lang="ru-RU" dirty="0" err="1"/>
              <a:t>рішення</a:t>
            </a:r>
            <a:r>
              <a:rPr lang="ru-RU" dirty="0"/>
              <a:t>, за </a:t>
            </a:r>
            <a:r>
              <a:rPr lang="ru-RU" dirty="0" err="1"/>
              <a:t>наявності</a:t>
            </a:r>
            <a:r>
              <a:rPr lang="ru-RU" dirty="0"/>
              <a:t> </a:t>
            </a:r>
            <a:r>
              <a:rPr lang="ru-RU" dirty="0" err="1"/>
              <a:t>обґрунтованого</a:t>
            </a:r>
            <a:r>
              <a:rPr lang="ru-RU" dirty="0"/>
              <a:t> </a:t>
            </a:r>
            <a:r>
              <a:rPr lang="ru-RU" dirty="0" err="1"/>
              <a:t>сумніву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них);</a:t>
            </a:r>
          </a:p>
          <a:p>
            <a:r>
              <a:rPr lang="ru-RU" u="sng" dirty="0"/>
              <a:t>комплексного </a:t>
            </a:r>
            <a:r>
              <a:rPr lang="ru-RU" u="sng" dirty="0" err="1"/>
              <a:t>аналізу</a:t>
            </a:r>
            <a:r>
              <a:rPr lang="ru-RU" u="sng" dirty="0"/>
              <a:t> </a:t>
            </a:r>
            <a:r>
              <a:rPr lang="ru-RU" dirty="0"/>
              <a:t>(</a:t>
            </a:r>
            <a:r>
              <a:rPr lang="ru-RU" dirty="0" err="1"/>
              <a:t>дослідження</a:t>
            </a:r>
            <a:r>
              <a:rPr lang="ru-RU" dirty="0"/>
              <a:t> </a:t>
            </a:r>
            <a:r>
              <a:rPr lang="ru-RU" dirty="0" err="1"/>
              <a:t>всіх</a:t>
            </a:r>
            <a:r>
              <a:rPr lang="ru-RU" dirty="0"/>
              <a:t> </a:t>
            </a:r>
            <a:r>
              <a:rPr lang="ru-RU" dirty="0" err="1"/>
              <a:t>обставин</a:t>
            </a:r>
            <a:r>
              <a:rPr lang="ru-RU" dirty="0"/>
              <a:t> та умов </a:t>
            </a:r>
            <a:r>
              <a:rPr lang="ru-RU" dirty="0" err="1"/>
              <a:t>конкретної</a:t>
            </a:r>
            <a:r>
              <a:rPr lang="ru-RU" dirty="0"/>
              <a:t> </a:t>
            </a:r>
            <a:r>
              <a:rPr lang="ru-RU" dirty="0" err="1"/>
              <a:t>ситуації</a:t>
            </a:r>
            <a:r>
              <a:rPr lang="ru-RU" dirty="0"/>
              <a:t> при </a:t>
            </a:r>
            <a:r>
              <a:rPr lang="ru-RU" dirty="0" err="1"/>
              <a:t>формуванні</a:t>
            </a:r>
            <a:r>
              <a:rPr lang="ru-RU" dirty="0"/>
              <a:t> </a:t>
            </a:r>
            <a:r>
              <a:rPr lang="ru-RU" dirty="0" err="1"/>
              <a:t>професійного</a:t>
            </a:r>
            <a:r>
              <a:rPr lang="ru-RU" dirty="0"/>
              <a:t> </a:t>
            </a:r>
            <a:r>
              <a:rPr lang="ru-RU" dirty="0" err="1"/>
              <a:t>судження</a:t>
            </a:r>
            <a:r>
              <a:rPr lang="ru-RU" dirty="0"/>
              <a:t> та </a:t>
            </a:r>
            <a:r>
              <a:rPr lang="ru-RU" dirty="0" err="1"/>
              <a:t>прийнятті</a:t>
            </a:r>
            <a:r>
              <a:rPr lang="ru-RU" dirty="0"/>
              <a:t> </a:t>
            </a:r>
            <a:r>
              <a:rPr lang="ru-RU" dirty="0" err="1"/>
              <a:t>відповідного</a:t>
            </a:r>
            <a:r>
              <a:rPr lang="ru-RU" dirty="0"/>
              <a:t> </a:t>
            </a:r>
            <a:r>
              <a:rPr lang="ru-RU" dirty="0" err="1"/>
              <a:t>рішення</a:t>
            </a:r>
            <a:r>
              <a:rPr lang="ru-RU" dirty="0"/>
              <a:t>).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738582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423081"/>
            <a:ext cx="9995215" cy="5773003"/>
          </a:xfrm>
        </p:spPr>
        <p:txBody>
          <a:bodyPr>
            <a:normAutofit/>
          </a:bodyPr>
          <a:lstStyle/>
          <a:p>
            <a:r>
              <a:rPr lang="ru-RU" dirty="0" err="1"/>
              <a:t>Професійне</a:t>
            </a:r>
            <a:r>
              <a:rPr lang="ru-RU" dirty="0"/>
              <a:t> </a:t>
            </a:r>
            <a:r>
              <a:rPr lang="ru-RU" dirty="0" err="1"/>
              <a:t>судження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застосовуватися</a:t>
            </a:r>
            <a:r>
              <a:rPr lang="ru-RU" dirty="0"/>
              <a:t> </a:t>
            </a:r>
            <a:r>
              <a:rPr lang="ru-RU" dirty="0" err="1"/>
              <a:t>Національним</a:t>
            </a:r>
            <a:r>
              <a:rPr lang="ru-RU" dirty="0"/>
              <a:t> банком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час будь-</a:t>
            </a:r>
            <a:r>
              <a:rPr lang="ru-RU" dirty="0" err="1"/>
              <a:t>якої</a:t>
            </a:r>
            <a:r>
              <a:rPr lang="ru-RU" dirty="0"/>
              <a:t> </a:t>
            </a:r>
            <a:r>
              <a:rPr lang="ru-RU" dirty="0" err="1"/>
              <a:t>оцінки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, </a:t>
            </a:r>
            <a:r>
              <a:rPr lang="ru-RU" dirty="0" err="1"/>
              <a:t>правочинів</a:t>
            </a:r>
            <a:r>
              <a:rPr lang="ru-RU" dirty="0"/>
              <a:t>, </a:t>
            </a:r>
            <a:r>
              <a:rPr lang="ru-RU" dirty="0" err="1"/>
              <a:t>операцій</a:t>
            </a:r>
            <a:r>
              <a:rPr lang="ru-RU" dirty="0"/>
              <a:t>, </a:t>
            </a:r>
            <a:r>
              <a:rPr lang="ru-RU" dirty="0" err="1"/>
              <a:t>обставин</a:t>
            </a:r>
            <a:r>
              <a:rPr lang="ru-RU" dirty="0"/>
              <a:t>, </a:t>
            </a:r>
            <a:r>
              <a:rPr lang="ru-RU" dirty="0" err="1"/>
              <a:t>подій</a:t>
            </a:r>
            <a:r>
              <a:rPr lang="ru-RU" dirty="0"/>
              <a:t> (як за </a:t>
            </a:r>
            <a:r>
              <a:rPr lang="ru-RU" dirty="0" err="1"/>
              <a:t>якісними</a:t>
            </a:r>
            <a:r>
              <a:rPr lang="ru-RU" dirty="0"/>
              <a:t>, так і за </a:t>
            </a:r>
            <a:r>
              <a:rPr lang="ru-RU" dirty="0" err="1"/>
              <a:t>кількісними</a:t>
            </a:r>
            <a:r>
              <a:rPr lang="ru-RU" dirty="0"/>
              <a:t> </a:t>
            </a:r>
            <a:r>
              <a:rPr lang="ru-RU" dirty="0" err="1"/>
              <a:t>показниками</a:t>
            </a:r>
            <a:r>
              <a:rPr lang="ru-RU" dirty="0"/>
              <a:t>),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здійснюється</a:t>
            </a:r>
            <a:r>
              <a:rPr lang="ru-RU" dirty="0"/>
              <a:t> </a:t>
            </a:r>
            <a:r>
              <a:rPr lang="ru-RU" dirty="0" err="1"/>
              <a:t>Національним</a:t>
            </a:r>
            <a:r>
              <a:rPr lang="ru-RU" dirty="0"/>
              <a:t> банком </a:t>
            </a:r>
            <a:r>
              <a:rPr lang="ru-RU" dirty="0" err="1"/>
              <a:t>України</a:t>
            </a:r>
            <a:r>
              <a:rPr lang="ru-RU" dirty="0"/>
              <a:t> в межах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покладених</a:t>
            </a:r>
            <a:r>
              <a:rPr lang="ru-RU" dirty="0"/>
              <a:t> на </a:t>
            </a:r>
            <a:r>
              <a:rPr lang="ru-RU" dirty="0" err="1"/>
              <a:t>нього</a:t>
            </a:r>
            <a:r>
              <a:rPr lang="ru-RU" dirty="0"/>
              <a:t> </a:t>
            </a:r>
            <a:r>
              <a:rPr lang="ru-RU" dirty="0" err="1"/>
              <a:t>наглядових</a:t>
            </a:r>
            <a:r>
              <a:rPr lang="ru-RU" dirty="0"/>
              <a:t> </a:t>
            </a:r>
            <a:r>
              <a:rPr lang="ru-RU" dirty="0" err="1"/>
              <a:t>функцій</a:t>
            </a:r>
            <a:r>
              <a:rPr lang="ru-RU" dirty="0"/>
              <a:t> (</a:t>
            </a:r>
            <a:r>
              <a:rPr lang="ru-RU" dirty="0" err="1"/>
              <a:t>зокрема</a:t>
            </a:r>
            <a:r>
              <a:rPr lang="ru-RU" dirty="0"/>
              <a:t>, </a:t>
            </a:r>
            <a:r>
              <a:rPr lang="ru-RU" dirty="0" err="1"/>
              <a:t>оцінки</a:t>
            </a:r>
            <a:r>
              <a:rPr lang="ru-RU" dirty="0"/>
              <a:t> </a:t>
            </a:r>
            <a:r>
              <a:rPr lang="ru-RU" dirty="0" err="1"/>
              <a:t>фінансового</a:t>
            </a:r>
            <a:r>
              <a:rPr lang="ru-RU" dirty="0"/>
              <a:t> стану банку, </a:t>
            </a:r>
            <a:r>
              <a:rPr lang="ru-RU" dirty="0" err="1"/>
              <a:t>ризиків</a:t>
            </a:r>
            <a:r>
              <a:rPr lang="ru-RU" dirty="0"/>
              <a:t>, </a:t>
            </a:r>
            <a:r>
              <a:rPr lang="ru-RU" dirty="0" err="1"/>
              <a:t>притаманних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, </a:t>
            </a:r>
            <a:r>
              <a:rPr lang="ru-RU" dirty="0" err="1"/>
              <a:t>життєздатності</a:t>
            </a:r>
            <a:r>
              <a:rPr lang="ru-RU" dirty="0"/>
              <a:t> </a:t>
            </a:r>
            <a:r>
              <a:rPr lang="ru-RU" dirty="0" err="1"/>
              <a:t>бізнес-моделі</a:t>
            </a:r>
            <a:r>
              <a:rPr lang="ru-RU" dirty="0"/>
              <a:t> банку, </a:t>
            </a:r>
            <a:r>
              <a:rPr lang="ru-RU" dirty="0" err="1"/>
              <a:t>адекватності</a:t>
            </a:r>
            <a:r>
              <a:rPr lang="ru-RU" dirty="0"/>
              <a:t> </a:t>
            </a:r>
            <a:r>
              <a:rPr lang="ru-RU" dirty="0" err="1"/>
              <a:t>капіталу</a:t>
            </a:r>
            <a:r>
              <a:rPr lang="ru-RU" dirty="0"/>
              <a:t> та </a:t>
            </a:r>
            <a:r>
              <a:rPr lang="ru-RU" dirty="0" err="1"/>
              <a:t>ліквідності</a:t>
            </a:r>
            <a:r>
              <a:rPr lang="ru-RU" dirty="0"/>
              <a:t> банку </a:t>
            </a:r>
            <a:r>
              <a:rPr lang="ru-RU" dirty="0" err="1"/>
              <a:t>ризикам</a:t>
            </a:r>
            <a:r>
              <a:rPr lang="ru-RU" dirty="0"/>
              <a:t>, на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наражається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наражатися</a:t>
            </a:r>
            <a:r>
              <a:rPr lang="ru-RU" dirty="0"/>
              <a:t> банк, </a:t>
            </a:r>
            <a:r>
              <a:rPr lang="ru-RU" dirty="0" err="1"/>
              <a:t>якості</a:t>
            </a:r>
            <a:r>
              <a:rPr lang="ru-RU" dirty="0"/>
              <a:t> корпоративного </a:t>
            </a:r>
            <a:r>
              <a:rPr lang="ru-RU" dirty="0" err="1"/>
              <a:t>управління</a:t>
            </a:r>
            <a:r>
              <a:rPr lang="ru-RU" dirty="0"/>
              <a:t> в банку, </a:t>
            </a:r>
            <a:r>
              <a:rPr lang="ru-RU" dirty="0" err="1"/>
              <a:t>ефективності</a:t>
            </a:r>
            <a:r>
              <a:rPr lang="ru-RU" dirty="0"/>
              <a:t> систем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ризиками</a:t>
            </a:r>
            <a:r>
              <a:rPr lang="ru-RU" dirty="0"/>
              <a:t> та </a:t>
            </a:r>
            <a:r>
              <a:rPr lang="ru-RU" dirty="0" err="1"/>
              <a:t>внутрішнього</a:t>
            </a:r>
            <a:r>
              <a:rPr lang="ru-RU" dirty="0"/>
              <a:t> контролю, у тому </a:t>
            </a:r>
            <a:r>
              <a:rPr lang="ru-RU" dirty="0" err="1"/>
              <a:t>числі</a:t>
            </a:r>
            <a:r>
              <a:rPr lang="ru-RU" dirty="0"/>
              <a:t> у </a:t>
            </a:r>
            <a:r>
              <a:rPr lang="ru-RU" dirty="0" err="1"/>
              <a:t>сфері</a:t>
            </a:r>
            <a:r>
              <a:rPr lang="ru-RU" dirty="0"/>
              <a:t> </a:t>
            </a:r>
            <a:r>
              <a:rPr lang="ru-RU" dirty="0" err="1"/>
              <a:t>запобігання</a:t>
            </a:r>
            <a:r>
              <a:rPr lang="ru-RU" dirty="0"/>
              <a:t> та </a:t>
            </a:r>
            <a:r>
              <a:rPr lang="ru-RU" dirty="0" err="1"/>
              <a:t>протидії</a:t>
            </a:r>
            <a:r>
              <a:rPr lang="ru-RU" dirty="0"/>
              <a:t> </a:t>
            </a:r>
            <a:r>
              <a:rPr lang="ru-RU" dirty="0" err="1"/>
              <a:t>легалізації</a:t>
            </a:r>
            <a:r>
              <a:rPr lang="ru-RU" dirty="0"/>
              <a:t> (</a:t>
            </a:r>
            <a:r>
              <a:rPr lang="ru-RU" dirty="0" err="1"/>
              <a:t>відмиванню</a:t>
            </a:r>
            <a:r>
              <a:rPr lang="ru-RU" dirty="0"/>
              <a:t>) </a:t>
            </a:r>
            <a:r>
              <a:rPr lang="ru-RU" dirty="0" err="1"/>
              <a:t>доходів</a:t>
            </a:r>
            <a:r>
              <a:rPr lang="ru-RU" dirty="0"/>
              <a:t>, </a:t>
            </a:r>
            <a:r>
              <a:rPr lang="ru-RU" dirty="0" err="1"/>
              <a:t>одержаних</a:t>
            </a:r>
            <a:r>
              <a:rPr lang="ru-RU" dirty="0"/>
              <a:t> </a:t>
            </a:r>
            <a:r>
              <a:rPr lang="ru-RU" dirty="0" err="1"/>
              <a:t>злочинним</a:t>
            </a:r>
            <a:r>
              <a:rPr lang="ru-RU" dirty="0"/>
              <a:t> шляхом, </a:t>
            </a:r>
            <a:r>
              <a:rPr lang="ru-RU" dirty="0" err="1"/>
              <a:t>фінансуванню</a:t>
            </a:r>
            <a:r>
              <a:rPr lang="ru-RU" dirty="0"/>
              <a:t> </a:t>
            </a:r>
            <a:r>
              <a:rPr lang="ru-RU" dirty="0" err="1"/>
              <a:t>тероризму</a:t>
            </a:r>
            <a:r>
              <a:rPr lang="ru-RU" dirty="0"/>
              <a:t> та </a:t>
            </a:r>
            <a:r>
              <a:rPr lang="ru-RU" dirty="0" err="1"/>
              <a:t>фінансуванню</a:t>
            </a:r>
            <a:r>
              <a:rPr lang="ru-RU" dirty="0"/>
              <a:t> </a:t>
            </a:r>
            <a:r>
              <a:rPr lang="ru-RU" dirty="0" err="1"/>
              <a:t>розповсюдження</a:t>
            </a:r>
            <a:r>
              <a:rPr lang="ru-RU" dirty="0"/>
              <a:t> </a:t>
            </a:r>
            <a:r>
              <a:rPr lang="ru-RU" dirty="0" err="1"/>
              <a:t>зброї</a:t>
            </a:r>
            <a:r>
              <a:rPr lang="ru-RU" dirty="0"/>
              <a:t> </a:t>
            </a:r>
            <a:r>
              <a:rPr lang="ru-RU" dirty="0" err="1"/>
              <a:t>масового</a:t>
            </a:r>
            <a:r>
              <a:rPr lang="ru-RU" dirty="0"/>
              <a:t> </a:t>
            </a:r>
            <a:r>
              <a:rPr lang="ru-RU" dirty="0" err="1"/>
              <a:t>знищення</a:t>
            </a:r>
            <a:r>
              <a:rPr lang="ru-RU" dirty="0"/>
              <a:t>, </a:t>
            </a:r>
            <a:r>
              <a:rPr lang="ru-RU" dirty="0" err="1"/>
              <a:t>впливу</a:t>
            </a:r>
            <a:r>
              <a:rPr lang="ru-RU" dirty="0"/>
              <a:t> </a:t>
            </a:r>
            <a:r>
              <a:rPr lang="ru-RU" dirty="0" err="1"/>
              <a:t>ризиків</a:t>
            </a:r>
            <a:r>
              <a:rPr lang="ru-RU" dirty="0"/>
              <a:t> і </a:t>
            </a:r>
            <a:r>
              <a:rPr lang="ru-RU" dirty="0" err="1"/>
              <a:t>стрес-факторів</a:t>
            </a:r>
            <a:r>
              <a:rPr lang="ru-RU" dirty="0"/>
              <a:t> на </a:t>
            </a:r>
            <a:r>
              <a:rPr lang="ru-RU" dirty="0" err="1"/>
              <a:t>ефективне</a:t>
            </a:r>
            <a:r>
              <a:rPr lang="ru-RU" dirty="0"/>
              <a:t>, </a:t>
            </a:r>
            <a:r>
              <a:rPr lang="ru-RU" dirty="0" err="1"/>
              <a:t>надійне</a:t>
            </a:r>
            <a:r>
              <a:rPr lang="ru-RU" dirty="0"/>
              <a:t> та </a:t>
            </a:r>
            <a:r>
              <a:rPr lang="ru-RU" dirty="0" err="1"/>
              <a:t>розсудливе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банком, </a:t>
            </a:r>
            <a:r>
              <a:rPr lang="ru-RU" dirty="0" err="1"/>
              <a:t>фінансову</a:t>
            </a:r>
            <a:r>
              <a:rPr lang="ru-RU" dirty="0"/>
              <a:t> </a:t>
            </a:r>
            <a:r>
              <a:rPr lang="ru-RU" dirty="0" err="1"/>
              <a:t>стабільність</a:t>
            </a:r>
            <a:r>
              <a:rPr lang="ru-RU" dirty="0"/>
              <a:t> і </a:t>
            </a:r>
            <a:r>
              <a:rPr lang="ru-RU" dirty="0" err="1"/>
              <a:t>захист</a:t>
            </a:r>
            <a:r>
              <a:rPr lang="ru-RU" dirty="0"/>
              <a:t> </a:t>
            </a:r>
            <a:r>
              <a:rPr lang="ru-RU" dirty="0" err="1"/>
              <a:t>інтересів</a:t>
            </a:r>
            <a:r>
              <a:rPr lang="ru-RU" dirty="0"/>
              <a:t> </a:t>
            </a:r>
            <a:r>
              <a:rPr lang="ru-RU" dirty="0" err="1"/>
              <a:t>вкладників</a:t>
            </a:r>
            <a:r>
              <a:rPr lang="ru-RU" dirty="0"/>
              <a:t> та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кредиторів</a:t>
            </a:r>
            <a:r>
              <a:rPr lang="ru-RU" dirty="0"/>
              <a:t> банку).</a:t>
            </a:r>
          </a:p>
          <a:p>
            <a:r>
              <a:rPr lang="ru-RU" dirty="0" err="1" smtClean="0"/>
              <a:t>Документи</a:t>
            </a:r>
            <a:r>
              <a:rPr lang="ru-RU" dirty="0"/>
              <a:t>, у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викладене</a:t>
            </a:r>
            <a:r>
              <a:rPr lang="ru-RU" dirty="0"/>
              <a:t> </a:t>
            </a:r>
            <a:r>
              <a:rPr lang="ru-RU" dirty="0" err="1"/>
              <a:t>професійне</a:t>
            </a:r>
            <a:r>
              <a:rPr lang="ru-RU" dirty="0"/>
              <a:t> </a:t>
            </a:r>
            <a:r>
              <a:rPr lang="ru-RU" dirty="0" err="1"/>
              <a:t>судження</a:t>
            </a:r>
            <a:r>
              <a:rPr lang="ru-RU" dirty="0"/>
              <a:t>,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smtClean="0"/>
              <a:t>бути </a:t>
            </a:r>
            <a:r>
              <a:rPr lang="ru-RU" dirty="0" err="1" smtClean="0"/>
              <a:t>підписані</a:t>
            </a:r>
            <a:r>
              <a:rPr lang="ru-RU" dirty="0" smtClean="0"/>
              <a:t>/</a:t>
            </a:r>
            <a:r>
              <a:rPr lang="ru-RU" dirty="0" err="1" smtClean="0"/>
              <a:t>затверджені</a:t>
            </a:r>
            <a:r>
              <a:rPr lang="ru-RU" dirty="0" smtClean="0"/>
              <a:t>/</a:t>
            </a:r>
            <a:r>
              <a:rPr lang="ru-RU" dirty="0" err="1" smtClean="0"/>
              <a:t>погоджені</a:t>
            </a:r>
            <a:r>
              <a:rPr lang="ru-RU" dirty="0" smtClean="0"/>
              <a:t>/</a:t>
            </a:r>
            <a:r>
              <a:rPr lang="ru-RU" dirty="0" err="1" smtClean="0"/>
              <a:t>схвалені</a:t>
            </a:r>
            <a:r>
              <a:rPr lang="ru-RU" dirty="0" smtClean="0"/>
              <a:t> </a:t>
            </a:r>
            <a:r>
              <a:rPr lang="ru-RU" dirty="0"/>
              <a:t>Головою </a:t>
            </a:r>
            <a:r>
              <a:rPr lang="ru-RU" dirty="0" err="1"/>
              <a:t>Національного</a:t>
            </a:r>
            <a:r>
              <a:rPr lang="ru-RU" dirty="0"/>
              <a:t> банку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уповноваженим</a:t>
            </a:r>
            <a:r>
              <a:rPr lang="ru-RU" dirty="0"/>
              <a:t>(и) на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 </a:t>
            </a:r>
            <a:r>
              <a:rPr lang="ru-RU" dirty="0" err="1"/>
              <a:t>службовцем</a:t>
            </a:r>
            <a:r>
              <a:rPr lang="ru-RU" dirty="0"/>
              <a:t>(</a:t>
            </a:r>
            <a:r>
              <a:rPr lang="ru-RU" dirty="0" err="1"/>
              <a:t>ями</a:t>
            </a:r>
            <a:r>
              <a:rPr lang="ru-RU" dirty="0"/>
              <a:t>) </a:t>
            </a:r>
            <a:r>
              <a:rPr lang="ru-RU" dirty="0" err="1"/>
              <a:t>Національного</a:t>
            </a:r>
            <a:r>
              <a:rPr lang="ru-RU" dirty="0"/>
              <a:t> банку </a:t>
            </a:r>
            <a:r>
              <a:rPr lang="ru-RU" dirty="0" err="1"/>
              <a:t>України</a:t>
            </a:r>
            <a:r>
              <a:rPr lang="ru-RU" dirty="0"/>
              <a:t>.</a:t>
            </a:r>
          </a:p>
          <a:p>
            <a:r>
              <a:rPr lang="ru-RU" dirty="0" err="1" smtClean="0"/>
              <a:t>Рішення</a:t>
            </a:r>
            <a:r>
              <a:rPr lang="ru-RU" dirty="0" smtClean="0"/>
              <a:t> </a:t>
            </a:r>
            <a:r>
              <a:rPr lang="ru-RU" dirty="0" err="1"/>
              <a:t>Правління</a:t>
            </a:r>
            <a:r>
              <a:rPr lang="ru-RU" dirty="0"/>
              <a:t> </a:t>
            </a:r>
            <a:r>
              <a:rPr lang="ru-RU" dirty="0" err="1"/>
              <a:t>Національного</a:t>
            </a:r>
            <a:r>
              <a:rPr lang="ru-RU" dirty="0"/>
              <a:t> банку </a:t>
            </a:r>
            <a:r>
              <a:rPr lang="ru-RU" dirty="0" err="1"/>
              <a:t>України</a:t>
            </a:r>
            <a:r>
              <a:rPr lang="ru-RU" dirty="0"/>
              <a:t> та </a:t>
            </a:r>
            <a:r>
              <a:rPr lang="ru-RU" dirty="0" err="1"/>
              <a:t>Комітету</a:t>
            </a:r>
            <a:r>
              <a:rPr lang="ru-RU" dirty="0"/>
              <a:t> з </a:t>
            </a:r>
            <a:r>
              <a:rPr lang="ru-RU" dirty="0" err="1"/>
              <a:t>питань</a:t>
            </a:r>
            <a:r>
              <a:rPr lang="ru-RU" dirty="0"/>
              <a:t> </a:t>
            </a:r>
            <a:r>
              <a:rPr lang="ru-RU" dirty="0" err="1"/>
              <a:t>нагляду</a:t>
            </a:r>
            <a:r>
              <a:rPr lang="ru-RU" dirty="0"/>
              <a:t> та </a:t>
            </a:r>
            <a:r>
              <a:rPr lang="ru-RU" dirty="0" err="1"/>
              <a:t>регулювання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банків</a:t>
            </a:r>
            <a:r>
              <a:rPr lang="ru-RU" dirty="0"/>
              <a:t>, </a:t>
            </a:r>
            <a:r>
              <a:rPr lang="ru-RU" dirty="0" err="1"/>
              <a:t>нагляду</a:t>
            </a:r>
            <a:r>
              <a:rPr lang="ru-RU" dirty="0"/>
              <a:t> (</a:t>
            </a:r>
            <a:r>
              <a:rPr lang="ru-RU" dirty="0" err="1"/>
              <a:t>оверсайту</a:t>
            </a:r>
            <a:r>
              <a:rPr lang="ru-RU" dirty="0"/>
              <a:t>) </a:t>
            </a:r>
            <a:r>
              <a:rPr lang="ru-RU" dirty="0" err="1"/>
              <a:t>платіжних</a:t>
            </a:r>
            <a:r>
              <a:rPr lang="ru-RU" dirty="0"/>
              <a:t> систем, </a:t>
            </a:r>
            <a:r>
              <a:rPr lang="ru-RU" dirty="0" err="1"/>
              <a:t>прийняті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застосуванням</a:t>
            </a:r>
            <a:r>
              <a:rPr lang="ru-RU" dirty="0"/>
              <a:t> </a:t>
            </a:r>
            <a:r>
              <a:rPr lang="ru-RU" dirty="0" err="1"/>
              <a:t>професійного</a:t>
            </a:r>
            <a:r>
              <a:rPr lang="ru-RU" dirty="0"/>
              <a:t> </a:t>
            </a:r>
            <a:r>
              <a:rPr lang="ru-RU" dirty="0" err="1"/>
              <a:t>судження</a:t>
            </a:r>
            <a:r>
              <a:rPr lang="ru-RU" dirty="0"/>
              <a:t>, </a:t>
            </a:r>
            <a:r>
              <a:rPr lang="ru-RU" dirty="0" err="1"/>
              <a:t>можуть</a:t>
            </a:r>
            <a:r>
              <a:rPr lang="ru-RU" dirty="0"/>
              <a:t> бути </a:t>
            </a:r>
            <a:r>
              <a:rPr lang="ru-RU" dirty="0" err="1"/>
              <a:t>оскаржені</a:t>
            </a:r>
            <a:r>
              <a:rPr lang="ru-RU" dirty="0"/>
              <a:t> в судовому порядку.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5572429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423081"/>
            <a:ext cx="9995215" cy="5773003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Документ, у </a:t>
            </a:r>
            <a:r>
              <a:rPr lang="ru-RU" dirty="0" err="1"/>
              <a:t>якому</a:t>
            </a:r>
            <a:r>
              <a:rPr lang="ru-RU" dirty="0"/>
              <a:t> </a:t>
            </a:r>
            <a:r>
              <a:rPr lang="ru-RU" dirty="0" err="1"/>
              <a:t>викладене</a:t>
            </a:r>
            <a:r>
              <a:rPr lang="ru-RU" dirty="0"/>
              <a:t> </a:t>
            </a:r>
            <a:r>
              <a:rPr lang="ru-RU" dirty="0" err="1"/>
              <a:t>професійне</a:t>
            </a:r>
            <a:r>
              <a:rPr lang="ru-RU" dirty="0"/>
              <a:t> </a:t>
            </a:r>
            <a:r>
              <a:rPr lang="ru-RU" dirty="0" err="1"/>
              <a:t>судження</a:t>
            </a:r>
            <a:r>
              <a:rPr lang="ru-RU" dirty="0"/>
              <a:t>, </a:t>
            </a:r>
            <a:r>
              <a:rPr lang="ru-RU" dirty="0" err="1"/>
              <a:t>крім</a:t>
            </a:r>
            <a:r>
              <a:rPr lang="ru-RU" dirty="0"/>
              <a:t> </a:t>
            </a:r>
            <a:r>
              <a:rPr lang="ru-RU" dirty="0" err="1"/>
              <a:t>рішень</a:t>
            </a:r>
            <a:r>
              <a:rPr lang="ru-RU" dirty="0"/>
              <a:t> </a:t>
            </a:r>
            <a:r>
              <a:rPr lang="ru-RU" dirty="0" err="1"/>
              <a:t>Правління</a:t>
            </a:r>
            <a:r>
              <a:rPr lang="ru-RU" dirty="0"/>
              <a:t> </a:t>
            </a:r>
            <a:r>
              <a:rPr lang="ru-RU" dirty="0" err="1"/>
              <a:t>Національного</a:t>
            </a:r>
            <a:r>
              <a:rPr lang="ru-RU" dirty="0"/>
              <a:t> банку </a:t>
            </a:r>
            <a:r>
              <a:rPr lang="ru-RU" dirty="0" err="1"/>
              <a:t>України</a:t>
            </a:r>
            <a:r>
              <a:rPr lang="ru-RU" dirty="0"/>
              <a:t> та </a:t>
            </a:r>
            <a:r>
              <a:rPr lang="ru-RU" dirty="0" err="1"/>
              <a:t>Комітету</a:t>
            </a:r>
            <a:r>
              <a:rPr lang="ru-RU" dirty="0"/>
              <a:t> з </a:t>
            </a:r>
            <a:r>
              <a:rPr lang="ru-RU" dirty="0" err="1"/>
              <a:t>питань</a:t>
            </a:r>
            <a:r>
              <a:rPr lang="ru-RU" dirty="0"/>
              <a:t> </a:t>
            </a:r>
            <a:r>
              <a:rPr lang="ru-RU" dirty="0" err="1"/>
              <a:t>нагляду</a:t>
            </a:r>
            <a:r>
              <a:rPr lang="ru-RU" dirty="0"/>
              <a:t> та </a:t>
            </a:r>
            <a:r>
              <a:rPr lang="ru-RU" dirty="0" err="1"/>
              <a:t>регулювання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банків</a:t>
            </a:r>
            <a:r>
              <a:rPr lang="ru-RU" dirty="0"/>
              <a:t>, </a:t>
            </a:r>
            <a:r>
              <a:rPr lang="ru-RU" dirty="0" err="1"/>
              <a:t>нагляду</a:t>
            </a:r>
            <a:r>
              <a:rPr lang="ru-RU" dirty="0"/>
              <a:t> (</a:t>
            </a:r>
            <a:r>
              <a:rPr lang="ru-RU" dirty="0" err="1"/>
              <a:t>оверсайту</a:t>
            </a:r>
            <a:r>
              <a:rPr lang="ru-RU" dirty="0"/>
              <a:t>) </a:t>
            </a:r>
            <a:r>
              <a:rPr lang="ru-RU" dirty="0" err="1"/>
              <a:t>платіжних</a:t>
            </a:r>
            <a:r>
              <a:rPr lang="ru-RU" dirty="0"/>
              <a:t> систем,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переглянутий</a:t>
            </a:r>
            <a:r>
              <a:rPr lang="ru-RU" dirty="0"/>
              <a:t> у </a:t>
            </a:r>
            <a:r>
              <a:rPr lang="ru-RU" dirty="0" err="1"/>
              <a:t>встановленому</a:t>
            </a:r>
            <a:r>
              <a:rPr lang="ru-RU" dirty="0"/>
              <a:t> </a:t>
            </a:r>
            <a:r>
              <a:rPr lang="ru-RU" dirty="0" err="1"/>
              <a:t>Національним</a:t>
            </a:r>
            <a:r>
              <a:rPr lang="ru-RU" dirty="0"/>
              <a:t> банком </a:t>
            </a:r>
            <a:r>
              <a:rPr lang="ru-RU" dirty="0" err="1"/>
              <a:t>України</a:t>
            </a:r>
            <a:r>
              <a:rPr lang="ru-RU" dirty="0"/>
              <a:t> порядку </a:t>
            </a:r>
            <a:r>
              <a:rPr lang="ru-RU" dirty="0" err="1"/>
              <a:t>Комітетом</a:t>
            </a:r>
            <a:r>
              <a:rPr lang="ru-RU" dirty="0"/>
              <a:t> з </a:t>
            </a:r>
            <a:r>
              <a:rPr lang="ru-RU" dirty="0" err="1"/>
              <a:t>питань</a:t>
            </a:r>
            <a:r>
              <a:rPr lang="ru-RU" dirty="0"/>
              <a:t> </a:t>
            </a:r>
            <a:r>
              <a:rPr lang="ru-RU" dirty="0" err="1"/>
              <a:t>нагляду</a:t>
            </a:r>
            <a:r>
              <a:rPr lang="ru-RU" dirty="0"/>
              <a:t> та </a:t>
            </a:r>
            <a:r>
              <a:rPr lang="ru-RU" dirty="0" err="1"/>
              <a:t>регулювання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банків</a:t>
            </a:r>
            <a:r>
              <a:rPr lang="ru-RU" dirty="0"/>
              <a:t>, </a:t>
            </a:r>
            <a:r>
              <a:rPr lang="ru-RU" dirty="0" err="1"/>
              <a:t>нагляду</a:t>
            </a:r>
            <a:r>
              <a:rPr lang="ru-RU" dirty="0"/>
              <a:t> (</a:t>
            </a:r>
            <a:r>
              <a:rPr lang="ru-RU" dirty="0" err="1"/>
              <a:t>оверсайту</a:t>
            </a:r>
            <a:r>
              <a:rPr lang="ru-RU" dirty="0"/>
              <a:t>) </a:t>
            </a:r>
            <a:r>
              <a:rPr lang="ru-RU" dirty="0" err="1"/>
              <a:t>платіжних</a:t>
            </a:r>
            <a:r>
              <a:rPr lang="ru-RU" dirty="0"/>
              <a:t> систем за </a:t>
            </a:r>
            <a:r>
              <a:rPr lang="ru-RU" dirty="0" err="1"/>
              <a:t>зверненням</a:t>
            </a:r>
            <a:r>
              <a:rPr lang="ru-RU" dirty="0"/>
              <a:t> особи, </a:t>
            </a:r>
            <a:r>
              <a:rPr lang="ru-RU" dirty="0" err="1"/>
              <a:t>якої</a:t>
            </a:r>
            <a:r>
              <a:rPr lang="ru-RU" dirty="0"/>
              <a:t>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стосується</a:t>
            </a:r>
            <a:r>
              <a:rPr lang="ru-RU" dirty="0"/>
              <a:t>. Особа </a:t>
            </a:r>
            <a:r>
              <a:rPr lang="ru-RU" dirty="0" err="1"/>
              <a:t>має</a:t>
            </a:r>
            <a:r>
              <a:rPr lang="ru-RU" dirty="0"/>
              <a:t> право </a:t>
            </a:r>
            <a:r>
              <a:rPr lang="ru-RU" dirty="0" err="1"/>
              <a:t>клопотати</a:t>
            </a:r>
            <a:r>
              <a:rPr lang="ru-RU" dirty="0"/>
              <a:t> про перегляд </a:t>
            </a:r>
            <a:r>
              <a:rPr lang="ru-RU" dirty="0" err="1"/>
              <a:t>відповідного</a:t>
            </a:r>
            <a:r>
              <a:rPr lang="ru-RU" dirty="0"/>
              <a:t> документа </a:t>
            </a:r>
            <a:r>
              <a:rPr lang="ru-RU" dirty="0" err="1"/>
              <a:t>протягом</a:t>
            </a:r>
            <a:r>
              <a:rPr lang="ru-RU" dirty="0"/>
              <a:t> 15 </a:t>
            </a:r>
            <a:r>
              <a:rPr lang="ru-RU" dirty="0" err="1"/>
              <a:t>робочих</a:t>
            </a:r>
            <a:r>
              <a:rPr lang="ru-RU" dirty="0"/>
              <a:t> </a:t>
            </a:r>
            <a:r>
              <a:rPr lang="ru-RU" dirty="0" err="1"/>
              <a:t>днів</a:t>
            </a:r>
            <a:r>
              <a:rPr lang="ru-RU" dirty="0"/>
              <a:t> з дня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отримання</a:t>
            </a:r>
            <a:r>
              <a:rPr lang="ru-RU" dirty="0"/>
              <a:t>.</a:t>
            </a:r>
          </a:p>
          <a:p>
            <a:r>
              <a:rPr lang="ru-RU" dirty="0" err="1" smtClean="0"/>
              <a:t>Національний</a:t>
            </a:r>
            <a:r>
              <a:rPr lang="ru-RU" dirty="0" smtClean="0"/>
              <a:t> </a:t>
            </a:r>
            <a:r>
              <a:rPr lang="ru-RU" dirty="0"/>
              <a:t>банк </a:t>
            </a:r>
            <a:r>
              <a:rPr lang="ru-RU" dirty="0" err="1"/>
              <a:t>України</a:t>
            </a:r>
            <a:r>
              <a:rPr lang="ru-RU" dirty="0"/>
              <a:t> у </a:t>
            </a:r>
            <a:r>
              <a:rPr lang="ru-RU" dirty="0" err="1"/>
              <a:t>визначеному</a:t>
            </a:r>
            <a:r>
              <a:rPr lang="ru-RU" dirty="0"/>
              <a:t> ним порядку </a:t>
            </a:r>
            <a:r>
              <a:rPr lang="ru-RU" dirty="0" err="1"/>
              <a:t>має</a:t>
            </a:r>
            <a:r>
              <a:rPr lang="ru-RU" dirty="0"/>
              <a:t> право </a:t>
            </a:r>
            <a:r>
              <a:rPr lang="ru-RU" dirty="0" err="1"/>
              <a:t>визначати</a:t>
            </a:r>
            <a:r>
              <a:rPr lang="ru-RU" dirty="0"/>
              <a:t> величину </a:t>
            </a:r>
            <a:r>
              <a:rPr lang="ru-RU" dirty="0" err="1"/>
              <a:t>ризиків</a:t>
            </a:r>
            <a:r>
              <a:rPr lang="ru-RU" dirty="0"/>
              <a:t> у </a:t>
            </a:r>
            <a:r>
              <a:rPr lang="ru-RU" dirty="0" err="1"/>
              <a:t>діяльності</a:t>
            </a:r>
            <a:r>
              <a:rPr lang="ru-RU" dirty="0"/>
              <a:t> банку.</a:t>
            </a:r>
          </a:p>
          <a:p>
            <a:r>
              <a:rPr lang="ru-RU" dirty="0" err="1" smtClean="0"/>
              <a:t>Національний</a:t>
            </a:r>
            <a:r>
              <a:rPr lang="ru-RU" dirty="0" smtClean="0"/>
              <a:t> </a:t>
            </a:r>
            <a:r>
              <a:rPr lang="ru-RU" dirty="0"/>
              <a:t>банк </a:t>
            </a:r>
            <a:r>
              <a:rPr lang="ru-RU" dirty="0" err="1"/>
              <a:t>України</a:t>
            </a:r>
            <a:r>
              <a:rPr lang="ru-RU" dirty="0"/>
              <a:t> за результатами </a:t>
            </a:r>
            <a:r>
              <a:rPr lang="ru-RU" dirty="0" err="1"/>
              <a:t>оцінки</a:t>
            </a:r>
            <a:r>
              <a:rPr lang="ru-RU" dirty="0"/>
              <a:t> банку, </a:t>
            </a:r>
            <a:r>
              <a:rPr lang="ru-RU" dirty="0" err="1"/>
              <a:t>проведеної</a:t>
            </a:r>
            <a:r>
              <a:rPr lang="ru-RU" dirty="0"/>
              <a:t> ним 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банківського</a:t>
            </a:r>
            <a:r>
              <a:rPr lang="ru-RU" dirty="0"/>
              <a:t> </a:t>
            </a:r>
            <a:r>
              <a:rPr lang="ru-RU" dirty="0" err="1"/>
              <a:t>нагляду</a:t>
            </a:r>
            <a:r>
              <a:rPr lang="ru-RU" dirty="0"/>
              <a:t> в порядку та </a:t>
            </a:r>
            <a:r>
              <a:rPr lang="ru-RU" dirty="0" err="1"/>
              <a:t>спосіб</a:t>
            </a:r>
            <a:r>
              <a:rPr lang="ru-RU" dirty="0"/>
              <a:t>, </a:t>
            </a:r>
            <a:r>
              <a:rPr lang="ru-RU" dirty="0" err="1"/>
              <a:t>визначені</a:t>
            </a:r>
            <a:r>
              <a:rPr lang="ru-RU" dirty="0"/>
              <a:t> </a:t>
            </a:r>
            <a:r>
              <a:rPr lang="ru-RU" dirty="0" err="1"/>
              <a:t>Національним</a:t>
            </a:r>
            <a:r>
              <a:rPr lang="ru-RU" dirty="0"/>
              <a:t> банком </a:t>
            </a:r>
            <a:r>
              <a:rPr lang="ru-RU" dirty="0" err="1"/>
              <a:t>України</a:t>
            </a:r>
            <a:r>
              <a:rPr lang="ru-RU" dirty="0"/>
              <a:t>, з </a:t>
            </a:r>
            <a:r>
              <a:rPr lang="ru-RU" dirty="0" err="1"/>
              <a:t>урахуванням</a:t>
            </a:r>
            <a:r>
              <a:rPr lang="ru-RU" dirty="0"/>
              <a:t> </a:t>
            </a:r>
            <a:r>
              <a:rPr lang="ru-RU" dirty="0" err="1"/>
              <a:t>оцінки</a:t>
            </a:r>
            <a:r>
              <a:rPr lang="ru-RU" dirty="0"/>
              <a:t> </a:t>
            </a:r>
            <a:r>
              <a:rPr lang="ru-RU" dirty="0" err="1"/>
              <a:t>фінансового</a:t>
            </a:r>
            <a:r>
              <a:rPr lang="ru-RU" dirty="0"/>
              <a:t> стану та </a:t>
            </a:r>
            <a:r>
              <a:rPr lang="ru-RU" dirty="0" err="1"/>
              <a:t>бізнес-моделі</a:t>
            </a:r>
            <a:r>
              <a:rPr lang="ru-RU" dirty="0"/>
              <a:t> банку, </a:t>
            </a:r>
            <a:r>
              <a:rPr lang="ru-RU" dirty="0" err="1"/>
              <a:t>ризиків</a:t>
            </a:r>
            <a:r>
              <a:rPr lang="ru-RU" dirty="0"/>
              <a:t>, </a:t>
            </a:r>
            <a:r>
              <a:rPr lang="ru-RU" dirty="0" err="1"/>
              <a:t>притаманних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, </a:t>
            </a:r>
            <a:r>
              <a:rPr lang="ru-RU" dirty="0" err="1"/>
              <a:t>якості</a:t>
            </a:r>
            <a:r>
              <a:rPr lang="ru-RU" dirty="0"/>
              <a:t> корпоративного </a:t>
            </a:r>
            <a:r>
              <a:rPr lang="ru-RU" dirty="0" err="1"/>
              <a:t>управління</a:t>
            </a:r>
            <a:r>
              <a:rPr lang="ru-RU" dirty="0"/>
              <a:t>,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внутрішнього</a:t>
            </a:r>
            <a:r>
              <a:rPr lang="ru-RU" dirty="0"/>
              <a:t> контролю, у тому </a:t>
            </a:r>
            <a:r>
              <a:rPr lang="ru-RU" dirty="0" err="1"/>
              <a:t>числі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ризиками</a:t>
            </a:r>
            <a:r>
              <a:rPr lang="ru-RU" dirty="0"/>
              <a:t>, </a:t>
            </a:r>
            <a:r>
              <a:rPr lang="ru-RU" dirty="0" err="1"/>
              <a:t>має</a:t>
            </a:r>
            <a:r>
              <a:rPr lang="ru-RU" dirty="0"/>
              <a:t> право:</a:t>
            </a:r>
          </a:p>
          <a:p>
            <a:r>
              <a:rPr lang="ru-RU" dirty="0"/>
              <a:t>1) </a:t>
            </a:r>
            <a:r>
              <a:rPr lang="ru-RU" dirty="0" err="1"/>
              <a:t>встановлювати</a:t>
            </a:r>
            <a:r>
              <a:rPr lang="ru-RU" dirty="0"/>
              <a:t> для банку </a:t>
            </a:r>
            <a:r>
              <a:rPr lang="ru-RU" dirty="0" err="1"/>
              <a:t>підвищені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ru-RU" dirty="0"/>
              <a:t> </a:t>
            </a:r>
            <a:r>
              <a:rPr lang="ru-RU" dirty="0" err="1"/>
              <a:t>економічних</a:t>
            </a:r>
            <a:r>
              <a:rPr lang="ru-RU" dirty="0"/>
              <a:t> </a:t>
            </a:r>
            <a:r>
              <a:rPr lang="ru-RU" dirty="0" err="1"/>
              <a:t>нормативів</a:t>
            </a:r>
            <a:r>
              <a:rPr lang="ru-RU" dirty="0"/>
              <a:t>;</a:t>
            </a:r>
          </a:p>
          <a:p>
            <a:r>
              <a:rPr lang="ru-RU" dirty="0"/>
              <a:t>2) </a:t>
            </a:r>
            <a:r>
              <a:rPr lang="ru-RU" dirty="0" err="1"/>
              <a:t>вимагати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банку,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керівників</a:t>
            </a:r>
            <a:r>
              <a:rPr lang="ru-RU" dirty="0"/>
              <a:t>, </a:t>
            </a:r>
            <a:r>
              <a:rPr lang="ru-RU" dirty="0" err="1"/>
              <a:t>власників</a:t>
            </a:r>
            <a:r>
              <a:rPr lang="ru-RU" dirty="0"/>
              <a:t> </a:t>
            </a:r>
            <a:r>
              <a:rPr lang="ru-RU" dirty="0" err="1"/>
              <a:t>істотної</a:t>
            </a:r>
            <a:r>
              <a:rPr lang="ru-RU" dirty="0"/>
              <a:t> </a:t>
            </a:r>
            <a:r>
              <a:rPr lang="ru-RU" dirty="0" err="1"/>
              <a:t>участі</a:t>
            </a:r>
            <a:r>
              <a:rPr lang="ru-RU" dirty="0"/>
              <a:t> </a:t>
            </a:r>
            <a:r>
              <a:rPr lang="ru-RU" dirty="0" err="1"/>
              <a:t>вжиття</a:t>
            </a:r>
            <a:r>
              <a:rPr lang="ru-RU" dirty="0"/>
              <a:t> </a:t>
            </a:r>
            <a:r>
              <a:rPr lang="ru-RU" dirty="0" err="1"/>
              <a:t>заходів</a:t>
            </a:r>
            <a:r>
              <a:rPr lang="ru-RU" dirty="0"/>
              <a:t>, </a:t>
            </a:r>
            <a:r>
              <a:rPr lang="ru-RU" dirty="0" err="1"/>
              <a:t>спрямованих</a:t>
            </a:r>
            <a:r>
              <a:rPr lang="ru-RU" dirty="0"/>
              <a:t> на </a:t>
            </a:r>
            <a:r>
              <a:rPr lang="ru-RU" dirty="0" err="1"/>
              <a:t>поліпшення</a:t>
            </a:r>
            <a:r>
              <a:rPr lang="ru-RU" dirty="0"/>
              <a:t> </a:t>
            </a:r>
            <a:r>
              <a:rPr lang="ru-RU" dirty="0" err="1"/>
              <a:t>фінансового</a:t>
            </a:r>
            <a:r>
              <a:rPr lang="ru-RU" dirty="0"/>
              <a:t> стану банку, </a:t>
            </a:r>
            <a:r>
              <a:rPr lang="ru-RU" dirty="0" err="1"/>
              <a:t>підтримання</a:t>
            </a:r>
            <a:r>
              <a:rPr lang="ru-RU" dirty="0"/>
              <a:t> на </a:t>
            </a:r>
            <a:r>
              <a:rPr lang="ru-RU" dirty="0" err="1"/>
              <a:t>достатньому</a:t>
            </a:r>
            <a:r>
              <a:rPr lang="ru-RU" dirty="0"/>
              <a:t> </a:t>
            </a:r>
            <a:r>
              <a:rPr lang="ru-RU" dirty="0" err="1"/>
              <a:t>рівні</a:t>
            </a:r>
            <a:r>
              <a:rPr lang="ru-RU" dirty="0"/>
              <a:t> </a:t>
            </a:r>
            <a:r>
              <a:rPr lang="ru-RU" dirty="0" err="1"/>
              <a:t>капіталу</a:t>
            </a:r>
            <a:r>
              <a:rPr lang="ru-RU" dirty="0"/>
              <a:t> та </a:t>
            </a:r>
            <a:r>
              <a:rPr lang="ru-RU" dirty="0" err="1"/>
              <a:t>ліквідності</a:t>
            </a:r>
            <a:r>
              <a:rPr lang="ru-RU" dirty="0"/>
              <a:t> для </a:t>
            </a:r>
            <a:r>
              <a:rPr lang="ru-RU" dirty="0" err="1"/>
              <a:t>покриття</a:t>
            </a:r>
            <a:r>
              <a:rPr lang="ru-RU" dirty="0"/>
              <a:t> </a:t>
            </a:r>
            <a:r>
              <a:rPr lang="ru-RU" dirty="0" err="1"/>
              <a:t>всіх</a:t>
            </a:r>
            <a:r>
              <a:rPr lang="ru-RU" dirty="0"/>
              <a:t> </a:t>
            </a:r>
            <a:r>
              <a:rPr lang="ru-RU" dirty="0" err="1"/>
              <a:t>суттєвих</a:t>
            </a:r>
            <a:r>
              <a:rPr lang="ru-RU" dirty="0"/>
              <a:t> </a:t>
            </a:r>
            <a:r>
              <a:rPr lang="ru-RU" dirty="0" err="1"/>
              <a:t>ризиків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, </a:t>
            </a:r>
            <a:r>
              <a:rPr lang="ru-RU" dirty="0" err="1"/>
              <a:t>підвищення</a:t>
            </a:r>
            <a:r>
              <a:rPr lang="ru-RU" dirty="0"/>
              <a:t> </a:t>
            </a:r>
            <a:r>
              <a:rPr lang="ru-RU" dirty="0" err="1"/>
              <a:t>якості</a:t>
            </a:r>
            <a:r>
              <a:rPr lang="ru-RU" dirty="0"/>
              <a:t> корпоративного </a:t>
            </a:r>
            <a:r>
              <a:rPr lang="ru-RU" dirty="0" err="1"/>
              <a:t>управління</a:t>
            </a:r>
            <a:r>
              <a:rPr lang="ru-RU" dirty="0"/>
              <a:t>,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внутрішнього</a:t>
            </a:r>
            <a:r>
              <a:rPr lang="ru-RU" dirty="0"/>
              <a:t> контролю, у тому </a:t>
            </a:r>
            <a:r>
              <a:rPr lang="ru-RU" dirty="0" err="1"/>
              <a:t>числі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ризиками</a:t>
            </a:r>
            <a:r>
              <a:rPr lang="ru-RU" dirty="0"/>
              <a:t>;</a:t>
            </a:r>
          </a:p>
          <a:p>
            <a:r>
              <a:rPr lang="ru-RU" dirty="0"/>
              <a:t>3) </a:t>
            </a:r>
            <a:r>
              <a:rPr lang="ru-RU" dirty="0" err="1"/>
              <a:t>вимагати</a:t>
            </a:r>
            <a:r>
              <a:rPr lang="ru-RU" dirty="0"/>
              <a:t> перегляду </a:t>
            </a:r>
            <a:r>
              <a:rPr lang="ru-RU" dirty="0" err="1"/>
              <a:t>політики</a:t>
            </a:r>
            <a:r>
              <a:rPr lang="ru-RU" dirty="0"/>
              <a:t> </a:t>
            </a:r>
            <a:r>
              <a:rPr lang="ru-RU" dirty="0" err="1"/>
              <a:t>винагород</a:t>
            </a:r>
            <a:r>
              <a:rPr lang="ru-RU" dirty="0"/>
              <a:t> в банку.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467083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423081"/>
            <a:ext cx="9995215" cy="5773003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Банк </a:t>
            </a:r>
            <a:r>
              <a:rPr lang="ru-RU" dirty="0" err="1"/>
              <a:t>зобов’язаний</a:t>
            </a:r>
            <a:r>
              <a:rPr lang="ru-RU" dirty="0"/>
              <a:t> подати план </a:t>
            </a:r>
            <a:r>
              <a:rPr lang="ru-RU" dirty="0" err="1"/>
              <a:t>заходів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вимог</a:t>
            </a:r>
            <a:r>
              <a:rPr lang="ru-RU" dirty="0"/>
              <a:t> </a:t>
            </a:r>
            <a:r>
              <a:rPr lang="ru-RU" dirty="0" err="1"/>
              <a:t>Національного</a:t>
            </a:r>
            <a:r>
              <a:rPr lang="ru-RU" dirty="0"/>
              <a:t> банку </a:t>
            </a:r>
            <a:r>
              <a:rPr lang="ru-RU" dirty="0" err="1"/>
              <a:t>України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відповідати</a:t>
            </a:r>
            <a:r>
              <a:rPr lang="ru-RU" dirty="0"/>
              <a:t> </a:t>
            </a:r>
            <a:r>
              <a:rPr lang="ru-RU" dirty="0" err="1"/>
              <a:t>вимогам</a:t>
            </a:r>
            <a:r>
              <a:rPr lang="ru-RU" dirty="0"/>
              <a:t> </a:t>
            </a:r>
            <a:r>
              <a:rPr lang="ru-RU" dirty="0" err="1"/>
              <a:t>Національного</a:t>
            </a:r>
            <a:r>
              <a:rPr lang="ru-RU" dirty="0"/>
              <a:t> банку </a:t>
            </a:r>
            <a:r>
              <a:rPr lang="ru-RU" dirty="0" err="1"/>
              <a:t>України</a:t>
            </a:r>
            <a:r>
              <a:rPr lang="ru-RU" dirty="0"/>
              <a:t>, та </a:t>
            </a:r>
            <a:r>
              <a:rPr lang="ru-RU" dirty="0" err="1"/>
              <a:t>забезпечити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виконання</a:t>
            </a:r>
            <a:r>
              <a:rPr lang="ru-RU" dirty="0"/>
              <a:t> у </a:t>
            </a:r>
            <a:r>
              <a:rPr lang="ru-RU" dirty="0" err="1"/>
              <a:t>визначені</a:t>
            </a:r>
            <a:r>
              <a:rPr lang="ru-RU" dirty="0"/>
              <a:t> строки.</a:t>
            </a:r>
          </a:p>
          <a:p>
            <a:r>
              <a:rPr lang="ru-RU" dirty="0" smtClean="0"/>
              <a:t>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погіршення</a:t>
            </a:r>
            <a:r>
              <a:rPr lang="ru-RU" dirty="0"/>
              <a:t> </a:t>
            </a:r>
            <a:r>
              <a:rPr lang="ru-RU" dirty="0" err="1"/>
              <a:t>фінансового</a:t>
            </a:r>
            <a:r>
              <a:rPr lang="ru-RU" dirty="0"/>
              <a:t> стану банку, </a:t>
            </a:r>
            <a:r>
              <a:rPr lang="ru-RU" dirty="0" err="1"/>
              <a:t>що</a:t>
            </a:r>
            <a:r>
              <a:rPr lang="ru-RU" dirty="0"/>
              <a:t> становить </a:t>
            </a:r>
            <a:r>
              <a:rPr lang="ru-RU" dirty="0" err="1"/>
              <a:t>загрозу</a:t>
            </a:r>
            <a:r>
              <a:rPr lang="ru-RU" dirty="0"/>
              <a:t> для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вкладників</a:t>
            </a:r>
            <a:r>
              <a:rPr lang="ru-RU" dirty="0"/>
              <a:t> та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кредиторів</a:t>
            </a:r>
            <a:r>
              <a:rPr lang="ru-RU" dirty="0"/>
              <a:t>, </a:t>
            </a:r>
            <a:r>
              <a:rPr lang="ru-RU" dirty="0" err="1"/>
              <a:t>Національний</a:t>
            </a:r>
            <a:r>
              <a:rPr lang="ru-RU" dirty="0"/>
              <a:t> банк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право </a:t>
            </a:r>
            <a:r>
              <a:rPr lang="ru-RU" dirty="0" err="1"/>
              <a:t>встановити</a:t>
            </a:r>
            <a:r>
              <a:rPr lang="ru-RU" dirty="0"/>
              <a:t> </a:t>
            </a:r>
            <a:r>
              <a:rPr lang="ru-RU" dirty="0" err="1"/>
              <a:t>обмеження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такого банку.</a:t>
            </a:r>
          </a:p>
          <a:p>
            <a:r>
              <a:rPr lang="ru-RU" dirty="0" err="1" smtClean="0"/>
              <a:t>Національний</a:t>
            </a:r>
            <a:r>
              <a:rPr lang="ru-RU" dirty="0" smtClean="0"/>
              <a:t> </a:t>
            </a:r>
            <a:r>
              <a:rPr lang="ru-RU" dirty="0"/>
              <a:t>банк </a:t>
            </a:r>
            <a:r>
              <a:rPr lang="ru-RU" dirty="0" err="1"/>
              <a:t>України</a:t>
            </a:r>
            <a:r>
              <a:rPr lang="ru-RU" dirty="0"/>
              <a:t> для </a:t>
            </a:r>
            <a:r>
              <a:rPr lang="ru-RU" dirty="0" err="1"/>
              <a:t>цілей</a:t>
            </a:r>
            <a:r>
              <a:rPr lang="ru-RU" dirty="0"/>
              <a:t> </a:t>
            </a:r>
            <a:r>
              <a:rPr lang="ru-RU" dirty="0" err="1"/>
              <a:t>банківського</a:t>
            </a:r>
            <a:r>
              <a:rPr lang="ru-RU" dirty="0"/>
              <a:t> </a:t>
            </a:r>
            <a:r>
              <a:rPr lang="ru-RU" dirty="0" err="1"/>
              <a:t>нагляду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право </a:t>
            </a:r>
            <a:r>
              <a:rPr lang="ru-RU" dirty="0" err="1"/>
              <a:t>отримувати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державних</a:t>
            </a:r>
            <a:r>
              <a:rPr lang="ru-RU" dirty="0"/>
              <a:t> </a:t>
            </a:r>
            <a:r>
              <a:rPr lang="ru-RU" dirty="0" err="1"/>
              <a:t>органів</a:t>
            </a:r>
            <a:r>
              <a:rPr lang="ru-RU" dirty="0"/>
              <a:t>, у тому </a:t>
            </a:r>
            <a:r>
              <a:rPr lang="ru-RU" dirty="0" err="1"/>
              <a:t>числі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державних</a:t>
            </a:r>
            <a:r>
              <a:rPr lang="ru-RU" dirty="0"/>
              <a:t> </a:t>
            </a:r>
            <a:r>
              <a:rPr lang="ru-RU" dirty="0" err="1"/>
              <a:t>органів</a:t>
            </a:r>
            <a:r>
              <a:rPr lang="ru-RU" dirty="0"/>
              <a:t> </a:t>
            </a:r>
            <a:r>
              <a:rPr lang="ru-RU" dirty="0" err="1"/>
              <a:t>іноземних</a:t>
            </a:r>
            <a:r>
              <a:rPr lang="ru-RU" dirty="0"/>
              <a:t> держав, та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 </a:t>
            </a:r>
            <a:r>
              <a:rPr lang="ru-RU" dirty="0" err="1"/>
              <a:t>інформацію</a:t>
            </a:r>
            <a:r>
              <a:rPr lang="ru-RU" dirty="0"/>
              <a:t>, у тому </a:t>
            </a:r>
            <a:r>
              <a:rPr lang="ru-RU" dirty="0" err="1"/>
              <a:t>числі</a:t>
            </a:r>
            <a:r>
              <a:rPr lang="ru-RU" dirty="0"/>
              <a:t> </a:t>
            </a:r>
            <a:r>
              <a:rPr lang="ru-RU" dirty="0" err="1"/>
              <a:t>конфіденційну</a:t>
            </a:r>
            <a:r>
              <a:rPr lang="ru-RU" dirty="0"/>
              <a:t>,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фінансового</a:t>
            </a:r>
            <a:r>
              <a:rPr lang="ru-RU" dirty="0"/>
              <a:t>/</a:t>
            </a:r>
            <a:r>
              <a:rPr lang="ru-RU" dirty="0" err="1"/>
              <a:t>майнового</a:t>
            </a:r>
            <a:r>
              <a:rPr lang="ru-RU" dirty="0"/>
              <a:t> стану </a:t>
            </a:r>
            <a:r>
              <a:rPr lang="ru-RU" dirty="0" err="1"/>
              <a:t>засновника</a:t>
            </a:r>
            <a:r>
              <a:rPr lang="ru-RU" dirty="0"/>
              <a:t> (</a:t>
            </a:r>
            <a:r>
              <a:rPr lang="ru-RU" dirty="0" err="1"/>
              <a:t>засновників</a:t>
            </a:r>
            <a:r>
              <a:rPr lang="ru-RU" dirty="0"/>
              <a:t>) банку, </a:t>
            </a:r>
            <a:r>
              <a:rPr lang="ru-RU" dirty="0" err="1"/>
              <a:t>ключових</a:t>
            </a:r>
            <a:r>
              <a:rPr lang="ru-RU" dirty="0"/>
              <a:t> </a:t>
            </a:r>
            <a:r>
              <a:rPr lang="ru-RU" dirty="0" err="1"/>
              <a:t>учасників</a:t>
            </a:r>
            <a:r>
              <a:rPr lang="ru-RU" dirty="0"/>
              <a:t> у </a:t>
            </a:r>
            <a:r>
              <a:rPr lang="ru-RU" dirty="0" err="1"/>
              <a:t>структурі</a:t>
            </a:r>
            <a:r>
              <a:rPr lang="ru-RU" dirty="0"/>
              <a:t> </a:t>
            </a:r>
            <a:r>
              <a:rPr lang="ru-RU" dirty="0" err="1"/>
              <a:t>власності</a:t>
            </a:r>
            <a:r>
              <a:rPr lang="ru-RU" dirty="0"/>
              <a:t> банку та </a:t>
            </a:r>
            <a:r>
              <a:rPr lang="ru-RU" dirty="0" err="1"/>
              <a:t>осіб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набувають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збільшують</a:t>
            </a:r>
            <a:r>
              <a:rPr lang="ru-RU" dirty="0"/>
              <a:t> </a:t>
            </a:r>
            <a:r>
              <a:rPr lang="ru-RU" dirty="0" err="1"/>
              <a:t>істотну</a:t>
            </a:r>
            <a:r>
              <a:rPr lang="ru-RU" dirty="0"/>
              <a:t> участь у банку, </a:t>
            </a:r>
            <a:r>
              <a:rPr lang="ru-RU" dirty="0" err="1"/>
              <a:t>їхньої</a:t>
            </a:r>
            <a:r>
              <a:rPr lang="ru-RU" dirty="0"/>
              <a:t> </a:t>
            </a:r>
            <a:r>
              <a:rPr lang="ru-RU" dirty="0" err="1"/>
              <a:t>ділової</a:t>
            </a:r>
            <a:r>
              <a:rPr lang="ru-RU" dirty="0"/>
              <a:t> </a:t>
            </a:r>
            <a:r>
              <a:rPr lang="ru-RU" dirty="0" err="1"/>
              <a:t>репутації</a:t>
            </a:r>
            <a:r>
              <a:rPr lang="ru-RU" dirty="0"/>
              <a:t>, </a:t>
            </a:r>
            <a:r>
              <a:rPr lang="ru-RU" dirty="0" err="1"/>
              <a:t>джерел</a:t>
            </a:r>
            <a:r>
              <a:rPr lang="ru-RU" dirty="0"/>
              <a:t> </a:t>
            </a:r>
            <a:r>
              <a:rPr lang="ru-RU" dirty="0" err="1"/>
              <a:t>походження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використовуються</a:t>
            </a:r>
            <a:r>
              <a:rPr lang="ru-RU" dirty="0"/>
              <a:t> для </a:t>
            </a:r>
            <a:r>
              <a:rPr lang="ru-RU" dirty="0" err="1"/>
              <a:t>формування</a:t>
            </a:r>
            <a:r>
              <a:rPr lang="ru-RU" dirty="0"/>
              <a:t> статутного </a:t>
            </a:r>
            <a:r>
              <a:rPr lang="ru-RU" dirty="0" err="1"/>
              <a:t>капіталу</a:t>
            </a:r>
            <a:r>
              <a:rPr lang="ru-RU" dirty="0"/>
              <a:t> банку та/</a:t>
            </a:r>
            <a:r>
              <a:rPr lang="ru-RU" dirty="0" err="1"/>
              <a:t>або</a:t>
            </a:r>
            <a:r>
              <a:rPr lang="ru-RU" dirty="0"/>
              <a:t> для </a:t>
            </a:r>
            <a:r>
              <a:rPr lang="ru-RU" dirty="0" err="1"/>
              <a:t>набуття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збільшення</a:t>
            </a:r>
            <a:r>
              <a:rPr lang="ru-RU" dirty="0"/>
              <a:t> </a:t>
            </a:r>
            <a:r>
              <a:rPr lang="ru-RU" dirty="0" err="1"/>
              <a:t>істотної</a:t>
            </a:r>
            <a:r>
              <a:rPr lang="ru-RU" dirty="0"/>
              <a:t> </a:t>
            </a:r>
            <a:r>
              <a:rPr lang="ru-RU" dirty="0" err="1"/>
              <a:t>участі</a:t>
            </a:r>
            <a:r>
              <a:rPr lang="ru-RU" dirty="0"/>
              <a:t> у банку,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іншу</a:t>
            </a:r>
            <a:r>
              <a:rPr lang="ru-RU" dirty="0"/>
              <a:t> </a:t>
            </a:r>
            <a:r>
              <a:rPr lang="ru-RU" dirty="0" err="1"/>
              <a:t>інформацію</a:t>
            </a:r>
            <a:r>
              <a:rPr lang="ru-RU" dirty="0"/>
              <a:t>, яка є </a:t>
            </a:r>
            <a:r>
              <a:rPr lang="ru-RU" dirty="0" err="1"/>
              <a:t>необхідною</a:t>
            </a:r>
            <a:r>
              <a:rPr lang="ru-RU" dirty="0"/>
              <a:t> для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Національним</a:t>
            </a:r>
            <a:r>
              <a:rPr lang="ru-RU" dirty="0"/>
              <a:t> банком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функцій</a:t>
            </a:r>
            <a:r>
              <a:rPr lang="ru-RU" dirty="0"/>
              <a:t> державного </a:t>
            </a:r>
            <a:r>
              <a:rPr lang="ru-RU" dirty="0" err="1"/>
              <a:t>регулювання</a:t>
            </a:r>
            <a:r>
              <a:rPr lang="ru-RU" dirty="0"/>
              <a:t> та </a:t>
            </a:r>
            <a:r>
              <a:rPr lang="ru-RU" dirty="0" err="1"/>
              <a:t>нагляду</a:t>
            </a:r>
            <a:r>
              <a:rPr lang="ru-RU" dirty="0"/>
              <a:t>.</a:t>
            </a:r>
          </a:p>
          <a:p>
            <a:r>
              <a:rPr lang="ru-RU" dirty="0" err="1" smtClean="0"/>
              <a:t>Державні</a:t>
            </a:r>
            <a:r>
              <a:rPr lang="ru-RU" dirty="0" smtClean="0"/>
              <a:t> </a:t>
            </a:r>
            <a:r>
              <a:rPr lang="ru-RU" dirty="0" err="1"/>
              <a:t>органи</a:t>
            </a:r>
            <a:r>
              <a:rPr lang="ru-RU" dirty="0"/>
              <a:t> та </a:t>
            </a:r>
            <a:r>
              <a:rPr lang="ru-RU" dirty="0" err="1"/>
              <a:t>інші</a:t>
            </a:r>
            <a:r>
              <a:rPr lang="ru-RU" dirty="0"/>
              <a:t> особи </a:t>
            </a:r>
            <a:r>
              <a:rPr lang="ru-RU" dirty="0" err="1"/>
              <a:t>зобов'язані</a:t>
            </a:r>
            <a:r>
              <a:rPr lang="ru-RU" dirty="0"/>
              <a:t> </a:t>
            </a:r>
            <a:r>
              <a:rPr lang="ru-RU" dirty="0" err="1"/>
              <a:t>протягом</a:t>
            </a:r>
            <a:r>
              <a:rPr lang="ru-RU" dirty="0"/>
              <a:t> 20 </a:t>
            </a:r>
            <a:r>
              <a:rPr lang="ru-RU" dirty="0" err="1"/>
              <a:t>днів</a:t>
            </a:r>
            <a:r>
              <a:rPr lang="ru-RU" dirty="0"/>
              <a:t> з дня </a:t>
            </a:r>
            <a:r>
              <a:rPr lang="ru-RU" dirty="0" err="1"/>
              <a:t>отримання</a:t>
            </a:r>
            <a:r>
              <a:rPr lang="ru-RU" dirty="0"/>
              <a:t> </a:t>
            </a:r>
            <a:r>
              <a:rPr lang="ru-RU" dirty="0" err="1"/>
              <a:t>запиту</a:t>
            </a:r>
            <a:r>
              <a:rPr lang="ru-RU" dirty="0"/>
              <a:t> </a:t>
            </a:r>
            <a:r>
              <a:rPr lang="ru-RU" dirty="0" err="1"/>
              <a:t>Національного</a:t>
            </a:r>
            <a:r>
              <a:rPr lang="ru-RU" dirty="0"/>
              <a:t> банку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надати</a:t>
            </a:r>
            <a:r>
              <a:rPr lang="ru-RU" dirty="0"/>
              <a:t> </a:t>
            </a:r>
            <a:r>
              <a:rPr lang="ru-RU" dirty="0" err="1"/>
              <a:t>йому</a:t>
            </a:r>
            <a:r>
              <a:rPr lang="ru-RU" dirty="0"/>
              <a:t> </a:t>
            </a:r>
            <a:r>
              <a:rPr lang="ru-RU" dirty="0" err="1"/>
              <a:t>відповідну</a:t>
            </a:r>
            <a:r>
              <a:rPr lang="ru-RU" dirty="0"/>
              <a:t> </a:t>
            </a:r>
            <a:r>
              <a:rPr lang="ru-RU" dirty="0" err="1"/>
              <a:t>інформацію</a:t>
            </a:r>
            <a:r>
              <a:rPr lang="ru-RU" dirty="0"/>
              <a:t>.</a:t>
            </a:r>
          </a:p>
          <a:p>
            <a:r>
              <a:rPr lang="ru-RU" dirty="0" smtClean="0"/>
              <a:t>При </a:t>
            </a:r>
            <a:r>
              <a:rPr lang="ru-RU" dirty="0" err="1"/>
              <a:t>здійсненні</a:t>
            </a:r>
            <a:r>
              <a:rPr lang="ru-RU" dirty="0"/>
              <a:t> </a:t>
            </a:r>
            <a:r>
              <a:rPr lang="ru-RU" dirty="0" err="1"/>
              <a:t>банківського</a:t>
            </a:r>
            <a:r>
              <a:rPr lang="ru-RU" dirty="0"/>
              <a:t> </a:t>
            </a:r>
            <a:r>
              <a:rPr lang="ru-RU" dirty="0" err="1"/>
              <a:t>нагляду</a:t>
            </a:r>
            <a:r>
              <a:rPr lang="ru-RU" dirty="0"/>
              <a:t> </a:t>
            </a:r>
            <a:r>
              <a:rPr lang="ru-RU" dirty="0" err="1"/>
              <a:t>Національний</a:t>
            </a:r>
            <a:r>
              <a:rPr lang="ru-RU" dirty="0"/>
              <a:t> банк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право </a:t>
            </a:r>
            <a:r>
              <a:rPr lang="ru-RU" dirty="0" err="1"/>
              <a:t>вимагати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банків</a:t>
            </a:r>
            <a:r>
              <a:rPr lang="ru-RU" dirty="0"/>
              <a:t> та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керівників</a:t>
            </a:r>
            <a:r>
              <a:rPr lang="ru-RU" dirty="0"/>
              <a:t>, </a:t>
            </a:r>
            <a:r>
              <a:rPr lang="ru-RU" dirty="0" err="1"/>
              <a:t>відповідальних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 </a:t>
            </a:r>
            <a:r>
              <a:rPr lang="ru-RU" dirty="0" err="1"/>
              <a:t>банківських</a:t>
            </a:r>
            <a:r>
              <a:rPr lang="ru-RU" dirty="0"/>
              <a:t> </a:t>
            </a:r>
            <a:r>
              <a:rPr lang="ru-RU" dirty="0" err="1"/>
              <a:t>груп</a:t>
            </a:r>
            <a:r>
              <a:rPr lang="ru-RU" dirty="0"/>
              <a:t>, </a:t>
            </a:r>
            <a:r>
              <a:rPr lang="ru-RU" dirty="0" err="1"/>
              <a:t>учасників</a:t>
            </a:r>
            <a:r>
              <a:rPr lang="ru-RU" dirty="0"/>
              <a:t> </a:t>
            </a:r>
            <a:r>
              <a:rPr lang="ru-RU" dirty="0" err="1"/>
              <a:t>банківських</a:t>
            </a:r>
            <a:r>
              <a:rPr lang="ru-RU" dirty="0"/>
              <a:t> </a:t>
            </a:r>
            <a:r>
              <a:rPr lang="ru-RU" dirty="0" err="1"/>
              <a:t>груп</a:t>
            </a:r>
            <a:r>
              <a:rPr lang="ru-RU" dirty="0"/>
              <a:t> </a:t>
            </a:r>
            <a:r>
              <a:rPr lang="ru-RU" dirty="0" err="1"/>
              <a:t>усунення</a:t>
            </a:r>
            <a:r>
              <a:rPr lang="ru-RU" dirty="0"/>
              <a:t> </a:t>
            </a:r>
            <a:r>
              <a:rPr lang="ru-RU" dirty="0" err="1"/>
              <a:t>порушень</a:t>
            </a:r>
            <a:r>
              <a:rPr lang="ru-RU" dirty="0"/>
              <a:t> </a:t>
            </a:r>
            <a:r>
              <a:rPr lang="ru-RU" dirty="0" err="1"/>
              <a:t>банківського</a:t>
            </a:r>
            <a:r>
              <a:rPr lang="ru-RU" dirty="0"/>
              <a:t> </a:t>
            </a:r>
            <a:r>
              <a:rPr lang="ru-RU" dirty="0" err="1"/>
              <a:t>законодавства</a:t>
            </a:r>
            <a:r>
              <a:rPr lang="ru-RU" dirty="0"/>
              <a:t>, </a:t>
            </a:r>
            <a:r>
              <a:rPr lang="ru-RU" dirty="0" err="1"/>
              <a:t>виконання</a:t>
            </a:r>
            <a:r>
              <a:rPr lang="ru-RU" dirty="0"/>
              <a:t> нормативно-</a:t>
            </a:r>
            <a:r>
              <a:rPr lang="ru-RU" dirty="0" err="1"/>
              <a:t>правових</a:t>
            </a:r>
            <a:r>
              <a:rPr lang="ru-RU" dirty="0"/>
              <a:t> </a:t>
            </a:r>
            <a:r>
              <a:rPr lang="ru-RU" dirty="0" err="1"/>
              <a:t>актів</a:t>
            </a:r>
            <a:r>
              <a:rPr lang="ru-RU" dirty="0"/>
              <a:t> </a:t>
            </a:r>
            <a:r>
              <a:rPr lang="ru-RU" dirty="0" err="1"/>
              <a:t>Національного</a:t>
            </a:r>
            <a:r>
              <a:rPr lang="ru-RU" dirty="0"/>
              <a:t> банку </a:t>
            </a:r>
            <a:r>
              <a:rPr lang="ru-RU" dirty="0" err="1"/>
              <a:t>України</a:t>
            </a:r>
            <a:r>
              <a:rPr lang="ru-RU" dirty="0"/>
              <a:t> для </a:t>
            </a:r>
            <a:r>
              <a:rPr lang="ru-RU" dirty="0" err="1"/>
              <a:t>уникнення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подолання</a:t>
            </a:r>
            <a:r>
              <a:rPr lang="ru-RU" dirty="0"/>
              <a:t> </a:t>
            </a:r>
            <a:r>
              <a:rPr lang="ru-RU" dirty="0" err="1"/>
              <a:t>небажаних</a:t>
            </a:r>
            <a:r>
              <a:rPr lang="ru-RU" dirty="0"/>
              <a:t> </a:t>
            </a:r>
            <a:r>
              <a:rPr lang="ru-RU" dirty="0" err="1"/>
              <a:t>наслідків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поставити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загрозу</a:t>
            </a:r>
            <a:r>
              <a:rPr lang="ru-RU" dirty="0"/>
              <a:t> </a:t>
            </a:r>
            <a:r>
              <a:rPr lang="ru-RU" dirty="0" err="1"/>
              <a:t>безпеку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, </a:t>
            </a:r>
            <a:r>
              <a:rPr lang="ru-RU" dirty="0" err="1"/>
              <a:t>довірених</a:t>
            </a:r>
            <a:r>
              <a:rPr lang="ru-RU" dirty="0"/>
              <a:t> таким банкам,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завдати</a:t>
            </a:r>
            <a:r>
              <a:rPr lang="ru-RU" dirty="0"/>
              <a:t> </a:t>
            </a:r>
            <a:r>
              <a:rPr lang="ru-RU" dirty="0" err="1"/>
              <a:t>шкоди</a:t>
            </a:r>
            <a:r>
              <a:rPr lang="ru-RU" dirty="0"/>
              <a:t> </a:t>
            </a:r>
            <a:r>
              <a:rPr lang="ru-RU" dirty="0" err="1"/>
              <a:t>належному</a:t>
            </a:r>
            <a:r>
              <a:rPr lang="ru-RU" dirty="0"/>
              <a:t> </a:t>
            </a:r>
            <a:r>
              <a:rPr lang="ru-RU" dirty="0" err="1"/>
              <a:t>веденню</a:t>
            </a:r>
            <a:r>
              <a:rPr lang="ru-RU" dirty="0"/>
              <a:t> </a:t>
            </a:r>
            <a:r>
              <a:rPr lang="ru-RU" dirty="0" err="1"/>
              <a:t>банківської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515674667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489</TotalTime>
  <Words>2950</Words>
  <Application>Microsoft Office PowerPoint</Application>
  <PresentationFormat>Широкоэкранный</PresentationFormat>
  <Paragraphs>147</Paragraphs>
  <Slides>25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9" baseType="lpstr">
      <vt:lpstr>Arial</vt:lpstr>
      <vt:lpstr>Trebuchet MS</vt:lpstr>
      <vt:lpstr>Wingdings 3</vt:lpstr>
      <vt:lpstr>Грань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Оксана</dc:creator>
  <cp:lastModifiedBy>Оксана</cp:lastModifiedBy>
  <cp:revision>21</cp:revision>
  <dcterms:created xsi:type="dcterms:W3CDTF">2023-04-10T21:40:13Z</dcterms:created>
  <dcterms:modified xsi:type="dcterms:W3CDTF">2024-11-19T19:25:19Z</dcterms:modified>
</cp:coreProperties>
</file>