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492" y="6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4E8D56B-6E0A-40F7-882A-1A00060F36E3}" type="datetimeFigureOut">
              <a:rPr lang="ru-RU" smtClean="0"/>
              <a:t>17.11.2023</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6372DD36-56B9-4EE1-8F14-37CB78F3A6DD}"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096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4E8D56B-6E0A-40F7-882A-1A00060F36E3}" type="datetimeFigureOut">
              <a:rPr lang="ru-RU" smtClean="0"/>
              <a:t>17.11.2023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72DD36-56B9-4EE1-8F14-37CB78F3A6DD}" type="slidenum">
              <a:rPr lang="ru-RU" smtClean="0"/>
              <a:t>‹#›</a:t>
            </a:fld>
            <a:endParaRPr lang="ru-RU"/>
          </a:p>
        </p:txBody>
      </p:sp>
    </p:spTree>
    <p:extLst>
      <p:ext uri="{BB962C8B-B14F-4D97-AF65-F5344CB8AC3E}">
        <p14:creationId xmlns:p14="http://schemas.microsoft.com/office/powerpoint/2010/main" val="13704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4E8D56B-6E0A-40F7-882A-1A00060F36E3}" type="datetimeFigureOut">
              <a:rPr lang="ru-RU" smtClean="0"/>
              <a:t>17.11.2023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72DD36-56B9-4EE1-8F14-37CB78F3A6DD}"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042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4E8D56B-6E0A-40F7-882A-1A00060F36E3}" type="datetimeFigureOut">
              <a:rPr lang="ru-RU" smtClean="0"/>
              <a:t>17.11.2023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72DD36-56B9-4EE1-8F14-37CB78F3A6DD}"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3840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4E8D56B-6E0A-40F7-882A-1A00060F36E3}" type="datetimeFigureOut">
              <a:rPr lang="ru-RU" smtClean="0"/>
              <a:t>17.11.2023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72DD36-56B9-4EE1-8F14-37CB78F3A6DD}" type="slidenum">
              <a:rPr lang="ru-RU" smtClean="0"/>
              <a:t>‹#›</a:t>
            </a:fld>
            <a:endParaRPr lang="ru-RU"/>
          </a:p>
        </p:txBody>
      </p:sp>
    </p:spTree>
    <p:extLst>
      <p:ext uri="{BB962C8B-B14F-4D97-AF65-F5344CB8AC3E}">
        <p14:creationId xmlns:p14="http://schemas.microsoft.com/office/powerpoint/2010/main" val="3404744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4E8D56B-6E0A-40F7-882A-1A00060F36E3}" type="datetimeFigureOut">
              <a:rPr lang="ru-RU" smtClean="0"/>
              <a:t>17.11.2023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72DD36-56B9-4EE1-8F14-37CB78F3A6DD}"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07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4E8D56B-6E0A-40F7-882A-1A00060F36E3}" type="datetimeFigureOut">
              <a:rPr lang="ru-RU" smtClean="0"/>
              <a:t>17.11.2023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72DD36-56B9-4EE1-8F14-37CB78F3A6DD}"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0312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4E8D56B-6E0A-40F7-882A-1A00060F36E3}" type="datetimeFigureOut">
              <a:rPr lang="ru-RU" smtClean="0"/>
              <a:t>17.11.2023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72DD36-56B9-4EE1-8F14-37CB78F3A6D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81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4E8D56B-6E0A-40F7-882A-1A00060F36E3}" type="datetimeFigureOut">
              <a:rPr lang="ru-RU" smtClean="0"/>
              <a:t>17.11.2023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72DD36-56B9-4EE1-8F14-37CB78F3A6DD}"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95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4E8D56B-6E0A-40F7-882A-1A00060F36E3}" type="datetimeFigureOut">
              <a:rPr lang="ru-RU" smtClean="0"/>
              <a:t>17.11.2023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72DD36-56B9-4EE1-8F14-37CB78F3A6DD}" type="slidenum">
              <a:rPr lang="ru-RU" smtClean="0"/>
              <a:t>‹#›</a:t>
            </a:fld>
            <a:endParaRPr lang="ru-RU"/>
          </a:p>
        </p:txBody>
      </p:sp>
    </p:spTree>
    <p:extLst>
      <p:ext uri="{BB962C8B-B14F-4D97-AF65-F5344CB8AC3E}">
        <p14:creationId xmlns:p14="http://schemas.microsoft.com/office/powerpoint/2010/main" val="262319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4E8D56B-6E0A-40F7-882A-1A00060F36E3}" type="datetimeFigureOut">
              <a:rPr lang="ru-RU" smtClean="0"/>
              <a:t>17.11.2023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72DD36-56B9-4EE1-8F14-37CB78F3A6DD}"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561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4E8D56B-6E0A-40F7-882A-1A00060F36E3}" type="datetimeFigureOut">
              <a:rPr lang="ru-RU" smtClean="0"/>
              <a:t>17.11.2023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72DD36-56B9-4EE1-8F14-37CB78F3A6DD}" type="slidenum">
              <a:rPr lang="ru-RU" smtClean="0"/>
              <a:t>‹#›</a:t>
            </a:fld>
            <a:endParaRPr lang="ru-RU"/>
          </a:p>
        </p:txBody>
      </p:sp>
    </p:spTree>
    <p:extLst>
      <p:ext uri="{BB962C8B-B14F-4D97-AF65-F5344CB8AC3E}">
        <p14:creationId xmlns:p14="http://schemas.microsoft.com/office/powerpoint/2010/main" val="112780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4E8D56B-6E0A-40F7-882A-1A00060F36E3}" type="datetimeFigureOut">
              <a:rPr lang="ru-RU" smtClean="0"/>
              <a:t>17.11.2023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372DD36-56B9-4EE1-8F14-37CB78F3A6DD}"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602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4E8D56B-6E0A-40F7-882A-1A00060F36E3}" type="datetimeFigureOut">
              <a:rPr lang="ru-RU" smtClean="0"/>
              <a:t>17.11.2023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372DD36-56B9-4EE1-8F14-37CB78F3A6D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21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8D56B-6E0A-40F7-882A-1A00060F36E3}" type="datetimeFigureOut">
              <a:rPr lang="ru-RU" smtClean="0"/>
              <a:t>17.11.2023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372DD36-56B9-4EE1-8F14-37CB78F3A6DD}" type="slidenum">
              <a:rPr lang="ru-RU" smtClean="0"/>
              <a:t>‹#›</a:t>
            </a:fld>
            <a:endParaRPr lang="ru-RU"/>
          </a:p>
        </p:txBody>
      </p:sp>
    </p:spTree>
    <p:extLst>
      <p:ext uri="{BB962C8B-B14F-4D97-AF65-F5344CB8AC3E}">
        <p14:creationId xmlns:p14="http://schemas.microsoft.com/office/powerpoint/2010/main" val="1860184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4E8D56B-6E0A-40F7-882A-1A00060F36E3}" type="datetimeFigureOut">
              <a:rPr lang="ru-RU" smtClean="0"/>
              <a:t>17.11.2023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72DD36-56B9-4EE1-8F14-37CB78F3A6DD}"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68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4E8D56B-6E0A-40F7-882A-1A00060F36E3}" type="datetimeFigureOut">
              <a:rPr lang="ru-RU" smtClean="0"/>
              <a:t>17.11.2023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72DD36-56B9-4EE1-8F14-37CB78F3A6DD}" type="slidenum">
              <a:rPr lang="ru-RU" smtClean="0"/>
              <a:t>‹#›</a:t>
            </a:fld>
            <a:endParaRPr lang="ru-RU"/>
          </a:p>
        </p:txBody>
      </p:sp>
    </p:spTree>
    <p:extLst>
      <p:ext uri="{BB962C8B-B14F-4D97-AF65-F5344CB8AC3E}">
        <p14:creationId xmlns:p14="http://schemas.microsoft.com/office/powerpoint/2010/main" val="4258683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E8D56B-6E0A-40F7-882A-1A00060F36E3}" type="datetimeFigureOut">
              <a:rPr lang="ru-RU" smtClean="0"/>
              <a:t>17.11.2023</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72DD36-56B9-4EE1-8F14-37CB78F3A6DD}" type="slidenum">
              <a:rPr lang="ru-RU" smtClean="0"/>
              <a:t>‹#›</a:t>
            </a:fld>
            <a:endParaRPr lang="ru-RU"/>
          </a:p>
        </p:txBody>
      </p:sp>
    </p:spTree>
    <p:extLst>
      <p:ext uri="{BB962C8B-B14F-4D97-AF65-F5344CB8AC3E}">
        <p14:creationId xmlns:p14="http://schemas.microsoft.com/office/powerpoint/2010/main" val="3448627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2398" y="1787235"/>
            <a:ext cx="6815669" cy="3796147"/>
          </a:xfrm>
        </p:spPr>
        <p:txBody>
          <a:bodyPr/>
          <a:lstStyle/>
          <a:p>
            <a:r>
              <a:rPr lang="uk-UA" b="1" i="1" dirty="0"/>
              <a:t>Лекція. </a:t>
            </a:r>
            <a:r>
              <a:rPr lang="uk-UA" b="1" i="1" dirty="0" smtClean="0"/>
              <a:t/>
            </a:r>
            <a:br>
              <a:rPr lang="uk-UA" b="1" i="1" dirty="0" smtClean="0"/>
            </a:br>
            <a:r>
              <a:rPr lang="ru-RU" sz="4000" b="1" dirty="0" smtClean="0"/>
              <a:t>СТРУКТУРА </a:t>
            </a:r>
            <a:r>
              <a:rPr lang="ru-RU" sz="4000" b="1" dirty="0"/>
              <a:t>ВСТУПУ ДО </a:t>
            </a:r>
            <a:r>
              <a:rPr lang="ru-RU" sz="4000" b="1" dirty="0" smtClean="0"/>
              <a:t>КВАЛІФІКАЦІЙНОЇ </a:t>
            </a:r>
            <a:r>
              <a:rPr lang="uk-UA" sz="4000" b="1" dirty="0" smtClean="0"/>
              <a:t>РОБОТИ</a:t>
            </a:r>
            <a:r>
              <a:rPr lang="ru-RU" sz="4000" dirty="0"/>
              <a:t/>
            </a:r>
            <a:br>
              <a:rPr lang="ru-RU" sz="4000" dirty="0"/>
            </a:br>
            <a:endParaRPr lang="ru-RU" sz="4000" dirty="0"/>
          </a:p>
        </p:txBody>
      </p:sp>
    </p:spTree>
    <p:extLst>
      <p:ext uri="{BB962C8B-B14F-4D97-AF65-F5344CB8AC3E}">
        <p14:creationId xmlns:p14="http://schemas.microsoft.com/office/powerpoint/2010/main" val="1008589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609601"/>
            <a:ext cx="9601196" cy="5266268"/>
          </a:xfrm>
        </p:spPr>
        <p:txBody>
          <a:bodyPr>
            <a:noAutofit/>
          </a:bodyPr>
          <a:lstStyle/>
          <a:p>
            <a:pPr algn="just">
              <a:spcAft>
                <a:spcPts val="0"/>
              </a:spcAft>
            </a:pPr>
            <a:r>
              <a:rPr lang="uk-UA" sz="1600" b="1" dirty="0"/>
              <a:t>Наукова новизна одержаних результатів </a:t>
            </a:r>
            <a:r>
              <a:rPr lang="uk-UA" sz="1600" dirty="0"/>
              <a:t>полягає у вирішенні важливого наукового питання – узагальненню теоретичних засад, розвитку науково-методичних підходів та обґрунтуванні практичних рекомендацій щодо підвищення ефективності формування та реалізації бюджетної політики в Україні як на державному, так і на регіональному рівні. До найвагоміших наукових результатів, які характеризують новизну дослідження та особистий внесок автора, належать такі:</a:t>
            </a:r>
            <a:endParaRPr lang="ru-RU" sz="1600" dirty="0"/>
          </a:p>
          <a:p>
            <a:pPr lvl="0" algn="just">
              <a:spcAft>
                <a:spcPts val="0"/>
              </a:spcAft>
            </a:pPr>
            <a:r>
              <a:rPr lang="uk-UA" sz="1600" dirty="0"/>
              <a:t>систематизовано підходи науковців до розуміння сутності бюджетної політики (рекомендовано під бюджетною політикою розуміти суспільно-економічні відносини між людьми у процесі розподілу і перерозподілу ВВП, вироблення та споживання суспільних благ і послуг, регулювання суспільних та економічних процесів);</a:t>
            </a:r>
            <a:endParaRPr lang="ru-RU" sz="1600" dirty="0"/>
          </a:p>
          <a:p>
            <a:pPr lvl="0" algn="just">
              <a:spcAft>
                <a:spcPts val="0"/>
              </a:spcAft>
            </a:pPr>
            <a:r>
              <a:rPr lang="uk-UA" sz="1600" dirty="0"/>
              <a:t>узагальнено критерії класифікації бюджетної політики (зокрема пропонуємо використовувати наступні критерії групування: за функціональними складовими, за цільовою орієнтацією, за територіальним рівнем реалізації, за періодом і характером виконання, за стратегічною спрямованістю);</a:t>
            </a:r>
            <a:endParaRPr lang="ru-RU" sz="1600" dirty="0"/>
          </a:p>
          <a:p>
            <a:pPr lvl="0" algn="just">
              <a:spcAft>
                <a:spcPts val="0"/>
              </a:spcAft>
            </a:pPr>
            <a:r>
              <a:rPr lang="uk-UA" sz="1600" dirty="0"/>
              <a:t>визначено передумови формування та реалізації бюджетної політики України (основна з них – започаткована фінансова децентралізація);</a:t>
            </a:r>
            <a:endParaRPr lang="ru-RU" sz="1600" dirty="0"/>
          </a:p>
          <a:p>
            <a:pPr lvl="0" algn="just">
              <a:spcAft>
                <a:spcPts val="0"/>
              </a:spcAft>
            </a:pPr>
            <a:r>
              <a:rPr lang="uk-UA" sz="1600" dirty="0"/>
              <a:t>проаналізовано ключові показники, що визначають проблеми бюджетної політики в Україні (рівень централізації ВВП, структура зведеного бюджету протягом 2010-2020 рр., показники виконання бюджету за доходами, видатками та державним боргом протягом 2018-2019 рр.)</a:t>
            </a:r>
            <a:endParaRPr lang="ru-RU" sz="1600" dirty="0"/>
          </a:p>
          <a:p>
            <a:pPr lvl="0" algn="just">
              <a:spcAft>
                <a:spcPts val="0"/>
              </a:spcAft>
            </a:pPr>
            <a:r>
              <a:rPr lang="uk-UA" sz="1600" dirty="0"/>
              <a:t>розроблено практичні рекомендації з удосконалення бюджетної політики на регіональному рівні за п’ятьма напрямами (в частині доходів; в частині видатків; в частині міжбюджетних відносин; в частині інституційного забезпечення; в частині місцевих запозичень).</a:t>
            </a:r>
            <a:endParaRPr lang="ru-RU" sz="1600" dirty="0"/>
          </a:p>
          <a:p>
            <a:pPr algn="just">
              <a:spcAft>
                <a:spcPts val="0"/>
              </a:spcAft>
            </a:pPr>
            <a:endParaRPr lang="ru-RU" sz="1600" dirty="0"/>
          </a:p>
        </p:txBody>
      </p:sp>
    </p:spTree>
    <p:extLst>
      <p:ext uri="{BB962C8B-B14F-4D97-AF65-F5344CB8AC3E}">
        <p14:creationId xmlns:p14="http://schemas.microsoft.com/office/powerpoint/2010/main" val="2181204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72836"/>
            <a:ext cx="9601196" cy="5003032"/>
          </a:xfrm>
        </p:spPr>
        <p:txBody>
          <a:bodyPr>
            <a:normAutofit fontScale="92500" lnSpcReduction="10000"/>
          </a:bodyPr>
          <a:lstStyle/>
          <a:p>
            <a:pPr algn="just"/>
            <a:r>
              <a:rPr lang="uk-UA" b="1" dirty="0"/>
              <a:t>Практичне значення одержаних результатів</a:t>
            </a:r>
            <a:r>
              <a:rPr lang="uk-UA" dirty="0"/>
              <a:t> полягає в тому, що основні наукові положення </a:t>
            </a:r>
            <a:r>
              <a:rPr lang="uk-UA" dirty="0" smtClean="0"/>
              <a:t>кваліфікаційної роботи </a:t>
            </a:r>
            <a:r>
              <a:rPr lang="uk-UA" dirty="0"/>
              <a:t>можуть бути використані органами управління різних рівнів у процесі реалізації бюджетної політики, а також застосовуватися при </a:t>
            </a:r>
            <a:r>
              <a:rPr lang="uk-UA" dirty="0" smtClean="0"/>
              <a:t>викладанні </a:t>
            </a:r>
            <a:r>
              <a:rPr lang="uk-UA" dirty="0"/>
              <a:t>дисциплін Бюджетна система, Місцеві фінанси та Бюджетний менеджмент.</a:t>
            </a:r>
            <a:endParaRPr lang="ru-RU" dirty="0"/>
          </a:p>
          <a:p>
            <a:pPr algn="just"/>
            <a:r>
              <a:rPr lang="uk-UA" b="1" dirty="0"/>
              <a:t>Апробація результатів</a:t>
            </a:r>
            <a:r>
              <a:rPr lang="uk-UA" dirty="0"/>
              <a:t> </a:t>
            </a:r>
            <a:r>
              <a:rPr lang="uk-UA" b="1" dirty="0" smtClean="0"/>
              <a:t>кваліфікаційної роботи</a:t>
            </a:r>
            <a:r>
              <a:rPr lang="uk-UA" dirty="0"/>
              <a:t>. Основні положення та результати дослідження доповідалися та опубліковані в матеріалах науково-практичних конференцій («Конференція, присвячена Дню науки», м. Житомир, 11-15 травня 2020 р. та «Сучасні виклики сталого розвитку бізнесу», м. Житомир, 5-6 листопада 2020 р. )</a:t>
            </a:r>
            <a:endParaRPr lang="ru-RU" dirty="0"/>
          </a:p>
          <a:p>
            <a:pPr algn="just"/>
            <a:r>
              <a:rPr lang="uk-UA" b="1" dirty="0"/>
              <a:t>Структура, зміст та обсяги роботи. </a:t>
            </a:r>
            <a:r>
              <a:rPr lang="uk-UA" dirty="0" smtClean="0"/>
              <a:t>Кваліфікаційна робота </a:t>
            </a:r>
            <a:r>
              <a:rPr lang="uk-UA" dirty="0"/>
              <a:t>складається зі вступу, двох розділів, висновків і пропозицій, списку використаних літературних джерел, додатків. Загальний обсяг роботи складає 94 сторінки машинописного тексту, у тому числі 15 таблиць, 19 рисунків, 1 додаток. Список використаної літератури нараховує 91 найменування.</a:t>
            </a:r>
            <a:endParaRPr lang="ru-RU" dirty="0"/>
          </a:p>
          <a:p>
            <a:endParaRPr lang="ru-RU" dirty="0"/>
          </a:p>
        </p:txBody>
      </p:sp>
    </p:spTree>
    <p:extLst>
      <p:ext uri="{BB962C8B-B14F-4D97-AF65-F5344CB8AC3E}">
        <p14:creationId xmlns:p14="http://schemas.microsoft.com/office/powerpoint/2010/main" val="137701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62000"/>
            <a:ext cx="9601196" cy="5113868"/>
          </a:xfrm>
        </p:spPr>
        <p:txBody>
          <a:bodyPr>
            <a:normAutofit/>
          </a:bodyPr>
          <a:lstStyle/>
          <a:p>
            <a:pPr algn="ctr"/>
            <a:endParaRPr lang="uk-UA" sz="6000" dirty="0" smtClean="0"/>
          </a:p>
          <a:p>
            <a:pPr algn="ctr"/>
            <a:endParaRPr lang="uk-UA" sz="6000" dirty="0"/>
          </a:p>
          <a:p>
            <a:pPr algn="ctr"/>
            <a:r>
              <a:rPr lang="uk-UA" sz="6000" smtClean="0"/>
              <a:t>ДЯКУЮ </a:t>
            </a:r>
            <a:r>
              <a:rPr lang="uk-UA" sz="6000" dirty="0" smtClean="0"/>
              <a:t>ЗА УВАГУ!</a:t>
            </a:r>
            <a:endParaRPr lang="ru-RU" sz="6000" dirty="0"/>
          </a:p>
        </p:txBody>
      </p:sp>
    </p:spTree>
    <p:extLst>
      <p:ext uri="{BB962C8B-B14F-4D97-AF65-F5344CB8AC3E}">
        <p14:creationId xmlns:p14="http://schemas.microsoft.com/office/powerpoint/2010/main" val="39437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81546" y="692727"/>
            <a:ext cx="9601196" cy="5058450"/>
          </a:xfrm>
        </p:spPr>
        <p:txBody>
          <a:bodyPr>
            <a:normAutofit fontScale="92500" lnSpcReduction="20000"/>
          </a:bodyPr>
          <a:lstStyle/>
          <a:p>
            <a:pPr algn="ctr"/>
            <a:r>
              <a:rPr lang="uk-UA" b="1" dirty="0"/>
              <a:t>Вступ </a:t>
            </a:r>
            <a:r>
              <a:rPr lang="uk-UA" b="1" dirty="0" smtClean="0"/>
              <a:t>до кваліфікаційної роботи (магістерського дослідження) </a:t>
            </a:r>
            <a:r>
              <a:rPr lang="uk-UA" b="1" dirty="0"/>
              <a:t>має містити наступні складові:</a:t>
            </a:r>
            <a:endParaRPr lang="ru-RU" dirty="0"/>
          </a:p>
          <a:p>
            <a:pPr algn="ctr"/>
            <a:r>
              <a:rPr lang="uk-UA" b="1" dirty="0"/>
              <a:t>1) Актуальність теми дослідження (2-3 речення)</a:t>
            </a:r>
            <a:endParaRPr lang="ru-RU" dirty="0"/>
          </a:p>
          <a:p>
            <a:pPr algn="just"/>
            <a:r>
              <a:rPr lang="uk-UA" i="1" dirty="0"/>
              <a:t>Актуальність –</a:t>
            </a:r>
            <a:r>
              <a:rPr lang="uk-UA" dirty="0"/>
              <a:t> обов’язкова вимога до будь-якої роботи. Вміння обрати тему, правильно її зрозуміти й оцінити з точки зору своєчасності й соціальної значущості характеризує наукову зрілість і професійну підготовку автора. Висвітлення актуальності – сутність проблемної ситуації. Чітко й однозначно визначити наукову проблему і таким чином сформулювати її суть буде неважко, якщо магістру вдасться показати, де пролягла межа між знанням і незнанням з предмета дослідження.</a:t>
            </a:r>
            <a:endParaRPr lang="ru-RU" dirty="0"/>
          </a:p>
          <a:p>
            <a:pPr algn="just"/>
            <a:r>
              <a:rPr lang="uk-UA" i="1" dirty="0"/>
              <a:t>Проблему </a:t>
            </a:r>
            <a:r>
              <a:rPr lang="uk-UA" dirty="0"/>
              <a:t>часто ототожнюють з питанням (тобто з положенням, яке також треба вирішити). Вважається, що проблема – це те ж питання, тільки важливіше і складніше. Це так і не так, оскільки специфічною рисою проблеми є те, що для її розв’язання необхідно вийти за рамки старого, вже досягнутого знання. Стосовно ж питання взагалі, то для відповіді на нього цілком вистачить старого знання, тобто для науки питання не є проблемою.</a:t>
            </a:r>
            <a:endParaRPr lang="ru-RU" dirty="0"/>
          </a:p>
          <a:p>
            <a:endParaRPr lang="ru-RU" dirty="0"/>
          </a:p>
        </p:txBody>
      </p:sp>
    </p:spTree>
    <p:extLst>
      <p:ext uri="{BB962C8B-B14F-4D97-AF65-F5344CB8AC3E}">
        <p14:creationId xmlns:p14="http://schemas.microsoft.com/office/powerpoint/2010/main" val="27147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581891"/>
            <a:ext cx="9601196" cy="5127723"/>
          </a:xfrm>
        </p:spPr>
        <p:txBody>
          <a:bodyPr>
            <a:normAutofit fontScale="92500" lnSpcReduction="20000"/>
          </a:bodyPr>
          <a:lstStyle/>
          <a:p>
            <a:pPr algn="ctr"/>
            <a:r>
              <a:rPr lang="uk-UA" b="1" dirty="0"/>
              <a:t>2) Аналіз літературних джерел (ПІБ авторів, які досліджували тему)</a:t>
            </a:r>
            <a:endParaRPr lang="ru-RU" dirty="0"/>
          </a:p>
          <a:p>
            <a:pPr algn="just"/>
            <a:r>
              <a:rPr lang="uk-UA" dirty="0"/>
              <a:t>Для з’ясування стану розробки обраної теми складається короткий огляд літератури (бібліографія), з якого можна зробити висновок, що дана тема ще не розкрита (розкрита лише частково, або не в тому аспекті) і тому вимагає подальшого розроблення. Якщо такий висновок не випливає </a:t>
            </a:r>
            <a:r>
              <a:rPr lang="uk-UA" dirty="0" err="1"/>
              <a:t>логічно</a:t>
            </a:r>
            <a:r>
              <a:rPr lang="uk-UA" dirty="0"/>
              <a:t> з огляду, то немає сенсу розробляти обрану тему.</a:t>
            </a:r>
            <a:endParaRPr lang="ru-RU" dirty="0"/>
          </a:p>
          <a:p>
            <a:pPr algn="ctr"/>
            <a:r>
              <a:rPr lang="uk-UA" b="1" dirty="0"/>
              <a:t>3) Мета дослідження</a:t>
            </a:r>
            <a:endParaRPr lang="ru-RU" dirty="0"/>
          </a:p>
          <a:p>
            <a:pPr algn="just"/>
            <a:r>
              <a:rPr lang="uk-UA" i="1" dirty="0"/>
              <a:t>Мета дослідження –</a:t>
            </a:r>
            <a:r>
              <a:rPr lang="uk-UA" dirty="0"/>
              <a:t> це запланований результат. Результат має бути конструктивним, тобто спрямованим на вироблення суспільно корисного продукту з вищими, ніж було раніше, показниками якості або процесу її досягнення. Поставленої мети досягти треба обов'язково.</a:t>
            </a:r>
            <a:endParaRPr lang="ru-RU" dirty="0"/>
          </a:p>
          <a:p>
            <a:pPr algn="ctr"/>
            <a:r>
              <a:rPr lang="uk-UA" b="1" dirty="0"/>
              <a:t>4) Завдання дослідження</a:t>
            </a:r>
            <a:endParaRPr lang="ru-RU" dirty="0"/>
          </a:p>
          <a:p>
            <a:pPr algn="just"/>
            <a:r>
              <a:rPr lang="uk-UA" dirty="0"/>
              <a:t>Мета конкретизується у завданнях та розкривається в межах роботи у конкретних пунктах плану (параграфах роботи). І неодмінно перевірити, чи визначене чітко досягнення мети у висновках.</a:t>
            </a:r>
            <a:endParaRPr lang="ru-RU" dirty="0"/>
          </a:p>
          <a:p>
            <a:endParaRPr lang="ru-RU" dirty="0"/>
          </a:p>
        </p:txBody>
      </p:sp>
    </p:spTree>
    <p:extLst>
      <p:ext uri="{BB962C8B-B14F-4D97-AF65-F5344CB8AC3E}">
        <p14:creationId xmlns:p14="http://schemas.microsoft.com/office/powerpoint/2010/main" val="396536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623455"/>
            <a:ext cx="9601196" cy="5957453"/>
          </a:xfrm>
        </p:spPr>
        <p:txBody>
          <a:bodyPr>
            <a:noAutofit/>
          </a:bodyPr>
          <a:lstStyle/>
          <a:p>
            <a:pPr algn="ctr">
              <a:spcAft>
                <a:spcPts val="0"/>
              </a:spcAft>
            </a:pPr>
            <a:r>
              <a:rPr lang="uk-UA" sz="1800" b="1" dirty="0"/>
              <a:t>5) Об’єкт дослідження</a:t>
            </a:r>
            <a:endParaRPr lang="ru-RU" sz="1800" dirty="0"/>
          </a:p>
          <a:p>
            <a:pPr algn="just">
              <a:spcAft>
                <a:spcPts val="0"/>
              </a:spcAft>
            </a:pPr>
            <a:r>
              <a:rPr lang="uk-UA" sz="1800" i="1" dirty="0"/>
              <a:t>Об'єкт –</a:t>
            </a:r>
            <a:r>
              <a:rPr lang="uk-UA" sz="1800" dirty="0"/>
              <a:t> це процес або явище, що породжує проблемну ситуацію і обране для вивчення.</a:t>
            </a:r>
            <a:endParaRPr lang="ru-RU" sz="1800" dirty="0"/>
          </a:p>
          <a:p>
            <a:pPr algn="just">
              <a:spcAft>
                <a:spcPts val="0"/>
              </a:spcAft>
            </a:pPr>
            <a:r>
              <a:rPr lang="uk-UA" sz="1800" i="1" dirty="0"/>
              <a:t>Об’єкт дослідження –</a:t>
            </a:r>
            <a:r>
              <a:rPr lang="uk-UA" sz="1800" dirty="0"/>
              <a:t> це та частина матеріального світу, яка привернула увагу дослідника, наприклад, певні економічні чи політичні інституції, процеси, різновид діяльності тощо. Стосовно об’єкта дослідження необхідно усвідомити: об’єкт дослідження новий (Н) чи традиційний (Т). Наприклад, діяльність державного службовця, трансформаційні процеси – це нові об’єкти дослідження, а обороноздатність країни, економіка – традиційні об’єкти дослідження.</a:t>
            </a:r>
            <a:endParaRPr lang="ru-RU" sz="1800" dirty="0"/>
          </a:p>
          <a:p>
            <a:pPr algn="ctr">
              <a:spcAft>
                <a:spcPts val="0"/>
              </a:spcAft>
            </a:pPr>
            <a:r>
              <a:rPr lang="uk-UA" sz="1800" b="1" dirty="0"/>
              <a:t>6) Предмет дослідження</a:t>
            </a:r>
            <a:endParaRPr lang="ru-RU" sz="1800" dirty="0"/>
          </a:p>
          <a:p>
            <a:pPr algn="just">
              <a:spcAft>
                <a:spcPts val="0"/>
              </a:spcAft>
            </a:pPr>
            <a:r>
              <a:rPr lang="uk-UA" sz="1800" i="1" dirty="0"/>
              <a:t>Предмет дослідження –</a:t>
            </a:r>
            <a:r>
              <a:rPr lang="uk-UA" sz="1800" dirty="0"/>
              <a:t> це розглянута у роботі сторона об’єкта дослідження та його досліджувані якість і галузь використання, наприклад, певна галузь економіки, складова національної безпеки тощо. Щодо предмета дослідження, то тут також треба вирішити те саме питання: предмет дослідження є новим чи традиційним. Можливі такі комбінації новизни предмета (П) і об’єкта (О) дослідження: а) НП – НО; б) НП – ТО; в) ТП – НО; г) ТП – ТО.</a:t>
            </a:r>
            <a:endParaRPr lang="ru-RU" sz="1800" dirty="0"/>
          </a:p>
          <a:p>
            <a:pPr algn="just">
              <a:spcAft>
                <a:spcPts val="0"/>
              </a:spcAft>
            </a:pPr>
            <a:r>
              <a:rPr lang="uk-UA" sz="1800" i="1" dirty="0"/>
              <a:t>Предмет </a:t>
            </a:r>
            <a:r>
              <a:rPr lang="uk-UA" sz="1800" dirty="0"/>
              <a:t>міститься в межах об'єкта. Об’єкт і предмет дослідження як категорії наукового процесу співвідносяться між собою як загальне і часткове. В об’єкті виділяється та його частина, яка є предметом дослідження. Саме на нього спрямована основна увага магістранта, оскільки предмет дослідження визначає тему </a:t>
            </a:r>
            <a:r>
              <a:rPr lang="uk-UA" sz="1800" dirty="0" smtClean="0"/>
              <a:t>кваліфікаційної </a:t>
            </a:r>
            <a:r>
              <a:rPr lang="uk-UA" sz="1800" dirty="0"/>
              <a:t>роботи, яка позначається на титульному аркуші як її назва.</a:t>
            </a:r>
            <a:endParaRPr lang="ru-RU" sz="1800" dirty="0"/>
          </a:p>
        </p:txBody>
      </p:sp>
    </p:spTree>
    <p:extLst>
      <p:ext uri="{BB962C8B-B14F-4D97-AF65-F5344CB8AC3E}">
        <p14:creationId xmlns:p14="http://schemas.microsoft.com/office/powerpoint/2010/main" val="340759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20436"/>
            <a:ext cx="9601196" cy="5430982"/>
          </a:xfrm>
        </p:spPr>
        <p:txBody>
          <a:bodyPr>
            <a:noAutofit/>
          </a:bodyPr>
          <a:lstStyle/>
          <a:p>
            <a:pPr algn="ctr">
              <a:spcAft>
                <a:spcPts val="0"/>
              </a:spcAft>
            </a:pPr>
            <a:r>
              <a:rPr lang="uk-UA" sz="1900" b="1" dirty="0"/>
              <a:t>7) Методи дослідження</a:t>
            </a:r>
            <a:endParaRPr lang="ru-RU" sz="1900" dirty="0"/>
          </a:p>
          <a:p>
            <a:pPr algn="just">
              <a:spcAft>
                <a:spcPts val="0"/>
              </a:spcAft>
            </a:pPr>
            <a:r>
              <a:rPr lang="uk-UA" sz="1900" dirty="0"/>
              <a:t>Загальні або спеціальні, які застосовувались при написанні </a:t>
            </a:r>
            <a:r>
              <a:rPr lang="uk-UA" sz="1900" dirty="0" smtClean="0"/>
              <a:t>кваліфікаційної роботи.</a:t>
            </a:r>
            <a:endParaRPr lang="ru-RU" sz="1900" dirty="0"/>
          </a:p>
          <a:p>
            <a:pPr algn="ctr">
              <a:spcAft>
                <a:spcPts val="0"/>
              </a:spcAft>
            </a:pPr>
            <a:r>
              <a:rPr lang="uk-UA" sz="1900" b="1" dirty="0"/>
              <a:t>8) Інформаційна база дослідження</a:t>
            </a:r>
            <a:endParaRPr lang="ru-RU" sz="1900" dirty="0"/>
          </a:p>
          <a:p>
            <a:pPr algn="just">
              <a:spcAft>
                <a:spcPts val="0"/>
              </a:spcAft>
            </a:pPr>
            <a:r>
              <a:rPr lang="uk-UA" sz="1900" dirty="0"/>
              <a:t>Яка інформація використовувалася для написання теоретичної та практичної частини </a:t>
            </a:r>
            <a:r>
              <a:rPr lang="uk-UA" sz="1900" dirty="0" smtClean="0"/>
              <a:t>кваліфікаційної роботи.</a:t>
            </a:r>
            <a:endParaRPr lang="ru-RU" sz="1900" dirty="0"/>
          </a:p>
          <a:p>
            <a:pPr algn="ctr">
              <a:spcAft>
                <a:spcPts val="0"/>
              </a:spcAft>
            </a:pPr>
            <a:r>
              <a:rPr lang="uk-UA" sz="1900" b="1" dirty="0"/>
              <a:t>9) Наукова новизна одержаних результатів</a:t>
            </a:r>
            <a:endParaRPr lang="ru-RU" sz="1900" dirty="0"/>
          </a:p>
          <a:p>
            <a:pPr algn="just">
              <a:spcAft>
                <a:spcPts val="0"/>
              </a:spcAft>
            </a:pPr>
            <a:r>
              <a:rPr lang="uk-UA" sz="1900" dirty="0"/>
              <a:t>Який конкретний результат для теорії і практики запропоновано в</a:t>
            </a:r>
            <a:r>
              <a:rPr lang="uk-UA" sz="1900" dirty="0" smtClean="0"/>
              <a:t>ами</a:t>
            </a:r>
            <a:r>
              <a:rPr lang="uk-UA" sz="1900" dirty="0"/>
              <a:t>.</a:t>
            </a:r>
            <a:endParaRPr lang="ru-RU" sz="1900" dirty="0"/>
          </a:p>
          <a:p>
            <a:pPr algn="ctr">
              <a:spcAft>
                <a:spcPts val="0"/>
              </a:spcAft>
            </a:pPr>
            <a:r>
              <a:rPr lang="uk-UA" sz="1900" b="1" dirty="0"/>
              <a:t>10) Практичне значення одержаних результатів</a:t>
            </a:r>
            <a:endParaRPr lang="ru-RU" sz="1900" dirty="0"/>
          </a:p>
          <a:p>
            <a:pPr algn="just">
              <a:spcAft>
                <a:spcPts val="0"/>
              </a:spcAft>
            </a:pPr>
            <a:r>
              <a:rPr lang="uk-UA" sz="1900" dirty="0"/>
              <a:t>Де може бути використана наукова розробка і ваші результати </a:t>
            </a:r>
            <a:r>
              <a:rPr lang="uk-UA" sz="1900" dirty="0" smtClean="0"/>
              <a:t>кваліфікаційної роботи (магістерського дослідження).</a:t>
            </a:r>
            <a:endParaRPr lang="ru-RU" sz="1900" dirty="0"/>
          </a:p>
          <a:p>
            <a:pPr algn="ctr">
              <a:spcAft>
                <a:spcPts val="0"/>
              </a:spcAft>
            </a:pPr>
            <a:r>
              <a:rPr lang="uk-UA" sz="1900" b="1" dirty="0"/>
              <a:t>11) Апробація результатів </a:t>
            </a:r>
            <a:r>
              <a:rPr lang="uk-UA" sz="1900" b="1" dirty="0" smtClean="0"/>
              <a:t>кваліфікаційної роботи</a:t>
            </a:r>
            <a:endParaRPr lang="ru-RU" sz="1900" dirty="0"/>
          </a:p>
          <a:p>
            <a:pPr algn="just">
              <a:spcAft>
                <a:spcPts val="0"/>
              </a:spcAft>
            </a:pPr>
            <a:r>
              <a:rPr lang="uk-UA" sz="1900" dirty="0"/>
              <a:t>У яких матеріалах (тези або статті) опубліковано ваші результати </a:t>
            </a:r>
            <a:r>
              <a:rPr lang="uk-UA" sz="1900" dirty="0" smtClean="0"/>
              <a:t>кваліфікаційної роботи (магістерського дослідження).</a:t>
            </a:r>
            <a:endParaRPr lang="ru-RU" sz="1900" dirty="0"/>
          </a:p>
          <a:p>
            <a:pPr algn="ctr">
              <a:spcAft>
                <a:spcPts val="0"/>
              </a:spcAft>
            </a:pPr>
            <a:r>
              <a:rPr lang="uk-UA" sz="1900" b="1" dirty="0"/>
              <a:t>12) Структура, зміст та </a:t>
            </a:r>
            <a:r>
              <a:rPr lang="uk-UA" sz="1900" b="1" dirty="0" smtClean="0"/>
              <a:t>обсяги </a:t>
            </a:r>
            <a:r>
              <a:rPr lang="uk-UA" sz="1900" b="1" dirty="0" smtClean="0"/>
              <a:t>кваліфікаційної роботи</a:t>
            </a:r>
            <a:endParaRPr lang="ru-RU" sz="1900" dirty="0"/>
          </a:p>
          <a:p>
            <a:pPr algn="just">
              <a:spcAft>
                <a:spcPts val="0"/>
              </a:spcAft>
            </a:pPr>
            <a:r>
              <a:rPr lang="uk-UA" sz="1900" dirty="0"/>
              <a:t>З яких частин складається </a:t>
            </a:r>
            <a:r>
              <a:rPr lang="uk-UA" sz="1900" dirty="0" smtClean="0"/>
              <a:t>кваліфікаційна </a:t>
            </a:r>
            <a:r>
              <a:rPr lang="uk-UA" sz="1900" dirty="0"/>
              <a:t>робота, який обсяг сторінок, кількість рисунків і таблиць, а також кількість найменувань у списку використаних літературних джерел.</a:t>
            </a:r>
            <a:endParaRPr lang="ru-RU" sz="1900" dirty="0"/>
          </a:p>
          <a:p>
            <a:endParaRPr lang="ru-RU" sz="1900" dirty="0"/>
          </a:p>
        </p:txBody>
      </p:sp>
    </p:spTree>
    <p:extLst>
      <p:ext uri="{BB962C8B-B14F-4D97-AF65-F5344CB8AC3E}">
        <p14:creationId xmlns:p14="http://schemas.microsoft.com/office/powerpoint/2010/main" val="1725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595745"/>
            <a:ext cx="9601196" cy="5280123"/>
          </a:xfrm>
        </p:spPr>
        <p:txBody>
          <a:bodyPr>
            <a:normAutofit fontScale="25000" lnSpcReduction="20000"/>
          </a:bodyPr>
          <a:lstStyle/>
          <a:p>
            <a:r>
              <a:rPr lang="ru-RU" sz="7200" i="1" dirty="0"/>
              <a:t>Приклад </a:t>
            </a:r>
            <a:r>
              <a:rPr lang="ru-RU" sz="7200" i="1" dirty="0" err="1"/>
              <a:t>Вступу</a:t>
            </a:r>
            <a:r>
              <a:rPr lang="ru-RU" sz="7200" i="1" dirty="0"/>
              <a:t> до </a:t>
            </a:r>
            <a:r>
              <a:rPr lang="ru-RU" sz="7200" i="1" dirty="0" smtClean="0"/>
              <a:t>к</a:t>
            </a:r>
            <a:r>
              <a:rPr lang="uk-UA" sz="7200" i="1" dirty="0" err="1" smtClean="0"/>
              <a:t>валіфікаційної</a:t>
            </a:r>
            <a:r>
              <a:rPr lang="uk-UA" sz="7200" i="1" dirty="0" smtClean="0"/>
              <a:t> роботи (</a:t>
            </a:r>
            <a:r>
              <a:rPr lang="ru-RU" sz="7200" i="1" dirty="0" err="1" smtClean="0"/>
              <a:t>магістерського</a:t>
            </a:r>
            <a:r>
              <a:rPr lang="ru-RU" sz="7200" i="1" dirty="0" smtClean="0"/>
              <a:t> </a:t>
            </a:r>
            <a:r>
              <a:rPr lang="ru-RU" sz="7200" i="1" dirty="0" err="1" smtClean="0"/>
              <a:t>дослідження</a:t>
            </a:r>
            <a:r>
              <a:rPr lang="ru-RU" sz="7200" i="1" dirty="0" smtClean="0"/>
              <a:t>) </a:t>
            </a:r>
            <a:r>
              <a:rPr lang="ru-RU" sz="7200" i="1" dirty="0"/>
              <a:t>за темою</a:t>
            </a:r>
            <a:endParaRPr lang="ru-RU" sz="7200" dirty="0"/>
          </a:p>
          <a:p>
            <a:pPr algn="ctr"/>
            <a:r>
              <a:rPr lang="uk-UA" sz="7200" b="1" dirty="0"/>
              <a:t>БЮДЖЕТНА ПОЛІТИКА В УМОВАХ НЕСТАБІЛЬНОСТІ СОЦІАЛЬНО-ЕКОНОМІЧНОГО РОЗВИТКУ</a:t>
            </a:r>
            <a:endParaRPr lang="ru-RU" sz="7200" dirty="0"/>
          </a:p>
          <a:p>
            <a:pPr algn="just"/>
            <a:r>
              <a:rPr lang="uk-UA" sz="7200" b="1" dirty="0"/>
              <a:t>Актуальність теми дослідження. </a:t>
            </a:r>
            <a:r>
              <a:rPr lang="uk-UA" sz="7200" dirty="0"/>
              <a:t>Вагомим інструментом державного впливу на соціально-економічний розвиток регіонів є бюджетна політика, дієвість якої визначається, з одного боку, рівнем економічного розвитку країни, а з іншого – станом державних фінансів. Сучасні дослідження свідчать, що впродовж останніх років бюджетна політика в Україні формувалася під впливом зовнішніх та внутрішніх чинників, що позначилося на характері її змін. Особливої актуальності дослідження проблем формування та реалізації бюджетної політики на регіональному рівні набуває у світлі пріоритетних завдань Стратегії сталого розвитку «Україна 2020» та Державної стратегії регіонального розвитку на період до 2020 року, відповідно до яких бюджетна політика розвитку регіонів повинна бути спрямована на реалізацію стратегічних пріоритетів держави.</a:t>
            </a:r>
            <a:endParaRPr lang="ru-RU" sz="7200" dirty="0"/>
          </a:p>
          <a:p>
            <a:pPr algn="just"/>
            <a:r>
              <a:rPr lang="uk-UA" sz="7200" dirty="0"/>
              <a:t>Дослідженню основних аспектів бюджетної політики присвячені праці багатьох провідних вчених: О. </a:t>
            </a:r>
            <a:r>
              <a:rPr lang="uk-UA" sz="7200" dirty="0" err="1"/>
              <a:t>Грабчук</a:t>
            </a:r>
            <a:r>
              <a:rPr lang="uk-UA" sz="7200" dirty="0"/>
              <a:t>, В. </a:t>
            </a:r>
            <a:r>
              <a:rPr lang="uk-UA" sz="7200" dirty="0" err="1"/>
              <a:t>Дем’янишина</a:t>
            </a:r>
            <a:r>
              <a:rPr lang="uk-UA" sz="7200" dirty="0"/>
              <a:t>, В. Зимовця, І. </a:t>
            </a:r>
            <a:r>
              <a:rPr lang="uk-UA" sz="7200" dirty="0" err="1"/>
              <a:t>Луніної</a:t>
            </a:r>
            <a:r>
              <a:rPr lang="uk-UA" sz="7200" dirty="0"/>
              <a:t>, В. Опаріна, В. </a:t>
            </a:r>
            <a:r>
              <a:rPr lang="uk-UA" sz="7200" dirty="0" err="1"/>
              <a:t>Федосова</a:t>
            </a:r>
            <a:r>
              <a:rPr lang="uk-UA" sz="7200" dirty="0"/>
              <a:t>, С. Юрія; І. </a:t>
            </a:r>
            <a:r>
              <a:rPr lang="uk-UA" sz="7200" dirty="0" err="1"/>
              <a:t>Алєксєєв</a:t>
            </a:r>
            <a:r>
              <a:rPr lang="uk-UA" sz="7200" dirty="0"/>
              <a:t>, К. </a:t>
            </a:r>
            <a:r>
              <a:rPr lang="uk-UA" sz="7200" dirty="0" err="1"/>
              <a:t>Васьківська</a:t>
            </a:r>
            <a:r>
              <a:rPr lang="uk-UA" sz="7200" dirty="0"/>
              <a:t>, В. Глущенко, В. </a:t>
            </a:r>
            <a:r>
              <a:rPr lang="uk-UA" sz="7200" dirty="0" err="1"/>
              <a:t>Зайчикова</a:t>
            </a:r>
            <a:r>
              <a:rPr lang="uk-UA" sz="7200" dirty="0"/>
              <a:t>, І. </a:t>
            </a:r>
            <a:r>
              <a:rPr lang="uk-UA" sz="7200" dirty="0" err="1"/>
              <a:t>Запатріна</a:t>
            </a:r>
            <a:r>
              <a:rPr lang="uk-UA" sz="7200" dirty="0"/>
              <a:t>, А. Кузнєцова, Л. </a:t>
            </a:r>
            <a:r>
              <a:rPr lang="uk-UA" sz="7200" dirty="0" err="1"/>
              <a:t>Лисяк</a:t>
            </a:r>
            <a:r>
              <a:rPr lang="uk-UA" sz="7200" dirty="0"/>
              <a:t>, І. </a:t>
            </a:r>
            <a:r>
              <a:rPr lang="uk-UA" sz="7200" dirty="0" err="1"/>
              <a:t>Чугунов</a:t>
            </a:r>
            <a:r>
              <a:rPr lang="uk-UA" sz="7200" dirty="0"/>
              <a:t>, О. Демків, Ц. Огонь, Ю. </a:t>
            </a:r>
            <a:r>
              <a:rPr lang="uk-UA" sz="7200" dirty="0" err="1"/>
              <a:t>Радіонов</a:t>
            </a:r>
            <a:r>
              <a:rPr lang="uk-UA" sz="7200" dirty="0"/>
              <a:t>, І. Ткачук, В. </a:t>
            </a:r>
            <a:r>
              <a:rPr lang="uk-UA" sz="7200" dirty="0" err="1"/>
              <a:t>Тропіна</a:t>
            </a:r>
            <a:r>
              <a:rPr lang="uk-UA" sz="7200" dirty="0"/>
              <a:t>, Н. Савчук; С. </a:t>
            </a:r>
            <a:r>
              <a:rPr lang="uk-UA" sz="7200" dirty="0" err="1"/>
              <a:t>Єгоричева</a:t>
            </a:r>
            <a:r>
              <a:rPr lang="uk-UA" sz="7200" dirty="0"/>
              <a:t>, М. </a:t>
            </a:r>
            <a:r>
              <a:rPr lang="uk-UA" sz="7200" dirty="0" err="1"/>
              <a:t>Карлін</a:t>
            </a:r>
            <a:r>
              <a:rPr lang="uk-UA" sz="7200" dirty="0"/>
              <a:t>, С. </a:t>
            </a:r>
            <a:r>
              <a:rPr lang="uk-UA" sz="7200" dirty="0" err="1"/>
              <a:t>Лєонов</a:t>
            </a:r>
            <a:r>
              <a:rPr lang="uk-UA" sz="7200" dirty="0"/>
              <a:t>, Н. Павловська, Л. </a:t>
            </a:r>
            <a:r>
              <a:rPr lang="uk-UA" sz="7200" dirty="0" err="1"/>
              <a:t>Тарангул</a:t>
            </a:r>
            <a:r>
              <a:rPr lang="uk-UA" sz="7200" dirty="0"/>
              <a:t>, О. Тимошенко, В. Удовиченко, Возняк В.Г., та ін.  Попри вагомий науковий доробок учених, слід вказати на відсутність цілісного, комплексного бачення бюджетної політики із чітко визначеними цілями, завданнями, інструментами та функціональними можливостями. Значущість вирішення означених проблем зумовила на вибір теми </a:t>
            </a:r>
            <a:r>
              <a:rPr lang="uk-UA" sz="7200" dirty="0" smtClean="0"/>
              <a:t>кваліфікаційної </a:t>
            </a:r>
            <a:r>
              <a:rPr lang="uk-UA" sz="7200" dirty="0"/>
              <a:t>роботи, її мету, завдання і зміст.</a:t>
            </a:r>
            <a:endParaRPr lang="ru-RU" sz="7200" dirty="0"/>
          </a:p>
          <a:p>
            <a:endParaRPr lang="ru-RU" dirty="0"/>
          </a:p>
        </p:txBody>
      </p:sp>
    </p:spTree>
    <p:extLst>
      <p:ext uri="{BB962C8B-B14F-4D97-AF65-F5344CB8AC3E}">
        <p14:creationId xmlns:p14="http://schemas.microsoft.com/office/powerpoint/2010/main" val="3901035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58982"/>
            <a:ext cx="9601196" cy="5016886"/>
          </a:xfrm>
        </p:spPr>
        <p:txBody>
          <a:bodyPr>
            <a:normAutofit fontScale="92500" lnSpcReduction="10000"/>
          </a:bodyPr>
          <a:lstStyle/>
          <a:p>
            <a:pPr algn="just"/>
            <a:r>
              <a:rPr lang="uk-UA" b="1" dirty="0"/>
              <a:t>Метою </a:t>
            </a:r>
            <a:r>
              <a:rPr lang="uk-UA" dirty="0" smtClean="0"/>
              <a:t>кваліфікаційної роботи </a:t>
            </a:r>
            <a:r>
              <a:rPr lang="uk-UA" dirty="0"/>
              <a:t>є обґрунтування теоретичних положень та розробка практичних рекомендацій з підвищення ефективності формування та реалізації бюджетної політики в умовах фінансової децентралізації в Україні </a:t>
            </a:r>
            <a:endParaRPr lang="ru-RU" dirty="0"/>
          </a:p>
          <a:p>
            <a:pPr algn="just"/>
            <a:r>
              <a:rPr lang="uk-UA" dirty="0"/>
              <a:t>Для досягнення поставленої мети необхідно вирішити наступні </a:t>
            </a:r>
            <a:r>
              <a:rPr lang="uk-UA" b="1" dirty="0"/>
              <a:t>завдання</a:t>
            </a:r>
            <a:r>
              <a:rPr lang="uk-UA" dirty="0"/>
              <a:t>:</a:t>
            </a:r>
            <a:endParaRPr lang="ru-RU" dirty="0"/>
          </a:p>
          <a:p>
            <a:pPr lvl="0" algn="just"/>
            <a:r>
              <a:rPr lang="uk-UA" dirty="0"/>
              <a:t>розкрити економічну сутність та змістовні характеристики бюджетної політики;</a:t>
            </a:r>
            <a:endParaRPr lang="ru-RU" dirty="0"/>
          </a:p>
          <a:p>
            <a:pPr lvl="0" algn="just"/>
            <a:r>
              <a:rPr lang="uk-UA" dirty="0"/>
              <a:t>узагальнити підходи до класифікації і принципів функціонування бюджетної політики;</a:t>
            </a:r>
            <a:endParaRPr lang="ru-RU" dirty="0"/>
          </a:p>
          <a:p>
            <a:pPr lvl="0" algn="just"/>
            <a:r>
              <a:rPr lang="uk-UA" dirty="0"/>
              <a:t>охарактеризувати передумови формування та реалізації бюджетної політики в Україні;</a:t>
            </a:r>
            <a:endParaRPr lang="ru-RU" dirty="0"/>
          </a:p>
          <a:p>
            <a:pPr lvl="0" algn="just"/>
            <a:r>
              <a:rPr lang="uk-UA" dirty="0"/>
              <a:t>вивчити сучасний стан і проблеми бюджетної політики;</a:t>
            </a:r>
            <a:endParaRPr lang="ru-RU" dirty="0"/>
          </a:p>
          <a:p>
            <a:pPr lvl="0" algn="just"/>
            <a:r>
              <a:rPr lang="uk-UA" dirty="0"/>
              <a:t>запропонувати перспективні напрями вдосконалення бюджетної політики соціально-економічного розвитку регіонів України.</a:t>
            </a:r>
            <a:endParaRPr lang="ru-RU" dirty="0"/>
          </a:p>
          <a:p>
            <a:endParaRPr lang="ru-RU" dirty="0"/>
          </a:p>
        </p:txBody>
      </p:sp>
    </p:spTree>
    <p:extLst>
      <p:ext uri="{BB962C8B-B14F-4D97-AF65-F5344CB8AC3E}">
        <p14:creationId xmlns:p14="http://schemas.microsoft.com/office/powerpoint/2010/main" val="2935614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595745"/>
            <a:ext cx="9601196" cy="5280123"/>
          </a:xfrm>
        </p:spPr>
        <p:txBody>
          <a:bodyPr>
            <a:normAutofit lnSpcReduction="10000"/>
          </a:bodyPr>
          <a:lstStyle/>
          <a:p>
            <a:pPr algn="just"/>
            <a:r>
              <a:rPr lang="uk-UA" b="1" dirty="0"/>
              <a:t>Об’єктом</a:t>
            </a:r>
            <a:r>
              <a:rPr lang="uk-UA" dirty="0"/>
              <a:t> дослідження є процеси формування та реалізації бюджетної політики соціально-економічного розвитку регіонів України. </a:t>
            </a:r>
            <a:endParaRPr lang="ru-RU" dirty="0"/>
          </a:p>
          <a:p>
            <a:pPr algn="just"/>
            <a:r>
              <a:rPr lang="uk-UA" b="1" dirty="0"/>
              <a:t>Предметом</a:t>
            </a:r>
            <a:r>
              <a:rPr lang="uk-UA" dirty="0"/>
              <a:t> дослідження є теоретичні та практичні аспекти формування та реалізації бюджетної політики соціально-економічного розвитку регіонів України в умовах фінансової децентралізації.</a:t>
            </a:r>
            <a:endParaRPr lang="ru-RU" dirty="0"/>
          </a:p>
          <a:p>
            <a:pPr algn="just"/>
            <a:r>
              <a:rPr lang="uk-UA" b="1" dirty="0"/>
              <a:t>Методи дослідження</a:t>
            </a:r>
            <a:r>
              <a:rPr lang="uk-UA" dirty="0"/>
              <a:t>. В ході написання роботи застосовувалися загальнонаукові та спеціальні методи дослідження. При дослідженні теоретичних основ бюджетної політики використовувалися методи дедукції, індукції, аналізу, синтезу та системного підходу. Узагальнено підходи щодо теоретичних особливостей формування бюджетної політики, її видів та принципів. Під час узагальнення результатів проведених досліджень з метою формування висновків та пропозицій застосувався метод причинно-наслідкового зв’язку та </a:t>
            </a:r>
            <a:r>
              <a:rPr lang="uk-UA" dirty="0" err="1"/>
              <a:t>абстрактно</a:t>
            </a:r>
            <a:r>
              <a:rPr lang="uk-UA" dirty="0"/>
              <a:t>-логічний метод.</a:t>
            </a:r>
            <a:endParaRPr lang="ru-RU" dirty="0"/>
          </a:p>
          <a:p>
            <a:endParaRPr lang="ru-RU" dirty="0"/>
          </a:p>
        </p:txBody>
      </p:sp>
    </p:spTree>
    <p:extLst>
      <p:ext uri="{BB962C8B-B14F-4D97-AF65-F5344CB8AC3E}">
        <p14:creationId xmlns:p14="http://schemas.microsoft.com/office/powerpoint/2010/main" val="361616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623455"/>
            <a:ext cx="9601196" cy="5252413"/>
          </a:xfrm>
        </p:spPr>
        <p:txBody>
          <a:bodyPr/>
          <a:lstStyle/>
          <a:p>
            <a:pPr algn="just"/>
            <a:endParaRPr lang="uk-UA" b="1" dirty="0" smtClean="0"/>
          </a:p>
          <a:p>
            <a:pPr algn="just"/>
            <a:r>
              <a:rPr lang="uk-UA" sz="2800" b="1" dirty="0" smtClean="0"/>
              <a:t>Інформаційною </a:t>
            </a:r>
            <a:r>
              <a:rPr lang="uk-UA" sz="2800" b="1" dirty="0"/>
              <a:t>базою дослідження</a:t>
            </a:r>
            <a:r>
              <a:rPr lang="uk-UA" sz="2800" dirty="0"/>
              <a:t> є законодавчі та нормативні акти Верховної Ради України, Кабінету Міністрів України; матеріали й статистичні дані Міністерства фінансів України, Державної казначейської служби України, Державної служби статистики України, департаментів фінансів обласних державних адміністрацій; наукові праці провідних вітчизняних і зарубіжних учених; аналітичні розрахунки автора, виконані у процесі дослідження; ресурси мережі Інтернет.</a:t>
            </a:r>
            <a:endParaRPr lang="ru-RU" sz="2800" dirty="0"/>
          </a:p>
        </p:txBody>
      </p:sp>
    </p:spTree>
    <p:extLst>
      <p:ext uri="{BB962C8B-B14F-4D97-AF65-F5344CB8AC3E}">
        <p14:creationId xmlns:p14="http://schemas.microsoft.com/office/powerpoint/2010/main" val="19838312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67</TotalTime>
  <Words>1607</Words>
  <Application>Microsoft Office PowerPoint</Application>
  <PresentationFormat>Произвольный</PresentationFormat>
  <Paragraphs>57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Натуральные материалы</vt:lpstr>
      <vt:lpstr>Лекція.  СТРУКТУРА ВСТУПУ ДО КВАЛІФІКАЦІЙНОЇ РОБОТИ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СТРУКТУРА ВСТУПУ ДО МАГІСТЕРСЬКОЇ РОБОТИ </dc:title>
  <dc:creator>Пользователь</dc:creator>
  <cp:lastModifiedBy>User</cp:lastModifiedBy>
  <cp:revision>11</cp:revision>
  <dcterms:created xsi:type="dcterms:W3CDTF">2023-11-13T18:12:57Z</dcterms:created>
  <dcterms:modified xsi:type="dcterms:W3CDTF">2023-11-17T12:11:05Z</dcterms:modified>
</cp:coreProperties>
</file>