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2" r:id="rId3"/>
    <p:sldId id="263" r:id="rId4"/>
    <p:sldId id="264" r:id="rId5"/>
    <p:sldId id="265" r:id="rId6"/>
    <p:sldId id="269" r:id="rId7"/>
    <p:sldId id="266" r:id="rId8"/>
    <p:sldId id="267" r:id="rId9"/>
    <p:sldId id="268" r:id="rId10"/>
    <p:sldId id="270" r:id="rId11"/>
    <p:sldId id="271" r:id="rId12"/>
    <p:sldId id="272" r:id="rId13"/>
    <p:sldId id="273" r:id="rId14"/>
    <p:sldId id="275" r:id="rId15"/>
    <p:sldId id="276" r:id="rId16"/>
    <p:sldId id="294" r:id="rId17"/>
    <p:sldId id="29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FF99FF"/>
    <a:srgbClr val="66FF99"/>
    <a:srgbClr val="9900FF"/>
    <a:srgbClr val="00FFFF"/>
    <a:srgbClr val="CC99FF"/>
    <a:srgbClr val="3E303D"/>
    <a:srgbClr val="0000FF"/>
    <a:srgbClr val="0066FF"/>
    <a:srgbClr val="F53D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595"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F7C458-032A-4672-BBC1-855701EC3CB1}" type="datetimeFigureOut">
              <a:rPr lang="uk-UA" smtClean="0"/>
              <a:t>09.12.2024</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10AA95-C3DE-4870-BD4D-922B5FBE9285}" type="slidenum">
              <a:rPr lang="uk-UA" smtClean="0"/>
              <a:t>‹#›</a:t>
            </a:fld>
            <a:endParaRPr lang="uk-UA"/>
          </a:p>
        </p:txBody>
      </p:sp>
    </p:spTree>
    <p:extLst>
      <p:ext uri="{BB962C8B-B14F-4D97-AF65-F5344CB8AC3E}">
        <p14:creationId xmlns:p14="http://schemas.microsoft.com/office/powerpoint/2010/main" val="704388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fld id="{8610AA95-C3DE-4870-BD4D-922B5FBE9285}" type="slidenum">
              <a:rPr lang="uk-UA" smtClean="0"/>
              <a:t>6</a:t>
            </a:fld>
            <a:endParaRPr lang="uk-UA"/>
          </a:p>
        </p:txBody>
      </p:sp>
    </p:spTree>
    <p:extLst>
      <p:ext uri="{BB962C8B-B14F-4D97-AF65-F5344CB8AC3E}">
        <p14:creationId xmlns:p14="http://schemas.microsoft.com/office/powerpoint/2010/main" val="1646158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C60183D5-933D-444E-A901-5DB25D81DFC1}" type="datetimeFigureOut">
              <a:rPr lang="en-US" smtClean="0"/>
              <a:t>12/9/2024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FE503E3C-B9E0-4A8B-92B8-068CE2298486}" type="slidenum">
              <a:rPr lang="en-US" smtClean="0"/>
              <a:t>‹#›</a:t>
            </a:fld>
            <a:endParaRPr lang="en-US"/>
          </a:p>
        </p:txBody>
      </p:sp>
    </p:spTree>
    <p:extLst>
      <p:ext uri="{BB962C8B-B14F-4D97-AF65-F5344CB8AC3E}">
        <p14:creationId xmlns:p14="http://schemas.microsoft.com/office/powerpoint/2010/main" val="2131328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C60183D5-933D-444E-A901-5DB25D81DFC1}" type="datetimeFigureOut">
              <a:rPr lang="en-US" smtClean="0"/>
              <a:t>12/9/2024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FE503E3C-B9E0-4A8B-92B8-068CE2298486}" type="slidenum">
              <a:rPr lang="en-US" smtClean="0"/>
              <a:t>‹#›</a:t>
            </a:fld>
            <a:endParaRPr lang="en-US"/>
          </a:p>
        </p:txBody>
      </p:sp>
    </p:spTree>
    <p:extLst>
      <p:ext uri="{BB962C8B-B14F-4D97-AF65-F5344CB8AC3E}">
        <p14:creationId xmlns:p14="http://schemas.microsoft.com/office/powerpoint/2010/main" val="1096774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C60183D5-933D-444E-A901-5DB25D81DFC1}" type="datetimeFigureOut">
              <a:rPr lang="en-US" smtClean="0"/>
              <a:t>12/9/2024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FE503E3C-B9E0-4A8B-92B8-068CE2298486}" type="slidenum">
              <a:rPr lang="en-US" smtClean="0"/>
              <a:t>‹#›</a:t>
            </a:fld>
            <a:endParaRPr lang="en-US"/>
          </a:p>
        </p:txBody>
      </p:sp>
    </p:spTree>
    <p:extLst>
      <p:ext uri="{BB962C8B-B14F-4D97-AF65-F5344CB8AC3E}">
        <p14:creationId xmlns:p14="http://schemas.microsoft.com/office/powerpoint/2010/main" val="2772864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C60183D5-933D-444E-A901-5DB25D81DFC1}" type="datetimeFigureOut">
              <a:rPr lang="en-US" smtClean="0"/>
              <a:t>12/9/2024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FE503E3C-B9E0-4A8B-92B8-068CE2298486}" type="slidenum">
              <a:rPr lang="en-US" smtClean="0"/>
              <a:t>‹#›</a:t>
            </a:fld>
            <a:endParaRPr lang="en-US"/>
          </a:p>
        </p:txBody>
      </p:sp>
    </p:spTree>
    <p:extLst>
      <p:ext uri="{BB962C8B-B14F-4D97-AF65-F5344CB8AC3E}">
        <p14:creationId xmlns:p14="http://schemas.microsoft.com/office/powerpoint/2010/main" val="2068383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60183D5-933D-444E-A901-5DB25D81DFC1}" type="datetimeFigureOut">
              <a:rPr lang="en-US" smtClean="0"/>
              <a:t>12/9/2024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FE503E3C-B9E0-4A8B-92B8-068CE2298486}" type="slidenum">
              <a:rPr lang="en-US" smtClean="0"/>
              <a:t>‹#›</a:t>
            </a:fld>
            <a:endParaRPr lang="en-US"/>
          </a:p>
        </p:txBody>
      </p:sp>
    </p:spTree>
    <p:extLst>
      <p:ext uri="{BB962C8B-B14F-4D97-AF65-F5344CB8AC3E}">
        <p14:creationId xmlns:p14="http://schemas.microsoft.com/office/powerpoint/2010/main" val="2636209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C60183D5-933D-444E-A901-5DB25D81DFC1}" type="datetimeFigureOut">
              <a:rPr lang="en-US" smtClean="0"/>
              <a:t>12/9/2024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FE503E3C-B9E0-4A8B-92B8-068CE2298486}" type="slidenum">
              <a:rPr lang="en-US" smtClean="0"/>
              <a:t>‹#›</a:t>
            </a:fld>
            <a:endParaRPr lang="en-US"/>
          </a:p>
        </p:txBody>
      </p:sp>
    </p:spTree>
    <p:extLst>
      <p:ext uri="{BB962C8B-B14F-4D97-AF65-F5344CB8AC3E}">
        <p14:creationId xmlns:p14="http://schemas.microsoft.com/office/powerpoint/2010/main" val="869985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C60183D5-933D-444E-A901-5DB25D81DFC1}" type="datetimeFigureOut">
              <a:rPr lang="en-US" smtClean="0"/>
              <a:t>12/9/2024</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FE503E3C-B9E0-4A8B-92B8-068CE2298486}" type="slidenum">
              <a:rPr lang="en-US" smtClean="0"/>
              <a:t>‹#›</a:t>
            </a:fld>
            <a:endParaRPr lang="en-US"/>
          </a:p>
        </p:txBody>
      </p:sp>
    </p:spTree>
    <p:extLst>
      <p:ext uri="{BB962C8B-B14F-4D97-AF65-F5344CB8AC3E}">
        <p14:creationId xmlns:p14="http://schemas.microsoft.com/office/powerpoint/2010/main" val="3048861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C60183D5-933D-444E-A901-5DB25D81DFC1}" type="datetimeFigureOut">
              <a:rPr lang="en-US" smtClean="0"/>
              <a:t>12/9/2024</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FE503E3C-B9E0-4A8B-92B8-068CE2298486}" type="slidenum">
              <a:rPr lang="en-US" smtClean="0"/>
              <a:t>‹#›</a:t>
            </a:fld>
            <a:endParaRPr lang="en-US"/>
          </a:p>
        </p:txBody>
      </p:sp>
    </p:spTree>
    <p:extLst>
      <p:ext uri="{BB962C8B-B14F-4D97-AF65-F5344CB8AC3E}">
        <p14:creationId xmlns:p14="http://schemas.microsoft.com/office/powerpoint/2010/main" val="3008183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60183D5-933D-444E-A901-5DB25D81DFC1}" type="datetimeFigureOut">
              <a:rPr lang="en-US" smtClean="0"/>
              <a:t>12/9/2024</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FE503E3C-B9E0-4A8B-92B8-068CE2298486}" type="slidenum">
              <a:rPr lang="en-US" smtClean="0"/>
              <a:t>‹#›</a:t>
            </a:fld>
            <a:endParaRPr lang="en-US"/>
          </a:p>
        </p:txBody>
      </p:sp>
    </p:spTree>
    <p:extLst>
      <p:ext uri="{BB962C8B-B14F-4D97-AF65-F5344CB8AC3E}">
        <p14:creationId xmlns:p14="http://schemas.microsoft.com/office/powerpoint/2010/main" val="1819703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60183D5-933D-444E-A901-5DB25D81DFC1}" type="datetimeFigureOut">
              <a:rPr lang="en-US" smtClean="0"/>
              <a:t>12/9/2024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FE503E3C-B9E0-4A8B-92B8-068CE2298486}" type="slidenum">
              <a:rPr lang="en-US" smtClean="0"/>
              <a:t>‹#›</a:t>
            </a:fld>
            <a:endParaRPr lang="en-US"/>
          </a:p>
        </p:txBody>
      </p:sp>
    </p:spTree>
    <p:extLst>
      <p:ext uri="{BB962C8B-B14F-4D97-AF65-F5344CB8AC3E}">
        <p14:creationId xmlns:p14="http://schemas.microsoft.com/office/powerpoint/2010/main" val="644263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60183D5-933D-444E-A901-5DB25D81DFC1}" type="datetimeFigureOut">
              <a:rPr lang="en-US" smtClean="0"/>
              <a:t>12/9/2024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FE503E3C-B9E0-4A8B-92B8-068CE2298486}" type="slidenum">
              <a:rPr lang="en-US" smtClean="0"/>
              <a:t>‹#›</a:t>
            </a:fld>
            <a:endParaRPr lang="en-US"/>
          </a:p>
        </p:txBody>
      </p:sp>
    </p:spTree>
    <p:extLst>
      <p:ext uri="{BB962C8B-B14F-4D97-AF65-F5344CB8AC3E}">
        <p14:creationId xmlns:p14="http://schemas.microsoft.com/office/powerpoint/2010/main" val="947957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0183D5-933D-444E-A901-5DB25D81DFC1}" type="datetimeFigureOut">
              <a:rPr lang="en-US" smtClean="0"/>
              <a:t>12/9/2024</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503E3C-B9E0-4A8B-92B8-068CE2298486}" type="slidenum">
              <a:rPr lang="en-US" smtClean="0"/>
              <a:t>‹#›</a:t>
            </a:fld>
            <a:endParaRPr lang="en-US"/>
          </a:p>
        </p:txBody>
      </p:sp>
    </p:spTree>
    <p:extLst>
      <p:ext uri="{BB962C8B-B14F-4D97-AF65-F5344CB8AC3E}">
        <p14:creationId xmlns:p14="http://schemas.microsoft.com/office/powerpoint/2010/main" val="1452060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uk.wikipedia.org/wiki/%D0%91%D0%B0%D0%BD%D0%BA"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7CCC1"/>
        </a:solidFill>
        <a:effectLst/>
      </p:bgPr>
    </p:bg>
    <p:spTree>
      <p:nvGrpSpPr>
        <p:cNvPr id="1" name=""/>
        <p:cNvGrpSpPr/>
        <p:nvPr/>
      </p:nvGrpSpPr>
      <p:grpSpPr>
        <a:xfrm>
          <a:off x="0" y="0"/>
          <a:ext cx="0" cy="0"/>
          <a:chOff x="0" y="0"/>
          <a:chExt cx="0" cy="0"/>
        </a:xfrm>
      </p:grpSpPr>
      <p:sp>
        <p:nvSpPr>
          <p:cNvPr id="7" name="Заголовок 6"/>
          <p:cNvSpPr>
            <a:spLocks noGrp="1"/>
          </p:cNvSpPr>
          <p:nvPr>
            <p:ph type="ctrTitle"/>
          </p:nvPr>
        </p:nvSpPr>
        <p:spPr>
          <a:xfrm>
            <a:off x="139681" y="485226"/>
            <a:ext cx="11896725" cy="5164136"/>
          </a:xfrm>
        </p:spPr>
        <p:txBody>
          <a:bodyPr>
            <a:normAutofit/>
          </a:bodyPr>
          <a:lstStyle/>
          <a:p>
            <a:pPr algn="l"/>
            <a:r>
              <a:rPr lang="uk-UA" sz="3600" b="1" dirty="0">
                <a:latin typeface="Bookman Old Style" panose="02050604050505020204" pitchFamily="18" charset="0"/>
              </a:rPr>
              <a:t>ТЕМА 1. </a:t>
            </a:r>
            <a:r>
              <a:rPr lang="uk-UA" sz="3600" b="1" dirty="0" smtClean="0">
                <a:latin typeface="Bookman Old Style" panose="02050604050505020204" pitchFamily="18" charset="0"/>
              </a:rPr>
              <a:t>ІННОВАЦІЙНА ІНФРАСТРУКТУРА: СУТЬ ТА МІСЦЕ В ІННОВАЦІЙНІЙ СИСТЕМІ</a:t>
            </a:r>
            <a:br>
              <a:rPr lang="uk-UA" sz="3600" b="1" dirty="0" smtClean="0">
                <a:latin typeface="Bookman Old Style" panose="02050604050505020204" pitchFamily="18" charset="0"/>
              </a:rPr>
            </a:br>
            <a:r>
              <a:rPr lang="uk-UA" sz="3600" b="1" dirty="0" smtClean="0">
                <a:latin typeface="Bookman Old Style" panose="02050604050505020204" pitchFamily="18" charset="0"/>
              </a:rPr>
              <a:t/>
            </a:r>
            <a:br>
              <a:rPr lang="uk-UA" sz="3600" b="1" dirty="0" smtClean="0">
                <a:latin typeface="Bookman Old Style" panose="02050604050505020204" pitchFamily="18" charset="0"/>
              </a:rPr>
            </a:br>
            <a:r>
              <a:rPr lang="uk-UA" sz="3600" b="1" dirty="0" smtClean="0">
                <a:latin typeface="Bookman Old Style" panose="02050604050505020204" pitchFamily="18" charset="0"/>
              </a:rPr>
              <a:t>1. </a:t>
            </a:r>
            <a:r>
              <a:rPr lang="uk-UA" sz="2700" b="1" dirty="0" smtClean="0">
                <a:latin typeface="Bookman Old Style" panose="02050604050505020204" pitchFamily="18" charset="0"/>
              </a:rPr>
              <a:t>Інноваційна інфраструктура: зміст, об'єкти, властивості</a:t>
            </a:r>
            <a:br>
              <a:rPr lang="uk-UA" sz="2700" b="1" dirty="0" smtClean="0">
                <a:latin typeface="Bookman Old Style" panose="02050604050505020204" pitchFamily="18" charset="0"/>
              </a:rPr>
            </a:br>
            <a:r>
              <a:rPr lang="uk-UA" sz="2700" b="1" dirty="0" smtClean="0">
                <a:latin typeface="Bookman Old Style" panose="02050604050505020204" pitchFamily="18" charset="0"/>
              </a:rPr>
              <a:t/>
            </a:r>
            <a:br>
              <a:rPr lang="uk-UA" sz="2700" b="1" dirty="0" smtClean="0">
                <a:latin typeface="Bookman Old Style" panose="02050604050505020204" pitchFamily="18" charset="0"/>
              </a:rPr>
            </a:br>
            <a:r>
              <a:rPr lang="uk-UA" sz="2700" b="1" dirty="0" smtClean="0">
                <a:latin typeface="Bookman Old Style" panose="02050604050505020204" pitchFamily="18" charset="0"/>
              </a:rPr>
              <a:t>2. Класифікація елементів інноваційної інфраструктури за типом виконуваних функцій</a:t>
            </a:r>
            <a:br>
              <a:rPr lang="uk-UA" sz="2700" b="1" dirty="0" smtClean="0">
                <a:latin typeface="Bookman Old Style" panose="02050604050505020204" pitchFamily="18" charset="0"/>
              </a:rPr>
            </a:br>
            <a:r>
              <a:rPr lang="uk-UA" sz="2700" b="1" dirty="0" smtClean="0">
                <a:latin typeface="Bookman Old Style" panose="02050604050505020204" pitchFamily="18" charset="0"/>
              </a:rPr>
              <a:t/>
            </a:r>
            <a:br>
              <a:rPr lang="uk-UA" sz="2700" b="1" dirty="0" smtClean="0">
                <a:latin typeface="Bookman Old Style" panose="02050604050505020204" pitchFamily="18" charset="0"/>
              </a:rPr>
            </a:br>
            <a:r>
              <a:rPr lang="uk-UA" sz="2700" b="1" dirty="0" smtClean="0">
                <a:latin typeface="Bookman Old Style" panose="02050604050505020204" pitchFamily="18" charset="0"/>
              </a:rPr>
              <a:t>3. </a:t>
            </a:r>
            <a:r>
              <a:rPr lang="uk-UA" sz="2700" b="1" dirty="0">
                <a:latin typeface="Bookman Old Style" panose="02050604050505020204" pitchFamily="18" charset="0"/>
              </a:rPr>
              <a:t>Класифікація елементів інноваційної інфраструктури за </a:t>
            </a:r>
            <a:r>
              <a:rPr lang="uk-UA" sz="2700" b="1" dirty="0" smtClean="0">
                <a:latin typeface="Bookman Old Style" panose="02050604050505020204" pitchFamily="18" charset="0"/>
              </a:rPr>
              <a:t>видами інноваційної діяльності, які вони охоплюють</a:t>
            </a:r>
            <a:endParaRPr lang="uk-UA" sz="3600" b="1" dirty="0">
              <a:latin typeface="Bookman Old Style" panose="02050604050505020204" pitchFamily="18" charset="0"/>
            </a:endParaRPr>
          </a:p>
        </p:txBody>
      </p:sp>
    </p:spTree>
    <p:extLst>
      <p:ext uri="{BB962C8B-B14F-4D97-AF65-F5344CB8AC3E}">
        <p14:creationId xmlns:p14="http://schemas.microsoft.com/office/powerpoint/2010/main" val="14597980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24000">
              <a:srgbClr val="0000FF"/>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Rectangle 2"/>
          <p:cNvSpPr>
            <a:spLocks noChangeArrowheads="1"/>
          </p:cNvSpPr>
          <p:nvPr/>
        </p:nvSpPr>
        <p:spPr bwMode="auto">
          <a:xfrm>
            <a:off x="2733039" y="3837581"/>
            <a:ext cx="1631110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uk-UA"/>
          </a:p>
        </p:txBody>
      </p:sp>
      <p:sp>
        <p:nvSpPr>
          <p:cNvPr id="8" name="Rectangle 6"/>
          <p:cNvSpPr>
            <a:spLocks noChangeArrowheads="1"/>
          </p:cNvSpPr>
          <p:nvPr/>
        </p:nvSpPr>
        <p:spPr bwMode="auto">
          <a:xfrm>
            <a:off x="2854959" y="4868205"/>
            <a:ext cx="2017808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uk-UA"/>
          </a:p>
        </p:txBody>
      </p:sp>
      <p:sp>
        <p:nvSpPr>
          <p:cNvPr id="2" name="Прямоугольник 1"/>
          <p:cNvSpPr/>
          <p:nvPr/>
        </p:nvSpPr>
        <p:spPr>
          <a:xfrm>
            <a:off x="375920" y="383208"/>
            <a:ext cx="6096000" cy="2246769"/>
          </a:xfrm>
          <a:prstGeom prst="rect">
            <a:avLst/>
          </a:prstGeom>
        </p:spPr>
        <p:txBody>
          <a:bodyPr>
            <a:spAutoFit/>
          </a:bodyPr>
          <a:lstStyle/>
          <a:p>
            <a:pPr algn="just">
              <a:spcAft>
                <a:spcPts val="0"/>
              </a:spcAft>
            </a:pPr>
            <a:r>
              <a:rPr lang="uk-UA" sz="2000" b="1" dirty="0">
                <a:solidFill>
                  <a:srgbClr val="3E303D"/>
                </a:solidFill>
                <a:latin typeface="Bookman Old Style" panose="02050604050505020204" pitchFamily="18" charset="0"/>
                <a:ea typeface="Calibri" panose="020F0502020204030204" pitchFamily="34" charset="0"/>
                <a:cs typeface="Times New Roman" panose="02020603050405020304" pitchFamily="18" charset="0"/>
              </a:rPr>
              <a:t>Інфраструктура підготовки кадрів</a:t>
            </a:r>
            <a:r>
              <a:rPr lang="uk-UA" sz="2000" dirty="0">
                <a:solidFill>
                  <a:srgbClr val="3E303D"/>
                </a:solidFill>
                <a:latin typeface="Bookman Old Style" panose="02050604050505020204" pitchFamily="18" charset="0"/>
                <a:ea typeface="Calibri" panose="020F0502020204030204" pitchFamily="34" charset="0"/>
                <a:cs typeface="Times New Roman" panose="02020603050405020304" pitchFamily="18" charset="0"/>
              </a:rPr>
              <a:t> – в цій сфері існує значний комплекс проблем. Існує гостра нестача кваліфікованих наукових кадрів, що забезпечують дослідження й розробки, інженерного та середнього технічного персоналу й кваліфікованих робітників. </a:t>
            </a:r>
            <a:endParaRPr lang="uk-UA" sz="2000" dirty="0">
              <a:solidFill>
                <a:srgbClr val="3E303D"/>
              </a:solidFill>
              <a:effectLst/>
              <a:latin typeface="Bookman Old Style" panose="02050604050505020204" pitchFamily="18"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2032000" y="2866241"/>
            <a:ext cx="9784080" cy="3477875"/>
          </a:xfrm>
          <a:prstGeom prst="rect">
            <a:avLst/>
          </a:prstGeom>
        </p:spPr>
        <p:txBody>
          <a:bodyPr wrap="square">
            <a:spAutoFit/>
          </a:bodyPr>
          <a:lstStyle/>
          <a:p>
            <a:pPr algn="just"/>
            <a:r>
              <a:rPr lang="uk-UA" sz="2000" b="1" dirty="0">
                <a:solidFill>
                  <a:srgbClr val="3E303D"/>
                </a:solidFill>
                <a:latin typeface="Bookman Old Style" panose="02050604050505020204" pitchFamily="18" charset="0"/>
                <a:ea typeface="Calibri" panose="020F0502020204030204" pitchFamily="34" charset="0"/>
              </a:rPr>
              <a:t>Проблемою підприємств</a:t>
            </a:r>
            <a:r>
              <a:rPr lang="uk-UA" sz="2000" dirty="0">
                <a:solidFill>
                  <a:srgbClr val="3E303D"/>
                </a:solidFill>
                <a:latin typeface="Bookman Old Style" panose="02050604050505020204" pitchFamily="18" charset="0"/>
                <a:ea typeface="Calibri" panose="020F0502020204030204" pitchFamily="34" charset="0"/>
              </a:rPr>
              <a:t>, що випускають інноваційну продукцію, останнім часом є старіння кадрів, що є носіями ключових технологій. Величезний дефіцит кваліфікованих кадрів спостерігається в сфері збуту інноваційної продукції. У цьому зв'язку ще раз слід підкреслити роль системи консалтингу. Оскільки навчання кадрів – процес досить тривалий і інерційний, а час настання необоротних змін на багатьох підприємствах, орієнтованих на випуск наукомісткої продукції, може виявитися менше строку вирішення кадрових проблем, необхідно передбачити створення й розвиток системи консалтингу для промислових підприємств в області інноваційної діяльності, комерціалізації інновацій й просування на ринки наукомісткої продукції.</a:t>
            </a:r>
            <a:endParaRPr lang="uk-UA" sz="2000" dirty="0">
              <a:solidFill>
                <a:srgbClr val="3E303D"/>
              </a:solidFill>
              <a:latin typeface="Bookman Old Style" panose="02050604050505020204" pitchFamily="18" charset="0"/>
            </a:endParaRPr>
          </a:p>
        </p:txBody>
      </p:sp>
    </p:spTree>
    <p:extLst>
      <p:ext uri="{BB962C8B-B14F-4D97-AF65-F5344CB8AC3E}">
        <p14:creationId xmlns:p14="http://schemas.microsoft.com/office/powerpoint/2010/main" val="4897045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2400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Rectangle 2"/>
          <p:cNvSpPr>
            <a:spLocks noChangeArrowheads="1"/>
          </p:cNvSpPr>
          <p:nvPr/>
        </p:nvSpPr>
        <p:spPr bwMode="auto">
          <a:xfrm>
            <a:off x="3251200" y="3220719"/>
            <a:ext cx="552219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uk-UA"/>
          </a:p>
        </p:txBody>
      </p:sp>
      <p:sp>
        <p:nvSpPr>
          <p:cNvPr id="2" name="Прямоугольник 1"/>
          <p:cNvSpPr/>
          <p:nvPr/>
        </p:nvSpPr>
        <p:spPr>
          <a:xfrm>
            <a:off x="416560" y="321186"/>
            <a:ext cx="6096000" cy="2245679"/>
          </a:xfrm>
          <a:prstGeom prst="rect">
            <a:avLst/>
          </a:prstGeom>
        </p:spPr>
        <p:txBody>
          <a:bodyPr>
            <a:spAutoFit/>
          </a:bodyPr>
          <a:lstStyle/>
          <a:p>
            <a:pPr algn="just">
              <a:lnSpc>
                <a:spcPct val="150000"/>
              </a:lnSpc>
              <a:spcAft>
                <a:spcPts val="0"/>
              </a:spcAft>
            </a:pPr>
            <a:r>
              <a:rPr lang="uk-UA" sz="2400" b="1"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Фінансова інфраструктура</a:t>
            </a:r>
            <a:r>
              <a:rPr lang="uk-UA" sz="2400"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 включає структури, що забезпечують доступ великих і малих інноваційних підприємств до фінансових ресурсів. </a:t>
            </a:r>
            <a:endParaRPr lang="uk-UA" sz="24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3708400" y="3557677"/>
            <a:ext cx="7680960" cy="2862322"/>
          </a:xfrm>
          <a:prstGeom prst="rect">
            <a:avLst/>
          </a:prstGeom>
        </p:spPr>
        <p:txBody>
          <a:bodyPr wrap="square">
            <a:spAutoFit/>
          </a:bodyPr>
          <a:lstStyle/>
          <a:p>
            <a:pPr algn="just">
              <a:lnSpc>
                <a:spcPct val="150000"/>
              </a:lnSpc>
              <a:spcAft>
                <a:spcPts val="0"/>
              </a:spcAft>
            </a:pPr>
            <a:r>
              <a:rPr lang="uk-UA" sz="2400" dirty="0">
                <a:solidFill>
                  <a:srgbClr val="3E303D"/>
                </a:solidFill>
                <a:latin typeface="Bookman Old Style" panose="02050604050505020204" pitchFamily="18" charset="0"/>
                <a:ea typeface="Calibri" panose="020F0502020204030204" pitchFamily="34" charset="0"/>
                <a:cs typeface="Times New Roman" panose="02020603050405020304" pitchFamily="18" charset="0"/>
              </a:rPr>
              <a:t>Сюди належать бюджетні, позабюджетні, венчурні, страхові фонди, кредитно-гарантійні організації небанківського сектору, </a:t>
            </a:r>
            <a:r>
              <a:rPr lang="uk-UA" sz="2400" dirty="0">
                <a:solidFill>
                  <a:srgbClr val="3E303D"/>
                </a:solidFill>
                <a:latin typeface="Bookman Old Style" panose="02050604050505020204" pitchFamily="18" charset="0"/>
                <a:ea typeface="Calibri" panose="020F0502020204030204" pitchFamily="34" charset="0"/>
                <a:cs typeface="Times New Roman" panose="02020603050405020304" pitchFamily="18" charset="0"/>
                <a:hlinkClick r:id="rId2" tooltip="Банк"/>
              </a:rPr>
              <a:t>банки</a:t>
            </a:r>
            <a:r>
              <a:rPr lang="uk-UA" sz="2400" dirty="0">
                <a:solidFill>
                  <a:srgbClr val="3E303D"/>
                </a:solidFill>
                <a:latin typeface="Bookman Old Style" panose="02050604050505020204" pitchFamily="18" charset="0"/>
                <a:ea typeface="Calibri" panose="020F0502020204030204" pitchFamily="34" charset="0"/>
                <a:cs typeface="Times New Roman" panose="02020603050405020304" pitchFamily="18" charset="0"/>
              </a:rPr>
              <a:t>, фінансово-промислові групи, орієнтовані на інноваційну діяльність тощо.</a:t>
            </a:r>
            <a:endParaRPr lang="uk-UA" sz="2400" dirty="0">
              <a:solidFill>
                <a:srgbClr val="3E303D"/>
              </a:solidFill>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068764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5" name="Rectangle 2"/>
          <p:cNvSpPr>
            <a:spLocks noChangeArrowheads="1"/>
          </p:cNvSpPr>
          <p:nvPr/>
        </p:nvSpPr>
        <p:spPr bwMode="auto">
          <a:xfrm>
            <a:off x="1849120" y="3352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 name="Прямоугольник 1"/>
          <p:cNvSpPr/>
          <p:nvPr/>
        </p:nvSpPr>
        <p:spPr>
          <a:xfrm>
            <a:off x="337099" y="389374"/>
            <a:ext cx="4437433" cy="461665"/>
          </a:xfrm>
          <a:prstGeom prst="rect">
            <a:avLst/>
          </a:prstGeom>
        </p:spPr>
        <p:txBody>
          <a:bodyPr wrap="none">
            <a:spAutoFit/>
          </a:bodyPr>
          <a:lstStyle/>
          <a:p>
            <a:r>
              <a:rPr lang="uk-UA" sz="2400" b="1" dirty="0">
                <a:solidFill>
                  <a:srgbClr val="000000"/>
                </a:solidFill>
                <a:latin typeface="Bookman Old Style" panose="02050604050505020204" pitchFamily="18" charset="0"/>
                <a:ea typeface="Calibri" panose="020F0502020204030204" pitchFamily="34" charset="0"/>
              </a:rPr>
              <a:t>Збутова інфраструктура</a:t>
            </a:r>
            <a:r>
              <a:rPr lang="uk-UA" sz="2400" dirty="0">
                <a:solidFill>
                  <a:srgbClr val="000000"/>
                </a:solidFill>
                <a:latin typeface="Bookman Old Style" panose="02050604050505020204" pitchFamily="18" charset="0"/>
                <a:ea typeface="Calibri" panose="020F0502020204030204" pitchFamily="34" charset="0"/>
              </a:rPr>
              <a:t>.</a:t>
            </a:r>
            <a:endParaRPr lang="uk-UA" sz="2400" dirty="0">
              <a:latin typeface="Bookman Old Style" panose="02050604050505020204" pitchFamily="18" charset="0"/>
            </a:endParaRPr>
          </a:p>
        </p:txBody>
      </p:sp>
      <p:sp>
        <p:nvSpPr>
          <p:cNvPr id="3" name="Прямоугольник 2"/>
          <p:cNvSpPr/>
          <p:nvPr/>
        </p:nvSpPr>
        <p:spPr>
          <a:xfrm>
            <a:off x="2987040" y="1783139"/>
            <a:ext cx="8544560" cy="3139321"/>
          </a:xfrm>
          <a:prstGeom prst="rect">
            <a:avLst/>
          </a:prstGeom>
        </p:spPr>
        <p:txBody>
          <a:bodyPr wrap="square">
            <a:spAutoFit/>
          </a:bodyPr>
          <a:lstStyle/>
          <a:p>
            <a:pPr indent="360000" algn="just"/>
            <a:r>
              <a:rPr lang="uk-UA" dirty="0">
                <a:solidFill>
                  <a:srgbClr val="000000"/>
                </a:solidFill>
                <a:latin typeface="Bookman Old Style" panose="02050604050505020204" pitchFamily="18" charset="0"/>
                <a:ea typeface="Calibri" panose="020F0502020204030204" pitchFamily="34" charset="0"/>
              </a:rPr>
              <a:t>Збут – один із ключових факторів конкурентоспроможності сучасного підприємства. Класичні методи просування, характерні для традиційної продукції, погано працюють для інноваційної продукції, характеристики й споживчі властивості на перших етапах просування не знайомі потенційним покупцям. Одним зі шляхів розв'язку цієї проблеми є створення структур колективного виходу на ринки (за аналогією з радянськими зовнішньоторговельними організаціями, що обслуговували експорт галузей). Необхідно розбудовувати й інші методи просування, що існують у цей час: через виставочну діяльність, професійні об'єднання підприємств, посередницькі фірми й систему консалтингових і маркетингових фірм.</a:t>
            </a:r>
            <a:endParaRPr lang="uk-UA" dirty="0">
              <a:latin typeface="Bookman Old Style" panose="02050604050505020204" pitchFamily="18" charset="0"/>
            </a:endParaRPr>
          </a:p>
        </p:txBody>
      </p:sp>
    </p:spTree>
    <p:extLst>
      <p:ext uri="{BB962C8B-B14F-4D97-AF65-F5344CB8AC3E}">
        <p14:creationId xmlns:p14="http://schemas.microsoft.com/office/powerpoint/2010/main" val="26051332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24000">
              <a:srgbClr val="00FFFF"/>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Прямоугольник 1"/>
          <p:cNvSpPr/>
          <p:nvPr/>
        </p:nvSpPr>
        <p:spPr>
          <a:xfrm>
            <a:off x="193040" y="371986"/>
            <a:ext cx="9702800" cy="2677656"/>
          </a:xfrm>
          <a:prstGeom prst="rect">
            <a:avLst/>
          </a:prstGeom>
        </p:spPr>
        <p:txBody>
          <a:bodyPr wrap="square">
            <a:spAutoFit/>
          </a:bodyPr>
          <a:lstStyle/>
          <a:p>
            <a:pPr indent="360000" algn="just">
              <a:spcAft>
                <a:spcPts val="0"/>
              </a:spcAft>
            </a:pPr>
            <a:r>
              <a:rPr lang="uk-UA" sz="2400"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Також до інноваційної інфраструктури відносять </a:t>
            </a:r>
            <a:endParaRPr lang="uk-UA" sz="2400" dirty="0">
              <a:latin typeface="Bookman Old Style" panose="02050604050505020204" pitchFamily="18" charset="0"/>
              <a:ea typeface="Calibri" panose="020F0502020204030204" pitchFamily="34" charset="0"/>
              <a:cs typeface="Times New Roman" panose="02020603050405020304" pitchFamily="18" charset="0"/>
            </a:endParaRPr>
          </a:p>
          <a:p>
            <a:pPr marL="342900" lvl="0" indent="360000" algn="just">
              <a:spcAft>
                <a:spcPts val="0"/>
              </a:spcAft>
              <a:buFont typeface="Symbol" panose="05050102010706020507" pitchFamily="18" charset="2"/>
              <a:buChar char=""/>
            </a:pPr>
            <a:r>
              <a:rPr lang="uk-UA" sz="2400"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підсистему інноваційної та науково-технічної експертизи; </a:t>
            </a:r>
            <a:endParaRPr lang="uk-UA" sz="2400" dirty="0" smtClean="0">
              <a:solidFill>
                <a:srgbClr val="000000"/>
              </a:solidFill>
              <a:latin typeface="Bookman Old Style" panose="02050604050505020204" pitchFamily="18" charset="0"/>
              <a:ea typeface="Calibri" panose="020F0502020204030204" pitchFamily="34" charset="0"/>
              <a:cs typeface="Times New Roman" panose="02020603050405020304" pitchFamily="18" charset="0"/>
            </a:endParaRPr>
          </a:p>
          <a:p>
            <a:pPr marL="342900" indent="360000" algn="just">
              <a:buFont typeface="Symbol" panose="05050102010706020507" pitchFamily="18" charset="2"/>
              <a:buChar char=""/>
            </a:pPr>
            <a:r>
              <a:rPr lang="uk-UA" sz="2400" dirty="0">
                <a:latin typeface="Bookman Old Style" panose="02050604050505020204" pitchFamily="18" charset="0"/>
              </a:rPr>
              <a:t>патентування та ліцензування; </a:t>
            </a:r>
            <a:endParaRPr lang="uk-UA" sz="2400" dirty="0" smtClean="0">
              <a:latin typeface="Bookman Old Style" panose="02050604050505020204" pitchFamily="18" charset="0"/>
            </a:endParaRPr>
          </a:p>
          <a:p>
            <a:pPr marL="342900" indent="360000" algn="just">
              <a:buFont typeface="Symbol" panose="05050102010706020507" pitchFamily="18" charset="2"/>
              <a:buChar char=""/>
            </a:pPr>
            <a:r>
              <a:rPr lang="uk-UA" sz="2400" dirty="0" smtClean="0">
                <a:latin typeface="Bookman Old Style" panose="02050604050505020204" pitchFamily="18" charset="0"/>
              </a:rPr>
              <a:t>оцінки</a:t>
            </a:r>
            <a:r>
              <a:rPr lang="uk-UA" sz="2400" dirty="0">
                <a:latin typeface="Bookman Old Style" panose="02050604050505020204" pitchFamily="18" charset="0"/>
              </a:rPr>
              <a:t>, захисту й використання інтелектуальної власності; </a:t>
            </a:r>
            <a:endParaRPr lang="uk-UA" sz="2400" dirty="0" smtClean="0">
              <a:latin typeface="Bookman Old Style" panose="02050604050505020204" pitchFamily="18" charset="0"/>
            </a:endParaRPr>
          </a:p>
          <a:p>
            <a:pPr marL="342900" indent="360000" algn="just">
              <a:buFont typeface="Symbol" panose="05050102010706020507" pitchFamily="18" charset="2"/>
              <a:buChar char=""/>
            </a:pPr>
            <a:r>
              <a:rPr lang="uk-UA" sz="2400" dirty="0" smtClean="0">
                <a:latin typeface="Bookman Old Style" panose="02050604050505020204" pitchFamily="18" charset="0"/>
              </a:rPr>
              <a:t>підсистему </a:t>
            </a:r>
            <a:r>
              <a:rPr lang="uk-UA" sz="2400" dirty="0">
                <a:latin typeface="Bookman Old Style" panose="02050604050505020204" pitchFamily="18" charset="0"/>
              </a:rPr>
              <a:t>сертифікації, стандартизації й акредитації</a:t>
            </a:r>
            <a:r>
              <a:rPr lang="uk-UA" sz="2400" dirty="0" smtClean="0">
                <a:latin typeface="Bookman Old Style" panose="02050604050505020204" pitchFamily="18" charset="0"/>
              </a:rPr>
              <a:t>.</a:t>
            </a:r>
            <a:endParaRPr lang="uk-UA" sz="24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3241040" y="3908728"/>
            <a:ext cx="8371840" cy="1631216"/>
          </a:xfrm>
          <a:prstGeom prst="rect">
            <a:avLst/>
          </a:prstGeom>
        </p:spPr>
        <p:txBody>
          <a:bodyPr wrap="square">
            <a:spAutoFit/>
          </a:bodyPr>
          <a:lstStyle/>
          <a:p>
            <a:pPr indent="360000" algn="just">
              <a:spcAft>
                <a:spcPts val="0"/>
              </a:spcAft>
            </a:pPr>
            <a:r>
              <a:rPr lang="uk-UA" sz="2000" dirty="0">
                <a:solidFill>
                  <a:srgbClr val="000000"/>
                </a:solidFill>
                <a:latin typeface="Bookman Old Style" panose="02050604050505020204" pitchFamily="18" charset="0"/>
                <a:ea typeface="Times New Roman" panose="02020603050405020304" pitchFamily="18" charset="0"/>
              </a:rPr>
              <a:t>Кожна з цих підсистем інноваційної інфраструктури має власні механізми реалізації своїх функцій і відповідні організаційні структури у вигляді спеціалізованих інноваційних підприємств, закладів чи організацій, які забезпечують функціонування цих механізмів.</a:t>
            </a:r>
            <a:endParaRPr lang="uk-UA" sz="2000" dirty="0">
              <a:effectLst/>
              <a:latin typeface="Bookman Old Style" panose="02050604050505020204" pitchFamily="18" charset="0"/>
              <a:ea typeface="Times New Roman" panose="02020603050405020304" pitchFamily="18" charset="0"/>
            </a:endParaRPr>
          </a:p>
        </p:txBody>
      </p:sp>
    </p:spTree>
    <p:extLst>
      <p:ext uri="{BB962C8B-B14F-4D97-AF65-F5344CB8AC3E}">
        <p14:creationId xmlns:p14="http://schemas.microsoft.com/office/powerpoint/2010/main" val="8892862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24000">
              <a:srgbClr val="9900FF"/>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1869440" y="5293359"/>
            <a:ext cx="2274982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uk-UA"/>
          </a:p>
        </p:txBody>
      </p:sp>
      <p:sp>
        <p:nvSpPr>
          <p:cNvPr id="2" name="Прямоугольник 1"/>
          <p:cNvSpPr/>
          <p:nvPr/>
        </p:nvSpPr>
        <p:spPr>
          <a:xfrm>
            <a:off x="111760" y="362635"/>
            <a:ext cx="6583680" cy="1569660"/>
          </a:xfrm>
          <a:prstGeom prst="rect">
            <a:avLst/>
          </a:prstGeom>
        </p:spPr>
        <p:txBody>
          <a:bodyPr wrap="square">
            <a:spAutoFit/>
          </a:bodyPr>
          <a:lstStyle/>
          <a:p>
            <a:pPr algn="ctr"/>
            <a:r>
              <a:rPr lang="uk-UA" sz="2400" b="1" dirty="0" smtClean="0">
                <a:solidFill>
                  <a:srgbClr val="000000"/>
                </a:solidFill>
                <a:latin typeface="Bookman Old Style" panose="02050604050505020204" pitchFamily="18" charset="0"/>
                <a:ea typeface="Times New Roman" panose="02020603050405020304" pitchFamily="18" charset="0"/>
              </a:rPr>
              <a:t>3. Класифікація </a:t>
            </a:r>
            <a:r>
              <a:rPr lang="uk-UA" sz="2400" b="1" dirty="0">
                <a:solidFill>
                  <a:srgbClr val="000000"/>
                </a:solidFill>
                <a:latin typeface="Bookman Old Style" panose="02050604050505020204" pitchFamily="18" charset="0"/>
                <a:ea typeface="Times New Roman" panose="02020603050405020304" pitchFamily="18" charset="0"/>
              </a:rPr>
              <a:t>елементів інноваційної інфраструктури за видами інноваційної діяльності, які вони охоплюють</a:t>
            </a:r>
            <a:endParaRPr lang="uk-UA" sz="2400" dirty="0">
              <a:latin typeface="Bookman Old Style" panose="02050604050505020204" pitchFamily="18" charset="0"/>
            </a:endParaRPr>
          </a:p>
        </p:txBody>
      </p:sp>
      <p:sp>
        <p:nvSpPr>
          <p:cNvPr id="3" name="Прямоугольник 2"/>
          <p:cNvSpPr/>
          <p:nvPr/>
        </p:nvSpPr>
        <p:spPr>
          <a:xfrm>
            <a:off x="1442720" y="3026931"/>
            <a:ext cx="10505440" cy="3323987"/>
          </a:xfrm>
          <a:prstGeom prst="rect">
            <a:avLst/>
          </a:prstGeom>
        </p:spPr>
        <p:txBody>
          <a:bodyPr wrap="square">
            <a:spAutoFit/>
          </a:bodyPr>
          <a:lstStyle/>
          <a:p>
            <a:pPr algn="just">
              <a:lnSpc>
                <a:spcPct val="150000"/>
              </a:lnSpc>
              <a:spcAft>
                <a:spcPts val="0"/>
              </a:spcAft>
            </a:pPr>
            <a:r>
              <a:rPr lang="uk-UA" sz="2000"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За видами і специфікою наукової та інноваційної діяльності усі організаційні структури інноваційної діяльності можна поділити на </a:t>
            </a:r>
            <a:r>
              <a:rPr lang="uk-UA"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три групи</a:t>
            </a:r>
            <a:r>
              <a:rPr lang="uk-UA" sz="2000"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a:t>
            </a:r>
            <a:endParaRPr lang="uk-UA" sz="2000" dirty="0">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uk-UA" sz="2000"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 наукові організації, що створюють і реалізують новації;</a:t>
            </a:r>
            <a:endParaRPr lang="uk-UA" sz="2000" dirty="0">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uk-UA" sz="2000"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 ринкові суб’єкти інноваційної діяльності, що доопрацьовують, виробляють та реалізують інновації;</a:t>
            </a:r>
            <a:endParaRPr lang="uk-UA" sz="2000" dirty="0">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uk-UA" sz="2000"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 організаційні структури інтеграції науки та виробництва, що скорочують період від виникнення ідеї до її практичного використання.</a:t>
            </a:r>
            <a:endParaRPr lang="uk-UA" sz="20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01415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24000">
              <a:srgbClr val="66FF99"/>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Прямоугольник 3"/>
          <p:cNvSpPr/>
          <p:nvPr/>
        </p:nvSpPr>
        <p:spPr>
          <a:xfrm>
            <a:off x="91440" y="955655"/>
            <a:ext cx="8310880" cy="1200329"/>
          </a:xfrm>
          <a:prstGeom prst="rect">
            <a:avLst/>
          </a:prstGeom>
        </p:spPr>
        <p:txBody>
          <a:bodyPr wrap="square">
            <a:spAutoFit/>
          </a:bodyPr>
          <a:lstStyle/>
          <a:p>
            <a:pPr algn="ctr"/>
            <a:r>
              <a:rPr lang="uk-UA" sz="2400" b="1" dirty="0">
                <a:solidFill>
                  <a:srgbClr val="000000"/>
                </a:solidFill>
                <a:latin typeface="Bookman Old Style" panose="02050604050505020204" pitchFamily="18" charset="0"/>
                <a:ea typeface="Times New Roman" panose="02020603050405020304" pitchFamily="18" charset="0"/>
              </a:rPr>
              <a:t>За часом залучення до інноваційного процесу та підходом до вибору інновацій, ринкові суб’єкти поділяють на чотири категорії:</a:t>
            </a:r>
            <a:endParaRPr lang="uk-UA" sz="2400" dirty="0">
              <a:latin typeface="Bookman Old Style" panose="02050604050505020204" pitchFamily="18" charset="0"/>
            </a:endParaRPr>
          </a:p>
        </p:txBody>
      </p:sp>
      <p:sp>
        <p:nvSpPr>
          <p:cNvPr id="5" name="Прямоугольник 4"/>
          <p:cNvSpPr/>
          <p:nvPr/>
        </p:nvSpPr>
        <p:spPr>
          <a:xfrm>
            <a:off x="4866640" y="3014851"/>
            <a:ext cx="6096000" cy="2308324"/>
          </a:xfrm>
          <a:prstGeom prst="rect">
            <a:avLst/>
          </a:prstGeom>
        </p:spPr>
        <p:txBody>
          <a:bodyPr>
            <a:spAutoFit/>
          </a:bodyPr>
          <a:lstStyle/>
          <a:p>
            <a:pPr marL="342900" lvl="0" indent="-342900" algn="just">
              <a:lnSpc>
                <a:spcPct val="150000"/>
              </a:lnSpc>
              <a:spcAft>
                <a:spcPts val="0"/>
              </a:spcAft>
              <a:buFont typeface="Arial" panose="020B0604020202020204" pitchFamily="34" charset="0"/>
              <a:buChar char="•"/>
              <a:tabLst>
                <a:tab pos="457200" algn="l"/>
              </a:tabLst>
            </a:pPr>
            <a:r>
              <a:rPr lang="uk-UA" sz="2400" b="1" dirty="0" smtClean="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ЕКСПЛЕРЕНТИ;</a:t>
            </a:r>
          </a:p>
          <a:p>
            <a:pPr marL="342900" lvl="0" indent="-342900" algn="just">
              <a:lnSpc>
                <a:spcPct val="150000"/>
              </a:lnSpc>
              <a:spcAft>
                <a:spcPts val="0"/>
              </a:spcAft>
              <a:buFont typeface="Arial" panose="020B0604020202020204" pitchFamily="34" charset="0"/>
              <a:buChar char="•"/>
              <a:tabLst>
                <a:tab pos="457200" algn="l"/>
              </a:tabLst>
            </a:pPr>
            <a:r>
              <a:rPr lang="uk-UA" sz="2400" b="1" dirty="0" smtClean="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ВІОЛЕНТИ</a:t>
            </a:r>
            <a:r>
              <a:rPr lang="uk-UA" sz="2400" dirty="0" smtClean="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a:t>
            </a:r>
          </a:p>
          <a:p>
            <a:pPr marL="342900" lvl="0" indent="-342900" algn="just">
              <a:lnSpc>
                <a:spcPct val="150000"/>
              </a:lnSpc>
              <a:spcAft>
                <a:spcPts val="0"/>
              </a:spcAft>
              <a:buFont typeface="Arial" panose="020B0604020202020204" pitchFamily="34" charset="0"/>
              <a:buChar char="•"/>
              <a:tabLst>
                <a:tab pos="457200" algn="l"/>
              </a:tabLst>
            </a:pPr>
            <a:r>
              <a:rPr lang="uk-UA" sz="2400" b="1" dirty="0" smtClean="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ПАТІЄНТИ;</a:t>
            </a:r>
            <a:r>
              <a:rPr lang="uk-UA" sz="2400" dirty="0" smtClean="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 </a:t>
            </a:r>
          </a:p>
          <a:p>
            <a:pPr marL="342900" lvl="0" indent="-342900" algn="just">
              <a:lnSpc>
                <a:spcPct val="150000"/>
              </a:lnSpc>
              <a:spcAft>
                <a:spcPts val="0"/>
              </a:spcAft>
              <a:buFont typeface="Arial" panose="020B0604020202020204" pitchFamily="34" charset="0"/>
              <a:buChar char="•"/>
              <a:tabLst>
                <a:tab pos="457200" algn="l"/>
              </a:tabLst>
            </a:pPr>
            <a:r>
              <a:rPr lang="uk-UA" sz="2400" b="1" dirty="0" smtClean="0">
                <a:solidFill>
                  <a:srgbClr val="000000"/>
                </a:solidFill>
                <a:latin typeface="Bookman Old Style" panose="02050604050505020204" pitchFamily="18" charset="0"/>
                <a:ea typeface="Times New Roman" panose="02020603050405020304" pitchFamily="18" charset="0"/>
              </a:rPr>
              <a:t>КОМУТАНТИ.</a:t>
            </a:r>
            <a:endParaRPr lang="uk-UA" sz="2400" dirty="0">
              <a:latin typeface="Bookman Old Style" panose="02050604050505020204" pitchFamily="18" charset="0"/>
            </a:endParaRPr>
          </a:p>
        </p:txBody>
      </p:sp>
    </p:spTree>
    <p:extLst>
      <p:ext uri="{BB962C8B-B14F-4D97-AF65-F5344CB8AC3E}">
        <p14:creationId xmlns:p14="http://schemas.microsoft.com/office/powerpoint/2010/main" val="614641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F53DCE"/>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2908830" y="266934"/>
            <a:ext cx="6783810" cy="6431265"/>
          </a:xfrm>
          <a:prstGeom prst="rect">
            <a:avLst/>
          </a:prstGeom>
        </p:spPr>
      </p:pic>
    </p:spTree>
    <p:extLst>
      <p:ext uri="{BB962C8B-B14F-4D97-AF65-F5344CB8AC3E}">
        <p14:creationId xmlns:p14="http://schemas.microsoft.com/office/powerpoint/2010/main" val="706496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78500">
              <a:srgbClr val="B5D2EC"/>
            </a:gs>
            <a:gs pos="0">
              <a:srgbClr val="CC00CC"/>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6133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F53DCE"/>
        </a:solidFill>
        <a:effectLst/>
      </p:bgPr>
    </p:bg>
    <p:spTree>
      <p:nvGrpSpPr>
        <p:cNvPr id="1" name=""/>
        <p:cNvGrpSpPr/>
        <p:nvPr/>
      </p:nvGrpSpPr>
      <p:grpSpPr>
        <a:xfrm>
          <a:off x="0" y="0"/>
          <a:ext cx="0" cy="0"/>
          <a:chOff x="0" y="0"/>
          <a:chExt cx="0" cy="0"/>
        </a:xfrm>
      </p:grpSpPr>
      <p:sp>
        <p:nvSpPr>
          <p:cNvPr id="2" name="Прямоугольник 1"/>
          <p:cNvSpPr/>
          <p:nvPr/>
        </p:nvSpPr>
        <p:spPr>
          <a:xfrm>
            <a:off x="295746" y="207827"/>
            <a:ext cx="6096000" cy="738664"/>
          </a:xfrm>
          <a:prstGeom prst="rect">
            <a:avLst/>
          </a:prstGeom>
        </p:spPr>
        <p:txBody>
          <a:bodyPr>
            <a:spAutoFit/>
          </a:bodyPr>
          <a:lstStyle/>
          <a:p>
            <a:r>
              <a:rPr lang="uk-UA" sz="2400" b="1" dirty="0">
                <a:latin typeface="Bookman Old Style" panose="02050604050505020204" pitchFamily="18" charset="0"/>
              </a:rPr>
              <a:t>1. </a:t>
            </a:r>
            <a:r>
              <a:rPr lang="uk-UA" b="1" dirty="0">
                <a:latin typeface="Bookman Old Style" panose="02050604050505020204" pitchFamily="18" charset="0"/>
              </a:rPr>
              <a:t>Інноваційна інфраструктура: зміст, об'єкти, властивості</a:t>
            </a:r>
            <a:endParaRPr lang="uk-UA" dirty="0"/>
          </a:p>
        </p:txBody>
      </p:sp>
      <p:sp>
        <p:nvSpPr>
          <p:cNvPr id="3" name="Прямоугольник 2"/>
          <p:cNvSpPr/>
          <p:nvPr/>
        </p:nvSpPr>
        <p:spPr>
          <a:xfrm>
            <a:off x="2643612" y="1168099"/>
            <a:ext cx="9297909" cy="2169825"/>
          </a:xfrm>
          <a:prstGeom prst="rect">
            <a:avLst/>
          </a:prstGeom>
        </p:spPr>
        <p:txBody>
          <a:bodyPr wrap="square">
            <a:spAutoFit/>
          </a:bodyPr>
          <a:lstStyle/>
          <a:p>
            <a:pPr algn="just">
              <a:lnSpc>
                <a:spcPct val="150000"/>
              </a:lnSpc>
              <a:spcAft>
                <a:spcPts val="0"/>
              </a:spcAft>
            </a:pPr>
            <a:r>
              <a:rPr lang="uk-UA"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Інноваційна інфраструктура – </a:t>
            </a:r>
            <a:r>
              <a:rPr lang="uk-UA"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сукупність підприємств, організацій, установ, їх об’єднань, асоціацій будь-якої форми власності, що надають послуги із забезпечення інноваційної діяльності (фінансові, консалтингові, маркетингові, інформаційно-комунікативні, юридичні, освітні тощо)</a:t>
            </a:r>
            <a:r>
              <a:rPr lang="uk-UA"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uk-UA" sz="1400" dirty="0">
              <a:latin typeface="Calibri" panose="020F0502020204030204" pitchFamily="34" charset="0"/>
              <a:ea typeface="Calibri" panose="020F0502020204030204" pitchFamily="34" charset="0"/>
              <a:cs typeface="Times New Roman" panose="02020603050405020304" pitchFamily="18" charset="0"/>
            </a:endParaRPr>
          </a:p>
          <a:p>
            <a:pPr algn="r">
              <a:lnSpc>
                <a:spcPct val="150000"/>
              </a:lnSpc>
              <a:spcAft>
                <a:spcPts val="0"/>
              </a:spcAft>
            </a:pPr>
            <a:r>
              <a:rPr lang="uk-UA"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Закон України «Про інноваційну діяльність»</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295746" y="4255811"/>
            <a:ext cx="10052364" cy="2169825"/>
          </a:xfrm>
          <a:prstGeom prst="rect">
            <a:avLst/>
          </a:prstGeom>
        </p:spPr>
        <p:txBody>
          <a:bodyPr wrap="square">
            <a:spAutoFit/>
          </a:bodyPr>
          <a:lstStyle/>
          <a:p>
            <a:pPr algn="just">
              <a:lnSpc>
                <a:spcPct val="150000"/>
              </a:lnSpc>
              <a:spcAft>
                <a:spcPts val="0"/>
              </a:spcAft>
            </a:pPr>
            <a:r>
              <a:rPr lang="uk-UA"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Інфраструктура інноваційної діяльності (інноваційна інфраструктура</a:t>
            </a:r>
            <a:r>
              <a:rPr lang="uk-UA"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є підсистемою національної інноваційної системи, що виникла внаслідок інституціонального оформлення відносин із рештою суб’єктів діяльності із створення загальних умов реалізації інноваційного процесу через надання йому специфічних послуг. Вона забезпечує організаційну, правову та економічну підтримку інноваційної діяльності на різних рівнях і в різних формах.</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68388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24000">
              <a:srgbClr val="FF99FF"/>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Прямоугольник 1"/>
          <p:cNvSpPr/>
          <p:nvPr/>
        </p:nvSpPr>
        <p:spPr>
          <a:xfrm>
            <a:off x="264160" y="130270"/>
            <a:ext cx="6096000" cy="3000821"/>
          </a:xfrm>
          <a:prstGeom prst="rect">
            <a:avLst/>
          </a:prstGeom>
        </p:spPr>
        <p:txBody>
          <a:bodyPr>
            <a:spAutoFit/>
          </a:bodyPr>
          <a:lstStyle/>
          <a:p>
            <a:pPr algn="just">
              <a:lnSpc>
                <a:spcPct val="150000"/>
              </a:lnSpc>
              <a:spcAft>
                <a:spcPts val="0"/>
              </a:spcAft>
            </a:pPr>
            <a:r>
              <a:rPr lang="uk-UA"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Національна інноваційна система</a:t>
            </a:r>
            <a:r>
              <a:rPr lang="uk-UA"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являє собою сукупність взаємопов’язаних організацій (структур), а також комплекс інституційних, правових та економічних заходів щодо стимулювання інноваційних технологічних змін у країні для забезпечення національних стратегічних переваг і ефективної міжнародної конкурентоспроможності як на внутрішньому, так і на світовому ринках.</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5659120" y="3690819"/>
            <a:ext cx="6096000" cy="2585323"/>
          </a:xfrm>
          <a:prstGeom prst="rect">
            <a:avLst/>
          </a:prstGeom>
        </p:spPr>
        <p:txBody>
          <a:bodyPr>
            <a:spAutoFit/>
          </a:bodyPr>
          <a:lstStyle/>
          <a:p>
            <a:pPr algn="just">
              <a:lnSpc>
                <a:spcPct val="150000"/>
              </a:lnSpc>
              <a:spcAft>
                <a:spcPts val="0"/>
              </a:spcAft>
            </a:pPr>
            <a:r>
              <a:rPr lang="uk-UA"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Інноваційна інфраструктура є одним з базових понять інноваційної економіки. Та незважаючи на це, на цей час немає чіткого визначення нормативно-правовими актами України всіх елементів ринкової інноваційної інфраструктури, що можуть бути за призначенням віднесені до групи об'єктів підтримки інноваційної діяльності.</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01488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2400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Прямоугольник 1"/>
          <p:cNvSpPr/>
          <p:nvPr/>
        </p:nvSpPr>
        <p:spPr>
          <a:xfrm>
            <a:off x="162560" y="82957"/>
            <a:ext cx="9337040" cy="1338828"/>
          </a:xfrm>
          <a:prstGeom prst="rect">
            <a:avLst/>
          </a:prstGeom>
        </p:spPr>
        <p:txBody>
          <a:bodyPr wrap="square">
            <a:spAutoFit/>
          </a:bodyPr>
          <a:lstStyle/>
          <a:p>
            <a:pPr algn="just">
              <a:lnSpc>
                <a:spcPct val="150000"/>
              </a:lnSpc>
              <a:spcAft>
                <a:spcPts val="0"/>
              </a:spcAft>
            </a:pPr>
            <a:r>
              <a:rPr lang="uk-UA"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практиці міжнародних і вітчизняних установ, що працюють у сфері інноваційної діяльності, широко використовуються наступні поняття щодо визначення інноваційної інфраструктури.</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1381760" y="1533545"/>
            <a:ext cx="10708640" cy="3000821"/>
          </a:xfrm>
          <a:prstGeom prst="rect">
            <a:avLst/>
          </a:prstGeom>
        </p:spPr>
        <p:txBody>
          <a:bodyPr wrap="square">
            <a:spAutoFit/>
          </a:bodyPr>
          <a:lstStyle/>
          <a:p>
            <a:pPr algn="just">
              <a:lnSpc>
                <a:spcPct val="150000"/>
              </a:lnSpc>
              <a:spcAft>
                <a:spcPts val="0"/>
              </a:spcAft>
            </a:pPr>
            <a:r>
              <a:rPr lang="uk-UA"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Інфраструктура інноваційної діяльності</a:t>
            </a:r>
            <a:r>
              <a:rPr lang="uk-UA"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сукупність суб'єктів інноваційної діяльності, що забезпечують умови, необхідні для здійснення інноваційної діяльності й функціонування інноваційних процесів. </a:t>
            </a:r>
            <a:endParaRPr lang="uk-UA"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uk-UA"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Вона охоплює увесь необхідний спектр державних і приватних установ та організацій, які забезпечують розвиток і підтримку всіх стадій інноваційного циклу. До інноваційної інфраструктури відносять підприємства, організації, установи, їх об'єднання, асоціації будь-якої форми власності, що надають послуги із забезпечення інноваційної діяльності (фінансові, консалтингові, маркетингові, інформаційно-комунікативні, юридичні, освітні тощо).</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294640" y="4884271"/>
            <a:ext cx="9946640" cy="1754326"/>
          </a:xfrm>
          <a:prstGeom prst="rect">
            <a:avLst/>
          </a:prstGeom>
        </p:spPr>
        <p:txBody>
          <a:bodyPr wrap="square">
            <a:spAutoFit/>
          </a:bodyPr>
          <a:lstStyle/>
          <a:p>
            <a:pPr algn="just">
              <a:lnSpc>
                <a:spcPct val="150000"/>
              </a:lnSpc>
              <a:spcAft>
                <a:spcPts val="0"/>
              </a:spcAft>
            </a:pPr>
            <a:r>
              <a:rPr lang="uk-UA"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Також </a:t>
            </a:r>
            <a:r>
              <a:rPr lang="uk-UA"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інноваційну інфраструктуру</a:t>
            </a:r>
            <a:r>
              <a:rPr lang="uk-UA"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можна розуміти як сукупність взаємопов’язаних і взаємодіючих організацій та структур, необхідних і достатніх для ефективного здійснення інноваційної діяльності та реалізації нововведень, що об’єднує організації різних видів (державні, наукові та дослідні установи, виробничі підприємства, інвесторів, посередників).</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92823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24000">
              <a:srgbClr val="0066FF"/>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7" name="Rectangle 2"/>
          <p:cNvSpPr>
            <a:spLocks noChangeArrowheads="1"/>
          </p:cNvSpPr>
          <p:nvPr/>
        </p:nvSpPr>
        <p:spPr bwMode="auto">
          <a:xfrm>
            <a:off x="457199" y="3723727"/>
            <a:ext cx="2635794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uk-UA"/>
          </a:p>
        </p:txBody>
      </p:sp>
      <p:sp>
        <p:nvSpPr>
          <p:cNvPr id="2" name="Прямоугольник 1"/>
          <p:cNvSpPr/>
          <p:nvPr/>
        </p:nvSpPr>
        <p:spPr>
          <a:xfrm>
            <a:off x="121920" y="122535"/>
            <a:ext cx="4998720" cy="1200329"/>
          </a:xfrm>
          <a:prstGeom prst="rect">
            <a:avLst/>
          </a:prstGeom>
        </p:spPr>
        <p:txBody>
          <a:bodyPr wrap="square">
            <a:spAutoFit/>
          </a:bodyPr>
          <a:lstStyle/>
          <a:p>
            <a:pPr algn="just">
              <a:spcAft>
                <a:spcPts val="0"/>
              </a:spcAft>
            </a:pPr>
            <a:r>
              <a:rPr lang="uk-UA" sz="24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До об'єктів інфраструктури підтримки підприємництва відносяться</a:t>
            </a:r>
            <a:r>
              <a:rPr lang="uk-UA" sz="2400"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 </a:t>
            </a:r>
            <a:endParaRPr lang="uk-UA" sz="24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3383280" y="1233170"/>
            <a:ext cx="8575040" cy="5262979"/>
          </a:xfrm>
          <a:prstGeom prst="rect">
            <a:avLst/>
          </a:prstGeom>
        </p:spPr>
        <p:txBody>
          <a:bodyPr wrap="square">
            <a:spAutoFit/>
          </a:bodyPr>
          <a:lstStyle/>
          <a:p>
            <a:pPr marL="342900" lvl="0" indent="-342900" algn="just">
              <a:spcAft>
                <a:spcPts val="0"/>
              </a:spcAft>
              <a:buFont typeface="Symbol" panose="05050102010706020507" pitchFamily="18" charset="2"/>
              <a:buChar char=""/>
            </a:pPr>
            <a:r>
              <a:rPr lang="uk-UA" sz="2400" dirty="0">
                <a:solidFill>
                  <a:srgbClr val="3E303D"/>
                </a:solidFill>
                <a:latin typeface="Bookman Old Style" panose="02050604050505020204" pitchFamily="18" charset="0"/>
                <a:ea typeface="Times New Roman" panose="02020603050405020304" pitchFamily="18" charset="0"/>
                <a:cs typeface="Times New Roman" panose="02020603050405020304" pitchFamily="18" charset="0"/>
              </a:rPr>
              <a:t>бізнес-центри, </a:t>
            </a:r>
            <a:endParaRPr lang="uk-UA" sz="2400" dirty="0">
              <a:solidFill>
                <a:srgbClr val="3E303D"/>
              </a:solidFill>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solidFill>
                  <a:srgbClr val="3E303D"/>
                </a:solidFill>
                <a:latin typeface="Bookman Old Style" panose="02050604050505020204" pitchFamily="18" charset="0"/>
                <a:ea typeface="Times New Roman" panose="02020603050405020304" pitchFamily="18" charset="0"/>
                <a:cs typeface="Times New Roman" panose="02020603050405020304" pitchFamily="18" charset="0"/>
              </a:rPr>
              <a:t>бізнес-інкубатори, </a:t>
            </a:r>
            <a:endParaRPr lang="uk-UA" sz="2400" dirty="0">
              <a:solidFill>
                <a:srgbClr val="3E303D"/>
              </a:solidFill>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solidFill>
                  <a:srgbClr val="3E303D"/>
                </a:solidFill>
                <a:latin typeface="Bookman Old Style" panose="02050604050505020204" pitchFamily="18" charset="0"/>
                <a:ea typeface="Times New Roman" panose="02020603050405020304" pitchFamily="18" charset="0"/>
                <a:cs typeface="Times New Roman" panose="02020603050405020304" pitchFamily="18" charset="0"/>
              </a:rPr>
              <a:t>технопарки, </a:t>
            </a:r>
            <a:endParaRPr lang="uk-UA" sz="2400" dirty="0">
              <a:solidFill>
                <a:srgbClr val="3E303D"/>
              </a:solidFill>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solidFill>
                  <a:srgbClr val="3E303D"/>
                </a:solidFill>
                <a:latin typeface="Bookman Old Style" panose="02050604050505020204" pitchFamily="18" charset="0"/>
                <a:ea typeface="Times New Roman" panose="02020603050405020304" pitchFamily="18" charset="0"/>
                <a:cs typeface="Times New Roman" panose="02020603050405020304" pitchFamily="18" charset="0"/>
              </a:rPr>
              <a:t>лізингові центри, </a:t>
            </a:r>
            <a:endParaRPr lang="uk-UA" sz="2400" dirty="0">
              <a:solidFill>
                <a:srgbClr val="3E303D"/>
              </a:solidFill>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solidFill>
                  <a:srgbClr val="3E303D"/>
                </a:solidFill>
                <a:latin typeface="Bookman Old Style" panose="02050604050505020204" pitchFamily="18" charset="0"/>
                <a:ea typeface="Times New Roman" panose="02020603050405020304" pitchFamily="18" charset="0"/>
                <a:cs typeface="Times New Roman" panose="02020603050405020304" pitchFamily="18" charset="0"/>
              </a:rPr>
              <a:t>фінансово-кредитні установи (кредитні спілки, інші установи взаємного кредитування, кредитно-гарантійні установи), </a:t>
            </a:r>
            <a:endParaRPr lang="uk-UA" sz="2400" dirty="0">
              <a:solidFill>
                <a:srgbClr val="3E303D"/>
              </a:solidFill>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solidFill>
                  <a:srgbClr val="3E303D"/>
                </a:solidFill>
                <a:latin typeface="Bookman Old Style" panose="02050604050505020204" pitchFamily="18" charset="0"/>
                <a:ea typeface="Times New Roman" panose="02020603050405020304" pitchFamily="18" charset="0"/>
                <a:cs typeface="Times New Roman" panose="02020603050405020304" pitchFamily="18" charset="0"/>
              </a:rPr>
              <a:t>фонди підтримки підприємництва, </a:t>
            </a:r>
            <a:endParaRPr lang="uk-UA" sz="2400" dirty="0">
              <a:solidFill>
                <a:srgbClr val="3E303D"/>
              </a:solidFill>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solidFill>
                  <a:srgbClr val="3E303D"/>
                </a:solidFill>
                <a:latin typeface="Bookman Old Style" panose="02050604050505020204" pitchFamily="18" charset="0"/>
                <a:ea typeface="Times New Roman" panose="02020603050405020304" pitchFamily="18" charset="0"/>
                <a:cs typeface="Times New Roman" panose="02020603050405020304" pitchFamily="18" charset="0"/>
              </a:rPr>
              <a:t>інвестиційні, інноваційні фонди і компанії, </a:t>
            </a:r>
            <a:endParaRPr lang="uk-UA" sz="2400" dirty="0">
              <a:solidFill>
                <a:srgbClr val="3E303D"/>
              </a:solidFill>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solidFill>
                  <a:srgbClr val="3E303D"/>
                </a:solidFill>
                <a:latin typeface="Bookman Old Style" panose="02050604050505020204" pitchFamily="18" charset="0"/>
                <a:ea typeface="Times New Roman" panose="02020603050405020304" pitchFamily="18" charset="0"/>
                <a:cs typeface="Times New Roman" panose="02020603050405020304" pitchFamily="18" charset="0"/>
              </a:rPr>
              <a:t>довірчі товариства, </a:t>
            </a:r>
            <a:endParaRPr lang="uk-UA" sz="2400" dirty="0">
              <a:solidFill>
                <a:srgbClr val="3E303D"/>
              </a:solidFill>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solidFill>
                  <a:srgbClr val="3E303D"/>
                </a:solidFill>
                <a:latin typeface="Bookman Old Style" panose="02050604050505020204" pitchFamily="18" charset="0"/>
                <a:ea typeface="Times New Roman" panose="02020603050405020304" pitchFamily="18" charset="0"/>
                <a:cs typeface="Times New Roman" panose="02020603050405020304" pitchFamily="18" charset="0"/>
              </a:rPr>
              <a:t>фондові і товарні біржі, </a:t>
            </a:r>
            <a:endParaRPr lang="uk-UA" sz="2400" dirty="0">
              <a:solidFill>
                <a:srgbClr val="3E303D"/>
              </a:solidFill>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solidFill>
                  <a:srgbClr val="3E303D"/>
                </a:solidFill>
                <a:latin typeface="Bookman Old Style" panose="02050604050505020204" pitchFamily="18" charset="0"/>
                <a:ea typeface="Times New Roman" panose="02020603050405020304" pitchFamily="18" charset="0"/>
                <a:cs typeface="Times New Roman" panose="02020603050405020304" pitchFamily="18" charset="0"/>
              </a:rPr>
              <a:t>інформаційно-консультативні установи, </a:t>
            </a:r>
            <a:endParaRPr lang="uk-UA" sz="2400" dirty="0">
              <a:solidFill>
                <a:srgbClr val="3E303D"/>
              </a:solidFill>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solidFill>
                  <a:srgbClr val="3E303D"/>
                </a:solidFill>
                <a:latin typeface="Bookman Old Style" panose="02050604050505020204" pitchFamily="18" charset="0"/>
                <a:ea typeface="Times New Roman" panose="02020603050405020304" pitchFamily="18" charset="0"/>
                <a:cs typeface="Times New Roman" panose="02020603050405020304" pitchFamily="18" charset="0"/>
              </a:rPr>
              <a:t>страхові компанії, </a:t>
            </a:r>
            <a:endParaRPr lang="uk-UA" sz="2400" dirty="0">
              <a:solidFill>
                <a:srgbClr val="3E303D"/>
              </a:solidFill>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solidFill>
                  <a:srgbClr val="3E303D"/>
                </a:solidFill>
                <a:latin typeface="Bookman Old Style" panose="02050604050505020204" pitchFamily="18" charset="0"/>
                <a:ea typeface="Times New Roman" panose="02020603050405020304" pitchFamily="18" charset="0"/>
                <a:cs typeface="Times New Roman" panose="02020603050405020304" pitchFamily="18" charset="0"/>
              </a:rPr>
              <a:t>аудиторські фірми.</a:t>
            </a:r>
            <a:endParaRPr lang="uk-UA" sz="2400" dirty="0">
              <a:solidFill>
                <a:srgbClr val="3E303D"/>
              </a:solidFill>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44117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66FF99"/>
        </a:solidFill>
        <a:effectLst/>
      </p:bgPr>
    </p:bg>
    <p:spTree>
      <p:nvGrpSpPr>
        <p:cNvPr id="1" name=""/>
        <p:cNvGrpSpPr/>
        <p:nvPr/>
      </p:nvGrpSpPr>
      <p:grpSpPr>
        <a:xfrm>
          <a:off x="0" y="0"/>
          <a:ext cx="0" cy="0"/>
          <a:chOff x="0" y="0"/>
          <a:chExt cx="0" cy="0"/>
        </a:xfrm>
      </p:grpSpPr>
      <p:sp>
        <p:nvSpPr>
          <p:cNvPr id="5" name="Rectangle 2"/>
          <p:cNvSpPr>
            <a:spLocks noChangeArrowheads="1"/>
          </p:cNvSpPr>
          <p:nvPr/>
        </p:nvSpPr>
        <p:spPr bwMode="auto">
          <a:xfrm>
            <a:off x="3251200" y="437896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 name="Прямоугольник 3"/>
          <p:cNvSpPr/>
          <p:nvPr/>
        </p:nvSpPr>
        <p:spPr>
          <a:xfrm>
            <a:off x="111760" y="25360"/>
            <a:ext cx="5080000" cy="1200329"/>
          </a:xfrm>
          <a:prstGeom prst="rect">
            <a:avLst/>
          </a:prstGeom>
        </p:spPr>
        <p:txBody>
          <a:bodyPr wrap="square">
            <a:spAutoFit/>
          </a:bodyPr>
          <a:lstStyle/>
          <a:p>
            <a:r>
              <a:rPr lang="uk-UA" sz="2400" b="1" dirty="0">
                <a:latin typeface="Bookman Old Style" panose="02050604050505020204" pitchFamily="18" charset="0"/>
              </a:rPr>
              <a:t>Інноваційній інфраструктурі мають бути притаманні такі властивості:</a:t>
            </a:r>
            <a:endParaRPr lang="uk-UA" sz="2400" dirty="0">
              <a:latin typeface="Bookman Old Style" panose="02050604050505020204" pitchFamily="18" charset="0"/>
            </a:endParaRPr>
          </a:p>
        </p:txBody>
      </p:sp>
      <p:sp>
        <p:nvSpPr>
          <p:cNvPr id="2" name="Прямоугольник 1"/>
          <p:cNvSpPr/>
          <p:nvPr/>
        </p:nvSpPr>
        <p:spPr>
          <a:xfrm>
            <a:off x="1026160" y="1225689"/>
            <a:ext cx="11033760" cy="5632311"/>
          </a:xfrm>
          <a:prstGeom prst="rect">
            <a:avLst/>
          </a:prstGeom>
        </p:spPr>
        <p:txBody>
          <a:bodyPr wrap="square">
            <a:spAutoFit/>
          </a:bodyPr>
          <a:lstStyle/>
          <a:p>
            <a:pPr marL="342900" lvl="0" indent="-342900" algn="just">
              <a:spcAft>
                <a:spcPts val="0"/>
              </a:spcAft>
              <a:tabLst>
                <a:tab pos="540385" algn="l"/>
              </a:tabLst>
            </a:pPr>
            <a:r>
              <a:rPr lang="uk-UA" sz="24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Поширеність</a:t>
            </a:r>
            <a:r>
              <a:rPr lang="uk-UA" sz="2400"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 у всіх регіонах, що дасть змогу вирішувати на місцях задачі функціонально повного інноваційного циклу: від маркетингу і техніко-економічного обґрунтування до впровадження у виробництво новацій з кадровим забезпеченням та сервісним обслуговуванням.</a:t>
            </a:r>
            <a:endParaRPr lang="uk-UA" sz="2400" dirty="0">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tabLst>
                <a:tab pos="540385" algn="l"/>
              </a:tabLst>
            </a:pPr>
            <a:r>
              <a:rPr lang="uk-UA" sz="24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Універсальність</a:t>
            </a:r>
            <a:r>
              <a:rPr lang="uk-UA" sz="2400"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 що забезпечить реалізацію будь-якого проекту під ключ у будь-якому секторі економіки чи виробництва.</a:t>
            </a:r>
            <a:endParaRPr lang="uk-UA" sz="2400" dirty="0">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tabLst>
                <a:tab pos="540385" algn="l"/>
              </a:tabLst>
            </a:pPr>
            <a:r>
              <a:rPr lang="uk-UA" sz="24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Професіоналізм</a:t>
            </a:r>
            <a:r>
              <a:rPr lang="uk-UA" sz="2400"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 який базується на сумлінному і якісному обслуговуванні замовника, об'єктивному і зацікавленому ставленні до «чужих» знань, наукових технологій, обладнання і систем.</a:t>
            </a:r>
            <a:endParaRPr lang="uk-UA" sz="2400" dirty="0">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tabLst>
                <a:tab pos="540385" algn="l"/>
              </a:tabLst>
            </a:pPr>
            <a:r>
              <a:rPr lang="uk-UA" sz="24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Конструктивність</a:t>
            </a:r>
            <a:r>
              <a:rPr lang="uk-UA" sz="2400"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 яка забезпечить орієнтацію на кінцевий результат.</a:t>
            </a:r>
            <a:endParaRPr lang="uk-UA" sz="2400" dirty="0">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tabLst>
                <a:tab pos="540385" algn="l"/>
              </a:tabLst>
            </a:pPr>
            <a:r>
              <a:rPr lang="uk-UA" sz="24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Фінансова та інформаційна забезпеченість</a:t>
            </a:r>
            <a:r>
              <a:rPr lang="uk-UA" sz="2400"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a:t>
            </a:r>
            <a:endParaRPr lang="uk-UA" sz="2400" dirty="0">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tabLst>
                <a:tab pos="540385" algn="l"/>
              </a:tabLst>
            </a:pPr>
            <a:r>
              <a:rPr lang="uk-UA" sz="24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Гнучкість</a:t>
            </a:r>
            <a:r>
              <a:rPr lang="uk-UA" sz="2400"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 яка забезпечить адаптивність інноваційної інфраструктури до змін вимог ринку.</a:t>
            </a:r>
            <a:endParaRPr lang="uk-UA" sz="24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3933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24000">
              <a:srgbClr val="FF99FF"/>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 name="Rectangle 6"/>
          <p:cNvSpPr>
            <a:spLocks noChangeArrowheads="1"/>
          </p:cNvSpPr>
          <p:nvPr/>
        </p:nvSpPr>
        <p:spPr bwMode="auto">
          <a:xfrm>
            <a:off x="111761" y="71120"/>
            <a:ext cx="703072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a:r>
              <a:rPr lang="uk-UA" sz="2400" b="1" dirty="0" smtClean="0">
                <a:latin typeface="Bookman Old Style" panose="02050604050505020204" pitchFamily="18" charset="0"/>
              </a:rPr>
              <a:t>2. Класифікація </a:t>
            </a:r>
            <a:r>
              <a:rPr lang="uk-UA" sz="2400" b="1" dirty="0">
                <a:latin typeface="Bookman Old Style" panose="02050604050505020204" pitchFamily="18" charset="0"/>
              </a:rPr>
              <a:t>елементів інноваційної інфраструктури за типом виконуваних функцій</a:t>
            </a:r>
          </a:p>
        </p:txBody>
      </p:sp>
      <p:sp>
        <p:nvSpPr>
          <p:cNvPr id="2" name="Прямоугольник 1"/>
          <p:cNvSpPr/>
          <p:nvPr/>
        </p:nvSpPr>
        <p:spPr>
          <a:xfrm>
            <a:off x="1473200" y="1698169"/>
            <a:ext cx="10495280" cy="4154984"/>
          </a:xfrm>
          <a:prstGeom prst="rect">
            <a:avLst/>
          </a:prstGeom>
        </p:spPr>
        <p:txBody>
          <a:bodyPr wrap="square">
            <a:spAutoFit/>
          </a:bodyPr>
          <a:lstStyle/>
          <a:p>
            <a:pPr algn="just">
              <a:spcAft>
                <a:spcPts val="0"/>
              </a:spcAft>
            </a:pPr>
            <a:r>
              <a:rPr lang="uk-UA" sz="2400"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За типом функцій, на реалізацію яких зорієнтований елемент інноваційної інфраструктури, виділяють зазвичай такі:</a:t>
            </a:r>
            <a:endParaRPr lang="uk-UA" sz="2400" dirty="0">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виробничо-технологічна інфраструктура;</a:t>
            </a:r>
            <a:endParaRPr lang="uk-UA" sz="2400" dirty="0">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консалтингова інфраструктура;</a:t>
            </a:r>
            <a:endParaRPr lang="uk-UA" sz="2400" dirty="0">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інформаційна інфраструктура;</a:t>
            </a:r>
            <a:endParaRPr lang="uk-UA" sz="2400" dirty="0">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інфраструктура підготовки й перепідготовки кадрів;</a:t>
            </a:r>
            <a:endParaRPr lang="uk-UA" sz="2400" dirty="0">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фінансова інфраструктура;</a:t>
            </a:r>
            <a:endParaRPr lang="uk-UA" sz="2400" dirty="0">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збутова інфраструктура;</a:t>
            </a:r>
            <a:endParaRPr lang="uk-UA" sz="2400" dirty="0">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підсистема експертизи;</a:t>
            </a:r>
            <a:endParaRPr lang="uk-UA" sz="2400" dirty="0">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підсистема патентування та ліцензування;</a:t>
            </a:r>
            <a:endParaRPr lang="uk-UA" sz="2400" dirty="0">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підсистема сертифікації, стандартизації й акредитації.</a:t>
            </a:r>
            <a:endParaRPr lang="uk-UA" sz="24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9184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24000">
              <a:srgbClr val="CC00CC"/>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Прямоугольник 1"/>
          <p:cNvSpPr/>
          <p:nvPr/>
        </p:nvSpPr>
        <p:spPr>
          <a:xfrm>
            <a:off x="182880" y="143917"/>
            <a:ext cx="5933440" cy="2554545"/>
          </a:xfrm>
          <a:prstGeom prst="rect">
            <a:avLst/>
          </a:prstGeom>
        </p:spPr>
        <p:txBody>
          <a:bodyPr wrap="square">
            <a:spAutoFit/>
          </a:bodyPr>
          <a:lstStyle/>
          <a:p>
            <a:pPr algn="just"/>
            <a:r>
              <a:rPr lang="uk-UA" sz="2000" b="1" dirty="0">
                <a:solidFill>
                  <a:srgbClr val="000000"/>
                </a:solidFill>
                <a:latin typeface="Bookman Old Style" panose="02050604050505020204" pitchFamily="18" charset="0"/>
                <a:ea typeface="Calibri" panose="020F0502020204030204" pitchFamily="34" charset="0"/>
              </a:rPr>
              <a:t>Виробничо-технологічна інфраструктура</a:t>
            </a:r>
            <a:r>
              <a:rPr lang="uk-UA" sz="2000" dirty="0">
                <a:solidFill>
                  <a:srgbClr val="000000"/>
                </a:solidFill>
                <a:latin typeface="Bookman Old Style" panose="02050604050505020204" pitchFamily="18" charset="0"/>
                <a:ea typeface="Calibri" panose="020F0502020204030204" pitchFamily="34" charset="0"/>
              </a:rPr>
              <a:t> покликана створити умови для інтеграції науково-дослідних та виробничих структур, а також доступу малих підприємств до інноваційних розробок та виробничих ресурсів. До неї відносяться технопарки, інноваційно-технологічні центри, технологічні кластери й ін.</a:t>
            </a:r>
            <a:endParaRPr lang="uk-UA" sz="2000" dirty="0">
              <a:latin typeface="Bookman Old Style" panose="02050604050505020204" pitchFamily="18" charset="0"/>
            </a:endParaRPr>
          </a:p>
        </p:txBody>
      </p:sp>
      <p:sp>
        <p:nvSpPr>
          <p:cNvPr id="3" name="Прямоугольник 2"/>
          <p:cNvSpPr/>
          <p:nvPr/>
        </p:nvSpPr>
        <p:spPr>
          <a:xfrm>
            <a:off x="2113280" y="2698462"/>
            <a:ext cx="9946640" cy="1323439"/>
          </a:xfrm>
          <a:prstGeom prst="rect">
            <a:avLst/>
          </a:prstGeom>
        </p:spPr>
        <p:txBody>
          <a:bodyPr wrap="square">
            <a:spAutoFit/>
          </a:bodyPr>
          <a:lstStyle/>
          <a:p>
            <a:pPr algn="just"/>
            <a:r>
              <a:rPr lang="uk-UA" sz="2000" b="1"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Консалтингова інфраструктура</a:t>
            </a:r>
            <a:r>
              <a:rPr lang="uk-UA" sz="2000"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 – це сукупність організацій, що надають консалтингові послуги в сфері інноваційної діяльності, в тому числі з питань охорони, захисту, оцінки й використання інтелектуальної власності, оцінки комерціалізації наукових результатів тощо.</a:t>
            </a:r>
            <a:endParaRPr lang="uk-UA" sz="2000" dirty="0">
              <a:latin typeface="Bookman Old Style" panose="02050604050505020204" pitchFamily="18" charset="0"/>
            </a:endParaRPr>
          </a:p>
        </p:txBody>
      </p:sp>
      <p:sp>
        <p:nvSpPr>
          <p:cNvPr id="6" name="Прямоугольник 5"/>
          <p:cNvSpPr/>
          <p:nvPr/>
        </p:nvSpPr>
        <p:spPr>
          <a:xfrm>
            <a:off x="345440" y="4164141"/>
            <a:ext cx="11541760" cy="2585323"/>
          </a:xfrm>
          <a:prstGeom prst="rect">
            <a:avLst/>
          </a:prstGeom>
        </p:spPr>
        <p:txBody>
          <a:bodyPr wrap="square">
            <a:spAutoFit/>
          </a:bodyPr>
          <a:lstStyle/>
          <a:p>
            <a:pPr indent="324000" algn="just">
              <a:spcAft>
                <a:spcPts val="0"/>
              </a:spcAft>
            </a:pPr>
            <a:r>
              <a:rPr lang="uk-UA" dirty="0">
                <a:solidFill>
                  <a:srgbClr val="000000"/>
                </a:solidFill>
                <a:latin typeface="Bookman Old Style" panose="02050604050505020204" pitchFamily="18" charset="0"/>
                <a:ea typeface="Times New Roman" panose="02020603050405020304" pitchFamily="18" charset="0"/>
              </a:rPr>
              <a:t>Інноваційна діяльність має багато специфічних особливостей, знання яких здобувається тільки із практичним досвідом. Створення малих інноваційних підприємств «непрофесійними» менеджерами приводить до того, що виживаність таких підприємств звичайно буває невисока. Тому забезпечення доступу до професійних консультацій представляється одним з джерел підвищення ефективності інноваційної діяльності. </a:t>
            </a:r>
            <a:endParaRPr lang="uk-UA" sz="1600" dirty="0">
              <a:latin typeface="Bookman Old Style" panose="02050604050505020204" pitchFamily="18" charset="0"/>
              <a:ea typeface="Times New Roman" panose="02020603050405020304" pitchFamily="18" charset="0"/>
            </a:endParaRPr>
          </a:p>
          <a:p>
            <a:pPr indent="324000"/>
            <a:r>
              <a:rPr lang="uk-UA"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Протягом останніх </a:t>
            </a:r>
            <a:r>
              <a:rPr lang="uk-UA" dirty="0" err="1">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десятиріч</a:t>
            </a:r>
            <a:r>
              <a:rPr lang="uk-UA"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 великого розвитку набула також консультативна наукова діяльність. Вона має всеосяжний характер – це консультативні фірми з будь-яких питань організації та управління, починаючи з питань довгострокового прогнозування, розробки стратегій і закінчуючи питаннями звільнення.</a:t>
            </a:r>
            <a:endParaRPr lang="uk-UA" dirty="0">
              <a:latin typeface="Bookman Old Style" panose="02050604050505020204" pitchFamily="18" charset="0"/>
            </a:endParaRPr>
          </a:p>
        </p:txBody>
      </p:sp>
    </p:spTree>
    <p:extLst>
      <p:ext uri="{BB962C8B-B14F-4D97-AF65-F5344CB8AC3E}">
        <p14:creationId xmlns:p14="http://schemas.microsoft.com/office/powerpoint/2010/main" val="4041753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24000">
              <a:srgbClr val="66FF99"/>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9" name="Rectangle 7"/>
          <p:cNvSpPr>
            <a:spLocks noChangeArrowheads="1"/>
          </p:cNvSpPr>
          <p:nvPr/>
        </p:nvSpPr>
        <p:spPr bwMode="auto">
          <a:xfrm>
            <a:off x="4907280" y="440619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 name="Прямоугольник 1"/>
          <p:cNvSpPr/>
          <p:nvPr/>
        </p:nvSpPr>
        <p:spPr>
          <a:xfrm>
            <a:off x="203200" y="239218"/>
            <a:ext cx="5730240" cy="1200329"/>
          </a:xfrm>
          <a:prstGeom prst="rect">
            <a:avLst/>
          </a:prstGeom>
        </p:spPr>
        <p:txBody>
          <a:bodyPr wrap="square">
            <a:spAutoFit/>
          </a:bodyPr>
          <a:lstStyle/>
          <a:p>
            <a:pPr algn="ctr"/>
            <a:r>
              <a:rPr lang="uk-UA" sz="2400" b="1" dirty="0">
                <a:solidFill>
                  <a:srgbClr val="000000"/>
                </a:solidFill>
                <a:latin typeface="Bookman Old Style" panose="02050604050505020204" pitchFamily="18" charset="0"/>
                <a:ea typeface="Calibri" panose="020F0502020204030204" pitchFamily="34" charset="0"/>
              </a:rPr>
              <a:t>Інформаційна </a:t>
            </a:r>
            <a:r>
              <a:rPr lang="uk-UA" sz="2400" b="1" dirty="0" smtClean="0">
                <a:solidFill>
                  <a:srgbClr val="000000"/>
                </a:solidFill>
                <a:latin typeface="Bookman Old Style" panose="02050604050505020204" pitchFamily="18" charset="0"/>
                <a:ea typeface="Calibri" panose="020F0502020204030204" pitchFamily="34" charset="0"/>
              </a:rPr>
              <a:t>інфраструктура</a:t>
            </a:r>
          </a:p>
          <a:p>
            <a:pPr algn="ctr"/>
            <a:r>
              <a:rPr lang="uk-UA" sz="2400" dirty="0" smtClean="0">
                <a:solidFill>
                  <a:srgbClr val="000000"/>
                </a:solidFill>
                <a:latin typeface="Bookman Old Style" panose="02050604050505020204" pitchFamily="18" charset="0"/>
                <a:ea typeface="Calibri" panose="020F0502020204030204" pitchFamily="34" charset="0"/>
              </a:rPr>
              <a:t>пов'язана </a:t>
            </a:r>
            <a:r>
              <a:rPr lang="uk-UA" sz="2400" dirty="0">
                <a:solidFill>
                  <a:srgbClr val="000000"/>
                </a:solidFill>
                <a:latin typeface="Bookman Old Style" panose="02050604050505020204" pitchFamily="18" charset="0"/>
                <a:ea typeface="Calibri" panose="020F0502020204030204" pitchFamily="34" charset="0"/>
              </a:rPr>
              <a:t>із забезпеченням доступу до інформації.</a:t>
            </a:r>
            <a:endParaRPr lang="uk-UA" sz="2400" dirty="0">
              <a:latin typeface="Bookman Old Style" panose="02050604050505020204" pitchFamily="18" charset="0"/>
            </a:endParaRPr>
          </a:p>
        </p:txBody>
      </p:sp>
      <p:sp>
        <p:nvSpPr>
          <p:cNvPr id="3" name="Прямоугольник 2"/>
          <p:cNvSpPr/>
          <p:nvPr/>
        </p:nvSpPr>
        <p:spPr>
          <a:xfrm>
            <a:off x="2824480" y="2273284"/>
            <a:ext cx="8971280" cy="707886"/>
          </a:xfrm>
          <a:prstGeom prst="rect">
            <a:avLst/>
          </a:prstGeom>
        </p:spPr>
        <p:txBody>
          <a:bodyPr wrap="square">
            <a:spAutoFit/>
          </a:bodyPr>
          <a:lstStyle/>
          <a:p>
            <a:pPr algn="just">
              <a:spcAft>
                <a:spcPts val="0"/>
              </a:spcAft>
            </a:pPr>
            <a:r>
              <a:rPr lang="uk-UA" sz="2000"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Вона представлена </a:t>
            </a:r>
            <a:r>
              <a:rPr lang="uk-UA" sz="2000" b="1"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аналітичними й статистичними центрами, інформаційними базами й мережами.</a:t>
            </a:r>
            <a:r>
              <a:rPr lang="uk-UA" sz="2000"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 </a:t>
            </a:r>
            <a:endParaRPr lang="uk-UA" sz="20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1198880" y="4076899"/>
            <a:ext cx="10464800" cy="2348463"/>
          </a:xfrm>
          <a:prstGeom prst="rect">
            <a:avLst/>
          </a:prstGeom>
        </p:spPr>
        <p:txBody>
          <a:bodyPr wrap="square">
            <a:spAutoFit/>
          </a:bodyPr>
          <a:lstStyle/>
          <a:p>
            <a:pPr algn="just">
              <a:lnSpc>
                <a:spcPct val="150000"/>
              </a:lnSpc>
              <a:spcAft>
                <a:spcPts val="0"/>
              </a:spcAft>
            </a:pPr>
            <a:r>
              <a:rPr lang="uk-UA" sz="2000" dirty="0">
                <a:solidFill>
                  <a:srgbClr val="000000"/>
                </a:solidFill>
                <a:latin typeface="Bookman Old Style" panose="02050604050505020204" pitchFamily="18" charset="0"/>
                <a:ea typeface="Calibri" panose="020F0502020204030204" pitchFamily="34" charset="0"/>
                <a:cs typeface="Times New Roman" panose="02020603050405020304" pitchFamily="18" charset="0"/>
              </a:rPr>
              <a:t>У цій сфері існує досить розгалужена мережа організацій, що включає регіональну систему державних центрів науково-технічної інформації, структури, що підтримують малий бізнес, регіональні інформаційні мережі тощо. Велика кількість інформації з інноваційної проблематики розміщена в мережі Інтернет.</a:t>
            </a:r>
            <a:endParaRPr lang="uk-UA" sz="20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742477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1067</Words>
  <Application>Microsoft Office PowerPoint</Application>
  <PresentationFormat>Широкоэкранный</PresentationFormat>
  <Paragraphs>73</Paragraphs>
  <Slides>17</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17</vt:i4>
      </vt:variant>
    </vt:vector>
  </HeadingPairs>
  <TitlesOfParts>
    <vt:vector size="24" baseType="lpstr">
      <vt:lpstr>Arial</vt:lpstr>
      <vt:lpstr>Bookman Old Style</vt:lpstr>
      <vt:lpstr>Calibri</vt:lpstr>
      <vt:lpstr>Calibri Light</vt:lpstr>
      <vt:lpstr>Symbol</vt:lpstr>
      <vt:lpstr>Times New Roman</vt:lpstr>
      <vt:lpstr>Тема Office</vt:lpstr>
      <vt:lpstr>ТЕМА 1. ІННОВАЦІЙНА ІНФРАСТРУКТУРА: СУТЬ ТА МІСЦЕ В ІННОВАЦІЙНІЙ СИСТЕМІ  1. Інноваційна інфраструктура: зміст, об'єкти, властивості  2. Класифікація елементів інноваційної інфраструктури за типом виконуваних функцій  3. Класифікація елементів інноваційної інфраструктури за видами інноваційної діяльності, які вони охоплюють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Концепція семи смертних гріхів в рекламі</dc:title>
  <dc:creator>TANYA</dc:creator>
  <cp:lastModifiedBy>Ira</cp:lastModifiedBy>
  <cp:revision>219</cp:revision>
  <dcterms:created xsi:type="dcterms:W3CDTF">2022-05-18T10:08:38Z</dcterms:created>
  <dcterms:modified xsi:type="dcterms:W3CDTF">2024-12-09T16:40:26Z</dcterms:modified>
</cp:coreProperties>
</file>