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256" r:id="rId2"/>
    <p:sldId id="290" r:id="rId3"/>
    <p:sldId id="257" r:id="rId4"/>
    <p:sldId id="295" r:id="rId5"/>
    <p:sldId id="296" r:id="rId6"/>
    <p:sldId id="259" r:id="rId7"/>
    <p:sldId id="291" r:id="rId8"/>
    <p:sldId id="292" r:id="rId9"/>
    <p:sldId id="279" r:id="rId10"/>
    <p:sldId id="277" r:id="rId11"/>
    <p:sldId id="258" r:id="rId12"/>
    <p:sldId id="281" r:id="rId13"/>
    <p:sldId id="280" r:id="rId14"/>
    <p:sldId id="282" r:id="rId15"/>
    <p:sldId id="294" r:id="rId16"/>
    <p:sldId id="293" r:id="rId17"/>
    <p:sldId id="283" r:id="rId18"/>
    <p:sldId id="263" r:id="rId19"/>
    <p:sldId id="264" r:id="rId20"/>
    <p:sldId id="286" r:id="rId21"/>
    <p:sldId id="284" r:id="rId22"/>
    <p:sldId id="266" r:id="rId23"/>
    <p:sldId id="267" r:id="rId24"/>
    <p:sldId id="287" r:id="rId25"/>
    <p:sldId id="268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126CC-2B91-4894-9D94-2477C2684CFB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9CF82-AFFE-46F9-A849-65E22BCB8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5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5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5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76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5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39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62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1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3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5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3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4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8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C21E030-F3AA-432F-9E58-059C801B454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522080B-C055-4CDF-A097-4EC34418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4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7%D0%B5%D1%80%D0%B2%D0%BE%D0%BD%D0%B0_%D0%BA%D0%BD%D0%B8%D0%B3%D0%B0_%D0%A3%D0%BA%D1%80%D0%B0%D1%97%D0%BD%D0%B8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126" y="1182828"/>
            <a:ext cx="10166591" cy="590843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ПОХОДЖЕННЯ, РОЗВИТОК, ГІДРОЛОГІЧНИЙ</a:t>
            </a:r>
            <a:r>
              <a:rPr lang="uk-UA" sz="3600" b="1" kern="0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РЕЖИМ</a:t>
            </a:r>
            <a:r>
              <a:rPr lang="uk-UA" sz="3600" b="1" kern="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БОЛІТ</a:t>
            </a:r>
            <a:br>
              <a:rPr lang="uk-UA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pic>
        <p:nvPicPr>
          <p:cNvPr id="15362" name="Picture 2" descr="Рівненська облдержадміністрація здасть в оренду ставок за 162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7" y="2537598"/>
            <a:ext cx="4476715" cy="33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Вопреки заблуждениям, болота необходимы для сохранения экосистем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91" y="2454471"/>
            <a:ext cx="5045197" cy="33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3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523952" y="5227118"/>
            <a:ext cx="4142767" cy="3994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/>
              <a:t>Низинне болото на Поліссі</a:t>
            </a:r>
            <a:endParaRPr lang="en-US" b="1" dirty="0"/>
          </a:p>
        </p:txBody>
      </p:sp>
      <p:pic>
        <p:nvPicPr>
          <p:cNvPr id="3076" name="Picture 4" descr="Про Полісся. То де ми живемо, у лісі, чи в болоті? - News DK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41" y="1420994"/>
            <a:ext cx="5428159" cy="361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айл:Болото „Ширковець“4.JPG — Вікіпеді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80" y="1420994"/>
            <a:ext cx="4820320" cy="361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275680" y="5192106"/>
            <a:ext cx="4799982" cy="48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sz="2000" b="1" dirty="0"/>
              <a:t>Верховинне болото «</a:t>
            </a:r>
            <a:r>
              <a:rPr lang="uk-UA" sz="2000" b="1" dirty="0" err="1"/>
              <a:t>Ширковець</a:t>
            </a:r>
            <a:r>
              <a:rPr lang="uk-UA" sz="2000" b="1" dirty="0"/>
              <a:t>» в Україні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67977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552" y="944783"/>
            <a:ext cx="4142767" cy="111536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b="1" dirty="0"/>
              <a:t>Верховинне болото формується на рівнинній поверхні в умовах надмірного зволоження             </a:t>
            </a:r>
            <a:endParaRPr lang="en-US" b="1" dirty="0"/>
          </a:p>
        </p:txBody>
      </p:sp>
      <p:pic>
        <p:nvPicPr>
          <p:cNvPr id="2050" name="Picture 2" descr="55. Болота, їх типи, поширення. — Гипермаркет знани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 bwMode="auto">
          <a:xfrm>
            <a:off x="1357485" y="1971810"/>
            <a:ext cx="10103792" cy="31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781465" y="1198924"/>
            <a:ext cx="4211432" cy="60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Низинні болота характерні для долин річок           </a:t>
            </a:r>
            <a:endParaRPr lang="en-US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66166" y="205811"/>
            <a:ext cx="4886431" cy="660679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uk-UA" dirty="0"/>
              <a:t>Типи боліт</a:t>
            </a:r>
            <a:endParaRPr lang="en-US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27145" y="5257623"/>
            <a:ext cx="4142767" cy="89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Живляться атмосферними опадами</a:t>
            </a:r>
            <a:endParaRPr lang="en-US" b="1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580500" y="5146971"/>
            <a:ext cx="4281769" cy="1115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Живляться ґрунтовими водами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7288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634" y="141890"/>
            <a:ext cx="11918731" cy="19233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Низинні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на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берегах і в долинах річок;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- живляться підземними водами;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- рослини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мохи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хвощ,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густа осока, очерет,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зарості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вільхи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 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2132" y="2065283"/>
            <a:ext cx="3777657" cy="3045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53048" y="4566595"/>
            <a:ext cx="173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ОЧЕРЕТ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8255" y="2083657"/>
            <a:ext cx="3464711" cy="30493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44455" y="4587616"/>
            <a:ext cx="2128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ХВОЩ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634" y="2083657"/>
            <a:ext cx="4105750" cy="30711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5176" y="4526061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ОСОКА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890" y="5173132"/>
            <a:ext cx="117500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Мох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знищують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бактерії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болотному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бактерії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живуть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через те,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мало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рештки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моху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перегнивають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Разом з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рештками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болотних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ущільнюються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 часом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торф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95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465" y="307042"/>
            <a:ext cx="12031717" cy="1990233"/>
          </a:xfrm>
        </p:spPr>
        <p:txBody>
          <a:bodyPr>
            <a:no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Верхові: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вододілах річок;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- живляться опадами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дощова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ростуть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пристосовані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- рослини: мохи.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3629" y="2238697"/>
            <a:ext cx="5619766" cy="4209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0783" y="5423338"/>
            <a:ext cx="3724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МОХ СФАГНУМ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73394" y="289447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Сфагнум может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вбирати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утримувати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води в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вагу. 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кислоту, за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розкладає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атмосферний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пил і так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отримує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живлення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46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58" y="18891"/>
            <a:ext cx="12081641" cy="1844566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Перехідні: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 особливості як низинних так і верхових боліт.</a:t>
            </a: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сфагнума, росте  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журавлина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 росичка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Ð Ð¾ÑÐ¸Ñ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4" y="1468370"/>
            <a:ext cx="4731113" cy="39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96272" y="4555604"/>
            <a:ext cx="2353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Georgia" panose="02040502050405020303" pitchFamily="18" charset="0"/>
              </a:rPr>
              <a:t>Росичка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9702"/>
            <a:ext cx="5370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невелика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комахоїдна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052274"/>
            <a:ext cx="5248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занесені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 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Червона книга України"/>
              </a:rPr>
              <a:t>Червоної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Червона книга України"/>
              </a:rPr>
              <a:t> книги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Червона книга України"/>
              </a:rPr>
              <a:t>України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vitppt.com.ua/images/61/60382/960/img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79" y="1555115"/>
            <a:ext cx="5531069" cy="376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65645" y="53105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єдина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ягода, яка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зберігається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свіжому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урожаю до урожаю та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без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цілющих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83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B6E46-C966-98B5-F6F0-E2974279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477" y="19050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 </a:t>
            </a:r>
            <a:r>
              <a:rPr lang="ru-RU" b="1" dirty="0" err="1"/>
              <a:t>хімічним</a:t>
            </a:r>
            <a:r>
              <a:rPr lang="ru-RU" b="1" dirty="0"/>
              <a:t> складом води,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надходить</a:t>
            </a:r>
            <a:r>
              <a:rPr lang="ru-RU" b="1" dirty="0"/>
              <a:t>, болота </a:t>
            </a:r>
            <a:r>
              <a:rPr lang="ru-RU" b="1" dirty="0" err="1"/>
              <a:t>поділяються</a:t>
            </a:r>
            <a:r>
              <a:rPr lang="ru-RU" b="1" dirty="0"/>
              <a:t> на:</a:t>
            </a:r>
            <a:br>
              <a:rPr lang="ru-RU" b="1" dirty="0"/>
            </a:br>
            <a:endParaRPr lang="uk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D8115A-55B4-206C-FB96-49A24AA6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363" y="2301239"/>
            <a:ext cx="10757435" cy="3705666"/>
          </a:xfrm>
        </p:spPr>
        <p:txBody>
          <a:bodyPr>
            <a:noAutofit/>
          </a:bodyPr>
          <a:lstStyle/>
          <a:p>
            <a:pPr algn="just"/>
            <a:r>
              <a:rPr lang="uk-UA" b="1" dirty="0" err="1"/>
              <a:t>оліготрофні</a:t>
            </a:r>
            <a:r>
              <a:rPr lang="uk-UA" b="1" dirty="0"/>
              <a:t>, </a:t>
            </a:r>
            <a:r>
              <a:rPr lang="uk-UA" dirty="0"/>
              <a:t>вода яких, а у зв'язку з цим і торф, що на них утворюється, характеризуються малим вмістом мінеральних солей (зольність торфу звичайно менша як 5 %);</a:t>
            </a:r>
          </a:p>
          <a:p>
            <a:pPr algn="just"/>
            <a:r>
              <a:rPr lang="uk-UA" b="1" dirty="0" err="1"/>
              <a:t>мезотрофні</a:t>
            </a:r>
            <a:r>
              <a:rPr lang="uk-UA" dirty="0"/>
              <a:t> — перехідні між </a:t>
            </a:r>
            <a:r>
              <a:rPr lang="uk-UA" dirty="0" err="1"/>
              <a:t>оліготрофними</a:t>
            </a:r>
            <a:r>
              <a:rPr lang="uk-UA" dirty="0"/>
              <a:t> й </a:t>
            </a:r>
            <a:r>
              <a:rPr lang="uk-UA" dirty="0" err="1"/>
              <a:t>евтрофними</a:t>
            </a:r>
            <a:r>
              <a:rPr lang="uk-UA" dirty="0"/>
              <a:t> (зольність торфу 4–8 %);</a:t>
            </a:r>
          </a:p>
          <a:p>
            <a:pPr algn="just"/>
            <a:r>
              <a:rPr lang="uk-UA" b="1" dirty="0" err="1"/>
              <a:t>евтрофні</a:t>
            </a:r>
            <a:r>
              <a:rPr lang="uk-UA" dirty="0"/>
              <a:t> — зі значним вмістом мінеральних солей (зольність торфу 8–17 %);</a:t>
            </a:r>
          </a:p>
          <a:p>
            <a:pPr algn="just"/>
            <a:r>
              <a:rPr lang="uk-UA" b="1" dirty="0" err="1"/>
              <a:t>алкалітрофні</a:t>
            </a:r>
            <a:r>
              <a:rPr lang="uk-UA" b="1" dirty="0"/>
              <a:t> </a:t>
            </a:r>
            <a:r>
              <a:rPr lang="uk-UA" dirty="0"/>
              <a:t>— з надмірним вмістом мінеральних солей, зокрема карбонатів (зольність торфу 18–40 % і більше).</a:t>
            </a:r>
          </a:p>
          <a:p>
            <a:pPr algn="just"/>
            <a:r>
              <a:rPr lang="uk-UA" dirty="0"/>
              <a:t>Існують ще так звані </a:t>
            </a:r>
            <a:r>
              <a:rPr lang="uk-UA" b="1" dirty="0"/>
              <a:t>приморські болота </a:t>
            </a:r>
            <a:r>
              <a:rPr lang="uk-UA" dirty="0"/>
              <a:t>—</a:t>
            </a:r>
            <a:r>
              <a:rPr lang="uk-UA" b="1" dirty="0"/>
              <a:t> марші</a:t>
            </a:r>
            <a:r>
              <a:rPr lang="uk-UA" dirty="0"/>
              <a:t>. Вони розташовуються на морських узбережжях з вологим кліматом.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463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84BF4-4C47-1BD3-D840-A958A4A0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78" y="334108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ЖИВЛЕННЯ БОЛІТ</a:t>
            </a:r>
            <a:br>
              <a:rPr lang="ru-RU" b="1" dirty="0"/>
            </a:br>
            <a:br>
              <a:rPr lang="ru-RU" b="1" dirty="0"/>
            </a:br>
            <a:r>
              <a:rPr lang="ru-RU" b="1" dirty="0"/>
              <a:t>За типом </a:t>
            </a:r>
            <a:r>
              <a:rPr lang="ru-RU" b="1" dirty="0" err="1"/>
              <a:t>водопостачання</a:t>
            </a:r>
            <a:r>
              <a:rPr lang="ru-RU" b="1" dirty="0"/>
              <a:t> </a:t>
            </a:r>
            <a:r>
              <a:rPr lang="ru-RU" b="1" dirty="0" err="1"/>
              <a:t>розрізняють</a:t>
            </a:r>
            <a:r>
              <a:rPr lang="ru-RU" b="1" dirty="0"/>
              <a:t> болота:</a:t>
            </a:r>
            <a:br>
              <a:rPr lang="ru-RU" b="1" dirty="0"/>
            </a:br>
            <a:endParaRPr lang="uk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B310C-A210-4764-C3F4-4AF318FA5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575" y="2244968"/>
            <a:ext cx="10018713" cy="3124201"/>
          </a:xfrm>
        </p:spPr>
        <p:txBody>
          <a:bodyPr>
            <a:normAutofit/>
          </a:bodyPr>
          <a:lstStyle/>
          <a:p>
            <a:endParaRPr lang="ru-RU" sz="3600" b="1" dirty="0"/>
          </a:p>
          <a:p>
            <a:r>
              <a:rPr lang="ru-RU" sz="3600" b="1" dirty="0" err="1"/>
              <a:t>Джерельного</a:t>
            </a:r>
            <a:r>
              <a:rPr lang="ru-RU" sz="3600" b="1" dirty="0"/>
              <a:t> </a:t>
            </a:r>
            <a:r>
              <a:rPr lang="ru-RU" sz="3600" b="1" dirty="0" err="1"/>
              <a:t>живлення</a:t>
            </a:r>
            <a:endParaRPr lang="ru-RU" sz="3600" b="1" dirty="0"/>
          </a:p>
          <a:p>
            <a:r>
              <a:rPr lang="ru-RU" sz="3600" b="1" dirty="0" err="1"/>
              <a:t>Річкового</a:t>
            </a:r>
            <a:r>
              <a:rPr lang="ru-RU" sz="3600" b="1" dirty="0"/>
              <a:t> </a:t>
            </a:r>
            <a:r>
              <a:rPr lang="ru-RU" sz="3600" b="1" dirty="0" err="1"/>
              <a:t>живлення</a:t>
            </a:r>
            <a:endParaRPr lang="ru-RU" sz="3600" b="1" dirty="0"/>
          </a:p>
          <a:p>
            <a:r>
              <a:rPr lang="ru-RU" sz="3600" b="1" dirty="0"/>
              <a:t>атмосферного </a:t>
            </a:r>
            <a:r>
              <a:rPr lang="ru-RU" sz="3600" b="1" dirty="0" err="1"/>
              <a:t>живлення</a:t>
            </a:r>
            <a:endParaRPr lang="ru-RU" sz="3600" b="1" dirty="0"/>
          </a:p>
          <a:p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2258863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3213" y="0"/>
            <a:ext cx="5906815" cy="1177159"/>
          </a:xfrm>
        </p:spPr>
        <p:txBody>
          <a:bodyPr>
            <a:noAutofit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боліт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Ð ÐµÐ·ÑÐ»ÑÑÐ°Ñ Ð¿Ð¾ÑÑÐºÑ Ð·Ð¾Ð±ÑÐ°Ð¶ÐµÐ½Ñ Ð·Ð° Ð·Ð°Ð¿Ð¸ÑÐ¾Ð¼ &quot;Aedes aegypti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9" y="704193"/>
            <a:ext cx="3495102" cy="23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79" y="670752"/>
            <a:ext cx="3522276" cy="22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ÐÐ°Ð±ÐºÐ° Anax imperator Ð²ÑÐ´ÐºÐ»Ð°Ð´Ð°Ñ ÑÐ¹Ñ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86" y="746234"/>
            <a:ext cx="3321268" cy="228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87310" y="2974428"/>
            <a:ext cx="2659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538" y="3079531"/>
            <a:ext cx="210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01959" y="2963917"/>
            <a:ext cx="252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Водомірка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291" y="3660362"/>
            <a:ext cx="3018549" cy="231422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72662" y="6022428"/>
            <a:ext cx="222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Стоніжка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5158" y="5990897"/>
            <a:ext cx="374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Ставковий равлик</a:t>
            </a:r>
          </a:p>
        </p:txBody>
      </p:sp>
      <p:pic>
        <p:nvPicPr>
          <p:cNvPr id="8198" name="Picture 6" descr="https://upload.wikimedia.org/wikipedia/commons/thumb/0/0f/Papilio_Machaon_JPG1a.jpg/1024px-Papilio_Machaon_JPG1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8301" y="3557806"/>
            <a:ext cx="3679369" cy="245411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165021" y="6085490"/>
            <a:ext cx="201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Махаон</a:t>
            </a:r>
          </a:p>
        </p:txBody>
      </p:sp>
      <p:pic>
        <p:nvPicPr>
          <p:cNvPr id="8200" name="Picture 8" descr="Spitzschlammschneck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2774" y="3580169"/>
            <a:ext cx="3186715" cy="2390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20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iệc xanh lớn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3"/>
          <a:stretch/>
        </p:blipFill>
        <p:spPr bwMode="auto">
          <a:xfrm>
            <a:off x="436929" y="213893"/>
            <a:ext cx="3714750" cy="44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улик – фото, описание, ареал, рацион, враги, популя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47" y="515343"/>
            <a:ext cx="2777422" cy="2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Европейская болотная черепаха – неторопливый друг ⋆ Всё 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45" y="515343"/>
            <a:ext cx="3716354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Нутрия: фото животного и характеристи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49" y="3436536"/>
            <a:ext cx="4314514" cy="323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437934" y="4734179"/>
            <a:ext cx="1712740" cy="39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Чапля</a:t>
            </a:r>
            <a:endParaRPr lang="en-US" b="1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147847" y="2878991"/>
            <a:ext cx="1712740" cy="39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Кулик</a:t>
            </a:r>
            <a:endParaRPr lang="en-US" b="1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116451" y="3037096"/>
            <a:ext cx="2142560" cy="39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Болотна черепаха</a:t>
            </a:r>
            <a:endParaRPr lang="en-US" b="1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9368917" y="5645109"/>
            <a:ext cx="1712740" cy="39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Нутрія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4080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779" y="303963"/>
            <a:ext cx="10018713" cy="1002323"/>
          </a:xfrm>
        </p:spPr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боліт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6195" y="1099457"/>
            <a:ext cx="10018713" cy="117147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слугує домівкою для численних рослин і тварин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Фотография Квітуче болото / Олексій Будник / photographers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6" y="2021434"/>
            <a:ext cx="9865316" cy="437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04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9077A-1B91-C401-E9DB-61AB8E73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0"/>
            <a:ext cx="10018713" cy="1752599"/>
          </a:xfrm>
        </p:spPr>
        <p:txBody>
          <a:bodyPr/>
          <a:lstStyle/>
          <a:p>
            <a:r>
              <a:rPr lang="uk-UA" b="1" dirty="0"/>
              <a:t>ПЛАН ЛЕКЦІЇ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0E6D52-AC7E-25FA-F784-BDD72394A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2800" b="1" dirty="0"/>
              <a:t>1.Походження боліт</a:t>
            </a:r>
          </a:p>
          <a:p>
            <a:r>
              <a:rPr lang="uk-UA" sz="2800" b="1" dirty="0"/>
              <a:t>2.Поширення боліт на земній кулі</a:t>
            </a:r>
          </a:p>
          <a:p>
            <a:r>
              <a:rPr lang="uk-UA" sz="2800" b="1" dirty="0"/>
              <a:t>3.Типи боліт, їхня будова, морфологія та гідрографія</a:t>
            </a:r>
          </a:p>
          <a:p>
            <a:r>
              <a:rPr lang="uk-UA" sz="2800" b="1" dirty="0"/>
              <a:t>4.Живлення та водний баланс боліт. Рух води в болотах</a:t>
            </a:r>
          </a:p>
          <a:p>
            <a:r>
              <a:rPr lang="uk-UA" sz="2800" b="1" dirty="0"/>
              <a:t>5.Термічний режим боліт</a:t>
            </a:r>
          </a:p>
          <a:p>
            <a:r>
              <a:rPr lang="uk-UA" sz="2800" b="1" dirty="0"/>
              <a:t>6.Вплив боліт на стік річок</a:t>
            </a:r>
          </a:p>
          <a:p>
            <a:r>
              <a:rPr lang="uk-UA" sz="2800" b="1" dirty="0"/>
              <a:t>7.Вивчення та практичне значення боліт </a:t>
            </a:r>
          </a:p>
          <a:p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511932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729" y="1007609"/>
            <a:ext cx="110568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Болота як природний фільтр планети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6238" y="4064324"/>
            <a:ext cx="112941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Ці водні об’єкти вважаються природними пилососами.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 рік гектар болота  поглинає 3 тонни пилу. Крім пилу, торф’яні родовища поглинають токсичні елементи. Коли вони потрапляють на поверхню болота, то розчиняються частинами рослин.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96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Ð ÐµÐ·ÑÐ»ÑÑÐ°Ñ Ð¿Ð¾ÑÑÐºÑ Ð·Ð¾Ð±ÑÐ°Ð¶ÐµÐ½Ñ Ð·Ð° Ð·Ð°Ð¿Ð¸ÑÐ¾Ð¼ &quot;Ð±Ð¾Ð»Ð¾ÑÐ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7611" y="346322"/>
            <a:ext cx="9016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в формуванні клімату Землі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590" y="2236073"/>
            <a:ext cx="11624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Болота – це легені планети. Вони поглинають велику кількість вуглекислого газу і виділяють кисню за рік більше, ніж гектар лісу. Болота підтримують склад атмосферного повітря. Рослинність, яка проростає на їх території, збагачує киснем атмосферу і вилучає вуглець, консервуючи його на тисячі років у торфовищах.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кліматичне значення в тому, що вони впливають на формування водного і теплового балансів території. Вони перешкоджають зсуву кордонів в зоні вічної мерзлоти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28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604890" y="361740"/>
            <a:ext cx="10018713" cy="15708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Болота – це джерело торфу, горючої корисної копалини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635576" y="5968720"/>
            <a:ext cx="4291818" cy="73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dirty="0">
                <a:solidFill>
                  <a:srgbClr val="C00000"/>
                </a:solidFill>
              </a:rPr>
              <a:t>Куди людина використовує торф?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42" name="Picture 2" descr="Изделия из торфа | Rėky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0" y="1774745"/>
            <a:ext cx="5745317" cy="383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Фонд дикой природы: признание торфа возобновляемым источником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36" y="1897970"/>
            <a:ext cx="5511696" cy="358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24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173287" y="236055"/>
            <a:ext cx="10018713" cy="10349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джерело лікарських рослин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Водні рослини – прибережні росл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1" y="825366"/>
            <a:ext cx="3125038" cy="30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504407" y="3924394"/>
            <a:ext cx="1712740" cy="39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Аїр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Багно звичайне (богульник) – властивості та способи застосування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78" y="2588716"/>
            <a:ext cx="3419537" cy="34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641166" y="6151895"/>
            <a:ext cx="2171616" cy="39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Багно звичайне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МОРОШКА ягода — 17 лечебных свойств и противопоказ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61" y="1477107"/>
            <a:ext cx="4098824" cy="27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670178" y="4505796"/>
            <a:ext cx="2171616" cy="399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Морошка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65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195" y="314473"/>
            <a:ext cx="113473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Торф’яні родовища є місцем для зростання цінних ягід (лохина, морошка, журавлина) і рослин, які використовуються в фармацевтиці та приносять користь для людей.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41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38797" y="140677"/>
            <a:ext cx="10018713" cy="12560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Болота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дають початок великим річкам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52" y="1624002"/>
            <a:ext cx="5699839" cy="4579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7" y="1424389"/>
            <a:ext cx="4667312" cy="49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29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17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361" y="1516685"/>
            <a:ext cx="11837275" cy="3147678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 – надмірно зволожена ділянка суходолу з шаром торфу не менш як 30 см.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 болота за джерелом живлення та характером рослинності на верхові, низинні і перехідні.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Болота мають величезну роль накопичувача та фільтра води у природі. Тому від тотального осушення боліт людина переходить до охорони їх унікальних комплексів.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2" y="4445216"/>
            <a:ext cx="3724805" cy="2066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46" y="4438092"/>
            <a:ext cx="3077154" cy="2070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0" y="4445216"/>
            <a:ext cx="3140652" cy="2063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4" y="87457"/>
            <a:ext cx="27051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3824" y="2335153"/>
            <a:ext cx="6513786" cy="14561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надмірно зволожена ділянка земної кори з шаром торфу понад 30 см.</a:t>
            </a:r>
          </a:p>
          <a:p>
            <a:pPr marL="0" indent="0" algn="just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природне утворення, яке постійно перебуває в стані застійного або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слабопроточного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зволоження і в якому відбувається накопичення органічної речовини у вигляді торфу. До цієї ж категорії природних утворень відносяться й заболочені землі.</a:t>
            </a:r>
          </a:p>
          <a:p>
            <a:pPr marL="0" indent="0" algn="just">
              <a:buNone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Боло́то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багно́, драговина́,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моча́р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біотоп, надмірно зволожена ділянка земної поверхні, вкрита вологолюбними рослинами, наприклад, мохом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маскег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з залишків яких зазвичай утворюється торф.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Почему болото засасывает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9" y="669303"/>
            <a:ext cx="5210285" cy="375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CB931E-2A0D-838E-02B3-5DE14124AFD8}"/>
              </a:ext>
            </a:extLst>
          </p:cNvPr>
          <p:cNvSpPr txBox="1"/>
          <p:nvPr/>
        </p:nvSpPr>
        <p:spPr>
          <a:xfrm>
            <a:off x="2180492" y="5371234"/>
            <a:ext cx="96645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Не </a:t>
            </a: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зволожені</a:t>
            </a:r>
            <a:r>
              <a:rPr lang="ru-RU" sz="2800" b="1" dirty="0"/>
              <a:t> </a:t>
            </a:r>
            <a:r>
              <a:rPr lang="ru-RU" sz="2800" b="1" dirty="0" err="1"/>
              <a:t>ділянки</a:t>
            </a:r>
            <a:r>
              <a:rPr lang="ru-RU" sz="2800" b="1" dirty="0"/>
              <a:t> суходолу є болотами. </a:t>
            </a:r>
          </a:p>
          <a:p>
            <a:pPr algn="just"/>
            <a:r>
              <a:rPr lang="ru-RU" sz="2800" b="1" dirty="0"/>
              <a:t>Болотами </a:t>
            </a:r>
            <a:r>
              <a:rPr lang="ru-RU" sz="2800" b="1" dirty="0" err="1"/>
              <a:t>вважаються</a:t>
            </a:r>
            <a:r>
              <a:rPr lang="ru-RU" sz="2800" b="1" dirty="0"/>
              <a:t> </a:t>
            </a:r>
            <a:r>
              <a:rPr lang="ru-RU" sz="2800" b="1" dirty="0" err="1"/>
              <a:t>лише</a:t>
            </a:r>
            <a:r>
              <a:rPr lang="ru-RU" sz="2800" b="1" dirty="0"/>
              <a:t> </a:t>
            </a:r>
            <a:r>
              <a:rPr lang="ru-RU" sz="2800" b="1" dirty="0" err="1"/>
              <a:t>ті</a:t>
            </a:r>
            <a:r>
              <a:rPr lang="ru-RU" sz="2800" b="1" dirty="0"/>
              <a:t>,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мають</a:t>
            </a:r>
            <a:r>
              <a:rPr lang="ru-RU" sz="2800" b="1" dirty="0"/>
              <a:t> шар торфу </a:t>
            </a:r>
            <a:r>
              <a:rPr lang="ru-RU" sz="2800" b="1" dirty="0" err="1"/>
              <a:t>товщиною</a:t>
            </a:r>
            <a:r>
              <a:rPr lang="ru-RU" sz="2800" b="1" dirty="0"/>
              <a:t> </a:t>
            </a:r>
            <a:r>
              <a:rPr lang="ru-RU" sz="2800" b="1" dirty="0" err="1"/>
              <a:t>понад</a:t>
            </a:r>
            <a:r>
              <a:rPr lang="ru-RU" sz="2800" b="1" dirty="0"/>
              <a:t> 0,3 м.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7538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35A0A7-D907-4972-DA04-17E1A8048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476" y="5185116"/>
            <a:ext cx="10018713" cy="1356361"/>
          </a:xfrm>
        </p:spPr>
        <p:txBody>
          <a:bodyPr/>
          <a:lstStyle/>
          <a:p>
            <a:pPr algn="just"/>
            <a:r>
              <a:rPr lang="ru-RU" b="1" dirty="0"/>
              <a:t>Болото Рудяк </a:t>
            </a:r>
            <a:r>
              <a:rPr lang="ru-RU" b="1" dirty="0" err="1"/>
              <a:t>поблизу</a:t>
            </a:r>
            <a:r>
              <a:rPr lang="ru-RU" b="1" dirty="0"/>
              <a:t> </a:t>
            </a:r>
            <a:r>
              <a:rPr lang="ru-RU" b="1" dirty="0" err="1"/>
              <a:t>Ворохти</a:t>
            </a:r>
            <a:r>
              <a:rPr lang="ru-RU" b="1" dirty="0"/>
              <a:t> в </a:t>
            </a:r>
            <a:r>
              <a:rPr lang="ru-RU" b="1" dirty="0" err="1"/>
              <a:t>Карпатському</a:t>
            </a:r>
            <a:r>
              <a:rPr lang="ru-RU" b="1" dirty="0"/>
              <a:t> </a:t>
            </a:r>
            <a:r>
              <a:rPr lang="ru-RU" b="1" dirty="0" err="1"/>
              <a:t>національному</a:t>
            </a:r>
            <a:r>
              <a:rPr lang="ru-RU" b="1" dirty="0"/>
              <a:t> природному парку, </a:t>
            </a:r>
            <a:r>
              <a:rPr lang="ru-RU" b="1" dirty="0" err="1"/>
              <a:t>площею</a:t>
            </a:r>
            <a:r>
              <a:rPr lang="ru-RU" b="1" dirty="0"/>
              <a:t> 100 </a:t>
            </a:r>
            <a:r>
              <a:rPr lang="ru-RU" b="1" dirty="0" err="1"/>
              <a:t>гектарів</a:t>
            </a:r>
            <a:r>
              <a:rPr lang="ru-RU" b="1" dirty="0"/>
              <a:t>, – </a:t>
            </a:r>
            <a:r>
              <a:rPr lang="ru-RU" b="1" dirty="0" err="1"/>
              <a:t>одне</a:t>
            </a:r>
            <a:r>
              <a:rPr lang="ru-RU" b="1" dirty="0"/>
              <a:t> з </a:t>
            </a:r>
            <a:r>
              <a:rPr lang="ru-RU" b="1" dirty="0" err="1"/>
              <a:t>найцікавіших</a:t>
            </a:r>
            <a:r>
              <a:rPr lang="ru-RU" b="1" dirty="0"/>
              <a:t> і </a:t>
            </a:r>
            <a:r>
              <a:rPr lang="ru-RU" b="1" dirty="0" err="1"/>
              <a:t>найцінніших</a:t>
            </a:r>
            <a:r>
              <a:rPr lang="ru-RU" b="1" dirty="0"/>
              <a:t> у Карпатах. </a:t>
            </a:r>
            <a:endParaRPr lang="uk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BE416D-9C09-92E2-C4F2-E412465E6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0" y="548641"/>
            <a:ext cx="5778820" cy="38585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EC6DC9-3599-8B3A-1BBA-1414844CB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831" y="956602"/>
            <a:ext cx="5581358" cy="37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81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336A0-D713-06C4-70A9-9FD53D68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99" y="0"/>
            <a:ext cx="10018713" cy="1752599"/>
          </a:xfrm>
        </p:spPr>
        <p:txBody>
          <a:bodyPr/>
          <a:lstStyle/>
          <a:p>
            <a:r>
              <a:rPr lang="uk-UA" b="1" dirty="0"/>
              <a:t>Сфагнум бурий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207A9C-5FA5-032F-ABD9-CCAC89B2B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49" y="1442512"/>
            <a:ext cx="6374718" cy="3972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570581-E2B4-6EB5-C705-103624D43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931" y="2406324"/>
            <a:ext cx="4580820" cy="34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5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8358" y="0"/>
            <a:ext cx="4434169" cy="610437"/>
          </a:xfrm>
        </p:spPr>
        <p:txBody>
          <a:bodyPr>
            <a:normAutofit fontScale="90000"/>
          </a:bodyPr>
          <a:lstStyle/>
          <a:p>
            <a:r>
              <a:rPr lang="uk-UA" dirty="0"/>
              <a:t>Утворення болота</a:t>
            </a:r>
            <a:endParaRPr lang="en-US" dirty="0"/>
          </a:p>
        </p:txBody>
      </p:sp>
      <p:pic>
        <p:nvPicPr>
          <p:cNvPr id="1028" name="Picture 4" descr="Тест: Гідросфера | MERK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62" y="1065124"/>
            <a:ext cx="7340495" cy="55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410195" y="1517301"/>
            <a:ext cx="1490002" cy="693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/>
              <a:t>Озеро</a:t>
            </a:r>
            <a:endParaRPr lang="en-US" b="1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25687" y="4180114"/>
            <a:ext cx="2306020" cy="1225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Заростання озера болотною рослинністю. Накопичення шару торфу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844112" y="2257648"/>
            <a:ext cx="2306020" cy="994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Накопичення на дні відмерлих решток рослин і тварин. Обміління берегів.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9507120" y="5406013"/>
            <a:ext cx="1490002" cy="693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uk-UA" b="1" dirty="0"/>
              <a:t>Болото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338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519E2-388B-7778-7636-E4589140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90500"/>
            <a:ext cx="10018713" cy="1752599"/>
          </a:xfrm>
        </p:spPr>
        <p:txBody>
          <a:bodyPr/>
          <a:lstStyle/>
          <a:p>
            <a:r>
              <a:rPr lang="uk-UA" b="1" dirty="0"/>
              <a:t>Основні види заболочування суші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086F57-A2A5-B508-2478-7931336E1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uk-UA" sz="2800" b="1" dirty="0"/>
              <a:t>Затоплення</a:t>
            </a:r>
            <a:r>
              <a:rPr lang="uk-UA" sz="2800" dirty="0"/>
              <a:t> пов’язане з переважанням атмосферних опадів над випаровуванням за відсутності дренажу, або з незначним поверхневим стоком в умовах зниженого рельєфу місцевості.</a:t>
            </a:r>
          </a:p>
          <a:p>
            <a:pPr algn="just"/>
            <a:r>
              <a:rPr lang="uk-UA" sz="2800" b="1" dirty="0"/>
              <a:t>Підтоплення</a:t>
            </a:r>
            <a:r>
              <a:rPr lang="uk-UA" sz="2800" dirty="0"/>
              <a:t> території пов’язане з підвищенням рівня ґрунтових вод (після спорудження, наприклад, гребель на річках або внаслідок надмірного зрошення значних територій).</a:t>
            </a:r>
          </a:p>
          <a:p>
            <a:pPr algn="just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99134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45BAE-49B4-9431-8AB8-972F4D2F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B028FC-5075-6997-5A2E-F2579D6F6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638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0" y="0"/>
            <a:ext cx="8229600" cy="633412"/>
          </a:xfrm>
        </p:spPr>
        <p:txBody>
          <a:bodyPr>
            <a:noAutofit/>
          </a:bodyPr>
          <a:lstStyle/>
          <a:p>
            <a:r>
              <a:rPr lang="uk-UA" dirty="0">
                <a:latin typeface="Arial" pitchFamily="34" charset="0"/>
                <a:cs typeface="Arial" pitchFamily="34" charset="0"/>
              </a:rPr>
              <a:t>Класифікація боліт</a:t>
            </a:r>
          </a:p>
        </p:txBody>
      </p:sp>
      <p:grpSp>
        <p:nvGrpSpPr>
          <p:cNvPr id="375812" name="Group 4"/>
          <p:cNvGrpSpPr>
            <a:grpSpLocks/>
          </p:cNvGrpSpPr>
          <p:nvPr/>
        </p:nvGrpSpPr>
        <p:grpSpPr bwMode="auto">
          <a:xfrm>
            <a:off x="1381092" y="714357"/>
            <a:ext cx="9144000" cy="1715525"/>
            <a:chOff x="756" y="1008"/>
            <a:chExt cx="4140" cy="912"/>
          </a:xfrm>
        </p:grpSpPr>
        <p:sp>
          <p:nvSpPr>
            <p:cNvPr id="375813" name="AutoShape 5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alpha val="70000"/>
                  </a:srgbClr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>
                    <a:alpha val="70000"/>
                  </a:srgbClr>
                </a:gs>
              </a:gsLst>
              <a:lin ang="2700000" scaled="1"/>
            </a:gradFill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375814" name="Group 6"/>
            <p:cNvGrpSpPr>
              <a:grpSpLocks/>
            </p:cNvGrpSpPr>
            <p:nvPr/>
          </p:nvGrpSpPr>
          <p:grpSpPr bwMode="auto">
            <a:xfrm>
              <a:off x="756" y="1092"/>
              <a:ext cx="1245" cy="746"/>
              <a:chOff x="756" y="1092"/>
              <a:chExt cx="1245" cy="746"/>
            </a:xfrm>
          </p:grpSpPr>
          <p:sp>
            <p:nvSpPr>
              <p:cNvPr id="375815" name="AutoShape 7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830" cy="746"/>
              </a:xfrm>
              <a:prstGeom prst="roundRect">
                <a:avLst>
                  <a:gd name="adj" fmla="val 11921"/>
                </a:avLst>
              </a:prstGeom>
              <a:solidFill>
                <a:srgbClr val="6666FF">
                  <a:alpha val="70000"/>
                </a:srgb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75816" name="Freeform 8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7000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75817" name="Text Box 9"/>
              <p:cNvSpPr txBox="1">
                <a:spLocks noChangeArrowheads="1"/>
              </p:cNvSpPr>
              <p:nvPr/>
            </p:nvSpPr>
            <p:spPr bwMode="gray">
              <a:xfrm>
                <a:off x="756" y="1192"/>
                <a:ext cx="1245" cy="5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uk-UA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Верхові</a:t>
                </a:r>
              </a:p>
              <a:p>
                <a:pPr algn="ctr" eaLnBrk="0" hangingPunct="0"/>
                <a:r>
                  <a:rPr lang="uk-UA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болота</a:t>
                </a:r>
                <a:endPara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375818" name="Text Box 10"/>
            <p:cNvSpPr txBox="1">
              <a:spLocks noChangeArrowheads="1"/>
            </p:cNvSpPr>
            <p:nvPr/>
          </p:nvSpPr>
          <p:spPr bwMode="gray">
            <a:xfrm>
              <a:off x="1856" y="1046"/>
              <a:ext cx="2931" cy="5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uk-UA" sz="2800" b="1" dirty="0">
                  <a:solidFill>
                    <a:schemeClr val="bg1"/>
                  </a:solidFill>
                </a:rPr>
                <a:t> </a:t>
              </a:r>
              <a:r>
                <a:rPr lang="uk-UA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утворюються на вододілах річок,  живляться атмосферними опадами. 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75820" name="Group 12"/>
          <p:cNvGrpSpPr>
            <a:grpSpLocks/>
          </p:cNvGrpSpPr>
          <p:nvPr/>
        </p:nvGrpSpPr>
        <p:grpSpPr bwMode="auto">
          <a:xfrm>
            <a:off x="0" y="2702695"/>
            <a:ext cx="9001259" cy="2005013"/>
            <a:chOff x="823" y="1008"/>
            <a:chExt cx="4073" cy="912"/>
          </a:xfrm>
        </p:grpSpPr>
        <p:sp>
          <p:nvSpPr>
            <p:cNvPr id="375821" name="AutoShape 13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153F2A"/>
                </a:gs>
                <a:gs pos="50000">
                  <a:srgbClr val="CCFF99"/>
                </a:gs>
                <a:gs pos="100000">
                  <a:srgbClr val="153F2A"/>
                </a:gs>
              </a:gsLst>
              <a:lin ang="2700000" scaled="1"/>
            </a:gradFill>
            <a:ln w="38100">
              <a:solidFill>
                <a:srgbClr val="00FF00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375822" name="Group 14"/>
            <p:cNvGrpSpPr>
              <a:grpSpLocks/>
            </p:cNvGrpSpPr>
            <p:nvPr/>
          </p:nvGrpSpPr>
          <p:grpSpPr bwMode="auto">
            <a:xfrm>
              <a:off x="823" y="1092"/>
              <a:ext cx="1107" cy="746"/>
              <a:chOff x="823" y="1092"/>
              <a:chExt cx="1107" cy="746"/>
            </a:xfrm>
          </p:grpSpPr>
          <p:sp>
            <p:nvSpPr>
              <p:cNvPr id="375823" name="AutoShape 15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830" cy="746"/>
              </a:xfrm>
              <a:prstGeom prst="roundRect">
                <a:avLst>
                  <a:gd name="adj" fmla="val 11921"/>
                </a:avLst>
              </a:prstGeom>
              <a:solidFill>
                <a:srgbClr val="00B000"/>
              </a:solidFill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75824" name="Freeform 16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75825" name="Text Box 17"/>
              <p:cNvSpPr txBox="1">
                <a:spLocks noChangeArrowheads="1"/>
              </p:cNvSpPr>
              <p:nvPr/>
            </p:nvSpPr>
            <p:spPr bwMode="gray">
              <a:xfrm>
                <a:off x="823" y="1238"/>
                <a:ext cx="1107" cy="4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uk-UA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Низинні </a:t>
                </a:r>
              </a:p>
              <a:p>
                <a:pPr algn="ctr" eaLnBrk="0" hangingPunct="0"/>
                <a:r>
                  <a:rPr lang="uk-UA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болота</a:t>
                </a:r>
                <a:endPara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375826" name="Text Box 18"/>
            <p:cNvSpPr txBox="1">
              <a:spLocks noChangeArrowheads="1"/>
            </p:cNvSpPr>
            <p:nvPr/>
          </p:nvSpPr>
          <p:spPr bwMode="gray">
            <a:xfrm>
              <a:off x="1954" y="1108"/>
              <a:ext cx="2931" cy="5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uk-UA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утворюються в долинах річок,на берегах озер. Живляться вони підземними водами.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375828" name="Group 20"/>
          <p:cNvGrpSpPr>
            <a:grpSpLocks/>
          </p:cNvGrpSpPr>
          <p:nvPr/>
        </p:nvGrpSpPr>
        <p:grpSpPr bwMode="auto">
          <a:xfrm>
            <a:off x="1666844" y="5000094"/>
            <a:ext cx="8929280" cy="1608137"/>
            <a:chOff x="858" y="1014"/>
            <a:chExt cx="4038" cy="912"/>
          </a:xfrm>
        </p:grpSpPr>
        <p:sp>
          <p:nvSpPr>
            <p:cNvPr id="375829" name="AutoShape 21"/>
            <p:cNvSpPr>
              <a:spLocks noChangeArrowheads="1"/>
            </p:cNvSpPr>
            <p:nvPr/>
          </p:nvSpPr>
          <p:spPr bwMode="gray">
            <a:xfrm>
              <a:off x="912" y="1014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A2FFFF"/>
                </a:gs>
                <a:gs pos="100000">
                  <a:srgbClr val="000099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375830" name="Group 22"/>
            <p:cNvGrpSpPr>
              <a:grpSpLocks/>
            </p:cNvGrpSpPr>
            <p:nvPr/>
          </p:nvGrpSpPr>
          <p:grpSpPr bwMode="auto">
            <a:xfrm>
              <a:off x="858" y="1095"/>
              <a:ext cx="1001" cy="746"/>
              <a:chOff x="858" y="1095"/>
              <a:chExt cx="1001" cy="746"/>
            </a:xfrm>
          </p:grpSpPr>
          <p:sp>
            <p:nvSpPr>
              <p:cNvPr id="375831" name="AutoShape 23"/>
              <p:cNvSpPr>
                <a:spLocks noChangeArrowheads="1"/>
              </p:cNvSpPr>
              <p:nvPr/>
            </p:nvSpPr>
            <p:spPr bwMode="gray">
              <a:xfrm>
                <a:off x="955" y="1095"/>
                <a:ext cx="796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75832" name="Freeform 24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375833" name="Text Box 25"/>
              <p:cNvSpPr txBox="1">
                <a:spLocks noChangeArrowheads="1"/>
              </p:cNvSpPr>
              <p:nvPr/>
            </p:nvSpPr>
            <p:spPr bwMode="gray">
              <a:xfrm>
                <a:off x="858" y="1176"/>
                <a:ext cx="1001" cy="5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uk-UA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Перехідні </a:t>
                </a:r>
              </a:p>
              <a:p>
                <a:pPr algn="ctr" eaLnBrk="0" hangingPunct="0"/>
                <a:r>
                  <a:rPr lang="uk-UA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болота</a:t>
                </a:r>
                <a:endPara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375834" name="Text Box 26"/>
            <p:cNvSpPr txBox="1">
              <a:spLocks noChangeArrowheads="1"/>
            </p:cNvSpPr>
            <p:nvPr/>
          </p:nvSpPr>
          <p:spPr bwMode="gray">
            <a:xfrm>
              <a:off x="1760" y="1095"/>
              <a:ext cx="3136" cy="7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uk-UA" sz="2800" b="1" dirty="0">
                  <a:solidFill>
                    <a:schemeClr val="bg1"/>
                  </a:solidFill>
                </a:rPr>
                <a:t> </a:t>
              </a:r>
              <a:r>
                <a:rPr lang="uk-UA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за режимом живлення й характером рослинності посідають проміжне положення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9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5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5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5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</TotalTime>
  <Words>969</Words>
  <Application>Microsoft Office PowerPoint</Application>
  <PresentationFormat>Широкоэкранный</PresentationFormat>
  <Paragraphs>98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Corbel</vt:lpstr>
      <vt:lpstr>Georgia</vt:lpstr>
      <vt:lpstr>Times New Roman</vt:lpstr>
      <vt:lpstr>Wingdings</vt:lpstr>
      <vt:lpstr>Параллакс</vt:lpstr>
      <vt:lpstr>ПОХОДЖЕННЯ, РОЗВИТОК, ГІДРОЛОГІЧНИЙ РЕЖИМ БОЛІТ       </vt:lpstr>
      <vt:lpstr>ПЛАН ЛЕКЦІЇ</vt:lpstr>
      <vt:lpstr>Презентация PowerPoint</vt:lpstr>
      <vt:lpstr>Презентация PowerPoint</vt:lpstr>
      <vt:lpstr>Сфагнум бурий</vt:lpstr>
      <vt:lpstr>Утворення болота</vt:lpstr>
      <vt:lpstr>Основні види заболочування суші</vt:lpstr>
      <vt:lpstr>Презентация PowerPoint</vt:lpstr>
      <vt:lpstr>Класифікація боліт</vt:lpstr>
      <vt:lpstr>Презентация PowerPoint</vt:lpstr>
      <vt:lpstr>Типи боліт</vt:lpstr>
      <vt:lpstr>Низинні: - на берегах і в долинах річок;      - живляться підземними водами;      - рослини: зелені мохи, хвощ, висока густа осока, очерет, зарості верби, вільхи та берези.</vt:lpstr>
      <vt:lpstr>Верхові: - на вододілах річок;      - живляться опадами (дощова вода майже не містить мінеральних речовин, тому ростуть лише рослини, пристосовані до дуже бідного харчування.                                    - рослини: мохи.</vt:lpstr>
      <vt:lpstr>Перехідні: мають особливості як низинних так і верхових боліт.                - велика кількість сфагнума, росте  журавлина та росичка. </vt:lpstr>
      <vt:lpstr>За хімічним складом води, що надходить, болота поділяються на: </vt:lpstr>
      <vt:lpstr>ЖИВЛЕННЯ БОЛІТ  За типом водопостачання розрізняють болота: </vt:lpstr>
      <vt:lpstr>Мешканці  боліт </vt:lpstr>
      <vt:lpstr>Презентация PowerPoint</vt:lpstr>
      <vt:lpstr>Значення боліт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Oksana</cp:lastModifiedBy>
  <cp:revision>56</cp:revision>
  <dcterms:created xsi:type="dcterms:W3CDTF">2020-03-18T08:30:59Z</dcterms:created>
  <dcterms:modified xsi:type="dcterms:W3CDTF">2024-11-07T20:38:09Z</dcterms:modified>
</cp:coreProperties>
</file>