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83" r:id="rId3"/>
    <p:sldId id="262" r:id="rId4"/>
    <p:sldId id="284" r:id="rId5"/>
    <p:sldId id="285" r:id="rId6"/>
    <p:sldId id="286" r:id="rId7"/>
    <p:sldId id="287" r:id="rId8"/>
    <p:sldId id="266" r:id="rId9"/>
    <p:sldId id="288" r:id="rId10"/>
    <p:sldId id="263" r:id="rId11"/>
    <p:sldId id="289" r:id="rId12"/>
    <p:sldId id="290" r:id="rId13"/>
    <p:sldId id="291" r:id="rId14"/>
    <p:sldId id="292" r:id="rId15"/>
    <p:sldId id="264" r:id="rId16"/>
    <p:sldId id="293" r:id="rId17"/>
    <p:sldId id="294" r:id="rId18"/>
    <p:sldId id="267" r:id="rId19"/>
    <p:sldId id="268" r:id="rId20"/>
    <p:sldId id="269" r:id="rId21"/>
    <p:sldId id="270" r:id="rId22"/>
    <p:sldId id="27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017862FA-FFA0-4F8E-8C9E-7FF7FFC06F2C}" type="datetimeFigureOut">
              <a:rPr lang="uk-UA" smtClean="0"/>
              <a:t>26.09.2024</a:t>
            </a:fld>
            <a:endParaRPr lang="uk-UA"/>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uk-UA"/>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0A45108D-23A5-4A80-8A25-A72C97F6E8F6}" type="slidenum">
              <a:rPr lang="uk-UA" smtClean="0"/>
              <a:t>‹#›</a:t>
            </a:fld>
            <a:endParaRPr lang="uk-UA"/>
          </a:p>
        </p:txBody>
      </p:sp>
    </p:spTree>
    <p:extLst>
      <p:ext uri="{BB962C8B-B14F-4D97-AF65-F5344CB8AC3E}">
        <p14:creationId xmlns:p14="http://schemas.microsoft.com/office/powerpoint/2010/main" val="3884681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17862FA-FFA0-4F8E-8C9E-7FF7FFC06F2C}" type="datetimeFigureOut">
              <a:rPr lang="uk-UA" smtClean="0"/>
              <a:t>26.09.2024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A45108D-23A5-4A80-8A25-A72C97F6E8F6}" type="slidenum">
              <a:rPr lang="uk-UA" smtClean="0"/>
              <a:t>‹#›</a:t>
            </a:fld>
            <a:endParaRPr lang="uk-UA"/>
          </a:p>
        </p:txBody>
      </p:sp>
    </p:spTree>
    <p:extLst>
      <p:ext uri="{BB962C8B-B14F-4D97-AF65-F5344CB8AC3E}">
        <p14:creationId xmlns:p14="http://schemas.microsoft.com/office/powerpoint/2010/main" val="4092156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17862FA-FFA0-4F8E-8C9E-7FF7FFC06F2C}" type="datetimeFigureOut">
              <a:rPr lang="uk-UA" smtClean="0"/>
              <a:t>26.09.2024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A45108D-23A5-4A80-8A25-A72C97F6E8F6}" type="slidenum">
              <a:rPr lang="uk-UA" smtClean="0"/>
              <a:t>‹#›</a:t>
            </a:fld>
            <a:endParaRPr lang="uk-UA"/>
          </a:p>
        </p:txBody>
      </p:sp>
    </p:spTree>
    <p:extLst>
      <p:ext uri="{BB962C8B-B14F-4D97-AF65-F5344CB8AC3E}">
        <p14:creationId xmlns:p14="http://schemas.microsoft.com/office/powerpoint/2010/main" val="1838541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17862FA-FFA0-4F8E-8C9E-7FF7FFC06F2C}" type="datetimeFigureOut">
              <a:rPr lang="uk-UA" smtClean="0"/>
              <a:t>26.09.2024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A45108D-23A5-4A80-8A25-A72C97F6E8F6}" type="slidenum">
              <a:rPr lang="uk-UA" smtClean="0"/>
              <a:t>‹#›</a:t>
            </a:fld>
            <a:endParaRPr lang="uk-UA"/>
          </a:p>
        </p:txBody>
      </p:sp>
    </p:spTree>
    <p:extLst>
      <p:ext uri="{BB962C8B-B14F-4D97-AF65-F5344CB8AC3E}">
        <p14:creationId xmlns:p14="http://schemas.microsoft.com/office/powerpoint/2010/main" val="116128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17862FA-FFA0-4F8E-8C9E-7FF7FFC06F2C}" type="datetimeFigureOut">
              <a:rPr lang="uk-UA" smtClean="0"/>
              <a:t>26.09.2024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A45108D-23A5-4A80-8A25-A72C97F6E8F6}" type="slidenum">
              <a:rPr lang="uk-UA" smtClean="0"/>
              <a:t>‹#›</a:t>
            </a:fld>
            <a:endParaRPr lang="uk-UA"/>
          </a:p>
        </p:txBody>
      </p:sp>
    </p:spTree>
    <p:extLst>
      <p:ext uri="{BB962C8B-B14F-4D97-AF65-F5344CB8AC3E}">
        <p14:creationId xmlns:p14="http://schemas.microsoft.com/office/powerpoint/2010/main" val="2969091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17862FA-FFA0-4F8E-8C9E-7FF7FFC06F2C}" type="datetimeFigureOut">
              <a:rPr lang="uk-UA" smtClean="0"/>
              <a:t>26.09.2024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A45108D-23A5-4A80-8A25-A72C97F6E8F6}" type="slidenum">
              <a:rPr lang="uk-UA" smtClean="0"/>
              <a:t>‹#›</a:t>
            </a:fld>
            <a:endParaRPr lang="uk-UA"/>
          </a:p>
        </p:txBody>
      </p:sp>
    </p:spTree>
    <p:extLst>
      <p:ext uri="{BB962C8B-B14F-4D97-AF65-F5344CB8AC3E}">
        <p14:creationId xmlns:p14="http://schemas.microsoft.com/office/powerpoint/2010/main" val="114821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17862FA-FFA0-4F8E-8C9E-7FF7FFC06F2C}" type="datetimeFigureOut">
              <a:rPr lang="uk-UA" smtClean="0"/>
              <a:t>26.09.2024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0A45108D-23A5-4A80-8A25-A72C97F6E8F6}" type="slidenum">
              <a:rPr lang="uk-UA" smtClean="0"/>
              <a:t>‹#›</a:t>
            </a:fld>
            <a:endParaRPr lang="uk-UA"/>
          </a:p>
        </p:txBody>
      </p:sp>
    </p:spTree>
    <p:extLst>
      <p:ext uri="{BB962C8B-B14F-4D97-AF65-F5344CB8AC3E}">
        <p14:creationId xmlns:p14="http://schemas.microsoft.com/office/powerpoint/2010/main" val="3736170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17862FA-FFA0-4F8E-8C9E-7FF7FFC06F2C}" type="datetimeFigureOut">
              <a:rPr lang="uk-UA" smtClean="0"/>
              <a:t>26.09.2024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0A45108D-23A5-4A80-8A25-A72C97F6E8F6}" type="slidenum">
              <a:rPr lang="uk-UA" smtClean="0"/>
              <a:t>‹#›</a:t>
            </a:fld>
            <a:endParaRPr lang="uk-UA"/>
          </a:p>
        </p:txBody>
      </p:sp>
    </p:spTree>
    <p:extLst>
      <p:ext uri="{BB962C8B-B14F-4D97-AF65-F5344CB8AC3E}">
        <p14:creationId xmlns:p14="http://schemas.microsoft.com/office/powerpoint/2010/main" val="3756473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862FA-FFA0-4F8E-8C9E-7FF7FFC06F2C}" type="datetimeFigureOut">
              <a:rPr lang="uk-UA" smtClean="0"/>
              <a:t>26.09.2024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0A45108D-23A5-4A80-8A25-A72C97F6E8F6}" type="slidenum">
              <a:rPr lang="uk-UA" smtClean="0"/>
              <a:t>‹#›</a:t>
            </a:fld>
            <a:endParaRPr lang="uk-UA"/>
          </a:p>
        </p:txBody>
      </p:sp>
    </p:spTree>
    <p:extLst>
      <p:ext uri="{BB962C8B-B14F-4D97-AF65-F5344CB8AC3E}">
        <p14:creationId xmlns:p14="http://schemas.microsoft.com/office/powerpoint/2010/main" val="892870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ru-RU"/>
              <a:t>Образец текста</a:t>
            </a:r>
          </a:p>
        </p:txBody>
      </p:sp>
      <p:sp>
        <p:nvSpPr>
          <p:cNvPr id="5" name="Date Placeholder 4"/>
          <p:cNvSpPr>
            <a:spLocks noGrp="1"/>
          </p:cNvSpPr>
          <p:nvPr>
            <p:ph type="dt" sz="half" idx="10"/>
          </p:nvPr>
        </p:nvSpPr>
        <p:spPr/>
        <p:txBody>
          <a:bodyPr/>
          <a:lstStyle/>
          <a:p>
            <a:fld id="{017862FA-FFA0-4F8E-8C9E-7FF7FFC06F2C}" type="datetimeFigureOut">
              <a:rPr lang="uk-UA" smtClean="0"/>
              <a:t>26.09.2024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A45108D-23A5-4A80-8A25-A72C97F6E8F6}" type="slidenum">
              <a:rPr lang="uk-UA" smtClean="0"/>
              <a:t>‹#›</a:t>
            </a:fld>
            <a:endParaRPr lang="uk-UA"/>
          </a:p>
        </p:txBody>
      </p:sp>
    </p:spTree>
    <p:extLst>
      <p:ext uri="{BB962C8B-B14F-4D97-AF65-F5344CB8AC3E}">
        <p14:creationId xmlns:p14="http://schemas.microsoft.com/office/powerpoint/2010/main" val="2823004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017862FA-FFA0-4F8E-8C9E-7FF7FFC06F2C}" type="datetimeFigureOut">
              <a:rPr lang="uk-UA" smtClean="0"/>
              <a:t>26.09.2024</a:t>
            </a:fld>
            <a:endParaRPr lang="uk-UA"/>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uk-UA"/>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0A45108D-23A5-4A80-8A25-A72C97F6E8F6}" type="slidenum">
              <a:rPr lang="uk-UA" smtClean="0"/>
              <a:t>‹#›</a:t>
            </a:fld>
            <a:endParaRPr lang="uk-UA"/>
          </a:p>
        </p:txBody>
      </p:sp>
    </p:spTree>
    <p:extLst>
      <p:ext uri="{BB962C8B-B14F-4D97-AF65-F5344CB8AC3E}">
        <p14:creationId xmlns:p14="http://schemas.microsoft.com/office/powerpoint/2010/main" val="102371565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017862FA-FFA0-4F8E-8C9E-7FF7FFC06F2C}" type="datetimeFigureOut">
              <a:rPr lang="uk-UA" smtClean="0"/>
              <a:t>26.09.2024</a:t>
            </a:fld>
            <a:endParaRPr lang="uk-UA"/>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uk-UA"/>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0A45108D-23A5-4A80-8A25-A72C97F6E8F6}" type="slidenum">
              <a:rPr lang="uk-UA" smtClean="0"/>
              <a:t>‹#›</a:t>
            </a:fld>
            <a:endParaRPr lang="uk-UA"/>
          </a:p>
        </p:txBody>
      </p:sp>
    </p:spTree>
    <p:extLst>
      <p:ext uri="{BB962C8B-B14F-4D97-AF65-F5344CB8AC3E}">
        <p14:creationId xmlns:p14="http://schemas.microsoft.com/office/powerpoint/2010/main" val="324689154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7A548D-A99A-E306-426F-04068893A154}"/>
              </a:ext>
            </a:extLst>
          </p:cNvPr>
          <p:cNvSpPr>
            <a:spLocks noGrp="1"/>
          </p:cNvSpPr>
          <p:nvPr>
            <p:ph type="ctrTitle"/>
          </p:nvPr>
        </p:nvSpPr>
        <p:spPr>
          <a:xfrm>
            <a:off x="667512" y="534571"/>
            <a:ext cx="10782300" cy="2477347"/>
          </a:xfrm>
        </p:spPr>
        <p:txBody>
          <a:bodyPr/>
          <a:lstStyle/>
          <a:p>
            <a:pPr algn="ctr"/>
            <a:r>
              <a:rPr lang="ru-RU" sz="6000" b="1" dirty="0"/>
              <a:t>ЖИВЛЕННЯ РІЧОК. ВОДНИЙ РЕЖИМ РІЧОК. ТЕРМІЧНИЙ РЕЖИМ РІЧОК</a:t>
            </a:r>
            <a:endParaRPr lang="uk-UA" sz="6000" b="1" dirty="0"/>
          </a:p>
        </p:txBody>
      </p:sp>
      <p:sp>
        <p:nvSpPr>
          <p:cNvPr id="3" name="Подзаголовок 2">
            <a:extLst>
              <a:ext uri="{FF2B5EF4-FFF2-40B4-BE49-F238E27FC236}">
                <a16:creationId xmlns:a16="http://schemas.microsoft.com/office/drawing/2014/main" id="{7891CCCF-5D13-593D-2FB2-223BEB147C29}"/>
              </a:ext>
            </a:extLst>
          </p:cNvPr>
          <p:cNvSpPr>
            <a:spLocks noGrp="1"/>
          </p:cNvSpPr>
          <p:nvPr>
            <p:ph type="subTitle" idx="1"/>
          </p:nvPr>
        </p:nvSpPr>
        <p:spPr>
          <a:xfrm>
            <a:off x="554971" y="3269308"/>
            <a:ext cx="9228201" cy="1645920"/>
          </a:xfrm>
        </p:spPr>
        <p:txBody>
          <a:bodyPr>
            <a:noAutofit/>
          </a:bodyPr>
          <a:lstStyle/>
          <a:p>
            <a:r>
              <a:rPr lang="ru-RU" sz="3600" b="1" dirty="0"/>
              <a:t>1.	</a:t>
            </a:r>
            <a:r>
              <a:rPr lang="ru-RU" sz="3600" b="1" dirty="0" err="1"/>
              <a:t>Джерела</a:t>
            </a:r>
            <a:r>
              <a:rPr lang="ru-RU" sz="3600" b="1" dirty="0"/>
              <a:t> </a:t>
            </a:r>
            <a:r>
              <a:rPr lang="ru-RU" sz="3600" b="1" dirty="0" err="1"/>
              <a:t>живлення</a:t>
            </a:r>
            <a:r>
              <a:rPr lang="ru-RU" sz="3600" b="1" dirty="0"/>
              <a:t> </a:t>
            </a:r>
            <a:r>
              <a:rPr lang="ru-RU" sz="3600" b="1" dirty="0" err="1"/>
              <a:t>річок</a:t>
            </a:r>
            <a:endParaRPr lang="ru-RU" sz="3600" b="1" dirty="0"/>
          </a:p>
          <a:p>
            <a:r>
              <a:rPr lang="ru-RU" sz="3600" b="1" dirty="0"/>
              <a:t>2.	</a:t>
            </a:r>
            <a:r>
              <a:rPr lang="ru-RU" sz="3600" b="1" dirty="0" err="1"/>
              <a:t>Водний</a:t>
            </a:r>
            <a:r>
              <a:rPr lang="ru-RU" sz="3600" b="1" dirty="0"/>
              <a:t> режим </a:t>
            </a:r>
            <a:r>
              <a:rPr lang="ru-RU" sz="3600" b="1" dirty="0" err="1"/>
              <a:t>річок</a:t>
            </a:r>
            <a:endParaRPr lang="ru-RU" sz="3600" b="1" dirty="0"/>
          </a:p>
          <a:p>
            <a:r>
              <a:rPr lang="ru-RU" sz="3600" b="1" dirty="0"/>
              <a:t>3.	</a:t>
            </a:r>
            <a:r>
              <a:rPr lang="ru-RU" sz="3600" b="1" dirty="0" err="1"/>
              <a:t>Рівневий</a:t>
            </a:r>
            <a:r>
              <a:rPr lang="ru-RU" sz="3600" b="1" dirty="0"/>
              <a:t> режим </a:t>
            </a:r>
            <a:r>
              <a:rPr lang="ru-RU" sz="3600" b="1" dirty="0" err="1"/>
              <a:t>річок</a:t>
            </a:r>
            <a:endParaRPr lang="ru-RU" sz="3600" b="1" dirty="0"/>
          </a:p>
          <a:p>
            <a:r>
              <a:rPr lang="ru-RU" sz="3600" b="1" dirty="0"/>
              <a:t>4.	</a:t>
            </a:r>
            <a:r>
              <a:rPr lang="ru-RU" sz="3600" b="1" dirty="0" err="1"/>
              <a:t>Механізм</a:t>
            </a:r>
            <a:r>
              <a:rPr lang="ru-RU" sz="3600" b="1" dirty="0"/>
              <a:t> </a:t>
            </a:r>
            <a:r>
              <a:rPr lang="ru-RU" sz="3600" b="1" dirty="0" err="1"/>
              <a:t>течії</a:t>
            </a:r>
            <a:r>
              <a:rPr lang="ru-RU" sz="3600" b="1" dirty="0"/>
              <a:t> </a:t>
            </a:r>
            <a:r>
              <a:rPr lang="ru-RU" sz="3600" b="1" dirty="0" err="1"/>
              <a:t>річок</a:t>
            </a:r>
            <a:endParaRPr lang="ru-RU" sz="3600" b="1" dirty="0"/>
          </a:p>
          <a:p>
            <a:r>
              <a:rPr lang="ru-RU" sz="3600" b="1" dirty="0"/>
              <a:t>5.	</a:t>
            </a:r>
            <a:r>
              <a:rPr lang="ru-RU" sz="3600" b="1" dirty="0" err="1"/>
              <a:t>Термічний</a:t>
            </a:r>
            <a:r>
              <a:rPr lang="ru-RU" sz="3600" b="1" dirty="0"/>
              <a:t> режим </a:t>
            </a:r>
            <a:r>
              <a:rPr lang="ru-RU" sz="3600" b="1" dirty="0" err="1"/>
              <a:t>річок</a:t>
            </a:r>
            <a:endParaRPr lang="ru-RU" sz="3600" b="1" dirty="0"/>
          </a:p>
          <a:p>
            <a:endParaRPr lang="uk-UA" sz="3600" b="1" dirty="0"/>
          </a:p>
        </p:txBody>
      </p:sp>
      <p:pic>
        <p:nvPicPr>
          <p:cNvPr id="4" name="Рисунок 3">
            <a:extLst>
              <a:ext uri="{FF2B5EF4-FFF2-40B4-BE49-F238E27FC236}">
                <a16:creationId xmlns:a16="http://schemas.microsoft.com/office/drawing/2014/main" id="{C5772827-EA52-D1A2-0F7C-2ABF5F678C01}"/>
              </a:ext>
            </a:extLst>
          </p:cNvPr>
          <p:cNvPicPr>
            <a:picLocks noChangeAspect="1"/>
          </p:cNvPicPr>
          <p:nvPr/>
        </p:nvPicPr>
        <p:blipFill>
          <a:blip r:embed="rId2"/>
          <a:stretch>
            <a:fillRect/>
          </a:stretch>
        </p:blipFill>
        <p:spPr>
          <a:xfrm>
            <a:off x="6555622" y="4092268"/>
            <a:ext cx="5636378" cy="2477346"/>
          </a:xfrm>
          <a:prstGeom prst="rect">
            <a:avLst/>
          </a:prstGeom>
        </p:spPr>
      </p:pic>
    </p:spTree>
    <p:extLst>
      <p:ext uri="{BB962C8B-B14F-4D97-AF65-F5344CB8AC3E}">
        <p14:creationId xmlns:p14="http://schemas.microsoft.com/office/powerpoint/2010/main" val="146897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D511DA9-50EC-41BA-0407-417B5F6EFDB2}"/>
              </a:ext>
            </a:extLst>
          </p:cNvPr>
          <p:cNvPicPr>
            <a:picLocks noChangeAspect="1"/>
          </p:cNvPicPr>
          <p:nvPr/>
        </p:nvPicPr>
        <p:blipFill rotWithShape="1">
          <a:blip r:embed="rId2"/>
          <a:srcRect l="13269" t="43895" r="35961" b="14444"/>
          <a:stretch/>
        </p:blipFill>
        <p:spPr>
          <a:xfrm>
            <a:off x="201637" y="582083"/>
            <a:ext cx="11788726" cy="5438890"/>
          </a:xfrm>
          <a:prstGeom prst="rect">
            <a:avLst/>
          </a:prstGeom>
        </p:spPr>
      </p:pic>
    </p:spTree>
    <p:extLst>
      <p:ext uri="{BB962C8B-B14F-4D97-AF65-F5344CB8AC3E}">
        <p14:creationId xmlns:p14="http://schemas.microsoft.com/office/powerpoint/2010/main" val="1198360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7A548D-A99A-E306-426F-04068893A154}"/>
              </a:ext>
            </a:extLst>
          </p:cNvPr>
          <p:cNvSpPr>
            <a:spLocks noGrp="1"/>
          </p:cNvSpPr>
          <p:nvPr>
            <p:ph type="ctrTitle"/>
          </p:nvPr>
        </p:nvSpPr>
        <p:spPr>
          <a:xfrm>
            <a:off x="704850" y="168812"/>
            <a:ext cx="10782300" cy="1197186"/>
          </a:xfrm>
        </p:spPr>
        <p:txBody>
          <a:bodyPr/>
          <a:lstStyle/>
          <a:p>
            <a:pPr algn="ctr"/>
            <a:r>
              <a:rPr lang="uk-UA" sz="6000" b="1" dirty="0"/>
              <a:t>ФАЗИ ВОДНОГО РЕЖИМУ</a:t>
            </a:r>
          </a:p>
        </p:txBody>
      </p:sp>
      <p:sp>
        <p:nvSpPr>
          <p:cNvPr id="3" name="Подзаголовок 2">
            <a:extLst>
              <a:ext uri="{FF2B5EF4-FFF2-40B4-BE49-F238E27FC236}">
                <a16:creationId xmlns:a16="http://schemas.microsoft.com/office/drawing/2014/main" id="{7891CCCF-5D13-593D-2FB2-223BEB147C29}"/>
              </a:ext>
            </a:extLst>
          </p:cNvPr>
          <p:cNvSpPr>
            <a:spLocks noGrp="1"/>
          </p:cNvSpPr>
          <p:nvPr>
            <p:ph type="subTitle" idx="1"/>
          </p:nvPr>
        </p:nvSpPr>
        <p:spPr>
          <a:xfrm>
            <a:off x="415818" y="1496779"/>
            <a:ext cx="11360364" cy="1645920"/>
          </a:xfrm>
        </p:spPr>
        <p:txBody>
          <a:bodyPr>
            <a:noAutofit/>
          </a:bodyPr>
          <a:lstStyle/>
          <a:p>
            <a:pPr algn="just"/>
            <a:r>
              <a:rPr lang="uk-UA" sz="3600" b="1" dirty="0"/>
              <a:t>У водному режимі річок відзначається закономірне чергування протягом року періодів підвищеної та низької водності, які відбивають зміни умов живлення річки. Ці періоди називаються фазами водного режиму.</a:t>
            </a:r>
          </a:p>
          <a:p>
            <a:pPr algn="just"/>
            <a:r>
              <a:rPr lang="uk-UA" sz="3600" b="1" dirty="0"/>
              <a:t>Основними фазами водного режиму є </a:t>
            </a:r>
            <a:r>
              <a:rPr lang="uk-UA" sz="3600" b="1" i="1" u="sng" dirty="0"/>
              <a:t>водопілля, літня і зимова межень, фаза осінніх дощових паводків.</a:t>
            </a:r>
          </a:p>
          <a:p>
            <a:pPr algn="just"/>
            <a:endParaRPr lang="uk-UA" sz="3600" b="1" dirty="0"/>
          </a:p>
        </p:txBody>
      </p:sp>
      <p:pic>
        <p:nvPicPr>
          <p:cNvPr id="4" name="Рисунок 3">
            <a:extLst>
              <a:ext uri="{FF2B5EF4-FFF2-40B4-BE49-F238E27FC236}">
                <a16:creationId xmlns:a16="http://schemas.microsoft.com/office/drawing/2014/main" id="{32693C45-3571-20E4-9C9D-D94C9632ECA2}"/>
              </a:ext>
            </a:extLst>
          </p:cNvPr>
          <p:cNvPicPr>
            <a:picLocks noChangeAspect="1"/>
          </p:cNvPicPr>
          <p:nvPr/>
        </p:nvPicPr>
        <p:blipFill>
          <a:blip r:embed="rId2"/>
          <a:stretch>
            <a:fillRect/>
          </a:stretch>
        </p:blipFill>
        <p:spPr>
          <a:xfrm>
            <a:off x="415818" y="4508001"/>
            <a:ext cx="3230957" cy="2181187"/>
          </a:xfrm>
          <a:prstGeom prst="rect">
            <a:avLst/>
          </a:prstGeom>
        </p:spPr>
      </p:pic>
      <p:pic>
        <p:nvPicPr>
          <p:cNvPr id="5" name="Рисунок 4">
            <a:extLst>
              <a:ext uri="{FF2B5EF4-FFF2-40B4-BE49-F238E27FC236}">
                <a16:creationId xmlns:a16="http://schemas.microsoft.com/office/drawing/2014/main" id="{DF822A36-1C25-A7AD-BCA3-B9507F9F17FE}"/>
              </a:ext>
            </a:extLst>
          </p:cNvPr>
          <p:cNvPicPr>
            <a:picLocks noChangeAspect="1"/>
          </p:cNvPicPr>
          <p:nvPr/>
        </p:nvPicPr>
        <p:blipFill>
          <a:blip r:embed="rId3"/>
          <a:stretch>
            <a:fillRect/>
          </a:stretch>
        </p:blipFill>
        <p:spPr>
          <a:xfrm>
            <a:off x="8545227" y="4389088"/>
            <a:ext cx="3646773" cy="2436783"/>
          </a:xfrm>
          <a:prstGeom prst="rect">
            <a:avLst/>
          </a:prstGeom>
        </p:spPr>
      </p:pic>
      <p:pic>
        <p:nvPicPr>
          <p:cNvPr id="6" name="Рисунок 5">
            <a:extLst>
              <a:ext uri="{FF2B5EF4-FFF2-40B4-BE49-F238E27FC236}">
                <a16:creationId xmlns:a16="http://schemas.microsoft.com/office/drawing/2014/main" id="{4119E415-5D03-D43C-D5C7-28400B85D1CF}"/>
              </a:ext>
            </a:extLst>
          </p:cNvPr>
          <p:cNvPicPr>
            <a:picLocks noChangeAspect="1"/>
          </p:cNvPicPr>
          <p:nvPr/>
        </p:nvPicPr>
        <p:blipFill>
          <a:blip r:embed="rId4"/>
          <a:stretch>
            <a:fillRect/>
          </a:stretch>
        </p:blipFill>
        <p:spPr>
          <a:xfrm>
            <a:off x="4758689" y="4570094"/>
            <a:ext cx="2331427" cy="2194284"/>
          </a:xfrm>
          <a:prstGeom prst="rect">
            <a:avLst/>
          </a:prstGeom>
        </p:spPr>
      </p:pic>
    </p:spTree>
    <p:extLst>
      <p:ext uri="{BB962C8B-B14F-4D97-AF65-F5344CB8AC3E}">
        <p14:creationId xmlns:p14="http://schemas.microsoft.com/office/powerpoint/2010/main" val="498329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7891CCCF-5D13-593D-2FB2-223BEB147C29}"/>
              </a:ext>
            </a:extLst>
          </p:cNvPr>
          <p:cNvSpPr>
            <a:spLocks noGrp="1"/>
          </p:cNvSpPr>
          <p:nvPr>
            <p:ph type="subTitle" idx="1"/>
          </p:nvPr>
        </p:nvSpPr>
        <p:spPr>
          <a:xfrm>
            <a:off x="118873" y="188484"/>
            <a:ext cx="6732093" cy="1645920"/>
          </a:xfrm>
        </p:spPr>
        <p:txBody>
          <a:bodyPr>
            <a:noAutofit/>
          </a:bodyPr>
          <a:lstStyle/>
          <a:p>
            <a:pPr algn="just"/>
            <a:r>
              <a:rPr lang="uk-UA" sz="3600" b="1" u="sng" dirty="0"/>
              <a:t>Водопілля</a:t>
            </a:r>
            <a:r>
              <a:rPr lang="uk-UA" sz="3600" b="1" dirty="0"/>
              <a:t> – це щорічний, відносно тривалий підйом рівнів та збільшення витрат води, зумовлений надходженням води від головного джерела живлення.</a:t>
            </a:r>
          </a:p>
          <a:p>
            <a:pPr algn="just"/>
            <a:r>
              <a:rPr lang="uk-UA" sz="2800" b="1" dirty="0"/>
              <a:t>За походженням водопілля може бути </a:t>
            </a:r>
            <a:r>
              <a:rPr lang="uk-UA" sz="2800" b="1" u="sng" dirty="0"/>
              <a:t>сніговим, </a:t>
            </a:r>
            <a:r>
              <a:rPr lang="uk-UA" sz="2800" b="1" u="sng" dirty="0" err="1"/>
              <a:t>снігово</a:t>
            </a:r>
            <a:r>
              <a:rPr lang="uk-UA" sz="2800" b="1" u="sng" dirty="0"/>
              <a:t>-дощовим або дощовим.</a:t>
            </a:r>
          </a:p>
          <a:p>
            <a:pPr algn="just"/>
            <a:r>
              <a:rPr lang="uk-UA" sz="2800" b="1" dirty="0"/>
              <a:t>За часом настання водопілля можуть бути весняними (танення снігу на рівнинах та невисоких горах); весняно-літнім (танення снігу в горах), літніми (танення вічних снігів та льодовиків у горах та випадання мусонних дощів).</a:t>
            </a:r>
          </a:p>
          <a:p>
            <a:endParaRPr lang="uk-UA" sz="3600" b="1" dirty="0"/>
          </a:p>
        </p:txBody>
      </p:sp>
      <p:pic>
        <p:nvPicPr>
          <p:cNvPr id="5" name="Рисунок 4">
            <a:extLst>
              <a:ext uri="{FF2B5EF4-FFF2-40B4-BE49-F238E27FC236}">
                <a16:creationId xmlns:a16="http://schemas.microsoft.com/office/drawing/2014/main" id="{E7641114-2C31-55D1-131F-9375DA2C3951}"/>
              </a:ext>
            </a:extLst>
          </p:cNvPr>
          <p:cNvPicPr>
            <a:picLocks noChangeAspect="1"/>
          </p:cNvPicPr>
          <p:nvPr/>
        </p:nvPicPr>
        <p:blipFill>
          <a:blip r:embed="rId2"/>
          <a:stretch>
            <a:fillRect/>
          </a:stretch>
        </p:blipFill>
        <p:spPr>
          <a:xfrm>
            <a:off x="7107348" y="675249"/>
            <a:ext cx="4681376" cy="4370876"/>
          </a:xfrm>
          <a:prstGeom prst="rect">
            <a:avLst/>
          </a:prstGeom>
        </p:spPr>
      </p:pic>
      <p:sp>
        <p:nvSpPr>
          <p:cNvPr id="7" name="TextBox 6">
            <a:extLst>
              <a:ext uri="{FF2B5EF4-FFF2-40B4-BE49-F238E27FC236}">
                <a16:creationId xmlns:a16="http://schemas.microsoft.com/office/drawing/2014/main" id="{1EFF1AEE-15D6-B3FC-2292-8FBBEEB2B5B5}"/>
              </a:ext>
            </a:extLst>
          </p:cNvPr>
          <p:cNvSpPr txBox="1"/>
          <p:nvPr/>
        </p:nvSpPr>
        <p:spPr>
          <a:xfrm>
            <a:off x="4103077" y="5473005"/>
            <a:ext cx="8088923" cy="1384995"/>
          </a:xfrm>
          <a:prstGeom prst="rect">
            <a:avLst/>
          </a:prstGeom>
          <a:noFill/>
        </p:spPr>
        <p:txBody>
          <a:bodyPr wrap="square">
            <a:spAutoFit/>
          </a:bodyPr>
          <a:lstStyle/>
          <a:p>
            <a:r>
              <a:rPr lang="ru-RU" sz="2800" b="1" dirty="0" err="1">
                <a:solidFill>
                  <a:schemeClr val="bg1"/>
                </a:solidFill>
              </a:rPr>
              <a:t>Різновидністю</a:t>
            </a:r>
            <a:r>
              <a:rPr lang="ru-RU" sz="2800" b="1" dirty="0">
                <a:solidFill>
                  <a:schemeClr val="bg1"/>
                </a:solidFill>
              </a:rPr>
              <a:t>   </a:t>
            </a:r>
            <a:r>
              <a:rPr lang="ru-RU" sz="2800" b="1" dirty="0" err="1">
                <a:solidFill>
                  <a:schemeClr val="bg1"/>
                </a:solidFill>
              </a:rPr>
              <a:t>водопіль</a:t>
            </a:r>
            <a:r>
              <a:rPr lang="ru-RU" sz="2800" b="1" dirty="0">
                <a:solidFill>
                  <a:schemeClr val="bg1"/>
                </a:solidFill>
              </a:rPr>
              <a:t> є </a:t>
            </a:r>
            <a:r>
              <a:rPr lang="ru-RU" sz="2800" b="1" u="sng" dirty="0" err="1">
                <a:solidFill>
                  <a:schemeClr val="bg1"/>
                </a:solidFill>
              </a:rPr>
              <a:t>повені</a:t>
            </a:r>
            <a:r>
              <a:rPr lang="ru-RU" sz="2800" b="1" u="sng" dirty="0">
                <a:solidFill>
                  <a:schemeClr val="bg1"/>
                </a:solidFill>
              </a:rPr>
              <a:t>. </a:t>
            </a:r>
          </a:p>
          <a:p>
            <a:r>
              <a:rPr lang="ru-RU" sz="2800" b="1" dirty="0" err="1">
                <a:solidFill>
                  <a:schemeClr val="bg1"/>
                </a:solidFill>
              </a:rPr>
              <a:t>Повені</a:t>
            </a:r>
            <a:r>
              <a:rPr lang="ru-RU" sz="2800" b="1" dirty="0">
                <a:solidFill>
                  <a:schemeClr val="bg1"/>
                </a:solidFill>
              </a:rPr>
              <a:t> – </a:t>
            </a:r>
            <a:r>
              <a:rPr lang="ru-RU" sz="2800" b="1" dirty="0" err="1">
                <a:solidFill>
                  <a:schemeClr val="bg1"/>
                </a:solidFill>
              </a:rPr>
              <a:t>це</a:t>
            </a:r>
            <a:r>
              <a:rPr lang="ru-RU" sz="2800" b="1" dirty="0">
                <a:solidFill>
                  <a:schemeClr val="bg1"/>
                </a:solidFill>
              </a:rPr>
              <a:t> </a:t>
            </a:r>
            <a:r>
              <a:rPr lang="ru-RU" sz="2800" b="1" dirty="0" err="1">
                <a:solidFill>
                  <a:schemeClr val="bg1"/>
                </a:solidFill>
              </a:rPr>
              <a:t>дуже</a:t>
            </a:r>
            <a:r>
              <a:rPr lang="ru-RU" sz="2800" b="1" dirty="0">
                <a:solidFill>
                  <a:schemeClr val="bg1"/>
                </a:solidFill>
              </a:rPr>
              <a:t> </a:t>
            </a:r>
            <a:r>
              <a:rPr lang="ru-RU" sz="2800" b="1" dirty="0" err="1">
                <a:solidFill>
                  <a:schemeClr val="bg1"/>
                </a:solidFill>
              </a:rPr>
              <a:t>високі</a:t>
            </a:r>
            <a:r>
              <a:rPr lang="ru-RU" sz="2800" b="1" dirty="0">
                <a:solidFill>
                  <a:schemeClr val="bg1"/>
                </a:solidFill>
              </a:rPr>
              <a:t> </a:t>
            </a:r>
            <a:r>
              <a:rPr lang="ru-RU" sz="2800" b="1" dirty="0" err="1">
                <a:solidFill>
                  <a:schemeClr val="bg1"/>
                </a:solidFill>
              </a:rPr>
              <a:t>водопілля</a:t>
            </a:r>
            <a:r>
              <a:rPr lang="ru-RU" sz="2800" b="1" dirty="0">
                <a:solidFill>
                  <a:schemeClr val="bg1"/>
                </a:solidFill>
              </a:rPr>
              <a:t>, </a:t>
            </a:r>
            <a:r>
              <a:rPr lang="ru-RU" sz="2800" b="1" dirty="0" err="1">
                <a:solidFill>
                  <a:schemeClr val="bg1"/>
                </a:solidFill>
              </a:rPr>
              <a:t>які</a:t>
            </a:r>
            <a:r>
              <a:rPr lang="ru-RU" sz="2800" b="1" dirty="0">
                <a:solidFill>
                  <a:schemeClr val="bg1"/>
                </a:solidFill>
              </a:rPr>
              <a:t> </a:t>
            </a:r>
            <a:r>
              <a:rPr lang="ru-RU" sz="2800" b="1" dirty="0" err="1">
                <a:solidFill>
                  <a:schemeClr val="bg1"/>
                </a:solidFill>
              </a:rPr>
              <a:t>призводять</a:t>
            </a:r>
            <a:r>
              <a:rPr lang="ru-RU" sz="2800" b="1" dirty="0">
                <a:solidFill>
                  <a:schemeClr val="bg1"/>
                </a:solidFill>
              </a:rPr>
              <a:t> до </a:t>
            </a:r>
            <a:r>
              <a:rPr lang="ru-RU" sz="2800" b="1" dirty="0" err="1">
                <a:solidFill>
                  <a:schemeClr val="bg1"/>
                </a:solidFill>
              </a:rPr>
              <a:t>затоплення</a:t>
            </a:r>
            <a:r>
              <a:rPr lang="ru-RU" sz="2800" b="1" dirty="0">
                <a:solidFill>
                  <a:schemeClr val="bg1"/>
                </a:solidFill>
              </a:rPr>
              <a:t> </a:t>
            </a:r>
            <a:r>
              <a:rPr lang="ru-RU" sz="2800" b="1" dirty="0" err="1">
                <a:solidFill>
                  <a:schemeClr val="bg1"/>
                </a:solidFill>
              </a:rPr>
              <a:t>значних</a:t>
            </a:r>
            <a:r>
              <a:rPr lang="ru-RU" sz="2800" b="1" dirty="0">
                <a:solidFill>
                  <a:schemeClr val="bg1"/>
                </a:solidFill>
              </a:rPr>
              <a:t> </a:t>
            </a:r>
            <a:r>
              <a:rPr lang="ru-RU" sz="2800" b="1" dirty="0" err="1">
                <a:solidFill>
                  <a:schemeClr val="bg1"/>
                </a:solidFill>
              </a:rPr>
              <a:t>площ</a:t>
            </a:r>
            <a:r>
              <a:rPr lang="ru-RU" sz="2800" b="1" dirty="0">
                <a:solidFill>
                  <a:schemeClr val="bg1"/>
                </a:solidFill>
              </a:rPr>
              <a:t> у долинах </a:t>
            </a:r>
            <a:r>
              <a:rPr lang="ru-RU" sz="2800" b="1" dirty="0" err="1">
                <a:solidFill>
                  <a:schemeClr val="bg1"/>
                </a:solidFill>
              </a:rPr>
              <a:t>річок</a:t>
            </a:r>
            <a:r>
              <a:rPr lang="ru-RU" sz="2800" b="1" dirty="0">
                <a:solidFill>
                  <a:schemeClr val="bg1"/>
                </a:solidFill>
              </a:rPr>
              <a:t>.</a:t>
            </a:r>
            <a:endParaRPr lang="uk-UA" sz="2800" b="1" dirty="0">
              <a:solidFill>
                <a:schemeClr val="bg1"/>
              </a:solidFill>
            </a:endParaRPr>
          </a:p>
        </p:txBody>
      </p:sp>
      <p:pic>
        <p:nvPicPr>
          <p:cNvPr id="8" name="Рисунок 7">
            <a:extLst>
              <a:ext uri="{FF2B5EF4-FFF2-40B4-BE49-F238E27FC236}">
                <a16:creationId xmlns:a16="http://schemas.microsoft.com/office/drawing/2014/main" id="{1E55A25F-B626-5814-751C-84A92516D7E0}"/>
              </a:ext>
            </a:extLst>
          </p:cNvPr>
          <p:cNvPicPr>
            <a:picLocks noChangeAspect="1"/>
          </p:cNvPicPr>
          <p:nvPr/>
        </p:nvPicPr>
        <p:blipFill>
          <a:blip r:embed="rId3"/>
          <a:stretch>
            <a:fillRect/>
          </a:stretch>
        </p:blipFill>
        <p:spPr>
          <a:xfrm>
            <a:off x="2878595" y="5473005"/>
            <a:ext cx="1224482" cy="1219040"/>
          </a:xfrm>
          <a:prstGeom prst="rect">
            <a:avLst/>
          </a:prstGeom>
        </p:spPr>
      </p:pic>
    </p:spTree>
    <p:extLst>
      <p:ext uri="{BB962C8B-B14F-4D97-AF65-F5344CB8AC3E}">
        <p14:creationId xmlns:p14="http://schemas.microsoft.com/office/powerpoint/2010/main" val="489899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7891CCCF-5D13-593D-2FB2-223BEB147C29}"/>
              </a:ext>
            </a:extLst>
          </p:cNvPr>
          <p:cNvSpPr>
            <a:spLocks noGrp="1"/>
          </p:cNvSpPr>
          <p:nvPr>
            <p:ph type="subTitle" idx="1"/>
          </p:nvPr>
        </p:nvSpPr>
        <p:spPr>
          <a:xfrm>
            <a:off x="193080" y="258823"/>
            <a:ext cx="6278060" cy="1645920"/>
          </a:xfrm>
        </p:spPr>
        <p:txBody>
          <a:bodyPr>
            <a:noAutofit/>
          </a:bodyPr>
          <a:lstStyle/>
          <a:p>
            <a:pPr algn="just"/>
            <a:r>
              <a:rPr lang="uk-UA" sz="2800" b="1" i="1" u="sng" dirty="0"/>
              <a:t>Паводки</a:t>
            </a:r>
            <a:r>
              <a:rPr lang="uk-UA" sz="2800" b="1" dirty="0"/>
              <a:t> – це відносно швидкі й короткочасні підйоми рівнів і збільшення витрат води в річці. </a:t>
            </a:r>
          </a:p>
          <a:p>
            <a:pPr algn="just"/>
            <a:r>
              <a:rPr lang="uk-UA" sz="2800" b="1" dirty="0"/>
              <a:t>На відміну від </a:t>
            </a:r>
            <a:r>
              <a:rPr lang="uk-UA" sz="2800" b="1" dirty="0" err="1"/>
              <a:t>водопіль</a:t>
            </a:r>
            <a:r>
              <a:rPr lang="uk-UA" sz="2800" b="1" dirty="0"/>
              <a:t> вони виникають нерегулярно, хоча в кожному конкретному районі настають в один і той же сезон. Паводки найчастіше формуються внаслідок випадання дощів і злив, а також сніготанення під час зимових відлиг.</a:t>
            </a:r>
          </a:p>
          <a:p>
            <a:pPr algn="just"/>
            <a:r>
              <a:rPr lang="uk-UA" sz="2800" b="1" dirty="0"/>
              <a:t>За часом настання паводки можуть бути зимовими, літніми та протягом усього року. Осінні паводки відрізняються від тих, що настають в інші сезони, тим, що вони менш чітко виражені та менш регулярні.</a:t>
            </a:r>
          </a:p>
          <a:p>
            <a:pPr algn="just"/>
            <a:endParaRPr lang="uk-UA" sz="2800" b="1" dirty="0"/>
          </a:p>
        </p:txBody>
      </p:sp>
      <p:pic>
        <p:nvPicPr>
          <p:cNvPr id="5" name="Рисунок 4">
            <a:extLst>
              <a:ext uri="{FF2B5EF4-FFF2-40B4-BE49-F238E27FC236}">
                <a16:creationId xmlns:a16="http://schemas.microsoft.com/office/drawing/2014/main" id="{9C79EAFD-2683-371A-F6A3-6489B2D3E8A9}"/>
              </a:ext>
            </a:extLst>
          </p:cNvPr>
          <p:cNvPicPr>
            <a:picLocks noChangeAspect="1"/>
          </p:cNvPicPr>
          <p:nvPr/>
        </p:nvPicPr>
        <p:blipFill>
          <a:blip r:embed="rId2"/>
          <a:stretch>
            <a:fillRect/>
          </a:stretch>
        </p:blipFill>
        <p:spPr>
          <a:xfrm>
            <a:off x="6471140" y="914399"/>
            <a:ext cx="5567225" cy="4170045"/>
          </a:xfrm>
          <a:prstGeom prst="rect">
            <a:avLst/>
          </a:prstGeom>
        </p:spPr>
      </p:pic>
    </p:spTree>
    <p:extLst>
      <p:ext uri="{BB962C8B-B14F-4D97-AF65-F5344CB8AC3E}">
        <p14:creationId xmlns:p14="http://schemas.microsoft.com/office/powerpoint/2010/main" val="2082028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7891CCCF-5D13-593D-2FB2-223BEB147C29}"/>
              </a:ext>
            </a:extLst>
          </p:cNvPr>
          <p:cNvSpPr>
            <a:spLocks noGrp="1"/>
          </p:cNvSpPr>
          <p:nvPr>
            <p:ph type="subTitle" idx="1"/>
          </p:nvPr>
        </p:nvSpPr>
        <p:spPr>
          <a:xfrm>
            <a:off x="155565" y="104077"/>
            <a:ext cx="5940435" cy="1645920"/>
          </a:xfrm>
        </p:spPr>
        <p:txBody>
          <a:bodyPr>
            <a:noAutofit/>
          </a:bodyPr>
          <a:lstStyle/>
          <a:p>
            <a:pPr algn="just"/>
            <a:r>
              <a:rPr lang="uk-UA" sz="2800" b="1" i="1" u="sng" dirty="0"/>
              <a:t>Межень</a:t>
            </a:r>
            <a:r>
              <a:rPr lang="uk-UA" sz="2800" b="1" dirty="0"/>
              <a:t> – це фаза водного режиму річки, що характеризується тривалим (сезонним) стоянням низьких (меженних) рівнів і витрат води в річці внаслідок різкого зменшення або припинення поверхневого стоку.</a:t>
            </a:r>
          </a:p>
          <a:p>
            <a:pPr algn="just"/>
            <a:r>
              <a:rPr lang="uk-UA" sz="2800" b="1" dirty="0"/>
              <a:t>В цей час річка живиться в основному підземними (ґрунтовими) водами. За часом настання межень буває літньою та зимовою, за характером коливання витрат і рівнів – стійкою (степові рівнинні річки) і нестійкою (гірські річки); тривалою і короткою, за водністю високою та низькою.</a:t>
            </a:r>
          </a:p>
          <a:p>
            <a:pPr algn="just"/>
            <a:r>
              <a:rPr lang="uk-UA" sz="2800" b="1" dirty="0"/>
              <a:t>Час настання і тривалість межені залежить від факторів, які визначають водний режим річок.</a:t>
            </a:r>
          </a:p>
          <a:p>
            <a:pPr algn="just"/>
            <a:endParaRPr lang="uk-UA" sz="2800" b="1" dirty="0"/>
          </a:p>
        </p:txBody>
      </p:sp>
      <p:pic>
        <p:nvPicPr>
          <p:cNvPr id="6" name="Рисунок 5">
            <a:extLst>
              <a:ext uri="{FF2B5EF4-FFF2-40B4-BE49-F238E27FC236}">
                <a16:creationId xmlns:a16="http://schemas.microsoft.com/office/drawing/2014/main" id="{90CE9602-46A3-3A7F-FE11-7C63B8657731}"/>
              </a:ext>
            </a:extLst>
          </p:cNvPr>
          <p:cNvPicPr>
            <a:picLocks noChangeAspect="1"/>
          </p:cNvPicPr>
          <p:nvPr/>
        </p:nvPicPr>
        <p:blipFill>
          <a:blip r:embed="rId2"/>
          <a:stretch>
            <a:fillRect/>
          </a:stretch>
        </p:blipFill>
        <p:spPr>
          <a:xfrm>
            <a:off x="6096000" y="1749997"/>
            <a:ext cx="6193009" cy="3468085"/>
          </a:xfrm>
          <a:prstGeom prst="rect">
            <a:avLst/>
          </a:prstGeom>
        </p:spPr>
      </p:pic>
    </p:spTree>
    <p:extLst>
      <p:ext uri="{BB962C8B-B14F-4D97-AF65-F5344CB8AC3E}">
        <p14:creationId xmlns:p14="http://schemas.microsoft.com/office/powerpoint/2010/main" val="2814129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05AADE9-8C4A-9DD3-1893-1EECBC24F16B}"/>
              </a:ext>
            </a:extLst>
          </p:cNvPr>
          <p:cNvPicPr>
            <a:picLocks noChangeAspect="1"/>
          </p:cNvPicPr>
          <p:nvPr/>
        </p:nvPicPr>
        <p:blipFill rotWithShape="1">
          <a:blip r:embed="rId2"/>
          <a:srcRect l="17193" t="26655" r="37346" b="24911"/>
          <a:stretch/>
        </p:blipFill>
        <p:spPr>
          <a:xfrm>
            <a:off x="1214509" y="776997"/>
            <a:ext cx="10152185" cy="6081003"/>
          </a:xfrm>
          <a:prstGeom prst="rect">
            <a:avLst/>
          </a:prstGeom>
          <a:ln>
            <a:noFill/>
          </a:ln>
          <a:effectLst>
            <a:softEdge rad="112500"/>
          </a:effectLst>
        </p:spPr>
      </p:pic>
      <p:sp>
        <p:nvSpPr>
          <p:cNvPr id="7" name="TextBox 6">
            <a:extLst>
              <a:ext uri="{FF2B5EF4-FFF2-40B4-BE49-F238E27FC236}">
                <a16:creationId xmlns:a16="http://schemas.microsoft.com/office/drawing/2014/main" id="{CBE7980C-1F6E-154C-A7E5-4ACBAEC2E834}"/>
              </a:ext>
            </a:extLst>
          </p:cNvPr>
          <p:cNvSpPr txBox="1"/>
          <p:nvPr/>
        </p:nvSpPr>
        <p:spPr>
          <a:xfrm>
            <a:off x="717452" y="0"/>
            <a:ext cx="11474548" cy="954107"/>
          </a:xfrm>
          <a:prstGeom prst="rect">
            <a:avLst/>
          </a:prstGeom>
          <a:noFill/>
        </p:spPr>
        <p:txBody>
          <a:bodyPr wrap="square">
            <a:spAutoFit/>
          </a:bodyPr>
          <a:lstStyle/>
          <a:p>
            <a:pPr algn="ctr"/>
            <a:r>
              <a:rPr lang="ru-RU" sz="2800" b="1" dirty="0">
                <a:solidFill>
                  <a:schemeClr val="bg1"/>
                </a:solidFill>
              </a:rPr>
              <a:t>Карта </a:t>
            </a:r>
            <a:r>
              <a:rPr lang="ru-RU" sz="2800" b="1" dirty="0" err="1">
                <a:solidFill>
                  <a:schemeClr val="bg1"/>
                </a:solidFill>
              </a:rPr>
              <a:t>дощових</a:t>
            </a:r>
            <a:r>
              <a:rPr lang="ru-RU" sz="2800" b="1" dirty="0">
                <a:solidFill>
                  <a:schemeClr val="bg1"/>
                </a:solidFill>
              </a:rPr>
              <a:t> </a:t>
            </a:r>
            <a:r>
              <a:rPr lang="ru-RU" sz="2800" b="1" dirty="0" err="1">
                <a:solidFill>
                  <a:schemeClr val="bg1"/>
                </a:solidFill>
              </a:rPr>
              <a:t>паводків</a:t>
            </a:r>
            <a:r>
              <a:rPr lang="ru-RU" sz="2800" b="1" dirty="0">
                <a:solidFill>
                  <a:schemeClr val="bg1"/>
                </a:solidFill>
              </a:rPr>
              <a:t> на </a:t>
            </a:r>
            <a:r>
              <a:rPr lang="ru-RU" sz="2800" b="1" dirty="0" err="1">
                <a:solidFill>
                  <a:schemeClr val="bg1"/>
                </a:solidFill>
              </a:rPr>
              <a:t>річках</a:t>
            </a:r>
            <a:r>
              <a:rPr lang="ru-RU" sz="2800" b="1" dirty="0">
                <a:solidFill>
                  <a:schemeClr val="bg1"/>
                </a:solidFill>
              </a:rPr>
              <a:t> </a:t>
            </a:r>
            <a:r>
              <a:rPr lang="ru-RU" sz="2800" b="1" dirty="0" err="1">
                <a:solidFill>
                  <a:schemeClr val="bg1"/>
                </a:solidFill>
              </a:rPr>
              <a:t>України</a:t>
            </a:r>
            <a:r>
              <a:rPr lang="ru-RU" sz="2800" b="1" dirty="0">
                <a:solidFill>
                  <a:schemeClr val="bg1"/>
                </a:solidFill>
              </a:rPr>
              <a:t> (за </a:t>
            </a:r>
            <a:r>
              <a:rPr lang="ru-RU" sz="2800" b="1" dirty="0" err="1">
                <a:solidFill>
                  <a:schemeClr val="bg1"/>
                </a:solidFill>
              </a:rPr>
              <a:t>даними</a:t>
            </a:r>
            <a:r>
              <a:rPr lang="ru-RU" sz="2800" b="1" dirty="0">
                <a:solidFill>
                  <a:schemeClr val="bg1"/>
                </a:solidFill>
              </a:rPr>
              <a:t> </a:t>
            </a:r>
            <a:r>
              <a:rPr lang="ru-RU" sz="2800" b="1" dirty="0" err="1">
                <a:solidFill>
                  <a:schemeClr val="bg1"/>
                </a:solidFill>
              </a:rPr>
              <a:t>електронного</a:t>
            </a:r>
            <a:r>
              <a:rPr lang="ru-RU" sz="2800" b="1" dirty="0">
                <a:solidFill>
                  <a:schemeClr val="bg1"/>
                </a:solidFill>
              </a:rPr>
              <a:t> порталу «Природа </a:t>
            </a:r>
            <a:r>
              <a:rPr lang="ru-RU" sz="2800" b="1" dirty="0" err="1">
                <a:solidFill>
                  <a:schemeClr val="bg1"/>
                </a:solidFill>
              </a:rPr>
              <a:t>України</a:t>
            </a:r>
            <a:r>
              <a:rPr lang="ru-RU" sz="2800" b="1" dirty="0">
                <a:solidFill>
                  <a:schemeClr val="bg1"/>
                </a:solidFill>
              </a:rPr>
              <a:t>»)</a:t>
            </a:r>
            <a:endParaRPr lang="uk-UA" sz="2800" b="1" dirty="0">
              <a:solidFill>
                <a:schemeClr val="bg1"/>
              </a:solidFill>
            </a:endParaRPr>
          </a:p>
        </p:txBody>
      </p:sp>
    </p:spTree>
    <p:extLst>
      <p:ext uri="{BB962C8B-B14F-4D97-AF65-F5344CB8AC3E}">
        <p14:creationId xmlns:p14="http://schemas.microsoft.com/office/powerpoint/2010/main" val="488006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7A548D-A99A-E306-426F-04068893A154}"/>
              </a:ext>
            </a:extLst>
          </p:cNvPr>
          <p:cNvSpPr>
            <a:spLocks noGrp="1"/>
          </p:cNvSpPr>
          <p:nvPr>
            <p:ph type="ctrTitle"/>
          </p:nvPr>
        </p:nvSpPr>
        <p:spPr>
          <a:xfrm>
            <a:off x="704850" y="0"/>
            <a:ext cx="10782300" cy="873629"/>
          </a:xfrm>
        </p:spPr>
        <p:txBody>
          <a:bodyPr/>
          <a:lstStyle/>
          <a:p>
            <a:pPr algn="ctr"/>
            <a:r>
              <a:rPr lang="uk-UA" sz="4000" b="1" dirty="0" err="1"/>
              <a:t>Рівневий</a:t>
            </a:r>
            <a:r>
              <a:rPr lang="uk-UA" sz="4000" b="1" dirty="0"/>
              <a:t> режим річок</a:t>
            </a:r>
          </a:p>
        </p:txBody>
      </p:sp>
      <p:sp>
        <p:nvSpPr>
          <p:cNvPr id="3" name="Подзаголовок 2">
            <a:extLst>
              <a:ext uri="{FF2B5EF4-FFF2-40B4-BE49-F238E27FC236}">
                <a16:creationId xmlns:a16="http://schemas.microsoft.com/office/drawing/2014/main" id="{7891CCCF-5D13-593D-2FB2-223BEB147C29}"/>
              </a:ext>
            </a:extLst>
          </p:cNvPr>
          <p:cNvSpPr>
            <a:spLocks noGrp="1"/>
          </p:cNvSpPr>
          <p:nvPr>
            <p:ph type="subTitle" idx="1"/>
          </p:nvPr>
        </p:nvSpPr>
        <p:spPr>
          <a:xfrm>
            <a:off x="309489" y="1018477"/>
            <a:ext cx="6480341" cy="1645920"/>
          </a:xfrm>
        </p:spPr>
        <p:txBody>
          <a:bodyPr>
            <a:noAutofit/>
          </a:bodyPr>
          <a:lstStyle/>
          <a:p>
            <a:pPr algn="just"/>
            <a:r>
              <a:rPr lang="uk-UA" sz="2800" b="1" i="1" u="sng" dirty="0"/>
              <a:t>Рівнем води </a:t>
            </a:r>
            <a:r>
              <a:rPr lang="uk-UA" sz="2800" b="1" dirty="0"/>
              <a:t>називається висота поверхні води, яка відраховується відносно певної умовної постійної площини, що називається нулем графіка.</a:t>
            </a:r>
          </a:p>
          <a:p>
            <a:pPr algn="just"/>
            <a:r>
              <a:rPr lang="uk-UA" sz="2800" b="1" dirty="0"/>
              <a:t>Рівень води є важливим елементом водного режиму. Від його висоти залежить глибина і ширина річки, площа водного перерізу, похили, швидкості течії, витрати води тощо.</a:t>
            </a:r>
          </a:p>
          <a:p>
            <a:pPr algn="just"/>
            <a:r>
              <a:rPr lang="uk-UA" sz="2800" b="1" dirty="0"/>
              <a:t>Відомості про рівні води потрібні багатьом галузям народного господарства – водному транспорту, лісосплаву, енергетиці, меліорації, рибному господарству тощо.</a:t>
            </a:r>
          </a:p>
          <a:p>
            <a:pPr algn="just"/>
            <a:endParaRPr lang="uk-UA" sz="2800" b="1" dirty="0"/>
          </a:p>
        </p:txBody>
      </p:sp>
      <p:pic>
        <p:nvPicPr>
          <p:cNvPr id="4" name="Рисунок 3">
            <a:extLst>
              <a:ext uri="{FF2B5EF4-FFF2-40B4-BE49-F238E27FC236}">
                <a16:creationId xmlns:a16="http://schemas.microsoft.com/office/drawing/2014/main" id="{01F2C48D-B271-AA67-4AA9-AD8B909BACAA}"/>
              </a:ext>
            </a:extLst>
          </p:cNvPr>
          <p:cNvPicPr>
            <a:picLocks noChangeAspect="1"/>
          </p:cNvPicPr>
          <p:nvPr/>
        </p:nvPicPr>
        <p:blipFill>
          <a:blip r:embed="rId2"/>
          <a:stretch>
            <a:fillRect/>
          </a:stretch>
        </p:blipFill>
        <p:spPr>
          <a:xfrm>
            <a:off x="7287652" y="1427979"/>
            <a:ext cx="4762206" cy="3571655"/>
          </a:xfrm>
          <a:prstGeom prst="rect">
            <a:avLst/>
          </a:prstGeom>
        </p:spPr>
      </p:pic>
    </p:spTree>
    <p:extLst>
      <p:ext uri="{BB962C8B-B14F-4D97-AF65-F5344CB8AC3E}">
        <p14:creationId xmlns:p14="http://schemas.microsoft.com/office/powerpoint/2010/main" val="1859908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7891CCCF-5D13-593D-2FB2-223BEB147C29}"/>
              </a:ext>
            </a:extLst>
          </p:cNvPr>
          <p:cNvSpPr>
            <a:spLocks noGrp="1"/>
          </p:cNvSpPr>
          <p:nvPr>
            <p:ph type="subTitle" idx="1"/>
          </p:nvPr>
        </p:nvSpPr>
        <p:spPr>
          <a:xfrm>
            <a:off x="267286" y="441702"/>
            <a:ext cx="7132319" cy="1645920"/>
          </a:xfrm>
        </p:spPr>
        <p:txBody>
          <a:bodyPr>
            <a:noAutofit/>
          </a:bodyPr>
          <a:lstStyle/>
          <a:p>
            <a:pPr algn="ctr"/>
            <a:r>
              <a:rPr lang="uk-UA" sz="3600" b="1" u="sng" dirty="0"/>
              <a:t>Механізм течії річок</a:t>
            </a:r>
          </a:p>
          <a:p>
            <a:r>
              <a:rPr lang="uk-UA" sz="2800" b="1" dirty="0"/>
              <a:t>Вода в річках рухається (тече) під дією сили ваги. Швидкість течії залежить від співвідношення між величиною складової сили ваги і сили опору, яка виникає в потоці в результаті тертя води, що рухається, об дно і береги потоку. Величина сили ваги залежить від похилу русла, сила опору – від ступеня шорсткості русла. Якщо опір дорівнює рушійній силі, то рух води стає рівномірним. Якщо рушійна сила більша від сили опору, рух набуває прискорення, при оберненому співвідношенні цих сил рух уповільнюється.</a:t>
            </a:r>
          </a:p>
          <a:p>
            <a:r>
              <a:rPr lang="uk-UA" sz="2800" b="1" dirty="0"/>
              <a:t>У природі існує два види руху рідини (в тому числі й води) – </a:t>
            </a:r>
            <a:r>
              <a:rPr lang="uk-UA" sz="2800" b="1" i="1" u="sng" dirty="0"/>
              <a:t>ламінарний і турбулентний</a:t>
            </a:r>
            <a:r>
              <a:rPr lang="uk-UA" sz="2800" b="1" dirty="0"/>
              <a:t>.</a:t>
            </a:r>
          </a:p>
          <a:p>
            <a:endParaRPr lang="uk-UA" sz="2800" b="1" dirty="0"/>
          </a:p>
          <a:p>
            <a:endParaRPr lang="uk-UA" sz="2800" b="1" dirty="0"/>
          </a:p>
          <a:p>
            <a:endParaRPr lang="uk-UA" sz="2800" b="1" dirty="0"/>
          </a:p>
        </p:txBody>
      </p:sp>
      <p:pic>
        <p:nvPicPr>
          <p:cNvPr id="4" name="Рисунок 3">
            <a:extLst>
              <a:ext uri="{FF2B5EF4-FFF2-40B4-BE49-F238E27FC236}">
                <a16:creationId xmlns:a16="http://schemas.microsoft.com/office/drawing/2014/main" id="{1D713B64-D302-0DE0-B5A1-4356FFB13CE9}"/>
              </a:ext>
            </a:extLst>
          </p:cNvPr>
          <p:cNvPicPr>
            <a:picLocks noChangeAspect="1"/>
          </p:cNvPicPr>
          <p:nvPr/>
        </p:nvPicPr>
        <p:blipFill>
          <a:blip r:embed="rId2"/>
          <a:stretch>
            <a:fillRect/>
          </a:stretch>
        </p:blipFill>
        <p:spPr>
          <a:xfrm>
            <a:off x="7399605" y="1852685"/>
            <a:ext cx="4719729" cy="3535241"/>
          </a:xfrm>
          <a:prstGeom prst="rect">
            <a:avLst/>
          </a:prstGeom>
        </p:spPr>
      </p:pic>
    </p:spTree>
    <p:extLst>
      <p:ext uri="{BB962C8B-B14F-4D97-AF65-F5344CB8AC3E}">
        <p14:creationId xmlns:p14="http://schemas.microsoft.com/office/powerpoint/2010/main" val="259825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7891CCCF-5D13-593D-2FB2-223BEB147C29}"/>
              </a:ext>
            </a:extLst>
          </p:cNvPr>
          <p:cNvSpPr>
            <a:spLocks noGrp="1"/>
          </p:cNvSpPr>
          <p:nvPr>
            <p:ph type="subTitle" idx="1"/>
          </p:nvPr>
        </p:nvSpPr>
        <p:spPr>
          <a:xfrm>
            <a:off x="301752" y="483905"/>
            <a:ext cx="10980537" cy="1645920"/>
          </a:xfrm>
        </p:spPr>
        <p:txBody>
          <a:bodyPr>
            <a:noAutofit/>
          </a:bodyPr>
          <a:lstStyle/>
          <a:p>
            <a:pPr algn="just"/>
            <a:r>
              <a:rPr lang="uk-UA" sz="3600" b="1" u="sng" dirty="0"/>
              <a:t>Ламінарний рух </a:t>
            </a:r>
            <a:r>
              <a:rPr lang="uk-UA" sz="3600" b="1" dirty="0"/>
              <a:t>являє собою </a:t>
            </a:r>
            <a:r>
              <a:rPr lang="uk-UA" sz="3600" b="1" dirty="0" err="1"/>
              <a:t>паралельноструменний</a:t>
            </a:r>
            <a:r>
              <a:rPr lang="uk-UA" sz="3600" b="1" dirty="0"/>
              <a:t> рух. Кожна частинка води в руслі при цьому переміщується паралельно руху всієї маси рідини, швидкість біля </a:t>
            </a:r>
            <a:r>
              <a:rPr lang="uk-UA" sz="3600" b="1" dirty="0" err="1"/>
              <a:t>дна</a:t>
            </a:r>
            <a:r>
              <a:rPr lang="uk-UA" sz="3600" b="1" dirty="0"/>
              <a:t> дорівнює нулю, а максимальна швидкість має місце на поверхні. Ламінарний рух властивий переважно підземним водам.</a:t>
            </a:r>
          </a:p>
        </p:txBody>
      </p:sp>
      <p:pic>
        <p:nvPicPr>
          <p:cNvPr id="5" name="Рисунок 4">
            <a:extLst>
              <a:ext uri="{FF2B5EF4-FFF2-40B4-BE49-F238E27FC236}">
                <a16:creationId xmlns:a16="http://schemas.microsoft.com/office/drawing/2014/main" id="{D42DD9E9-CD69-CA4F-4DEE-5C879EE4FB66}"/>
              </a:ext>
            </a:extLst>
          </p:cNvPr>
          <p:cNvPicPr>
            <a:picLocks noChangeAspect="1"/>
          </p:cNvPicPr>
          <p:nvPr/>
        </p:nvPicPr>
        <p:blipFill>
          <a:blip r:embed="rId2"/>
          <a:stretch>
            <a:fillRect/>
          </a:stretch>
        </p:blipFill>
        <p:spPr>
          <a:xfrm>
            <a:off x="3809120" y="3444194"/>
            <a:ext cx="5236405" cy="2932387"/>
          </a:xfrm>
          <a:prstGeom prst="rect">
            <a:avLst/>
          </a:prstGeom>
        </p:spPr>
      </p:pic>
    </p:spTree>
    <p:extLst>
      <p:ext uri="{BB962C8B-B14F-4D97-AF65-F5344CB8AC3E}">
        <p14:creationId xmlns:p14="http://schemas.microsoft.com/office/powerpoint/2010/main" val="3951219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7891CCCF-5D13-593D-2FB2-223BEB147C29}"/>
              </a:ext>
            </a:extLst>
          </p:cNvPr>
          <p:cNvSpPr>
            <a:spLocks noGrp="1"/>
          </p:cNvSpPr>
          <p:nvPr>
            <p:ph type="subTitle" idx="1"/>
          </p:nvPr>
        </p:nvSpPr>
        <p:spPr>
          <a:xfrm>
            <a:off x="654969" y="385431"/>
            <a:ext cx="10882061" cy="1645920"/>
          </a:xfrm>
        </p:spPr>
        <p:txBody>
          <a:bodyPr>
            <a:noAutofit/>
          </a:bodyPr>
          <a:lstStyle/>
          <a:p>
            <a:pPr algn="just"/>
            <a:r>
              <a:rPr lang="uk-UA" sz="2800" b="1" dirty="0"/>
              <a:t>У природних потоках спостерігається майже завжди </a:t>
            </a:r>
            <a:r>
              <a:rPr lang="uk-UA" sz="2800" b="1" i="1" u="sng" dirty="0"/>
              <a:t>турбулентний (вихровий) рух. </a:t>
            </a:r>
            <a:r>
              <a:rPr lang="uk-UA" sz="2800" b="1" dirty="0"/>
              <a:t>При цьому русі швидкості в кожній точці потоку мають пульсуючий характер, безперервно змінюючись і за величиною, і за напрямком. Швидкості збільшуються вгору від </a:t>
            </a:r>
            <a:r>
              <a:rPr lang="uk-UA" sz="2800" b="1" dirty="0" err="1"/>
              <a:t>дна</a:t>
            </a:r>
            <a:r>
              <a:rPr lang="uk-UA" sz="2800" b="1" dirty="0"/>
              <a:t> спочатку дуже швидко і на деякому віддаленні від нього досягають величини, близької до середньої швидкості потоку. Далі вгору до поверхні потоку швидкість наростає повільніше.</a:t>
            </a:r>
          </a:p>
          <a:p>
            <a:pPr algn="just"/>
            <a:endParaRPr lang="uk-UA" sz="2800" b="1" dirty="0"/>
          </a:p>
        </p:txBody>
      </p:sp>
      <p:pic>
        <p:nvPicPr>
          <p:cNvPr id="4" name="Рисунок 3">
            <a:extLst>
              <a:ext uri="{FF2B5EF4-FFF2-40B4-BE49-F238E27FC236}">
                <a16:creationId xmlns:a16="http://schemas.microsoft.com/office/drawing/2014/main" id="{7DDAC419-6AEF-F5CE-29C2-B5D79897B6EC}"/>
              </a:ext>
            </a:extLst>
          </p:cNvPr>
          <p:cNvPicPr>
            <a:picLocks noChangeAspect="1"/>
          </p:cNvPicPr>
          <p:nvPr/>
        </p:nvPicPr>
        <p:blipFill>
          <a:blip r:embed="rId2"/>
          <a:stretch>
            <a:fillRect/>
          </a:stretch>
        </p:blipFill>
        <p:spPr>
          <a:xfrm>
            <a:off x="5073527" y="2755355"/>
            <a:ext cx="5477242" cy="4102645"/>
          </a:xfrm>
          <a:prstGeom prst="rect">
            <a:avLst/>
          </a:prstGeom>
        </p:spPr>
      </p:pic>
    </p:spTree>
    <p:extLst>
      <p:ext uri="{BB962C8B-B14F-4D97-AF65-F5344CB8AC3E}">
        <p14:creationId xmlns:p14="http://schemas.microsoft.com/office/powerpoint/2010/main" val="1264571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4AE39A94-15D4-4312-6942-85D6C9051AE5}"/>
              </a:ext>
            </a:extLst>
          </p:cNvPr>
          <p:cNvPicPr>
            <a:picLocks noGrp="1" noChangeAspect="1"/>
          </p:cNvPicPr>
          <p:nvPr>
            <p:ph idx="1"/>
          </p:nvPr>
        </p:nvPicPr>
        <p:blipFill rotWithShape="1">
          <a:blip r:embed="rId2"/>
          <a:srcRect l="23486" t="20174" r="25496" b="14475"/>
          <a:stretch/>
        </p:blipFill>
        <p:spPr>
          <a:xfrm>
            <a:off x="1261403" y="-105413"/>
            <a:ext cx="9669194" cy="6963413"/>
          </a:xfrm>
        </p:spPr>
      </p:pic>
    </p:spTree>
    <p:extLst>
      <p:ext uri="{BB962C8B-B14F-4D97-AF65-F5344CB8AC3E}">
        <p14:creationId xmlns:p14="http://schemas.microsoft.com/office/powerpoint/2010/main" val="1191199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7891CCCF-5D13-593D-2FB2-223BEB147C29}"/>
              </a:ext>
            </a:extLst>
          </p:cNvPr>
          <p:cNvSpPr>
            <a:spLocks noGrp="1"/>
          </p:cNvSpPr>
          <p:nvPr>
            <p:ph type="subTitle" idx="1"/>
          </p:nvPr>
        </p:nvSpPr>
        <p:spPr>
          <a:xfrm>
            <a:off x="408784" y="272889"/>
            <a:ext cx="11374432" cy="1645920"/>
          </a:xfrm>
        </p:spPr>
        <p:txBody>
          <a:bodyPr>
            <a:noAutofit/>
          </a:bodyPr>
          <a:lstStyle/>
          <a:p>
            <a:pPr algn="just"/>
            <a:r>
              <a:rPr lang="uk-UA" sz="2800" b="1" i="1" u="sng" dirty="0"/>
              <a:t>ТЕРМІЧНИЙ РЕЖИМ </a:t>
            </a:r>
            <a:r>
              <a:rPr lang="uk-UA" sz="2800" b="1" dirty="0"/>
              <a:t>річок формується в результаті теплообміну між їхньою водною масою і оточуючим середовищем (атмосферою і літосферою). Теплообмін протікає по-різному при відкритій водній поверхні і при льодоставі: у літній період інтенсивніший теплообмін відбувається з атмосферою, а взимку – з руслом річки. Влітку водна маса віддає тепло руслу річки, взимку, навпаки, потік тепла іде від русла до води.</a:t>
            </a:r>
          </a:p>
          <a:p>
            <a:pPr algn="just"/>
            <a:r>
              <a:rPr lang="uk-UA" sz="2800" b="1" dirty="0"/>
              <a:t>Співвідношення між елементами теплового балансу змінюються разом зі зміною метеорологічних умов. Тому кожному сезону року властиві певні співвідношення між прибутком і втратою тепла. Навесні і влітку прибуток тепла перевищує його втрату і вода нагрівається. Максимальна температура води буває в липні-серпні (25-34°С), коли встановлюється рівновага між надходженням і витрачанням тепла. Частину тепла в ці сезони вода віддає породам, які складають русло і мають нижчу температуру.</a:t>
            </a:r>
          </a:p>
          <a:p>
            <a:pPr algn="just"/>
            <a:endParaRPr lang="uk-UA" sz="2800" b="1" dirty="0"/>
          </a:p>
        </p:txBody>
      </p:sp>
    </p:spTree>
    <p:extLst>
      <p:ext uri="{BB962C8B-B14F-4D97-AF65-F5344CB8AC3E}">
        <p14:creationId xmlns:p14="http://schemas.microsoft.com/office/powerpoint/2010/main" val="3886141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7891CCCF-5D13-593D-2FB2-223BEB147C29}"/>
              </a:ext>
            </a:extLst>
          </p:cNvPr>
          <p:cNvSpPr>
            <a:spLocks noGrp="1"/>
          </p:cNvSpPr>
          <p:nvPr>
            <p:ph type="subTitle" idx="1"/>
          </p:nvPr>
        </p:nvSpPr>
        <p:spPr>
          <a:xfrm>
            <a:off x="386158" y="385431"/>
            <a:ext cx="11637029" cy="1645920"/>
          </a:xfrm>
        </p:spPr>
        <p:txBody>
          <a:bodyPr>
            <a:noAutofit/>
          </a:bodyPr>
          <a:lstStyle/>
          <a:p>
            <a:r>
              <a:rPr lang="ru-RU" b="1" dirty="0"/>
              <a:t>Разом з водами </a:t>
            </a:r>
            <a:r>
              <a:rPr lang="ru-RU" b="1" dirty="0" err="1"/>
              <a:t>річок</a:t>
            </a:r>
            <a:r>
              <a:rPr lang="ru-RU" b="1" dirty="0"/>
              <a:t> в </a:t>
            </a:r>
            <a:r>
              <a:rPr lang="ru-RU" b="1" dirty="0" err="1"/>
              <a:t>океани</a:t>
            </a:r>
            <a:r>
              <a:rPr lang="ru-RU" b="1" dirty="0"/>
              <a:t>, моря та озера </a:t>
            </a:r>
            <a:r>
              <a:rPr lang="ru-RU" b="1" dirty="0" err="1"/>
              <a:t>виноситься</a:t>
            </a:r>
            <a:r>
              <a:rPr lang="ru-RU" b="1" dirty="0"/>
              <a:t> й тепло. </a:t>
            </a:r>
            <a:r>
              <a:rPr lang="ru-RU" b="1" dirty="0" err="1"/>
              <a:t>Кількість</a:t>
            </a:r>
            <a:r>
              <a:rPr lang="ru-RU" b="1" dirty="0"/>
              <a:t> </a:t>
            </a:r>
            <a:r>
              <a:rPr lang="ru-RU" b="1" dirty="0" err="1"/>
              <a:t>теплоти</a:t>
            </a:r>
            <a:r>
              <a:rPr lang="ru-RU" b="1" dirty="0"/>
              <a:t>, яка переноситься </a:t>
            </a:r>
            <a:r>
              <a:rPr lang="ru-RU" b="1" dirty="0" err="1"/>
              <a:t>річковими</a:t>
            </a:r>
            <a:r>
              <a:rPr lang="ru-RU" b="1" dirty="0"/>
              <a:t> водами за </a:t>
            </a:r>
            <a:r>
              <a:rPr lang="ru-RU" b="1" dirty="0" err="1"/>
              <a:t>певний</a:t>
            </a:r>
            <a:r>
              <a:rPr lang="ru-RU" b="1" dirty="0"/>
              <a:t> </a:t>
            </a:r>
            <a:r>
              <a:rPr lang="ru-RU" b="1" dirty="0" err="1"/>
              <a:t>інтервал</a:t>
            </a:r>
            <a:r>
              <a:rPr lang="ru-RU" b="1" dirty="0"/>
              <a:t> часу, </a:t>
            </a:r>
            <a:r>
              <a:rPr lang="ru-RU" b="1" dirty="0" err="1"/>
              <a:t>називається</a:t>
            </a:r>
            <a:r>
              <a:rPr lang="ru-RU" b="1" dirty="0"/>
              <a:t> </a:t>
            </a:r>
            <a:r>
              <a:rPr lang="ru-RU" b="1" i="1" u="sng" dirty="0" err="1"/>
              <a:t>тепловим</a:t>
            </a:r>
            <a:r>
              <a:rPr lang="ru-RU" b="1" i="1" u="sng" dirty="0"/>
              <a:t> стоком. </a:t>
            </a:r>
          </a:p>
          <a:p>
            <a:r>
              <a:rPr lang="ru-RU" b="1" dirty="0" err="1"/>
              <a:t>Його</a:t>
            </a:r>
            <a:r>
              <a:rPr lang="ru-RU" b="1" dirty="0"/>
              <a:t> </a:t>
            </a:r>
            <a:r>
              <a:rPr lang="ru-RU" b="1" dirty="0" err="1"/>
              <a:t>можна</a:t>
            </a:r>
            <a:r>
              <a:rPr lang="ru-RU" b="1" dirty="0"/>
              <a:t> </a:t>
            </a:r>
            <a:r>
              <a:rPr lang="ru-RU" b="1" dirty="0" err="1"/>
              <a:t>розраховувати</a:t>
            </a:r>
            <a:r>
              <a:rPr lang="ru-RU" b="1" dirty="0"/>
              <a:t> за формулою:</a:t>
            </a:r>
          </a:p>
          <a:p>
            <a:pPr algn="ctr"/>
            <a:endParaRPr lang="ru-RU" sz="4000" b="1" dirty="0"/>
          </a:p>
          <a:p>
            <a:pPr algn="ctr"/>
            <a:r>
              <a:rPr lang="ru-RU" sz="4000" b="1" dirty="0"/>
              <a:t>WT = </a:t>
            </a:r>
            <a:r>
              <a:rPr lang="ru-RU" sz="4000" b="1" dirty="0" err="1"/>
              <a:t>Cp</a:t>
            </a:r>
            <a:r>
              <a:rPr lang="ru-RU" sz="4000" b="1" dirty="0"/>
              <a:t> </a:t>
            </a:r>
            <a:r>
              <a:rPr lang="ru-RU" sz="4000" b="1" dirty="0" err="1"/>
              <a:t>ρTW</a:t>
            </a:r>
            <a:r>
              <a:rPr lang="ru-RU" sz="4000" b="1" dirty="0"/>
              <a:t>,</a:t>
            </a:r>
            <a:r>
              <a:rPr lang="ru-RU" b="1" dirty="0"/>
              <a:t>	</a:t>
            </a:r>
          </a:p>
          <a:p>
            <a:r>
              <a:rPr lang="ru-RU" b="1" dirty="0"/>
              <a:t>де WT – </a:t>
            </a:r>
            <a:r>
              <a:rPr lang="ru-RU" b="1" dirty="0" err="1"/>
              <a:t>тепловий</a:t>
            </a:r>
            <a:r>
              <a:rPr lang="ru-RU" b="1" dirty="0"/>
              <a:t> </a:t>
            </a:r>
            <a:r>
              <a:rPr lang="ru-RU" b="1" dirty="0" err="1"/>
              <a:t>стік</a:t>
            </a:r>
            <a:r>
              <a:rPr lang="ru-RU" b="1" dirty="0"/>
              <a:t> (Дж) за </a:t>
            </a:r>
            <a:r>
              <a:rPr lang="ru-RU" b="1" dirty="0" err="1"/>
              <a:t>проміжок</a:t>
            </a:r>
            <a:r>
              <a:rPr lang="ru-RU" b="1" dirty="0"/>
              <a:t> часу </a:t>
            </a:r>
            <a:r>
              <a:rPr lang="ru-RU" b="1" dirty="0" err="1"/>
              <a:t>Δt</a:t>
            </a:r>
            <a:r>
              <a:rPr lang="ru-RU" b="1" dirty="0"/>
              <a:t>, </a:t>
            </a:r>
          </a:p>
          <a:p>
            <a:r>
              <a:rPr lang="ru-RU" b="1" dirty="0" err="1"/>
              <a:t>Cp</a:t>
            </a:r>
            <a:r>
              <a:rPr lang="ru-RU" b="1" dirty="0"/>
              <a:t> – </a:t>
            </a:r>
            <a:r>
              <a:rPr lang="ru-RU" b="1" dirty="0" err="1"/>
              <a:t>питома</a:t>
            </a:r>
            <a:r>
              <a:rPr lang="ru-RU" b="1" dirty="0"/>
              <a:t> </a:t>
            </a:r>
            <a:r>
              <a:rPr lang="ru-RU" b="1" dirty="0" err="1"/>
              <a:t>теплоємність</a:t>
            </a:r>
            <a:r>
              <a:rPr lang="ru-RU" b="1" dirty="0"/>
              <a:t> води, </a:t>
            </a:r>
          </a:p>
          <a:p>
            <a:r>
              <a:rPr lang="ru-RU" b="1" dirty="0"/>
              <a:t>ρ – </a:t>
            </a:r>
            <a:r>
              <a:rPr lang="ru-RU" b="1" dirty="0" err="1"/>
              <a:t>густина</a:t>
            </a:r>
            <a:r>
              <a:rPr lang="ru-RU" b="1" dirty="0"/>
              <a:t> води; </a:t>
            </a:r>
          </a:p>
          <a:p>
            <a:r>
              <a:rPr lang="ru-RU" b="1" dirty="0"/>
              <a:t>Т – </a:t>
            </a:r>
            <a:r>
              <a:rPr lang="ru-RU" b="1" dirty="0" err="1"/>
              <a:t>середня</a:t>
            </a:r>
            <a:r>
              <a:rPr lang="ru-RU" b="1" dirty="0"/>
              <a:t> температура води; </a:t>
            </a:r>
          </a:p>
          <a:p>
            <a:r>
              <a:rPr lang="ru-RU" b="1" dirty="0"/>
              <a:t>W – </a:t>
            </a:r>
            <a:r>
              <a:rPr lang="ru-RU" b="1" dirty="0" err="1"/>
              <a:t>стік</a:t>
            </a:r>
            <a:r>
              <a:rPr lang="ru-RU" b="1" dirty="0"/>
              <a:t> (</a:t>
            </a:r>
            <a:r>
              <a:rPr lang="ru-RU" b="1" dirty="0" err="1"/>
              <a:t>об’єм</a:t>
            </a:r>
            <a:r>
              <a:rPr lang="ru-RU" b="1" dirty="0"/>
              <a:t>) води (м3 ), за той же </a:t>
            </a:r>
            <a:r>
              <a:rPr lang="ru-RU" b="1" dirty="0" err="1"/>
              <a:t>проміжок</a:t>
            </a:r>
            <a:r>
              <a:rPr lang="ru-RU" b="1" dirty="0"/>
              <a:t> часу </a:t>
            </a:r>
            <a:r>
              <a:rPr lang="ru-RU" b="1" dirty="0" err="1"/>
              <a:t>Δt</a:t>
            </a:r>
            <a:r>
              <a:rPr lang="ru-RU" b="1" dirty="0"/>
              <a:t>.</a:t>
            </a:r>
          </a:p>
          <a:p>
            <a:endParaRPr lang="uk-UA" b="1" dirty="0"/>
          </a:p>
        </p:txBody>
      </p:sp>
    </p:spTree>
    <p:extLst>
      <p:ext uri="{BB962C8B-B14F-4D97-AF65-F5344CB8AC3E}">
        <p14:creationId xmlns:p14="http://schemas.microsoft.com/office/powerpoint/2010/main" val="3837346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7A548D-A99A-E306-426F-04068893A154}"/>
              </a:ext>
            </a:extLst>
          </p:cNvPr>
          <p:cNvSpPr>
            <a:spLocks noGrp="1"/>
          </p:cNvSpPr>
          <p:nvPr>
            <p:ph type="ctrTitle"/>
          </p:nvPr>
        </p:nvSpPr>
        <p:spPr>
          <a:xfrm>
            <a:off x="667512" y="534571"/>
            <a:ext cx="10782300" cy="2477347"/>
          </a:xfrm>
        </p:spPr>
        <p:txBody>
          <a:bodyPr/>
          <a:lstStyle/>
          <a:p>
            <a:pPr algn="ctr"/>
            <a:endParaRPr lang="uk-UA" sz="6000" b="1" dirty="0"/>
          </a:p>
        </p:txBody>
      </p:sp>
      <p:sp>
        <p:nvSpPr>
          <p:cNvPr id="3" name="Подзаголовок 2">
            <a:extLst>
              <a:ext uri="{FF2B5EF4-FFF2-40B4-BE49-F238E27FC236}">
                <a16:creationId xmlns:a16="http://schemas.microsoft.com/office/drawing/2014/main" id="{7891CCCF-5D13-593D-2FB2-223BEB147C29}"/>
              </a:ext>
            </a:extLst>
          </p:cNvPr>
          <p:cNvSpPr>
            <a:spLocks noGrp="1"/>
          </p:cNvSpPr>
          <p:nvPr>
            <p:ph type="subTitle" idx="1"/>
          </p:nvPr>
        </p:nvSpPr>
        <p:spPr>
          <a:xfrm>
            <a:off x="554971" y="3269308"/>
            <a:ext cx="9228201" cy="1645920"/>
          </a:xfrm>
        </p:spPr>
        <p:txBody>
          <a:bodyPr>
            <a:noAutofit/>
          </a:bodyPr>
          <a:lstStyle/>
          <a:p>
            <a:endParaRPr lang="uk-UA" sz="3600" b="1" dirty="0"/>
          </a:p>
        </p:txBody>
      </p:sp>
    </p:spTree>
    <p:extLst>
      <p:ext uri="{BB962C8B-B14F-4D97-AF65-F5344CB8AC3E}">
        <p14:creationId xmlns:p14="http://schemas.microsoft.com/office/powerpoint/2010/main" val="2101535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78749F0-B050-6300-00F3-86FA4CFB71D6}"/>
              </a:ext>
            </a:extLst>
          </p:cNvPr>
          <p:cNvPicPr>
            <a:picLocks noChangeAspect="1"/>
          </p:cNvPicPr>
          <p:nvPr/>
        </p:nvPicPr>
        <p:blipFill rotWithShape="1">
          <a:blip r:embed="rId2"/>
          <a:srcRect l="13384" t="35891" r="34692" b="40098"/>
          <a:stretch/>
        </p:blipFill>
        <p:spPr>
          <a:xfrm>
            <a:off x="-144286" y="1125416"/>
            <a:ext cx="12336286" cy="3207434"/>
          </a:xfrm>
          <a:prstGeom prst="rect">
            <a:avLst/>
          </a:prstGeom>
        </p:spPr>
      </p:pic>
      <p:sp>
        <p:nvSpPr>
          <p:cNvPr id="6" name="Стрелка: вниз 5">
            <a:extLst>
              <a:ext uri="{FF2B5EF4-FFF2-40B4-BE49-F238E27FC236}">
                <a16:creationId xmlns:a16="http://schemas.microsoft.com/office/drawing/2014/main" id="{B35080A8-1488-BF36-0EA5-09E322FADB58}"/>
              </a:ext>
            </a:extLst>
          </p:cNvPr>
          <p:cNvSpPr/>
          <p:nvPr/>
        </p:nvSpPr>
        <p:spPr>
          <a:xfrm>
            <a:off x="5655212" y="4332850"/>
            <a:ext cx="1153551" cy="113948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bg1"/>
              </a:solidFill>
            </a:endParaRPr>
          </a:p>
        </p:txBody>
      </p:sp>
      <p:sp>
        <p:nvSpPr>
          <p:cNvPr id="8" name="TextBox 7">
            <a:extLst>
              <a:ext uri="{FF2B5EF4-FFF2-40B4-BE49-F238E27FC236}">
                <a16:creationId xmlns:a16="http://schemas.microsoft.com/office/drawing/2014/main" id="{8415FF72-8B78-D96B-D3C2-B71B37596675}"/>
              </a:ext>
            </a:extLst>
          </p:cNvPr>
          <p:cNvSpPr txBox="1"/>
          <p:nvPr/>
        </p:nvSpPr>
        <p:spPr>
          <a:xfrm>
            <a:off x="5655212" y="5706234"/>
            <a:ext cx="6168682" cy="369332"/>
          </a:xfrm>
          <a:prstGeom prst="rect">
            <a:avLst/>
          </a:prstGeom>
          <a:noFill/>
        </p:spPr>
        <p:txBody>
          <a:bodyPr wrap="square">
            <a:spAutoFit/>
          </a:bodyPr>
          <a:lstStyle/>
          <a:p>
            <a:r>
              <a:rPr lang="uk-UA" dirty="0"/>
              <a:t>МІШАНЕ</a:t>
            </a:r>
          </a:p>
        </p:txBody>
      </p:sp>
      <p:sp>
        <p:nvSpPr>
          <p:cNvPr id="9" name="Прямоугольник: скругленные углы 8">
            <a:extLst>
              <a:ext uri="{FF2B5EF4-FFF2-40B4-BE49-F238E27FC236}">
                <a16:creationId xmlns:a16="http://schemas.microsoft.com/office/drawing/2014/main" id="{6092FD5B-FD75-1A50-12AC-2BE389ED162B}"/>
              </a:ext>
            </a:extLst>
          </p:cNvPr>
          <p:cNvSpPr/>
          <p:nvPr/>
        </p:nvSpPr>
        <p:spPr>
          <a:xfrm>
            <a:off x="4206240" y="5486400"/>
            <a:ext cx="4220308" cy="1139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a:solidFill>
                  <a:schemeClr val="tx1"/>
                </a:solidFill>
              </a:rPr>
              <a:t>Змішане</a:t>
            </a:r>
          </a:p>
        </p:txBody>
      </p:sp>
    </p:spTree>
    <p:extLst>
      <p:ext uri="{BB962C8B-B14F-4D97-AF65-F5344CB8AC3E}">
        <p14:creationId xmlns:p14="http://schemas.microsoft.com/office/powerpoint/2010/main" val="3534845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1066A6C9-1A0F-D57A-3AAB-DB962EAFC34D}"/>
              </a:ext>
            </a:extLst>
          </p:cNvPr>
          <p:cNvPicPr>
            <a:picLocks noGrp="1" noChangeAspect="1"/>
          </p:cNvPicPr>
          <p:nvPr>
            <p:ph idx="1"/>
          </p:nvPr>
        </p:nvPicPr>
        <p:blipFill rotWithShape="1">
          <a:blip r:embed="rId2"/>
          <a:srcRect l="22646" t="19054" r="24866" b="11488"/>
          <a:stretch/>
        </p:blipFill>
        <p:spPr>
          <a:xfrm>
            <a:off x="1336431" y="0"/>
            <a:ext cx="9057249" cy="6738594"/>
          </a:xfrm>
        </p:spPr>
      </p:pic>
    </p:spTree>
    <p:extLst>
      <p:ext uri="{BB962C8B-B14F-4D97-AF65-F5344CB8AC3E}">
        <p14:creationId xmlns:p14="http://schemas.microsoft.com/office/powerpoint/2010/main" val="4041303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42927FC-23F0-B003-FE60-70A43A7EC90B}"/>
              </a:ext>
            </a:extLst>
          </p:cNvPr>
          <p:cNvPicPr>
            <a:picLocks noChangeAspect="1"/>
          </p:cNvPicPr>
          <p:nvPr/>
        </p:nvPicPr>
        <p:blipFill rotWithShape="1">
          <a:blip r:embed="rId2"/>
          <a:srcRect l="22962" t="20088" r="25116" b="11776"/>
          <a:stretch/>
        </p:blipFill>
        <p:spPr>
          <a:xfrm>
            <a:off x="1899138" y="185616"/>
            <a:ext cx="8792307" cy="6486768"/>
          </a:xfrm>
          <a:prstGeom prst="rect">
            <a:avLst/>
          </a:prstGeom>
        </p:spPr>
      </p:pic>
    </p:spTree>
    <p:extLst>
      <p:ext uri="{BB962C8B-B14F-4D97-AF65-F5344CB8AC3E}">
        <p14:creationId xmlns:p14="http://schemas.microsoft.com/office/powerpoint/2010/main" val="2006747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F770E7D-FC9B-D52B-7CDF-0EB0DE197F5B}"/>
              </a:ext>
            </a:extLst>
          </p:cNvPr>
          <p:cNvPicPr>
            <a:picLocks noChangeAspect="1"/>
          </p:cNvPicPr>
          <p:nvPr/>
        </p:nvPicPr>
        <p:blipFill rotWithShape="1">
          <a:blip r:embed="rId2"/>
          <a:srcRect l="22384" t="19677" r="24769" b="12392"/>
          <a:stretch/>
        </p:blipFill>
        <p:spPr>
          <a:xfrm>
            <a:off x="1467729" y="168227"/>
            <a:ext cx="9256542" cy="6689773"/>
          </a:xfrm>
          <a:prstGeom prst="rect">
            <a:avLst/>
          </a:prstGeom>
        </p:spPr>
      </p:pic>
    </p:spTree>
    <p:extLst>
      <p:ext uri="{BB962C8B-B14F-4D97-AF65-F5344CB8AC3E}">
        <p14:creationId xmlns:p14="http://schemas.microsoft.com/office/powerpoint/2010/main" val="1274170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0E72530D-38B0-686D-C1A5-757EF22AD60E}"/>
              </a:ext>
            </a:extLst>
          </p:cNvPr>
          <p:cNvPicPr>
            <a:picLocks noChangeAspect="1"/>
          </p:cNvPicPr>
          <p:nvPr/>
        </p:nvPicPr>
        <p:blipFill rotWithShape="1">
          <a:blip r:embed="rId2"/>
          <a:srcRect l="22154" t="19268" r="27654" b="11980"/>
          <a:stretch/>
        </p:blipFill>
        <p:spPr>
          <a:xfrm>
            <a:off x="1308294" y="-21547"/>
            <a:ext cx="9031460" cy="6955262"/>
          </a:xfrm>
          <a:prstGeom prst="rect">
            <a:avLst/>
          </a:prstGeom>
        </p:spPr>
      </p:pic>
    </p:spTree>
    <p:extLst>
      <p:ext uri="{BB962C8B-B14F-4D97-AF65-F5344CB8AC3E}">
        <p14:creationId xmlns:p14="http://schemas.microsoft.com/office/powerpoint/2010/main" val="3461298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7891CCCF-5D13-593D-2FB2-223BEB147C29}"/>
              </a:ext>
            </a:extLst>
          </p:cNvPr>
          <p:cNvSpPr>
            <a:spLocks noGrp="1"/>
          </p:cNvSpPr>
          <p:nvPr>
            <p:ph type="subTitle" idx="1"/>
          </p:nvPr>
        </p:nvSpPr>
        <p:spPr>
          <a:xfrm>
            <a:off x="428362" y="272889"/>
            <a:ext cx="11637029" cy="1260489"/>
          </a:xfrm>
        </p:spPr>
        <p:txBody>
          <a:bodyPr>
            <a:noAutofit/>
          </a:bodyPr>
          <a:lstStyle/>
          <a:p>
            <a:r>
              <a:rPr lang="ru-RU" sz="3600" b="1" dirty="0"/>
              <a:t>Для </a:t>
            </a:r>
            <a:r>
              <a:rPr lang="ru-RU" sz="3600" b="1" dirty="0" err="1"/>
              <a:t>визначення</a:t>
            </a:r>
            <a:r>
              <a:rPr lang="ru-RU" sz="3600" b="1" dirty="0"/>
              <a:t> </a:t>
            </a:r>
            <a:r>
              <a:rPr lang="ru-RU" sz="3600" b="1" dirty="0" err="1"/>
              <a:t>ступеня</a:t>
            </a:r>
            <a:r>
              <a:rPr lang="ru-RU" sz="3600" b="1" dirty="0"/>
              <a:t> </a:t>
            </a:r>
            <a:r>
              <a:rPr lang="ru-RU" sz="3600" b="1" dirty="0" err="1"/>
              <a:t>переважання</a:t>
            </a:r>
            <a:r>
              <a:rPr lang="ru-RU" sz="3600" b="1" dirty="0"/>
              <a:t> того </a:t>
            </a:r>
            <a:r>
              <a:rPr lang="ru-RU" sz="3600" b="1" dirty="0" err="1"/>
              <a:t>чи</a:t>
            </a:r>
            <a:r>
              <a:rPr lang="ru-RU" sz="3600" b="1" dirty="0"/>
              <a:t> </a:t>
            </a:r>
            <a:r>
              <a:rPr lang="ru-RU" sz="3600" b="1" dirty="0" err="1"/>
              <a:t>іншого</a:t>
            </a:r>
            <a:r>
              <a:rPr lang="ru-RU" sz="3600" b="1" dirty="0"/>
              <a:t> виду </a:t>
            </a:r>
            <a:r>
              <a:rPr lang="ru-RU" sz="3600" b="1" dirty="0" err="1"/>
              <a:t>живлення</a:t>
            </a:r>
            <a:r>
              <a:rPr lang="ru-RU" sz="3600" b="1" dirty="0"/>
              <a:t> </a:t>
            </a:r>
            <a:r>
              <a:rPr lang="ru-RU" sz="3600" b="1" dirty="0" err="1"/>
              <a:t>прийнято</a:t>
            </a:r>
            <a:r>
              <a:rPr lang="ru-RU" sz="3600" b="1" dirty="0"/>
              <a:t> </a:t>
            </a:r>
            <a:r>
              <a:rPr lang="ru-RU" sz="3600" b="1" i="1" u="sng" dirty="0"/>
              <a:t>три </a:t>
            </a:r>
            <a:r>
              <a:rPr lang="ru-RU" sz="3600" b="1" i="1" u="sng" dirty="0" err="1"/>
              <a:t>градації</a:t>
            </a:r>
            <a:r>
              <a:rPr lang="ru-RU" sz="3600" b="1" dirty="0"/>
              <a:t>. </a:t>
            </a:r>
          </a:p>
          <a:p>
            <a:endParaRPr lang="ru-RU" sz="3600" b="1" dirty="0"/>
          </a:p>
          <a:p>
            <a:r>
              <a:rPr lang="ru-RU" sz="3600" b="1" dirty="0" err="1"/>
              <a:t>Якщо</a:t>
            </a:r>
            <a:r>
              <a:rPr lang="ru-RU" sz="3600" b="1" dirty="0"/>
              <a:t> один </a:t>
            </a:r>
            <a:r>
              <a:rPr lang="ru-RU" sz="3600" b="1" dirty="0" err="1"/>
              <a:t>із</a:t>
            </a:r>
            <a:r>
              <a:rPr lang="ru-RU" sz="3600" b="1" dirty="0"/>
              <a:t> </a:t>
            </a:r>
            <a:r>
              <a:rPr lang="ru-RU" sz="3600" b="1" dirty="0" err="1"/>
              <a:t>видів</a:t>
            </a:r>
            <a:r>
              <a:rPr lang="ru-RU" sz="3600" b="1" dirty="0"/>
              <a:t> </a:t>
            </a:r>
            <a:r>
              <a:rPr lang="ru-RU" sz="3600" b="1" dirty="0" err="1"/>
              <a:t>живлення</a:t>
            </a:r>
            <a:r>
              <a:rPr lang="ru-RU" sz="3600" b="1" dirty="0"/>
              <a:t> </a:t>
            </a:r>
            <a:r>
              <a:rPr lang="ru-RU" sz="3600" b="1" dirty="0" err="1"/>
              <a:t>дає</a:t>
            </a:r>
            <a:r>
              <a:rPr lang="ru-RU" sz="3600" b="1" dirty="0"/>
              <a:t> </a:t>
            </a:r>
            <a:r>
              <a:rPr lang="ru-RU" sz="3600" b="1" dirty="0" err="1"/>
              <a:t>більше</a:t>
            </a:r>
            <a:r>
              <a:rPr lang="ru-RU" sz="3600" b="1" dirty="0"/>
              <a:t> 80% </a:t>
            </a:r>
            <a:r>
              <a:rPr lang="ru-RU" sz="3600" b="1" dirty="0" err="1"/>
              <a:t>річного</a:t>
            </a:r>
            <a:r>
              <a:rPr lang="ru-RU" sz="3600" b="1" dirty="0"/>
              <a:t> стоку </a:t>
            </a:r>
            <a:r>
              <a:rPr lang="ru-RU" sz="3600" b="1" dirty="0" err="1"/>
              <a:t>річки</a:t>
            </a:r>
            <a:r>
              <a:rPr lang="ru-RU" sz="3600" b="1" dirty="0"/>
              <a:t>, то </a:t>
            </a:r>
            <a:r>
              <a:rPr lang="ru-RU" sz="3600" b="1" dirty="0" err="1"/>
              <a:t>необхідно</a:t>
            </a:r>
            <a:r>
              <a:rPr lang="ru-RU" sz="3600" b="1" dirty="0"/>
              <a:t> </a:t>
            </a:r>
            <a:r>
              <a:rPr lang="ru-RU" sz="3600" b="1" dirty="0" err="1"/>
              <a:t>казати</a:t>
            </a:r>
            <a:r>
              <a:rPr lang="ru-RU" sz="3600" b="1" dirty="0"/>
              <a:t> про </a:t>
            </a:r>
            <a:r>
              <a:rPr lang="ru-RU" sz="3600" b="1" i="1" u="sng" dirty="0" err="1"/>
              <a:t>виняткове</a:t>
            </a:r>
            <a:r>
              <a:rPr lang="ru-RU" sz="3600" b="1" i="1" u="sng" dirty="0"/>
              <a:t> </a:t>
            </a:r>
            <a:r>
              <a:rPr lang="ru-RU" sz="3600" b="1" i="1" u="sng" dirty="0" err="1"/>
              <a:t>значення</a:t>
            </a:r>
            <a:r>
              <a:rPr lang="ru-RU" sz="3600" b="1" i="1" u="sng" dirty="0"/>
              <a:t> </a:t>
            </a:r>
            <a:r>
              <a:rPr lang="ru-RU" sz="3600" b="1" i="1" u="sng" dirty="0" err="1"/>
              <a:t>даного</a:t>
            </a:r>
            <a:r>
              <a:rPr lang="ru-RU" sz="3600" b="1" i="1" u="sng" dirty="0"/>
              <a:t> виду </a:t>
            </a:r>
            <a:r>
              <a:rPr lang="ru-RU" sz="3600" b="1" i="1" u="sng" dirty="0" err="1"/>
              <a:t>живлення</a:t>
            </a:r>
            <a:r>
              <a:rPr lang="ru-RU" sz="3600" b="1" i="1" u="sng" dirty="0"/>
              <a:t>. </a:t>
            </a:r>
          </a:p>
          <a:p>
            <a:r>
              <a:rPr lang="ru-RU" sz="3600" b="1" dirty="0" err="1"/>
              <a:t>Якщо</a:t>
            </a:r>
            <a:r>
              <a:rPr lang="ru-RU" sz="3600" b="1" dirty="0"/>
              <a:t> на долю </a:t>
            </a:r>
            <a:r>
              <a:rPr lang="ru-RU" sz="3600" b="1" dirty="0" err="1"/>
              <a:t>даного</a:t>
            </a:r>
            <a:r>
              <a:rPr lang="ru-RU" sz="3600" b="1" dirty="0"/>
              <a:t> виду </a:t>
            </a:r>
            <a:r>
              <a:rPr lang="ru-RU" sz="3600" b="1" dirty="0" err="1"/>
              <a:t>живлення</a:t>
            </a:r>
            <a:r>
              <a:rPr lang="ru-RU" sz="3600" b="1" dirty="0"/>
              <a:t> </a:t>
            </a:r>
            <a:r>
              <a:rPr lang="ru-RU" sz="3600" b="1" dirty="0" err="1"/>
              <a:t>припадає</a:t>
            </a:r>
            <a:r>
              <a:rPr lang="ru-RU" sz="3600" b="1" dirty="0"/>
              <a:t> </a:t>
            </a:r>
            <a:r>
              <a:rPr lang="ru-RU" sz="3600" b="1" dirty="0" err="1"/>
              <a:t>від</a:t>
            </a:r>
            <a:r>
              <a:rPr lang="ru-RU" sz="3600" b="1" dirty="0"/>
              <a:t> 50 до 80% стоку, то </a:t>
            </a:r>
            <a:r>
              <a:rPr lang="ru-RU" sz="3600" b="1" dirty="0" err="1"/>
              <a:t>це</a:t>
            </a:r>
            <a:r>
              <a:rPr lang="ru-RU" sz="3600" b="1" dirty="0"/>
              <a:t> </a:t>
            </a:r>
            <a:r>
              <a:rPr lang="ru-RU" sz="3600" b="1" i="1" u="sng" dirty="0" err="1"/>
              <a:t>переважне</a:t>
            </a:r>
            <a:r>
              <a:rPr lang="ru-RU" sz="3600" b="1" i="1" u="sng" dirty="0"/>
              <a:t> </a:t>
            </a:r>
            <a:r>
              <a:rPr lang="ru-RU" sz="3600" b="1" i="1" u="sng" dirty="0" err="1"/>
              <a:t>значення</a:t>
            </a:r>
            <a:r>
              <a:rPr lang="ru-RU" sz="3600" b="1" i="1" u="sng" dirty="0"/>
              <a:t> </a:t>
            </a:r>
            <a:r>
              <a:rPr lang="ru-RU" sz="3600" b="1" i="1" u="sng" dirty="0" err="1"/>
              <a:t>даного</a:t>
            </a:r>
            <a:r>
              <a:rPr lang="ru-RU" sz="3600" b="1" i="1" u="sng" dirty="0"/>
              <a:t> виду </a:t>
            </a:r>
            <a:r>
              <a:rPr lang="ru-RU" sz="3600" b="1" i="1" u="sng" dirty="0" err="1"/>
              <a:t>живлення</a:t>
            </a:r>
            <a:r>
              <a:rPr lang="ru-RU" sz="3600" b="1" i="1" u="sng" dirty="0"/>
              <a:t> </a:t>
            </a:r>
            <a:r>
              <a:rPr lang="ru-RU" sz="3600" b="1" dirty="0"/>
              <a:t>(</a:t>
            </a:r>
            <a:r>
              <a:rPr lang="ru-RU" sz="3600" b="1" dirty="0" err="1"/>
              <a:t>інші</a:t>
            </a:r>
            <a:r>
              <a:rPr lang="ru-RU" sz="3600" b="1" dirty="0"/>
              <a:t> </a:t>
            </a:r>
            <a:r>
              <a:rPr lang="ru-RU" sz="3600" b="1" dirty="0" err="1"/>
              <a:t>види</a:t>
            </a:r>
            <a:r>
              <a:rPr lang="ru-RU" sz="3600" b="1" dirty="0"/>
              <a:t> </a:t>
            </a:r>
            <a:r>
              <a:rPr lang="ru-RU" sz="3600" b="1" dirty="0" err="1"/>
              <a:t>живлення</a:t>
            </a:r>
            <a:r>
              <a:rPr lang="ru-RU" sz="3600" b="1" dirty="0"/>
              <a:t> </a:t>
            </a:r>
            <a:r>
              <a:rPr lang="ru-RU" sz="3600" b="1" dirty="0" err="1"/>
              <a:t>враховуються</a:t>
            </a:r>
            <a:r>
              <a:rPr lang="ru-RU" sz="3600" b="1" dirty="0"/>
              <a:t> </a:t>
            </a:r>
            <a:r>
              <a:rPr lang="ru-RU" sz="3600" b="1" dirty="0" err="1"/>
              <a:t>лише</a:t>
            </a:r>
            <a:r>
              <a:rPr lang="ru-RU" sz="3600" b="1" dirty="0"/>
              <a:t> </a:t>
            </a:r>
            <a:r>
              <a:rPr lang="ru-RU" sz="3600" b="1" dirty="0" err="1"/>
              <a:t>тоді</a:t>
            </a:r>
            <a:r>
              <a:rPr lang="ru-RU" sz="3600" b="1" dirty="0"/>
              <a:t>, коли на </a:t>
            </a:r>
            <a:r>
              <a:rPr lang="ru-RU" sz="3600" b="1" dirty="0" err="1"/>
              <a:t>їх</a:t>
            </a:r>
            <a:r>
              <a:rPr lang="ru-RU" sz="3600" b="1" dirty="0"/>
              <a:t> долю </a:t>
            </a:r>
            <a:r>
              <a:rPr lang="ru-RU" sz="3600" b="1" dirty="0" err="1"/>
              <a:t>припадає</a:t>
            </a:r>
            <a:r>
              <a:rPr lang="ru-RU" sz="3600" b="1" dirty="0"/>
              <a:t> </a:t>
            </a:r>
            <a:r>
              <a:rPr lang="ru-RU" sz="3600" b="1" dirty="0" err="1"/>
              <a:t>більше</a:t>
            </a:r>
            <a:r>
              <a:rPr lang="ru-RU" sz="3600" b="1" dirty="0"/>
              <a:t> 10% </a:t>
            </a:r>
            <a:r>
              <a:rPr lang="ru-RU" sz="3600" b="1" dirty="0" err="1"/>
              <a:t>річного</a:t>
            </a:r>
            <a:r>
              <a:rPr lang="ru-RU" sz="3600" b="1" dirty="0"/>
              <a:t> стоку). </a:t>
            </a:r>
          </a:p>
          <a:p>
            <a:r>
              <a:rPr lang="ru-RU" sz="3600" b="1" dirty="0" err="1"/>
              <a:t>Якщо</a:t>
            </a:r>
            <a:r>
              <a:rPr lang="ru-RU" sz="3600" b="1" dirty="0"/>
              <a:t> </a:t>
            </a:r>
            <a:r>
              <a:rPr lang="ru-RU" sz="3600" b="1" dirty="0" err="1"/>
              <a:t>жоден</a:t>
            </a:r>
            <a:r>
              <a:rPr lang="ru-RU" sz="3600" b="1" dirty="0"/>
              <a:t> </a:t>
            </a:r>
            <a:r>
              <a:rPr lang="ru-RU" sz="3600" b="1" dirty="0" err="1"/>
              <a:t>із</a:t>
            </a:r>
            <a:r>
              <a:rPr lang="ru-RU" sz="3600" b="1" dirty="0"/>
              <a:t> </a:t>
            </a:r>
            <a:r>
              <a:rPr lang="ru-RU" sz="3600" b="1" dirty="0" err="1"/>
              <a:t>видів</a:t>
            </a:r>
            <a:r>
              <a:rPr lang="ru-RU" sz="3600" b="1" dirty="0"/>
              <a:t> </a:t>
            </a:r>
            <a:r>
              <a:rPr lang="ru-RU" sz="3600" b="1" dirty="0" err="1"/>
              <a:t>живлення</a:t>
            </a:r>
            <a:r>
              <a:rPr lang="ru-RU" sz="3600" b="1" dirty="0"/>
              <a:t> не </a:t>
            </a:r>
            <a:r>
              <a:rPr lang="ru-RU" sz="3600" b="1" dirty="0" err="1"/>
              <a:t>дає</a:t>
            </a:r>
            <a:r>
              <a:rPr lang="ru-RU" sz="3600" b="1" dirty="0"/>
              <a:t> </a:t>
            </a:r>
            <a:r>
              <a:rPr lang="ru-RU" sz="3600" b="1" dirty="0" err="1"/>
              <a:t>більше</a:t>
            </a:r>
            <a:r>
              <a:rPr lang="ru-RU" sz="3600" b="1" dirty="0"/>
              <a:t> 50% </a:t>
            </a:r>
            <a:r>
              <a:rPr lang="ru-RU" sz="3600" b="1" dirty="0" err="1"/>
              <a:t>річного</a:t>
            </a:r>
            <a:r>
              <a:rPr lang="ru-RU" sz="3600" b="1" dirty="0"/>
              <a:t> стоку, то </a:t>
            </a:r>
            <a:r>
              <a:rPr lang="ru-RU" sz="3600" b="1" dirty="0" err="1"/>
              <a:t>таке</a:t>
            </a:r>
            <a:r>
              <a:rPr lang="ru-RU" sz="3600" b="1" dirty="0"/>
              <a:t> </a:t>
            </a:r>
            <a:r>
              <a:rPr lang="ru-RU" sz="3600" b="1" dirty="0" err="1"/>
              <a:t>живлення</a:t>
            </a:r>
            <a:r>
              <a:rPr lang="ru-RU" sz="3600" b="1" dirty="0"/>
              <a:t> </a:t>
            </a:r>
            <a:r>
              <a:rPr lang="ru-RU" sz="3600" b="1" dirty="0" err="1"/>
              <a:t>називають</a:t>
            </a:r>
            <a:r>
              <a:rPr lang="ru-RU" sz="3600" b="1" dirty="0"/>
              <a:t> </a:t>
            </a:r>
            <a:r>
              <a:rPr lang="ru-RU" sz="3600" b="1" i="1" u="sng" dirty="0" err="1"/>
              <a:t>змішаним</a:t>
            </a:r>
            <a:r>
              <a:rPr lang="ru-RU" sz="3600" b="1" dirty="0"/>
              <a:t>.</a:t>
            </a:r>
            <a:endParaRPr lang="uk-UA" sz="3600" b="1" dirty="0"/>
          </a:p>
        </p:txBody>
      </p:sp>
    </p:spTree>
    <p:extLst>
      <p:ext uri="{BB962C8B-B14F-4D97-AF65-F5344CB8AC3E}">
        <p14:creationId xmlns:p14="http://schemas.microsoft.com/office/powerpoint/2010/main" val="986802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7A548D-A99A-E306-426F-04068893A154}"/>
              </a:ext>
            </a:extLst>
          </p:cNvPr>
          <p:cNvSpPr>
            <a:spLocks noGrp="1"/>
          </p:cNvSpPr>
          <p:nvPr>
            <p:ph type="ctrTitle"/>
          </p:nvPr>
        </p:nvSpPr>
        <p:spPr>
          <a:xfrm>
            <a:off x="0" y="4037428"/>
            <a:ext cx="12090360" cy="1534810"/>
          </a:xfrm>
        </p:spPr>
        <p:txBody>
          <a:bodyPr/>
          <a:lstStyle/>
          <a:p>
            <a:pPr marL="571500" indent="-571500" algn="just">
              <a:buFont typeface="Wingdings" panose="05000000000000000000" pitchFamily="2" charset="2"/>
              <a:buChar char="ü"/>
            </a:pPr>
            <a:r>
              <a:rPr lang="ru-RU" sz="3600" b="1" dirty="0" err="1"/>
              <a:t>Закономірні</a:t>
            </a:r>
            <a:r>
              <a:rPr lang="ru-RU" sz="3600" b="1" dirty="0"/>
              <a:t> </a:t>
            </a:r>
            <a:r>
              <a:rPr lang="ru-RU" sz="3600" b="1" dirty="0" err="1"/>
              <a:t>зміни</a:t>
            </a:r>
            <a:r>
              <a:rPr lang="ru-RU" sz="3600" b="1" dirty="0"/>
              <a:t> в </a:t>
            </a:r>
            <a:r>
              <a:rPr lang="ru-RU" sz="3600" b="1" dirty="0" err="1"/>
              <a:t>часі</a:t>
            </a:r>
            <a:r>
              <a:rPr lang="ru-RU" sz="3600" b="1" dirty="0"/>
              <a:t> стоку, </a:t>
            </a:r>
            <a:r>
              <a:rPr lang="ru-RU" sz="3600" b="1" dirty="0" err="1"/>
              <a:t>швидкостей</a:t>
            </a:r>
            <a:r>
              <a:rPr lang="ru-RU" sz="3600" b="1" dirty="0"/>
              <a:t> </a:t>
            </a:r>
            <a:r>
              <a:rPr lang="ru-RU" sz="3600" b="1" dirty="0" err="1"/>
              <a:t>течії</a:t>
            </a:r>
            <a:r>
              <a:rPr lang="ru-RU" sz="3600" b="1" dirty="0"/>
              <a:t>, </a:t>
            </a:r>
            <a:r>
              <a:rPr lang="ru-RU" sz="3600" b="1" dirty="0" err="1"/>
              <a:t>рівнів</a:t>
            </a:r>
            <a:r>
              <a:rPr lang="ru-RU" sz="3600" b="1" dirty="0"/>
              <a:t> води та </a:t>
            </a:r>
            <a:r>
              <a:rPr lang="ru-RU" sz="3600" b="1" dirty="0" err="1"/>
              <a:t>похилів</a:t>
            </a:r>
            <a:r>
              <a:rPr lang="ru-RU" sz="3600" b="1" dirty="0"/>
              <a:t> </a:t>
            </a:r>
            <a:r>
              <a:rPr lang="ru-RU" sz="3600" b="1" dirty="0" err="1"/>
              <a:t>водної</a:t>
            </a:r>
            <a:r>
              <a:rPr lang="ru-RU" sz="3600" b="1" dirty="0"/>
              <a:t> </a:t>
            </a:r>
            <a:r>
              <a:rPr lang="ru-RU" sz="3600" b="1" dirty="0" err="1"/>
              <a:t>поверхні</a:t>
            </a:r>
            <a:r>
              <a:rPr lang="ru-RU" sz="3600" b="1" dirty="0"/>
              <a:t> </a:t>
            </a:r>
            <a:r>
              <a:rPr lang="ru-RU" sz="3600" b="1" dirty="0" err="1"/>
              <a:t>називаються</a:t>
            </a:r>
            <a:r>
              <a:rPr lang="ru-RU" sz="3600" b="1" dirty="0"/>
              <a:t> </a:t>
            </a:r>
            <a:r>
              <a:rPr lang="ru-RU" sz="3600" b="1" i="1" u="sng" dirty="0" err="1"/>
              <a:t>водним</a:t>
            </a:r>
            <a:r>
              <a:rPr lang="ru-RU" sz="3600" b="1" i="1" u="sng" dirty="0"/>
              <a:t> режимом </a:t>
            </a:r>
            <a:r>
              <a:rPr lang="ru-RU" sz="3600" b="1" i="1" u="sng" dirty="0" err="1"/>
              <a:t>річки</a:t>
            </a:r>
            <a:br>
              <a:rPr lang="ru-RU" sz="3600" b="1" i="1" u="sng" dirty="0"/>
            </a:br>
            <a:br>
              <a:rPr lang="ru-RU" sz="3600" b="1" i="1" u="sng" dirty="0"/>
            </a:br>
            <a:r>
              <a:rPr lang="ru-RU" sz="3600" b="1" dirty="0" err="1"/>
              <a:t>Витрати</a:t>
            </a:r>
            <a:r>
              <a:rPr lang="ru-RU" sz="3600" b="1" dirty="0"/>
              <a:t>, </a:t>
            </a:r>
            <a:r>
              <a:rPr lang="ru-RU" sz="3600" b="1" dirty="0" err="1"/>
              <a:t>рівні</a:t>
            </a:r>
            <a:r>
              <a:rPr lang="ru-RU" sz="3600" b="1" dirty="0"/>
              <a:t>, </a:t>
            </a:r>
            <a:r>
              <a:rPr lang="ru-RU" sz="3600" b="1" dirty="0" err="1"/>
              <a:t>швидкості</a:t>
            </a:r>
            <a:r>
              <a:rPr lang="ru-RU" sz="3600" b="1" dirty="0"/>
              <a:t>, </a:t>
            </a:r>
            <a:r>
              <a:rPr lang="ru-RU" sz="3600" b="1" dirty="0" err="1"/>
              <a:t>похили</a:t>
            </a:r>
            <a:r>
              <a:rPr lang="ru-RU" sz="3600" b="1" dirty="0"/>
              <a:t> – </a:t>
            </a:r>
            <a:r>
              <a:rPr lang="ru-RU" sz="3600" b="1" dirty="0" err="1"/>
              <a:t>це</a:t>
            </a:r>
            <a:r>
              <a:rPr lang="ru-RU" sz="3600" b="1" dirty="0"/>
              <a:t> </a:t>
            </a:r>
            <a:r>
              <a:rPr lang="ru-RU" sz="3600" b="1" dirty="0" err="1"/>
              <a:t>елементи</a:t>
            </a:r>
            <a:r>
              <a:rPr lang="ru-RU" sz="3600" b="1" dirty="0"/>
              <a:t> водного режиму. </a:t>
            </a:r>
            <a:br>
              <a:rPr lang="ru-RU" sz="3600" b="1" dirty="0"/>
            </a:br>
            <a:r>
              <a:rPr lang="ru-RU" sz="3600" b="1" dirty="0" err="1"/>
              <a:t>Водний</a:t>
            </a:r>
            <a:r>
              <a:rPr lang="ru-RU" sz="3600" b="1" dirty="0"/>
              <a:t> режим </a:t>
            </a:r>
            <a:r>
              <a:rPr lang="ru-RU" sz="3600" b="1" dirty="0" err="1"/>
              <a:t>залежить</a:t>
            </a:r>
            <a:r>
              <a:rPr lang="ru-RU" sz="3600" b="1" dirty="0"/>
              <a:t> </a:t>
            </a:r>
            <a:r>
              <a:rPr lang="ru-RU" sz="3600" b="1" dirty="0" err="1"/>
              <a:t>від</a:t>
            </a:r>
            <a:r>
              <a:rPr lang="ru-RU" sz="3600" b="1" dirty="0"/>
              <a:t> </a:t>
            </a:r>
            <a:r>
              <a:rPr lang="ru-RU" sz="3600" b="1" dirty="0" err="1"/>
              <a:t>сукупності</a:t>
            </a:r>
            <a:r>
              <a:rPr lang="ru-RU" sz="3600" b="1" dirty="0"/>
              <a:t> </a:t>
            </a:r>
            <a:r>
              <a:rPr lang="ru-RU" sz="3600" b="1" dirty="0" err="1"/>
              <a:t>фізико-географічних</a:t>
            </a:r>
            <a:r>
              <a:rPr lang="ru-RU" sz="3600" b="1" dirty="0"/>
              <a:t> </a:t>
            </a:r>
            <a:r>
              <a:rPr lang="ru-RU" sz="3600" b="1" dirty="0" err="1"/>
              <a:t>факторів</a:t>
            </a:r>
            <a:r>
              <a:rPr lang="ru-RU" sz="3600" b="1" dirty="0"/>
              <a:t>, </a:t>
            </a:r>
            <a:r>
              <a:rPr lang="ru-RU" sz="3600" b="1" dirty="0" err="1"/>
              <a:t>серед</a:t>
            </a:r>
            <a:r>
              <a:rPr lang="ru-RU" sz="3600" b="1" dirty="0"/>
              <a:t> </a:t>
            </a:r>
            <a:r>
              <a:rPr lang="ru-RU" sz="3600" b="1" dirty="0" err="1"/>
              <a:t>яких</a:t>
            </a:r>
            <a:r>
              <a:rPr lang="ru-RU" sz="3600" b="1" dirty="0"/>
              <a:t> </a:t>
            </a:r>
            <a:r>
              <a:rPr lang="ru-RU" sz="3600" b="1" dirty="0" err="1"/>
              <a:t>найважливішу</a:t>
            </a:r>
            <a:r>
              <a:rPr lang="ru-RU" sz="3600" b="1" dirty="0"/>
              <a:t> роль </a:t>
            </a:r>
            <a:r>
              <a:rPr lang="ru-RU" sz="3600" b="1" dirty="0" err="1"/>
              <a:t>відіграють</a:t>
            </a:r>
            <a:r>
              <a:rPr lang="ru-RU" sz="3600" b="1" dirty="0"/>
              <a:t> </a:t>
            </a:r>
            <a:r>
              <a:rPr lang="ru-RU" sz="3600" b="1" dirty="0" err="1"/>
              <a:t>метеорологічні</a:t>
            </a:r>
            <a:r>
              <a:rPr lang="ru-RU" sz="3600" b="1" dirty="0"/>
              <a:t> та </a:t>
            </a:r>
            <a:r>
              <a:rPr lang="ru-RU" sz="3600" b="1" dirty="0" err="1"/>
              <a:t>кліматичні</a:t>
            </a:r>
            <a:r>
              <a:rPr lang="ru-RU" sz="3600" b="1" dirty="0"/>
              <a:t> </a:t>
            </a:r>
            <a:r>
              <a:rPr lang="ru-RU" sz="3600" b="1" dirty="0" err="1"/>
              <a:t>фактори</a:t>
            </a:r>
            <a:r>
              <a:rPr lang="ru-RU" sz="3600" b="1" dirty="0"/>
              <a:t>.</a:t>
            </a:r>
            <a:br>
              <a:rPr lang="ru-RU" sz="3600" b="1" dirty="0"/>
            </a:br>
            <a:br>
              <a:rPr lang="ru-RU" sz="3600" b="1" dirty="0"/>
            </a:br>
            <a:r>
              <a:rPr lang="ru-RU" sz="3600" b="1" dirty="0" err="1"/>
              <a:t>Основними</a:t>
            </a:r>
            <a:r>
              <a:rPr lang="ru-RU" sz="3600" b="1" dirty="0"/>
              <a:t> фазами водного режиму </a:t>
            </a:r>
            <a:r>
              <a:rPr lang="ru-RU" sz="3600" b="1" i="1" u="sng" dirty="0"/>
              <a:t>є </a:t>
            </a:r>
            <a:r>
              <a:rPr lang="ru-RU" sz="3600" b="1" i="1" u="sng" dirty="0" err="1"/>
              <a:t>водопілля</a:t>
            </a:r>
            <a:r>
              <a:rPr lang="ru-RU" sz="3600" b="1" i="1" u="sng" dirty="0"/>
              <a:t>, </a:t>
            </a:r>
            <a:r>
              <a:rPr lang="ru-RU" sz="3600" b="1" i="1" u="sng" dirty="0" err="1"/>
              <a:t>літня</a:t>
            </a:r>
            <a:r>
              <a:rPr lang="ru-RU" sz="3600" b="1" i="1" u="sng" dirty="0"/>
              <a:t> і </a:t>
            </a:r>
            <a:r>
              <a:rPr lang="ru-RU" sz="3600" b="1" i="1" u="sng" dirty="0" err="1"/>
              <a:t>зимова</a:t>
            </a:r>
            <a:r>
              <a:rPr lang="ru-RU" sz="3600" b="1" i="1" u="sng" dirty="0"/>
              <a:t> межень, фаза </a:t>
            </a:r>
            <a:r>
              <a:rPr lang="ru-RU" sz="3600" b="1" i="1" u="sng" dirty="0" err="1"/>
              <a:t>осінніх</a:t>
            </a:r>
            <a:r>
              <a:rPr lang="ru-RU" sz="3600" b="1" i="1" u="sng" dirty="0"/>
              <a:t> </a:t>
            </a:r>
            <a:r>
              <a:rPr lang="ru-RU" sz="3600" b="1" i="1" u="sng" dirty="0" err="1"/>
              <a:t>дощових</a:t>
            </a:r>
            <a:r>
              <a:rPr lang="ru-RU" sz="3600" b="1" i="1" u="sng" dirty="0"/>
              <a:t> </a:t>
            </a:r>
            <a:r>
              <a:rPr lang="ru-RU" sz="3600" b="1" i="1" u="sng" dirty="0" err="1"/>
              <a:t>паводків</a:t>
            </a:r>
            <a:r>
              <a:rPr lang="ru-RU" sz="3600" b="1" i="1" u="sng" dirty="0"/>
              <a:t>.</a:t>
            </a:r>
            <a:endParaRPr lang="uk-UA" sz="3600" b="1" i="1" u="sng" dirty="0"/>
          </a:p>
        </p:txBody>
      </p:sp>
    </p:spTree>
    <p:extLst>
      <p:ext uri="{BB962C8B-B14F-4D97-AF65-F5344CB8AC3E}">
        <p14:creationId xmlns:p14="http://schemas.microsoft.com/office/powerpoint/2010/main" val="3478029618"/>
      </p:ext>
    </p:extLst>
  </p:cSld>
  <p:clrMapOvr>
    <a:masterClrMapping/>
  </p:clrMapOvr>
</p:sld>
</file>

<file path=ppt/theme/theme1.xml><?xml version="1.0" encoding="utf-8"?>
<a:theme xmlns:a="http://schemas.openxmlformats.org/drawingml/2006/main" name="Метрополия">
  <a:themeElements>
    <a:clrScheme name="Метрополия">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Метрополи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етрополия">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Метрополия</Template>
  <TotalTime>155</TotalTime>
  <Words>1082</Words>
  <Application>Microsoft Office PowerPoint</Application>
  <PresentationFormat>Широкоэкранный</PresentationFormat>
  <Paragraphs>50</Paragraphs>
  <Slides>22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22</vt:i4>
      </vt:variant>
    </vt:vector>
  </HeadingPairs>
  <TitlesOfParts>
    <vt:vector size="26" baseType="lpstr">
      <vt:lpstr>Arial</vt:lpstr>
      <vt:lpstr>Calibri Light</vt:lpstr>
      <vt:lpstr>Wingdings</vt:lpstr>
      <vt:lpstr>Метрополия</vt:lpstr>
      <vt:lpstr>ЖИВЛЕННЯ РІЧОК. ВОДНИЙ РЕЖИМ РІЧОК. ТЕРМІЧНИЙ РЕЖИМ РІЧОК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Закономірні зміни в часі стоку, швидкостей течії, рівнів води та похилів водної поверхні називаються водним режимом річки  Витрати, рівні, швидкості, похили – це елементи водного режиму.  Водний режим залежить від сукупності фізико-географічних факторів, серед яких найважливішу роль відіграють метеорологічні та кліматичні фактори.  Основними фазами водного режиму є водопілля, літня і зимова межень, фаза осінніх дощових паводків.</vt:lpstr>
      <vt:lpstr>Презентация PowerPoint</vt:lpstr>
      <vt:lpstr>ФАЗИ ВОДНОГО РЕЖИМУ</vt:lpstr>
      <vt:lpstr>Презентация PowerPoint</vt:lpstr>
      <vt:lpstr>Презентация PowerPoint</vt:lpstr>
      <vt:lpstr>Презентация PowerPoint</vt:lpstr>
      <vt:lpstr>Презентация PowerPoint</vt:lpstr>
      <vt:lpstr>Рівневий режим річок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ЖИВЛЕННЯ РІЧОК. ВОДНИЙ РЕЖИМ РІЧОК. ТЕРМІЧНИЙ РЕЖИМ РІЧОК</dc:title>
  <dc:creator>Oksana</dc:creator>
  <cp:lastModifiedBy>Oksana</cp:lastModifiedBy>
  <cp:revision>37</cp:revision>
  <dcterms:created xsi:type="dcterms:W3CDTF">2024-09-26T11:08:54Z</dcterms:created>
  <dcterms:modified xsi:type="dcterms:W3CDTF">2024-09-26T13:44:21Z</dcterms:modified>
</cp:coreProperties>
</file>