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0"/>
  </p:notesMasterIdLst>
  <p:sldIdLst>
    <p:sldId id="256" r:id="rId2"/>
    <p:sldId id="257" r:id="rId3"/>
    <p:sldId id="260" r:id="rId4"/>
    <p:sldId id="266" r:id="rId5"/>
    <p:sldId id="268" r:id="rId6"/>
    <p:sldId id="275" r:id="rId7"/>
    <p:sldId id="273" r:id="rId8"/>
    <p:sldId id="274" r:id="rId9"/>
    <p:sldId id="272" r:id="rId10"/>
    <p:sldId id="267" r:id="rId11"/>
    <p:sldId id="258" r:id="rId12"/>
    <p:sldId id="265" r:id="rId13"/>
    <p:sldId id="259" r:id="rId14"/>
    <p:sldId id="264" r:id="rId15"/>
    <p:sldId id="261" r:id="rId16"/>
    <p:sldId id="271" r:id="rId17"/>
    <p:sldId id="262" r:id="rId18"/>
    <p:sldId id="26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291" autoAdjust="0"/>
  </p:normalViewPr>
  <p:slideViewPr>
    <p:cSldViewPr snapToGrid="0">
      <p:cViewPr varScale="1">
        <p:scale>
          <a:sx n="72" d="100"/>
          <a:sy n="72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3A629-4E8C-48CF-821C-37D29D9DDF01}" type="datetimeFigureOut">
              <a:rPr lang="uk-UA" smtClean="0"/>
              <a:t>04.10.2024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3BF1C-8553-4F8A-A73F-6010DF82A3E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2419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53BF1C-8553-4F8A-A73F-6010DF82A3EA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6462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53BF1C-8553-4F8A-A73F-6010DF82A3EA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0113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2FBAC-0E4D-4F3A-8C43-0ADFE460C3AF}" type="datetimeFigureOut">
              <a:rPr lang="uk-UA" smtClean="0"/>
              <a:t>04.10.2024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151BD-474B-4587-9D69-D9A8F2AA9E4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2640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2FBAC-0E4D-4F3A-8C43-0ADFE460C3AF}" type="datetimeFigureOut">
              <a:rPr lang="uk-UA" smtClean="0"/>
              <a:t>04.10.2024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151BD-474B-4587-9D69-D9A8F2AA9E4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6254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2FBAC-0E4D-4F3A-8C43-0ADFE460C3AF}" type="datetimeFigureOut">
              <a:rPr lang="uk-UA" smtClean="0"/>
              <a:t>04.10.2024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151BD-474B-4587-9D69-D9A8F2AA9E4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2466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2FBAC-0E4D-4F3A-8C43-0ADFE460C3AF}" type="datetimeFigureOut">
              <a:rPr lang="uk-UA" smtClean="0"/>
              <a:t>04.10.2024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151BD-474B-4587-9D69-D9A8F2AA9E4E}" type="slidenum">
              <a:rPr lang="uk-UA" smtClean="0"/>
              <a:t>‹#›</a:t>
            </a:fld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2468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2FBAC-0E4D-4F3A-8C43-0ADFE460C3AF}" type="datetimeFigureOut">
              <a:rPr lang="uk-UA" smtClean="0"/>
              <a:t>04.10.2024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151BD-474B-4587-9D69-D9A8F2AA9E4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860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2FBAC-0E4D-4F3A-8C43-0ADFE460C3AF}" type="datetimeFigureOut">
              <a:rPr lang="uk-UA" smtClean="0"/>
              <a:t>04.10.2024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151BD-474B-4587-9D69-D9A8F2AA9E4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6322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2FBAC-0E4D-4F3A-8C43-0ADFE460C3AF}" type="datetimeFigureOut">
              <a:rPr lang="uk-UA" smtClean="0"/>
              <a:t>04.10.2024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151BD-474B-4587-9D69-D9A8F2AA9E4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6492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2FBAC-0E4D-4F3A-8C43-0ADFE460C3AF}" type="datetimeFigureOut">
              <a:rPr lang="uk-UA" smtClean="0"/>
              <a:t>04.10.2024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151BD-474B-4587-9D69-D9A8F2AA9E4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9499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2FBAC-0E4D-4F3A-8C43-0ADFE460C3AF}" type="datetimeFigureOut">
              <a:rPr lang="uk-UA" smtClean="0"/>
              <a:t>04.10.2024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151BD-474B-4587-9D69-D9A8F2AA9E4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6707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2FBAC-0E4D-4F3A-8C43-0ADFE460C3AF}" type="datetimeFigureOut">
              <a:rPr lang="uk-UA" smtClean="0"/>
              <a:t>04.10.2024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151BD-474B-4587-9D69-D9A8F2AA9E4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4587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2FBAC-0E4D-4F3A-8C43-0ADFE460C3AF}" type="datetimeFigureOut">
              <a:rPr lang="uk-UA" smtClean="0"/>
              <a:t>04.10.2024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151BD-474B-4587-9D69-D9A8F2AA9E4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7447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2FBAC-0E4D-4F3A-8C43-0ADFE460C3AF}" type="datetimeFigureOut">
              <a:rPr lang="uk-UA" smtClean="0"/>
              <a:t>04.10.2024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151BD-474B-4587-9D69-D9A8F2AA9E4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1819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2FBAC-0E4D-4F3A-8C43-0ADFE460C3AF}" type="datetimeFigureOut">
              <a:rPr lang="uk-UA" smtClean="0"/>
              <a:t>04.10.2024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151BD-474B-4587-9D69-D9A8F2AA9E4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0419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2FBAC-0E4D-4F3A-8C43-0ADFE460C3AF}" type="datetimeFigureOut">
              <a:rPr lang="uk-UA" smtClean="0"/>
              <a:t>04.10.2024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151BD-474B-4587-9D69-D9A8F2AA9E4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534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2FBAC-0E4D-4F3A-8C43-0ADFE460C3AF}" type="datetimeFigureOut">
              <a:rPr lang="uk-UA" smtClean="0"/>
              <a:t>04.10.2024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151BD-474B-4587-9D69-D9A8F2AA9E4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9668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2FBAC-0E4D-4F3A-8C43-0ADFE460C3AF}" type="datetimeFigureOut">
              <a:rPr lang="uk-UA" smtClean="0"/>
              <a:t>04.10.2024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151BD-474B-4587-9D69-D9A8F2AA9E4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2307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2FBAC-0E4D-4F3A-8C43-0ADFE460C3AF}" type="datetimeFigureOut">
              <a:rPr lang="uk-UA" smtClean="0"/>
              <a:t>04.10.2024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151BD-474B-4587-9D69-D9A8F2AA9E4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0963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0D2FBAC-0E4D-4F3A-8C43-0ADFE460C3AF}" type="datetimeFigureOut">
              <a:rPr lang="uk-UA" smtClean="0"/>
              <a:t>04.10.2024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B3151BD-474B-4587-9D69-D9A8F2AA9E4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1891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vue.gov.ua/%D0%9F%D0%BE%D0%B2%D1%96%D0%BD%D1%8C" TargetMode="External"/><Relationship Id="rId2" Type="http://schemas.openxmlformats.org/officeDocument/2006/relationships/hyperlink" Target="https://vue.gov.ua/%D0%9C%D0%B5%D0%B6%D0%B5%D0%BD%D1%8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ue.gov.ua/%D0%94%D0%B0%D0%BC%D0%B1%D0%B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vue.gov.ua/%D0%95%D1%81%D1%82%D1%83%D0%B0%D1%80%D1%96%D0%B9" TargetMode="External"/><Relationship Id="rId2" Type="http://schemas.openxmlformats.org/officeDocument/2006/relationships/hyperlink" Target="https://vue.gov.ua/%D0%94%D0%B5%D0%BB%D1%8C%D1%82%D0%B0_%D1%80%D1%96%D1%87%D0%BA%D0%BE%D0%B2%D0%B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vue.gov.ua/%D0%97%D1%80%D0%BE%D1%88%D0%B5%D0%BD%D0%BD%D1%8F" TargetMode="External"/><Relationship Id="rId7" Type="http://schemas.openxmlformats.org/officeDocument/2006/relationships/hyperlink" Target="https://vue.gov.ua/%D0%92%D1%96%D0%B4%D1%85%D0%BE%D0%B4%D0%B8_%D0%B2%D0%B8%D1%80%D0%BE%D0%B1%D0%BD%D0%B8%D1%86%D1%82%D0%B2%D0%B0" TargetMode="External"/><Relationship Id="rId2" Type="http://schemas.openxmlformats.org/officeDocument/2006/relationships/hyperlink" Target="https://vue.gov.ua/%D0%92%D0%BE%D0%B4%D0%B0_%D0%BF%D0%B8%D1%82%D0%BD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ue.gov.ua/%D0%A1%D1%82%D1%96%D1%87%D0%BD%D1%96_%D0%B2%D0%BE%D0%B4%D0%B8" TargetMode="External"/><Relationship Id="rId5" Type="http://schemas.openxmlformats.org/officeDocument/2006/relationships/hyperlink" Target="https://vue.gov.ua/%D0%A0%D0%B5%D0%BA%D1%80%D0%B5%D0%B0%D1%86%D1%96%D1%8F" TargetMode="External"/><Relationship Id="rId4" Type="http://schemas.openxmlformats.org/officeDocument/2006/relationships/hyperlink" Target="https://vue.gov.ua/index.php?title=%D0%A3%D0%B3%D1%96%D0%B4%D1%8C&amp;action=edit&amp;redlink=1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4%D1%83%D0%BD%D0%B0%D0%B9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s://uk.wikipedia.org/wiki/%D0%94%D0%BD%D1%96%D0%BF%D1%80%D0%BE_(%D1%80%D1%96%D1%87%D0%BA%D0%B0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A1%D1%96%D0%B2%D0%B5%D1%80%D1%81%D1%8C%D0%BA%D0%B8%D0%B9_%D0%94%D1%96%D0%BD%D0%B5%D1%86%D1%8C" TargetMode="External"/><Relationship Id="rId5" Type="http://schemas.openxmlformats.org/officeDocument/2006/relationships/hyperlink" Target="https://uk.wikipedia.org/wiki/%D0%9F%D1%96%D0%B2%D0%B4%D0%B5%D0%BD%D0%BD%D0%B8%D0%B9_%D0%91%D1%83%D0%B3" TargetMode="External"/><Relationship Id="rId4" Type="http://schemas.openxmlformats.org/officeDocument/2006/relationships/hyperlink" Target="https://uk.wikipedia.org/wiki/%D0%94%D0%BD%D1%96%D1%81%D1%82%D0%B5%D1%8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vue.gov.ua/%D0%91%D0%B0%D1%81%D0%B5%D0%B9%D0%BD_%D1%80%D1%96%D1%87%D0%BA%D0%B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16B765-7687-AEBC-EA41-0ECD4C1D3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7449" y="462587"/>
            <a:ext cx="8689976" cy="2509213"/>
          </a:xfrm>
        </p:spPr>
        <p:txBody>
          <a:bodyPr>
            <a:normAutofit fontScale="90000"/>
          </a:bodyPr>
          <a:lstStyle/>
          <a:p>
            <a:r>
              <a:rPr lang="ru-RU" dirty="0"/>
              <a:t>РІЧКИ ТА РІЧКОВІ БАСЕЙНИ. МОРФОЛОГІЯ ТА МОРФОМЕТРІЯ РІЧКОВОГО БАСЕЙНУ</a:t>
            </a:r>
            <a:endParaRPr lang="uk-U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297796D-02E0-3271-C4DE-BAEA57883B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3488789"/>
            <a:ext cx="10051782" cy="1371599"/>
          </a:xfrm>
        </p:spPr>
        <p:txBody>
          <a:bodyPr>
            <a:noAutofit/>
          </a:bodyPr>
          <a:lstStyle/>
          <a:p>
            <a:pPr algn="l"/>
            <a:r>
              <a:rPr lang="uk-UA" sz="2400" b="1" dirty="0">
                <a:solidFill>
                  <a:schemeClr val="tx1"/>
                </a:solidFill>
              </a:rPr>
              <a:t>1.	Основні поняття</a:t>
            </a:r>
          </a:p>
          <a:p>
            <a:pPr algn="l"/>
            <a:r>
              <a:rPr lang="uk-UA" sz="2400" b="1" dirty="0">
                <a:solidFill>
                  <a:schemeClr val="tx1"/>
                </a:solidFill>
              </a:rPr>
              <a:t>2.	Вододіли. Басейн річки. Водозбір</a:t>
            </a:r>
          </a:p>
          <a:p>
            <a:pPr algn="l"/>
            <a:r>
              <a:rPr lang="uk-UA" sz="2400" b="1" dirty="0">
                <a:solidFill>
                  <a:schemeClr val="tx1"/>
                </a:solidFill>
              </a:rPr>
              <a:t>3.	Фізико-географічні характеристики річкових басейнів</a:t>
            </a:r>
          </a:p>
          <a:p>
            <a:pPr algn="l"/>
            <a:r>
              <a:rPr lang="uk-UA" sz="2400" b="1" dirty="0">
                <a:solidFill>
                  <a:schemeClr val="tx1"/>
                </a:solidFill>
              </a:rPr>
              <a:t>4.	Річкова долина і русло річки</a:t>
            </a:r>
          </a:p>
          <a:p>
            <a:pPr algn="l"/>
            <a:r>
              <a:rPr lang="uk-UA" sz="2400" b="1" dirty="0">
                <a:solidFill>
                  <a:schemeClr val="tx1"/>
                </a:solidFill>
              </a:rPr>
              <a:t>5.	Повздовжній та поперечний профіль річки </a:t>
            </a:r>
          </a:p>
          <a:p>
            <a:pPr algn="l"/>
            <a:endParaRPr lang="uk-U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228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174BCC5-59D8-B43F-077A-52DE1F5AAA12}"/>
              </a:ext>
            </a:extLst>
          </p:cNvPr>
          <p:cNvSpPr txBox="1"/>
          <p:nvPr/>
        </p:nvSpPr>
        <p:spPr>
          <a:xfrm>
            <a:off x="745588" y="625903"/>
            <a:ext cx="1094466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070" marR="141605" indent="448945" algn="just">
              <a:spcAft>
                <a:spcPts val="0"/>
              </a:spcAft>
            </a:pPr>
            <a:r>
              <a:rPr lang="uk-UA" sz="2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z="2800" u="sng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порядком</a:t>
            </a:r>
            <a:r>
              <a:rPr lang="uk-UA" sz="2800" u="sng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притоків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uk-UA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річкові</a:t>
            </a:r>
            <a:r>
              <a:rPr lang="uk-UA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притоки</a:t>
            </a:r>
            <a:r>
              <a:rPr lang="uk-UA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бувають</a:t>
            </a:r>
            <a:r>
              <a:rPr lang="uk-UA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різних</a:t>
            </a:r>
            <a:r>
              <a:rPr lang="uk-UA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порядків</a:t>
            </a:r>
            <a:r>
              <a:rPr lang="uk-UA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(класів): річки, що впадають безпосередньо в</a:t>
            </a:r>
            <a:r>
              <a:rPr lang="uk-UA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головну річку 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це </a:t>
            </a:r>
            <a:r>
              <a:rPr lang="uk-UA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притоки</a:t>
            </a:r>
            <a:r>
              <a:rPr lang="uk-UA" sz="2800" i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першого порядку;</a:t>
            </a:r>
            <a:r>
              <a:rPr lang="uk-UA" sz="2800" i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річки, що</a:t>
            </a:r>
            <a:r>
              <a:rPr lang="uk-UA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впадають в притоки першого</a:t>
            </a:r>
            <a:r>
              <a:rPr lang="uk-UA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порядку,</a:t>
            </a:r>
            <a:r>
              <a:rPr lang="uk-UA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uk-UA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притоки другого</a:t>
            </a:r>
            <a:r>
              <a:rPr lang="uk-UA" sz="2800" i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порядку</a:t>
            </a:r>
            <a:r>
              <a:rPr lang="uk-UA" sz="2800" i="1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тощо.</a:t>
            </a:r>
            <a:endParaRPr lang="uk-UA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FCD8885-89EB-EB48-3570-F02F34AB93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92" t="20293" r="20385" b="16085"/>
          <a:stretch/>
        </p:blipFill>
        <p:spPr>
          <a:xfrm>
            <a:off x="2813538" y="2441785"/>
            <a:ext cx="7061982" cy="436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753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BB86AA9-05C6-96C5-0CE6-DB469C1004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38" t="18652" r="25230" b="15539"/>
          <a:stretch/>
        </p:blipFill>
        <p:spPr>
          <a:xfrm>
            <a:off x="1235612" y="-162557"/>
            <a:ext cx="9720775" cy="702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966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154CF9-05DF-2252-DDA7-3F0B33375F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31" t="19267" r="13461" b="8082"/>
          <a:stretch/>
        </p:blipFill>
        <p:spPr>
          <a:xfrm>
            <a:off x="1026941" y="603784"/>
            <a:ext cx="10607041" cy="607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71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7CD56BF-87B4-CC70-7CD8-1B56AC38F6A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23592" t="28545" r="25593" b="39714"/>
          <a:stretch/>
        </p:blipFill>
        <p:spPr>
          <a:xfrm>
            <a:off x="22126" y="1955409"/>
            <a:ext cx="12147748" cy="426622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8E3736-90C1-D093-2E19-263D1064C7BE}"/>
              </a:ext>
            </a:extLst>
          </p:cNvPr>
          <p:cNvSpPr txBox="1"/>
          <p:nvPr/>
        </p:nvSpPr>
        <p:spPr>
          <a:xfrm>
            <a:off x="2176974" y="159317"/>
            <a:ext cx="944425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Класифікація</a:t>
            </a:r>
            <a:r>
              <a:rPr lang="ru-RU" sz="2800" b="1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800" b="1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річок</a:t>
            </a:r>
            <a:r>
              <a:rPr lang="ru-RU" sz="2800" b="1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за </a:t>
            </a:r>
            <a:r>
              <a:rPr lang="ru-RU" sz="2800" b="1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рельєфом</a:t>
            </a:r>
            <a:r>
              <a:rPr lang="ru-RU" sz="2800" b="1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800" b="1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місцевості</a:t>
            </a:r>
            <a:r>
              <a:rPr lang="ru-RU" sz="2800" b="1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sz="2800" b="1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якою</a:t>
            </a:r>
            <a:r>
              <a:rPr lang="ru-RU" sz="2800" b="1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вони </a:t>
            </a:r>
            <a:r>
              <a:rPr lang="ru-RU" sz="2800" b="1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протікають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2317359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6DB4D9-BE2E-E92E-E5DE-B4E1643FC1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69" t="20293" r="14731" b="8902"/>
          <a:stretch/>
        </p:blipFill>
        <p:spPr>
          <a:xfrm>
            <a:off x="1038664" y="632686"/>
            <a:ext cx="10114671" cy="596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83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E2361D7-AC26-EDC3-E600-615A9EC00A75}"/>
              </a:ext>
            </a:extLst>
          </p:cNvPr>
          <p:cNvSpPr txBox="1"/>
          <p:nvPr/>
        </p:nvSpPr>
        <p:spPr>
          <a:xfrm>
            <a:off x="323556" y="474345"/>
            <a:ext cx="11732455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uk-UA" sz="2800" b="1" i="0" dirty="0">
                <a:effectLst/>
                <a:latin typeface="Fira Sans Bold"/>
              </a:rPr>
              <a:t>Фази водного режиму</a:t>
            </a:r>
          </a:p>
          <a:p>
            <a:pPr algn="ctr" rtl="0"/>
            <a:endParaRPr lang="uk-UA" sz="2800" b="1" i="0" dirty="0">
              <a:effectLst/>
              <a:latin typeface="Fira Sans Bold"/>
            </a:endParaRPr>
          </a:p>
          <a:p>
            <a:pPr algn="l" rtl="0"/>
            <a:r>
              <a:rPr lang="uk-UA" sz="2000" b="0" i="0" dirty="0">
                <a:effectLst/>
                <a:latin typeface="Roboto" panose="02000000000000000000" pitchFamily="2" charset="0"/>
              </a:rPr>
              <a:t>У водному режимі річок упродовж року виділяють періоди: </a:t>
            </a:r>
            <a:r>
              <a:rPr lang="uk-UA" sz="2000" b="0" i="0" u="none" strike="noStrike" dirty="0">
                <a:effectLst/>
                <a:latin typeface="Roboto" panose="02000000000000000000" pitchFamily="2" charset="0"/>
                <a:hlinkClick r:id="rId2" tooltip="Межен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межень</a:t>
            </a:r>
            <a:r>
              <a:rPr lang="uk-UA" sz="2000" b="0" i="0" dirty="0">
                <a:effectLst/>
                <a:latin typeface="Roboto" panose="02000000000000000000" pitchFamily="2" charset="0"/>
              </a:rPr>
              <a:t>, </a:t>
            </a:r>
            <a:r>
              <a:rPr lang="uk-UA" sz="2000" b="0" i="0" u="none" strike="noStrike" dirty="0">
                <a:effectLst/>
                <a:latin typeface="Roboto" panose="02000000000000000000" pitchFamily="2" charset="0"/>
                <a:hlinkClick r:id="rId3" tooltip="Повін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повінь</a:t>
            </a:r>
            <a:r>
              <a:rPr lang="uk-UA" sz="2000" b="0" i="0" dirty="0">
                <a:effectLst/>
                <a:latin typeface="Roboto" panose="02000000000000000000" pitchFamily="2" charset="0"/>
              </a:rPr>
              <a:t>, паводок.</a:t>
            </a:r>
          </a:p>
          <a:p>
            <a:pPr algn="l" rtl="0"/>
            <a:r>
              <a:rPr lang="uk-UA" sz="2000" b="1" i="1" dirty="0">
                <a:effectLst/>
                <a:latin typeface="Roboto" panose="02000000000000000000" pitchFamily="2" charset="0"/>
              </a:rPr>
              <a:t>Повінь</a:t>
            </a:r>
            <a:r>
              <a:rPr lang="uk-UA" sz="2000" b="0" i="0" dirty="0">
                <a:effectLst/>
                <a:latin typeface="Roboto" panose="02000000000000000000" pitchFamily="2" charset="0"/>
              </a:rPr>
              <a:t> — високий і тривалий підйом рівня води в річці, який супроводжується затопленням заплави. Спостерігається щороку в один і той же сезон. Під час повені річки мають найбільшу водність, на цей період припадає найбільша частина стоку за рік. У помірних широтах повінь зумовлена весняним таненням снігового покриву, накопиченого взимку. На річках, що мають живлення з гірських льодовиків, повінь настає влітку, під час танення льодовиків.</a:t>
            </a:r>
          </a:p>
          <a:p>
            <a:pPr algn="l" rtl="0"/>
            <a:r>
              <a:rPr lang="uk-UA" sz="2000" b="1" i="1" dirty="0">
                <a:effectLst/>
                <a:latin typeface="Roboto" panose="02000000000000000000" pitchFamily="2" charset="0"/>
              </a:rPr>
              <a:t>Межень</a:t>
            </a:r>
            <a:r>
              <a:rPr lang="uk-UA" sz="2000" b="0" i="0" dirty="0">
                <a:effectLst/>
                <a:latin typeface="Roboto" panose="02000000000000000000" pitchFamily="2" charset="0"/>
              </a:rPr>
              <a:t> — найнижчий рівень води в річці. Під час межені витрата води в річці незначна, головне джерело живлення — підземні води. В помірних широтах буває літня й зимова межені.</a:t>
            </a:r>
          </a:p>
          <a:p>
            <a:pPr algn="l" rtl="0"/>
            <a:r>
              <a:rPr lang="uk-UA" sz="2000" b="1" i="1" dirty="0">
                <a:effectLst/>
                <a:latin typeface="Roboto" panose="02000000000000000000" pitchFamily="2" charset="0"/>
              </a:rPr>
              <a:t>Паводок</a:t>
            </a:r>
            <a:r>
              <a:rPr lang="uk-UA" sz="2000" b="0" i="0" dirty="0">
                <a:effectLst/>
                <a:latin typeface="Roboto" panose="02000000000000000000" pitchFamily="2" charset="0"/>
              </a:rPr>
              <a:t> — швидке, але короткочасне підняття рівня води в річці. На відміну від повені паводки виникають нерегулярно, зазвичай через інтенсивні дощі.</a:t>
            </a:r>
          </a:p>
          <a:p>
            <a:pPr algn="l" rtl="0"/>
            <a:r>
              <a:rPr lang="uk-UA" sz="2000" b="1" i="1" dirty="0">
                <a:effectLst/>
                <a:latin typeface="Roboto" panose="02000000000000000000" pitchFamily="2" charset="0"/>
              </a:rPr>
              <a:t>Наводнення</a:t>
            </a:r>
            <a:r>
              <a:rPr lang="uk-UA" sz="2000" b="0" i="0" dirty="0">
                <a:effectLst/>
                <a:latin typeface="Roboto" panose="02000000000000000000" pitchFamily="2" charset="0"/>
              </a:rPr>
              <a:t> — затоплення місцевості в результаті підйому рівня води в річках в результаті інтенсивних дощів, бурхливого танення снігу, вітрового нагону води в морських гирлах річок, яке завдає матеріальної шкоди і може призводити до загибелі людей. Можливе в будь-яку пору року. Характеризуються значним підйомом рівня води і відсутністю періодичності. Для захисту від наводнень будують </a:t>
            </a:r>
            <a:r>
              <a:rPr lang="uk-UA" sz="2000" b="0" i="0" u="none" strike="noStrike" dirty="0">
                <a:effectLst/>
                <a:latin typeface="Roboto" panose="02000000000000000000" pitchFamily="2" charset="0"/>
                <a:hlinkClick r:id="rId4" tooltip="Дамб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дамби</a:t>
            </a:r>
            <a:r>
              <a:rPr lang="uk-UA" sz="2000" b="0" i="0" dirty="0">
                <a:effectLst/>
                <a:latin typeface="Roboto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7635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5600AD-4463-E027-B27A-CA52B2809DE4}"/>
              </a:ext>
            </a:extLst>
          </p:cNvPr>
          <p:cNvSpPr txBox="1"/>
          <p:nvPr/>
        </p:nvSpPr>
        <p:spPr>
          <a:xfrm>
            <a:off x="182880" y="613243"/>
            <a:ext cx="6398455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uk-UA" b="0" i="0" dirty="0">
                <a:effectLst/>
                <a:latin typeface="Fira Sans Bold" panose="020B0803050000020004" pitchFamily="34" charset="0"/>
              </a:rPr>
              <a:t>Річкова ерозія</a:t>
            </a:r>
          </a:p>
          <a:p>
            <a:pPr algn="just" rtl="0"/>
            <a:r>
              <a:rPr lang="uk-UA" b="0" i="0" dirty="0">
                <a:effectLst/>
                <a:latin typeface="Roboto" panose="02000000000000000000" pitchFamily="2" charset="0"/>
              </a:rPr>
              <a:t>Річки є однією з могутніх екзогенних (зовнішніх) сил Землі. На земній поверхні річки виконують три види роботи: руйнування, перенесення та відкладення гірських порід. Руйнівна робота річок називається річковою ерозією. У ході цієї діяльності річка розмиває, розширює й поглиблює річкову долину. Процес ерозії узалежнений від нахилу поверхні, по якій тече річка: чим більший нахил поверхні, тим швидше йде процес ерозії. Тому гірські річки мають глибокі та вузькі річкові долини, а рівнинні (де похил менший) — неглибокі річкові долини.</a:t>
            </a:r>
          </a:p>
          <a:p>
            <a:pPr algn="just" rtl="0"/>
            <a:r>
              <a:rPr lang="uk-UA" b="0" i="0" dirty="0">
                <a:effectLst/>
                <a:latin typeface="Roboto" panose="02000000000000000000" pitchFamily="2" charset="0"/>
              </a:rPr>
              <a:t>По всій течії річки відбувається перенесення твердих частинок, які відкладаються на завороті річок, а в окремих річках — у гирлі, утворюючи </a:t>
            </a:r>
            <a:r>
              <a:rPr lang="uk-UA" b="0" i="0" u="none" strike="noStrike" dirty="0">
                <a:effectLst/>
                <a:latin typeface="Roboto" panose="02000000000000000000" pitchFamily="2" charset="0"/>
                <a:hlinkClick r:id="rId2" tooltip="Дельта річков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дельту річкову</a:t>
            </a:r>
            <a:r>
              <a:rPr lang="uk-UA" b="0" i="0" dirty="0">
                <a:effectLst/>
                <a:latin typeface="Roboto" panose="02000000000000000000" pitchFamily="2" charset="0"/>
              </a:rPr>
              <a:t>. Протилежністю дельті є </a:t>
            </a:r>
            <a:r>
              <a:rPr lang="uk-UA" b="0" i="0" u="none" strike="noStrike" dirty="0">
                <a:effectLst/>
                <a:latin typeface="Roboto" panose="02000000000000000000" pitchFamily="2" charset="0"/>
                <a:hlinkClick r:id="rId3" tooltip="Естуарій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естуарій</a:t>
            </a:r>
            <a:r>
              <a:rPr lang="uk-UA" b="0" i="0" dirty="0">
                <a:effectLst/>
                <a:latin typeface="Roboto" panose="02000000000000000000" pitchFamily="2" charset="0"/>
              </a:rPr>
              <a:t> — </a:t>
            </a:r>
            <a:r>
              <a:rPr lang="uk-UA" b="0" i="0" dirty="0" err="1">
                <a:effectLst/>
                <a:latin typeface="Roboto" panose="02000000000000000000" pitchFamily="2" charset="0"/>
              </a:rPr>
              <a:t>однорукавне</a:t>
            </a:r>
            <a:r>
              <a:rPr lang="uk-UA" b="0" i="0" dirty="0">
                <a:effectLst/>
                <a:latin typeface="Roboto" panose="02000000000000000000" pitchFamily="2" charset="0"/>
              </a:rPr>
              <a:t>, лійкоподібне гирло річки, що розширюється в бік моря.</a:t>
            </a:r>
          </a:p>
          <a:p>
            <a:pPr algn="just" rtl="0"/>
            <a:r>
              <a:rPr lang="uk-UA" b="0" i="0" dirty="0">
                <a:effectLst/>
                <a:latin typeface="Roboto" panose="02000000000000000000" pitchFamily="2" charset="0"/>
              </a:rPr>
              <a:t>Тверді речовини становлять значну частину водного потоку. Весь твердий матеріал, що </a:t>
            </a:r>
            <a:r>
              <a:rPr lang="uk-UA" b="0" i="0" dirty="0" err="1">
                <a:effectLst/>
                <a:latin typeface="Roboto" panose="02000000000000000000" pitchFamily="2" charset="0"/>
              </a:rPr>
              <a:t>переносить</a:t>
            </a:r>
            <a:r>
              <a:rPr lang="uk-UA" b="0" i="0" dirty="0">
                <a:effectLst/>
                <a:latin typeface="Roboto" panose="02000000000000000000" pitchFamily="2" charset="0"/>
              </a:rPr>
              <a:t> річка, називається твердим стоком. Від об'єму твердого стоку залежить мутність води.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3D98240-28F2-87A8-0176-DF2773DCAC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615" t="19062" r="20616" b="17112"/>
          <a:stretch/>
        </p:blipFill>
        <p:spPr>
          <a:xfrm>
            <a:off x="6706144" y="1814731"/>
            <a:ext cx="5485856" cy="34676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21AFC3E-DA52-B468-C7E9-F18570E0F99F}"/>
              </a:ext>
            </a:extLst>
          </p:cNvPr>
          <p:cNvSpPr txBox="1"/>
          <p:nvPr/>
        </p:nvSpPr>
        <p:spPr>
          <a:xfrm>
            <a:off x="7189135" y="516908"/>
            <a:ext cx="45198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1" dirty="0" err="1">
                <a:solidFill>
                  <a:srgbClr val="3E3E3E"/>
                </a:solidFill>
                <a:effectLst/>
                <a:latin typeface="Roboto" panose="02000000000000000000" pitchFamily="2" charset="0"/>
              </a:rPr>
              <a:t>Діаграма</a:t>
            </a:r>
            <a:r>
              <a:rPr lang="ru-RU" sz="2000" b="1" i="1" dirty="0">
                <a:solidFill>
                  <a:srgbClr val="3E3E3E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sz="2000" b="1" i="1" dirty="0" err="1">
                <a:solidFill>
                  <a:srgbClr val="3E3E3E"/>
                </a:solidFill>
                <a:effectLst/>
                <a:latin typeface="Roboto" panose="02000000000000000000" pitchFamily="2" charset="0"/>
              </a:rPr>
              <a:t>що</a:t>
            </a:r>
            <a:r>
              <a:rPr lang="ru-RU" sz="2000" b="1" i="1" dirty="0">
                <a:solidFill>
                  <a:srgbClr val="3E3E3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000" b="1" i="1" dirty="0" err="1">
                <a:solidFill>
                  <a:srgbClr val="3E3E3E"/>
                </a:solidFill>
                <a:effectLst/>
                <a:latin typeface="Roboto" panose="02000000000000000000" pitchFamily="2" charset="0"/>
              </a:rPr>
              <a:t>показує</a:t>
            </a:r>
            <a:r>
              <a:rPr lang="ru-RU" sz="2000" b="1" i="1" dirty="0">
                <a:solidFill>
                  <a:srgbClr val="3E3E3E"/>
                </a:solidFill>
                <a:effectLst/>
                <a:latin typeface="Roboto" panose="02000000000000000000" pitchFamily="2" charset="0"/>
              </a:rPr>
              <a:t> три напрямки </a:t>
            </a:r>
            <a:r>
              <a:rPr lang="ru-RU" sz="2000" b="1" i="1" dirty="0" err="1">
                <a:solidFill>
                  <a:srgbClr val="3E3E3E"/>
                </a:solidFill>
                <a:effectLst/>
                <a:latin typeface="Roboto" panose="02000000000000000000" pitchFamily="2" charset="0"/>
              </a:rPr>
              <a:t>річкової</a:t>
            </a:r>
            <a:r>
              <a:rPr lang="ru-RU" sz="2000" b="1" i="1" dirty="0">
                <a:solidFill>
                  <a:srgbClr val="3E3E3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000" b="1" i="1" dirty="0" err="1">
                <a:solidFill>
                  <a:srgbClr val="3E3E3E"/>
                </a:solidFill>
                <a:effectLst/>
                <a:latin typeface="Roboto" panose="02000000000000000000" pitchFamily="2" charset="0"/>
              </a:rPr>
              <a:t>ерозії</a:t>
            </a:r>
            <a:r>
              <a:rPr lang="ru-RU" sz="2000" b="1" i="1" dirty="0">
                <a:solidFill>
                  <a:srgbClr val="3E3E3E"/>
                </a:solidFill>
                <a:effectLst/>
                <a:latin typeface="Roboto" panose="02000000000000000000" pitchFamily="2" charset="0"/>
              </a:rPr>
              <a:t>: </a:t>
            </a:r>
            <a:r>
              <a:rPr lang="ru-RU" sz="2000" b="1" i="1" dirty="0" err="1">
                <a:solidFill>
                  <a:srgbClr val="3E3E3E"/>
                </a:solidFill>
                <a:effectLst/>
                <a:latin typeface="Roboto" panose="02000000000000000000" pitchFamily="2" charset="0"/>
              </a:rPr>
              <a:t>поздовжній</a:t>
            </a:r>
            <a:r>
              <a:rPr lang="ru-RU" sz="2000" b="1" i="1" dirty="0">
                <a:solidFill>
                  <a:srgbClr val="3E3E3E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sz="2000" b="1" i="1" dirty="0" err="1">
                <a:solidFill>
                  <a:srgbClr val="3E3E3E"/>
                </a:solidFill>
                <a:effectLst/>
                <a:latin typeface="Roboto" panose="02000000000000000000" pitchFamily="2" charset="0"/>
              </a:rPr>
              <a:t>поперечний</a:t>
            </a:r>
            <a:r>
              <a:rPr lang="ru-RU" sz="2000" b="1" i="1" dirty="0">
                <a:solidFill>
                  <a:srgbClr val="3E3E3E"/>
                </a:solidFill>
                <a:effectLst/>
                <a:latin typeface="Roboto" panose="02000000000000000000" pitchFamily="2" charset="0"/>
              </a:rPr>
              <a:t> і </a:t>
            </a:r>
            <a:r>
              <a:rPr lang="ru-RU" sz="2000" b="1" i="1" dirty="0" err="1">
                <a:solidFill>
                  <a:srgbClr val="3E3E3E"/>
                </a:solidFill>
                <a:effectLst/>
                <a:latin typeface="Roboto" panose="02000000000000000000" pitchFamily="2" charset="0"/>
              </a:rPr>
              <a:t>вертикальний</a:t>
            </a:r>
            <a:endParaRPr lang="uk-UA" sz="2000" b="1" i="1" dirty="0"/>
          </a:p>
        </p:txBody>
      </p:sp>
    </p:spTree>
    <p:extLst>
      <p:ext uri="{BB962C8B-B14F-4D97-AF65-F5344CB8AC3E}">
        <p14:creationId xmlns:p14="http://schemas.microsoft.com/office/powerpoint/2010/main" val="3104767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580A95B-D404-E8B9-9865-600C880D5DE7}"/>
              </a:ext>
            </a:extLst>
          </p:cNvPr>
          <p:cNvSpPr txBox="1"/>
          <p:nvPr/>
        </p:nvSpPr>
        <p:spPr>
          <a:xfrm>
            <a:off x="928468" y="-116108"/>
            <a:ext cx="11113477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endParaRPr lang="uk-UA" sz="2800" b="0" i="0" dirty="0">
              <a:effectLst/>
              <a:latin typeface="Fira Sans Bold"/>
            </a:endParaRPr>
          </a:p>
          <a:p>
            <a:pPr algn="ctr" rtl="0"/>
            <a:r>
              <a:rPr lang="uk-UA" sz="3200" b="1" i="0" dirty="0">
                <a:effectLst/>
                <a:latin typeface="Roboto" panose="02000000000000000000" pitchFamily="2" charset="0"/>
              </a:rPr>
              <a:t>Річки використовують: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uk-UA" sz="2800" b="0" i="0" dirty="0">
                <a:effectLst/>
                <a:latin typeface="Roboto" panose="02000000000000000000" pitchFamily="2" charset="0"/>
              </a:rPr>
              <a:t>як джерело </a:t>
            </a:r>
            <a:r>
              <a:rPr lang="uk-UA" sz="2800" b="0" i="0" u="none" strike="noStrike" dirty="0">
                <a:effectLst/>
                <a:latin typeface="Roboto" panose="02000000000000000000" pitchFamily="2" charset="0"/>
                <a:hlinkClick r:id="rId2" tooltip="Вода питн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води питної</a:t>
            </a:r>
            <a:r>
              <a:rPr lang="uk-UA" sz="2800" b="0" i="0" dirty="0">
                <a:effectLst/>
                <a:latin typeface="Roboto" panose="02000000000000000000" pitchFamily="2" charset="0"/>
              </a:rPr>
              <a:t>;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uk-UA" sz="2800" b="0" i="0" dirty="0">
                <a:effectLst/>
                <a:latin typeface="Roboto" panose="02000000000000000000" pitchFamily="2" charset="0"/>
              </a:rPr>
              <a:t>як засіб розмежування територій між країнами — з одного боку, як територія співпраці сусідніх країн — з іншого (транскордонні річки);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uk-UA" sz="2800" b="0" i="0" dirty="0">
                <a:effectLst/>
                <a:latin typeface="Roboto" panose="02000000000000000000" pitchFamily="2" charset="0"/>
              </a:rPr>
              <a:t>як джерело відновлюваної енергії (в давнину — водяні млини, пізніше — ГЕС, ГАЕС);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uk-UA" sz="2800" b="0" i="0" dirty="0">
                <a:effectLst/>
                <a:latin typeface="Roboto" panose="02000000000000000000" pitchFamily="2" charset="0"/>
              </a:rPr>
              <a:t>як джерело добування їжі (рибальство);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uk-UA" sz="2800" b="0" i="0" dirty="0">
                <a:effectLst/>
                <a:latin typeface="Roboto" panose="02000000000000000000" pitchFamily="2" charset="0"/>
              </a:rPr>
              <a:t>для транспортних цілей;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uk-UA" sz="2800" b="0" i="0" dirty="0">
                <a:effectLst/>
                <a:latin typeface="Roboto" panose="02000000000000000000" pitchFamily="2" charset="0"/>
              </a:rPr>
              <a:t>для </a:t>
            </a:r>
            <a:r>
              <a:rPr lang="uk-UA" sz="2800" b="0" i="0" u="none" strike="noStrike" dirty="0">
                <a:effectLst/>
                <a:latin typeface="Roboto" panose="02000000000000000000" pitchFamily="2" charset="0"/>
                <a:hlinkClick r:id="rId3" tooltip="Зрошенн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зрошення</a:t>
            </a:r>
            <a:r>
              <a:rPr lang="uk-UA" sz="2800" b="0" i="0" dirty="0">
                <a:effectLst/>
                <a:latin typeface="Roboto" panose="02000000000000000000" pitchFamily="2" charset="0"/>
              </a:rPr>
              <a:t> сільськогосподарських </a:t>
            </a:r>
            <a:r>
              <a:rPr lang="uk-UA" sz="2800" b="0" i="0" u="none" strike="noStrike" dirty="0">
                <a:effectLst/>
                <a:latin typeface="Roboto" panose="02000000000000000000" pitchFamily="2" charset="0"/>
                <a:hlinkClick r:id="rId4" tooltip="Угідь (такої сторінки не існує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угідь</a:t>
            </a:r>
            <a:r>
              <a:rPr lang="uk-UA" sz="2800" b="0" i="0" dirty="0">
                <a:effectLst/>
                <a:latin typeface="Roboto" panose="02000000000000000000" pitchFamily="2" charset="0"/>
              </a:rPr>
              <a:t>;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uk-UA" sz="2800" b="0" i="0" u="none" strike="noStrike" dirty="0">
                <a:effectLst/>
                <a:latin typeface="Roboto" panose="02000000000000000000" pitchFamily="2" charset="0"/>
                <a:hlinkClick r:id="rId5" tooltip="Рекреаці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рекреації</a:t>
            </a:r>
            <a:r>
              <a:rPr lang="uk-UA" sz="2800" b="0" i="0" dirty="0">
                <a:effectLst/>
                <a:latin typeface="Roboto" panose="02000000000000000000" pitchFamily="2" charset="0"/>
              </a:rPr>
              <a:t>.</a:t>
            </a:r>
          </a:p>
          <a:p>
            <a:pPr algn="l" rtl="0"/>
            <a:r>
              <a:rPr lang="uk-UA" sz="2800" b="0" i="0" dirty="0">
                <a:effectLst/>
                <a:latin typeface="Roboto" panose="02000000000000000000" pitchFamily="2" charset="0"/>
              </a:rPr>
              <a:t>Береги річок з найдавніших часів використовуються як місця розселення людини і як засіб позбавлення від </a:t>
            </a:r>
            <a:r>
              <a:rPr lang="uk-UA" sz="2800" b="0" i="0" u="none" strike="noStrike" dirty="0">
                <a:effectLst/>
                <a:latin typeface="Roboto" panose="02000000000000000000" pitchFamily="2" charset="0"/>
                <a:hlinkClick r:id="rId6" tooltip="Стічні вод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стічних вод</a:t>
            </a:r>
            <a:r>
              <a:rPr lang="uk-UA" sz="2800" b="0" i="0" dirty="0">
                <a:effectLst/>
                <a:latin typeface="Roboto" panose="02000000000000000000" pitchFamily="2" charset="0"/>
              </a:rPr>
              <a:t> та </a:t>
            </a:r>
            <a:r>
              <a:rPr lang="uk-UA" sz="2800" b="0" i="0" u="none" strike="noStrike" dirty="0">
                <a:effectLst/>
                <a:latin typeface="Roboto" panose="02000000000000000000" pitchFamily="2" charset="0"/>
                <a:hlinkClick r:id="rId7" tooltip="Відходи виробництв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відходів</a:t>
            </a:r>
            <a:r>
              <a:rPr lang="uk-UA" sz="2800" b="0" i="0" dirty="0">
                <a:effectLst/>
                <a:latin typeface="Roboto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8050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8BD1B9B-2364-E351-E776-5680B82DB60B}"/>
              </a:ext>
            </a:extLst>
          </p:cNvPr>
          <p:cNvSpPr txBox="1"/>
          <p:nvPr/>
        </p:nvSpPr>
        <p:spPr>
          <a:xfrm>
            <a:off x="492369" y="339363"/>
            <a:ext cx="11437033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uk-UA" sz="2400" dirty="0"/>
          </a:p>
          <a:p>
            <a:pPr algn="just"/>
            <a:r>
              <a:rPr lang="uk-UA" sz="2400" b="1" dirty="0"/>
              <a:t>Управління річками </a:t>
            </a:r>
            <a:r>
              <a:rPr lang="uk-UA" sz="2400" dirty="0"/>
              <a:t>— це здійснення заходів з метою захисту від руйнівної діяльності річок та їх використання для потреб людини. Для цього споруджують гідротехнічні споруди: греблі (для управління потоком, зберігання води або отримання енергії); дамби (для запобігання затопленню заплави під час паводків); канали (для з'єднання річок, перекидання води або навігації). Також здійснюють регулювання русла річки з метою поліпшення навігації або його спрямлення для збільшення витрати води.</a:t>
            </a:r>
          </a:p>
          <a:p>
            <a:pPr algn="just"/>
            <a:endParaRPr lang="uk-UA" sz="2400" dirty="0"/>
          </a:p>
          <a:p>
            <a:pPr algn="just"/>
            <a:r>
              <a:rPr lang="uk-UA" sz="2400" b="1" dirty="0"/>
              <a:t>Управління річками </a:t>
            </a:r>
            <a:r>
              <a:rPr lang="uk-UA" sz="2400" dirty="0"/>
              <a:t>— безперервна діяльність, адже з часом канали замулюються, шлюзові механізми зношуються, у греблях і дамбах утворюються тріщини, які призводять до руйнації. Все частіше управління річками направлене на збереження довкілля, оскільки це має вирішальне значення для збереження біорізноманіття регіонів і світу в цілому. З’явилося поняття </a:t>
            </a:r>
            <a:r>
              <a:rPr lang="uk-UA" sz="2400" dirty="0" err="1"/>
              <a:t>ревіталізації</a:t>
            </a:r>
            <a:r>
              <a:rPr lang="uk-UA" sz="2400" dirty="0"/>
              <a:t> річок — відновлення водотоків або ж певних їхніх ділянок на рівні періоду часу існування річки, що передував індустріальному освоєнню регіону.</a:t>
            </a:r>
          </a:p>
        </p:txBody>
      </p:sp>
    </p:spTree>
    <p:extLst>
      <p:ext uri="{BB962C8B-B14F-4D97-AF65-F5344CB8AC3E}">
        <p14:creationId xmlns:p14="http://schemas.microsoft.com/office/powerpoint/2010/main" val="840128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1E99619-8783-3C5C-4847-265FE53A6C06}"/>
              </a:ext>
            </a:extLst>
          </p:cNvPr>
          <p:cNvSpPr txBox="1"/>
          <p:nvPr/>
        </p:nvSpPr>
        <p:spPr>
          <a:xfrm>
            <a:off x="818856" y="2279052"/>
            <a:ext cx="1055428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070" marR="141605" indent="448945" algn="just">
              <a:spcBef>
                <a:spcPts val="5"/>
              </a:spcBef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 розміром, водні потоки поділяються на:</a:t>
            </a:r>
          </a:p>
          <a:p>
            <a:pPr marL="179070" marR="141605" indent="448945" algn="just">
              <a:spcBef>
                <a:spcPts val="5"/>
              </a:spcBef>
              <a:spcAft>
                <a:spcPts val="0"/>
              </a:spcAft>
            </a:pP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„великі” – площа басейну &gt; 50 000 км²; довжина (понад 1000 км);</a:t>
            </a:r>
          </a:p>
          <a:p>
            <a:pPr marL="179070" marR="141605" indent="448945" algn="just">
              <a:spcBef>
                <a:spcPts val="5"/>
              </a:spcBef>
              <a:spcAft>
                <a:spcPts val="0"/>
              </a:spcAft>
            </a:pP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„середні” - площа басейну - (2000-50 000 км²); довжина -  (200-1000 км);</a:t>
            </a:r>
          </a:p>
          <a:p>
            <a:pPr marL="179070" marR="141605" indent="448945" algn="just">
              <a:spcBef>
                <a:spcPts val="5"/>
              </a:spcBef>
              <a:spcAft>
                <a:spcPts val="0"/>
              </a:spcAft>
            </a:pP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„малі” - площа басейну - &lt; 2000 км²(3000 км²); довжина  -  (до 200 км);</a:t>
            </a:r>
          </a:p>
          <a:p>
            <a:pPr marL="179070" marR="141605" indent="448945" algn="just">
              <a:spcBef>
                <a:spcPts val="5"/>
              </a:spcBef>
              <a:spcAft>
                <a:spcPts val="0"/>
              </a:spcAft>
            </a:pP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„струмки” - площа басейну - до 50 км²; довжина  -   (менше 10 км).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76AC80-7267-ABC0-2BFE-7BBF5A589132}"/>
              </a:ext>
            </a:extLst>
          </p:cNvPr>
          <p:cNvSpPr txBox="1"/>
          <p:nvPr/>
        </p:nvSpPr>
        <p:spPr>
          <a:xfrm>
            <a:off x="1083212" y="431593"/>
            <a:ext cx="10874325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070" marR="142240" indent="448945" algn="just"/>
            <a:r>
              <a:rPr lang="uk-UA" sz="2800" b="1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Річка</a:t>
            </a:r>
            <a:r>
              <a:rPr lang="uk-UA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водний потік (водотік), що протікає в природному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руслі і живиться водами поверхневого та підземного стоку свого басейну. До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річок відносять лише постійні і відносно великі водотоки з площею басейну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uk-UA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менше 50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км</a:t>
            </a:r>
            <a:r>
              <a:rPr lang="uk-UA" sz="24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3912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26161D-D9E5-288D-BF39-F5D3931B1B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23" t="19472" r="25462" b="13213"/>
          <a:stretch/>
        </p:blipFill>
        <p:spPr>
          <a:xfrm>
            <a:off x="1604980" y="0"/>
            <a:ext cx="9199007" cy="681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645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E670A78-E81D-107E-44CD-26F146F382E0}"/>
              </a:ext>
            </a:extLst>
          </p:cNvPr>
          <p:cNvSpPr txBox="1"/>
          <p:nvPr/>
        </p:nvSpPr>
        <p:spPr>
          <a:xfrm>
            <a:off x="981219" y="944103"/>
            <a:ext cx="10610559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070" marR="141605" indent="448945" algn="just">
              <a:spcBef>
                <a:spcPts val="5"/>
              </a:spcBef>
              <a:spcAft>
                <a:spcPts val="0"/>
              </a:spcAft>
            </a:pP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Річки можуть впадати в океани, моря або озера. </a:t>
            </a:r>
          </a:p>
          <a:p>
            <a:pPr marL="179070" marR="141605" indent="448945" algn="just">
              <a:spcBef>
                <a:spcPts val="5"/>
              </a:spcBef>
              <a:spcAft>
                <a:spcPts val="0"/>
              </a:spcAft>
            </a:pP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Річка, що впадає в один</a:t>
            </a:r>
            <a:r>
              <a:rPr lang="uk-UA" sz="3200" spc="-3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 таких водних об'єктів, називається </a:t>
            </a:r>
            <a:r>
              <a:rPr lang="uk-UA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головною</a:t>
            </a:r>
            <a:r>
              <a:rPr lang="uk-UA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 річки, які впадають в неї –</a:t>
            </a:r>
            <a:r>
              <a:rPr lang="uk-UA" sz="32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притоками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179070" marR="141605" indent="448945" algn="just">
              <a:spcBef>
                <a:spcPts val="5"/>
              </a:spcBef>
              <a:spcAft>
                <a:spcPts val="0"/>
              </a:spcAft>
            </a:pP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Сукупність усіх річок, котрі скидають свої води через головну</a:t>
            </a:r>
            <a:r>
              <a:rPr lang="uk-UA" sz="32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річку в океан, море чи озеро, називається </a:t>
            </a:r>
            <a:r>
              <a:rPr lang="uk-UA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річковою системою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або </a:t>
            </a:r>
            <a:r>
              <a:rPr lang="uk-UA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річковою</a:t>
            </a:r>
            <a:r>
              <a:rPr lang="uk-UA" sz="3200" b="1" i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сіткою</a:t>
            </a: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179070" marR="141605" indent="448945" algn="just">
              <a:spcBef>
                <a:spcPts val="5"/>
              </a:spcBef>
              <a:spcAft>
                <a:spcPts val="0"/>
              </a:spcAft>
            </a:pP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Річки,</a:t>
            </a:r>
            <a:r>
              <a:rPr lang="uk-UA" sz="32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озера,</a:t>
            </a:r>
            <a:r>
              <a:rPr lang="uk-UA" sz="32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болота,</a:t>
            </a:r>
            <a:r>
              <a:rPr lang="uk-UA" sz="32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яри</a:t>
            </a:r>
            <a:r>
              <a:rPr lang="uk-UA" sz="32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певної</a:t>
            </a:r>
            <a:r>
              <a:rPr lang="uk-UA" sz="32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території</a:t>
            </a:r>
            <a:r>
              <a:rPr lang="uk-UA" sz="32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складають</a:t>
            </a:r>
            <a:r>
              <a:rPr lang="uk-UA" sz="32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гідрографічну</a:t>
            </a:r>
            <a:r>
              <a:rPr lang="uk-UA" sz="3200" b="1" i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сітку</a:t>
            </a:r>
            <a:r>
              <a:rPr lang="uk-UA" sz="3200" b="1" i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цієї території.</a:t>
            </a:r>
            <a:r>
              <a:rPr lang="uk-UA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179070" marR="141605" indent="448945" algn="just">
              <a:spcBef>
                <a:spcPts val="5"/>
              </a:spcBef>
              <a:spcAft>
                <a:spcPts val="0"/>
              </a:spcAft>
            </a:pPr>
            <a:endParaRPr lang="uk-UA" sz="3200" spc="-1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9070" marR="141605" indent="448945" algn="just">
              <a:spcBef>
                <a:spcPts val="5"/>
              </a:spcBef>
              <a:spcAft>
                <a:spcPts val="0"/>
              </a:spcAft>
            </a:pP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Отже,</a:t>
            </a:r>
            <a:r>
              <a:rPr lang="uk-UA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річкова</a:t>
            </a:r>
            <a:r>
              <a:rPr lang="uk-UA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сітка</a:t>
            </a:r>
            <a:r>
              <a:rPr lang="uk-UA" sz="32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є</a:t>
            </a:r>
            <a:r>
              <a:rPr lang="uk-UA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частиною</a:t>
            </a:r>
            <a:r>
              <a:rPr lang="uk-UA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гідрографічної сітки.</a:t>
            </a:r>
          </a:p>
        </p:txBody>
      </p:sp>
    </p:spTree>
    <p:extLst>
      <p:ext uri="{BB962C8B-B14F-4D97-AF65-F5344CB8AC3E}">
        <p14:creationId xmlns:p14="http://schemas.microsoft.com/office/powerpoint/2010/main" val="4155948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511A4DC-7DC7-A2D3-8AB8-BF9105FFAA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76" t="22551" r="8731" b="6235"/>
          <a:stretch/>
        </p:blipFill>
        <p:spPr>
          <a:xfrm>
            <a:off x="1404424" y="173046"/>
            <a:ext cx="9383151" cy="651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308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D41F3E5-0FBE-6B9D-8977-0D2300B9AA6E}"/>
              </a:ext>
            </a:extLst>
          </p:cNvPr>
          <p:cNvSpPr txBox="1"/>
          <p:nvPr/>
        </p:nvSpPr>
        <p:spPr>
          <a:xfrm>
            <a:off x="715618" y="496861"/>
            <a:ext cx="44958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070" marR="140970" indent="448945" algn="ctr">
              <a:lnSpc>
                <a:spcPct val="100000"/>
              </a:lnSpc>
              <a:spcAft>
                <a:spcPts val="0"/>
              </a:spcAft>
            </a:pPr>
            <a:endParaRPr lang="uk-U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 marL="179070" marR="140970" indent="448945" algn="ctr">
              <a:lnSpc>
                <a:spcPct val="100000"/>
              </a:lnSpc>
              <a:spcAft>
                <a:spcPts val="0"/>
              </a:spcAft>
            </a:pP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haroni" panose="02010803020104030203" pitchFamily="2" charset="-79"/>
              </a:rPr>
              <a:t>Річкова</a:t>
            </a:r>
            <a:r>
              <a:rPr lang="uk-UA" sz="32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haroni" panose="02010803020104030203" pitchFamily="2" charset="-79"/>
              </a:rPr>
              <a:t> </a:t>
            </a: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haroni" panose="02010803020104030203" pitchFamily="2" charset="-79"/>
              </a:rPr>
              <a:t>система</a:t>
            </a:r>
            <a:r>
              <a:rPr lang="uk-UA" sz="32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haroni" panose="02010803020104030203" pitchFamily="2" charset="-79"/>
              </a:rPr>
              <a:t> </a:t>
            </a: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haroni" panose="02010803020104030203" pitchFamily="2" charset="-79"/>
              </a:rPr>
              <a:t>характеризується:</a:t>
            </a:r>
            <a:r>
              <a:rPr lang="uk-UA" sz="32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haroni" panose="02010803020104030203" pitchFamily="2" charset="-79"/>
              </a:rPr>
              <a:t> </a:t>
            </a:r>
          </a:p>
          <a:p>
            <a:pPr marL="179070" marR="140970" indent="448945" algn="ctr">
              <a:lnSpc>
                <a:spcPct val="100000"/>
              </a:lnSpc>
              <a:spcAft>
                <a:spcPts val="0"/>
              </a:spcAft>
            </a:pPr>
            <a:endParaRPr lang="uk-UA" sz="32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 marL="179070" marR="140970" indent="448945" algn="ctr">
              <a:lnSpc>
                <a:spcPct val="100000"/>
              </a:lnSpc>
              <a:spcAft>
                <a:spcPts val="0"/>
              </a:spcAft>
            </a:pPr>
            <a:r>
              <a:rPr lang="uk-UA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haroni" panose="02010803020104030203" pitchFamily="2" charset="-79"/>
              </a:rPr>
              <a:t>довжиною</a:t>
            </a:r>
            <a:r>
              <a:rPr lang="uk-UA" sz="3200" i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haroni" panose="02010803020104030203" pitchFamily="2" charset="-79"/>
              </a:rPr>
              <a:t> </a:t>
            </a:r>
            <a:r>
              <a:rPr lang="uk-UA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haroni" panose="02010803020104030203" pitchFamily="2" charset="-79"/>
              </a:rPr>
              <a:t>річок,</a:t>
            </a:r>
            <a:r>
              <a:rPr lang="uk-UA" sz="3200" i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haroni" panose="02010803020104030203" pitchFamily="2" charset="-79"/>
              </a:rPr>
              <a:t> </a:t>
            </a:r>
          </a:p>
          <a:p>
            <a:pPr marL="179070" marR="140970" indent="448945" algn="ctr">
              <a:lnSpc>
                <a:spcPct val="100000"/>
              </a:lnSpc>
              <a:spcAft>
                <a:spcPts val="0"/>
              </a:spcAft>
            </a:pP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haroni" panose="02010803020104030203" pitchFamily="2" charset="-79"/>
              </a:rPr>
              <a:t>їх</a:t>
            </a:r>
            <a:r>
              <a:rPr lang="uk-UA" sz="32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haroni" panose="02010803020104030203" pitchFamily="2" charset="-79"/>
              </a:rPr>
              <a:t> </a:t>
            </a:r>
            <a:r>
              <a:rPr lang="uk-UA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haroni" panose="02010803020104030203" pitchFamily="2" charset="-79"/>
              </a:rPr>
              <a:t>звивистістю</a:t>
            </a:r>
            <a:r>
              <a:rPr lang="uk-UA" sz="3200" i="1" spc="-3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haroni" panose="02010803020104030203" pitchFamily="2" charset="-79"/>
              </a:rPr>
              <a:t> </a:t>
            </a:r>
            <a:r>
              <a:rPr lang="uk-UA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haroni" panose="02010803020104030203" pitchFamily="2" charset="-79"/>
              </a:rPr>
              <a:t>(</a:t>
            </a:r>
            <a:r>
              <a:rPr lang="uk-UA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haroni" panose="02010803020104030203" pitchFamily="2" charset="-79"/>
              </a:rPr>
              <a:t>покрученістю</a:t>
            </a:r>
            <a:r>
              <a:rPr lang="uk-UA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haroni" panose="02010803020104030203" pitchFamily="2" charset="-79"/>
              </a:rPr>
              <a:t>)</a:t>
            </a:r>
            <a:r>
              <a:rPr lang="uk-UA" sz="3200" i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haroni" panose="02010803020104030203" pitchFamily="2" charset="-79"/>
              </a:rPr>
              <a:t> </a:t>
            </a:r>
            <a:endParaRPr lang="uk-UA" sz="3200" i="1" spc="-5" dirty="0">
              <a:latin typeface="Times New Roman" panose="02020603050405020304" pitchFamily="18" charset="0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 marL="179070" marR="140970" indent="448945" algn="ctr">
              <a:lnSpc>
                <a:spcPct val="100000"/>
              </a:lnSpc>
              <a:spcAft>
                <a:spcPts val="0"/>
              </a:spcAft>
            </a:pPr>
            <a:r>
              <a:rPr lang="uk-UA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haroni" panose="02010803020104030203" pitchFamily="2" charset="-79"/>
              </a:rPr>
              <a:t> </a:t>
            </a:r>
            <a:r>
              <a:rPr lang="uk-UA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haroni" panose="02010803020104030203" pitchFamily="2" charset="-79"/>
              </a:rPr>
              <a:t>густотою</a:t>
            </a:r>
            <a:r>
              <a:rPr lang="uk-UA" sz="3200" i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haroni" panose="02010803020104030203" pitchFamily="2" charset="-79"/>
              </a:rPr>
              <a:t> </a:t>
            </a:r>
            <a:r>
              <a:rPr lang="uk-UA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haroni" panose="02010803020104030203" pitchFamily="2" charset="-79"/>
              </a:rPr>
              <a:t>річкової</a:t>
            </a:r>
            <a:r>
              <a:rPr lang="uk-UA" sz="3200" i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haroni" panose="02010803020104030203" pitchFamily="2" charset="-79"/>
              </a:rPr>
              <a:t> </a:t>
            </a:r>
            <a:r>
              <a:rPr lang="uk-UA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haroni" panose="02010803020104030203" pitchFamily="2" charset="-79"/>
              </a:rPr>
              <a:t>сітки.</a:t>
            </a:r>
            <a:endParaRPr lang="uk-U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haroni" panose="02010803020104030203" pitchFamily="2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54CA39-99F6-5B7A-E1CA-F6BE4F5F951D}"/>
              </a:ext>
            </a:extLst>
          </p:cNvPr>
          <p:cNvSpPr txBox="1"/>
          <p:nvPr/>
        </p:nvSpPr>
        <p:spPr>
          <a:xfrm>
            <a:off x="5989983" y="320457"/>
            <a:ext cx="5181599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На </a:t>
            </a:r>
            <a:r>
              <a:rPr lang="ru-RU" sz="2800" b="1" i="0" dirty="0" err="1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території</a:t>
            </a:r>
            <a:r>
              <a:rPr lang="ru-RU" sz="2800" b="1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1" i="0" dirty="0" err="1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України</a:t>
            </a:r>
            <a:r>
              <a:rPr lang="ru-RU" sz="2800" b="1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1" i="0" dirty="0" err="1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виділяють</a:t>
            </a:r>
            <a:r>
              <a:rPr lang="ru-RU" sz="2800" b="1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 9 </a:t>
            </a:r>
            <a:r>
              <a:rPr lang="ru-RU" sz="2800" b="1" i="0" dirty="0" err="1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основних</a:t>
            </a:r>
            <a:r>
              <a:rPr lang="ru-RU" sz="2800" b="1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1" i="0" dirty="0" err="1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річкових</a:t>
            </a:r>
            <a:r>
              <a:rPr lang="ru-RU" sz="2800" b="1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 систем. </a:t>
            </a:r>
          </a:p>
          <a:p>
            <a:pPr algn="ctr"/>
            <a:r>
              <a:rPr lang="ru-RU" sz="2800" b="1" i="0" dirty="0" err="1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Найбільші</a:t>
            </a:r>
            <a:r>
              <a:rPr lang="ru-RU" sz="2800" b="1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  з них: </a:t>
            </a:r>
            <a:r>
              <a:rPr lang="ru-RU" sz="2800" b="1" i="1" u="none" strike="noStrike" dirty="0" err="1">
                <a:solidFill>
                  <a:srgbClr val="7030A0"/>
                </a:solidFill>
                <a:effectLst/>
                <a:latin typeface="Arial" panose="020B0604020202020204" pitchFamily="34" charset="0"/>
                <a:hlinkClick r:id="rId2" tooltip="Дніпро (річка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Дніпро</a:t>
            </a:r>
            <a:r>
              <a:rPr lang="ru-RU" sz="28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ru-RU" sz="2800" b="1" i="1" u="none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  <a:hlinkClick r:id="rId3" tooltip="Дунай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Дунай</a:t>
            </a:r>
            <a:r>
              <a:rPr lang="ru-RU" sz="28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ru-RU" sz="2800" b="1" i="1" u="none" strike="noStrike" dirty="0" err="1">
                <a:solidFill>
                  <a:srgbClr val="7030A0"/>
                </a:solidFill>
                <a:effectLst/>
                <a:latin typeface="Arial" panose="020B0604020202020204" pitchFamily="34" charset="0"/>
                <a:hlinkClick r:id="rId4" tooltip="Дністе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Дністер</a:t>
            </a:r>
            <a:r>
              <a:rPr lang="ru-RU" sz="28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ru-RU" sz="2800" b="1" i="1" u="none" strike="noStrike" dirty="0" err="1">
                <a:solidFill>
                  <a:srgbClr val="7030A0"/>
                </a:solidFill>
                <a:effectLst/>
                <a:latin typeface="Arial" panose="020B0604020202020204" pitchFamily="34" charset="0"/>
                <a:hlinkClick r:id="rId5" tooltip="Південний Буг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Південний</a:t>
            </a:r>
            <a:r>
              <a:rPr lang="ru-RU" sz="2800" b="1" i="1" u="none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  <a:hlinkClick r:id="rId5" tooltip="Південний Буг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Буг</a:t>
            </a:r>
            <a:r>
              <a:rPr lang="ru-RU" sz="28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ru-RU" sz="2800" b="1" i="1" u="none" strike="noStrike" dirty="0" err="1">
                <a:solidFill>
                  <a:srgbClr val="7030A0"/>
                </a:solidFill>
                <a:effectLst/>
                <a:latin typeface="Arial" panose="020B0604020202020204" pitchFamily="34" charset="0"/>
                <a:hlinkClick r:id="rId6" tooltip="Сіверський Дінец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Сіверський</a:t>
            </a:r>
            <a:r>
              <a:rPr lang="ru-RU" sz="2800" b="1" i="1" u="none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  <a:hlinkClick r:id="rId6" tooltip="Сіверський Дінец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2800" b="1" i="1" u="none" strike="noStrike" dirty="0" err="1">
                <a:solidFill>
                  <a:srgbClr val="7030A0"/>
                </a:solidFill>
                <a:effectLst/>
                <a:latin typeface="Arial" panose="020B0604020202020204" pitchFamily="34" charset="0"/>
                <a:hlinkClick r:id="rId6" tooltip="Сіверський Дінец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Дінець</a:t>
            </a:r>
            <a:r>
              <a:rPr lang="ru-RU" sz="28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.</a:t>
            </a:r>
            <a:endParaRPr lang="uk-UA" sz="2800" b="1" i="1" dirty="0">
              <a:solidFill>
                <a:srgbClr val="7030A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147D256-42CA-3611-4A95-A9668C27BC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1418" y="3611811"/>
            <a:ext cx="4863548" cy="324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508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7C24E5-7315-1DF0-F15B-562A1DB5FCBE}"/>
              </a:ext>
            </a:extLst>
          </p:cNvPr>
          <p:cNvSpPr txBox="1"/>
          <p:nvPr/>
        </p:nvSpPr>
        <p:spPr>
          <a:xfrm>
            <a:off x="1139687" y="348015"/>
            <a:ext cx="1073426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800" b="0" i="0" dirty="0">
                <a:effectLst/>
                <a:latin typeface="Roboto" panose="02000000000000000000" pitchFamily="2" charset="0"/>
              </a:rPr>
              <a:t>Головна річка зі всіма її притоками утворює </a:t>
            </a:r>
            <a:r>
              <a:rPr lang="uk-UA" sz="2800" b="1" i="1" dirty="0">
                <a:effectLst/>
                <a:latin typeface="Roboto" panose="02000000000000000000" pitchFamily="2" charset="0"/>
              </a:rPr>
              <a:t>річкову систему</a:t>
            </a:r>
            <a:r>
              <a:rPr lang="uk-UA" sz="2800" b="0" i="0" dirty="0">
                <a:effectLst/>
                <a:latin typeface="Roboto" panose="02000000000000000000" pitchFamily="2" charset="0"/>
              </a:rPr>
              <a:t>, яка характеризується густотою річкової мережі. Поверхня суходолу, з якої річкова система збирає свої води, називається </a:t>
            </a:r>
            <a:r>
              <a:rPr lang="uk-UA" sz="2800" b="1" i="1" dirty="0">
                <a:effectLst/>
                <a:latin typeface="Roboto" panose="02000000000000000000" pitchFamily="2" charset="0"/>
              </a:rPr>
              <a:t>водозбором, або </a:t>
            </a:r>
            <a:r>
              <a:rPr lang="uk-UA" sz="2800" b="1" i="1" u="none" strike="noStrike" dirty="0">
                <a:effectLst/>
                <a:latin typeface="Roboto" panose="02000000000000000000" pitchFamily="2" charset="0"/>
                <a:hlinkClick r:id="rId2" tooltip="Басейн річк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басейном річки</a:t>
            </a:r>
            <a:r>
              <a:rPr lang="uk-UA" sz="2800" b="1" i="1" dirty="0">
                <a:effectLst/>
                <a:latin typeface="Roboto" panose="02000000000000000000" pitchFamily="2" charset="0"/>
              </a:rPr>
              <a:t>.</a:t>
            </a:r>
            <a:endParaRPr lang="uk-UA" sz="2800" b="1" i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5FE0757-C05E-2FBB-2CFE-05E8BB06E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864" y="2163897"/>
            <a:ext cx="8038271" cy="452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950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F9CD66F-36BA-EDA1-4089-6DF5C5D7670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21061" t="17179" r="24977" b="17563"/>
          <a:stretch/>
        </p:blipFill>
        <p:spPr>
          <a:xfrm>
            <a:off x="1032020" y="0"/>
            <a:ext cx="10086554" cy="6858000"/>
          </a:xfrm>
        </p:spPr>
      </p:pic>
    </p:spTree>
    <p:extLst>
      <p:ext uri="{BB962C8B-B14F-4D97-AF65-F5344CB8AC3E}">
        <p14:creationId xmlns:p14="http://schemas.microsoft.com/office/powerpoint/2010/main" val="2994974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A6D0B8-F0E1-02FD-D9AF-DC4507EECA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115" t="26885" r="33885" b="25724"/>
          <a:stretch/>
        </p:blipFill>
        <p:spPr>
          <a:xfrm>
            <a:off x="887895" y="633674"/>
            <a:ext cx="6294783" cy="55906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94E0EA-64D6-6A9E-7CBC-E53EE036C67D}"/>
              </a:ext>
            </a:extLst>
          </p:cNvPr>
          <p:cNvSpPr txBox="1"/>
          <p:nvPr/>
        </p:nvSpPr>
        <p:spPr>
          <a:xfrm>
            <a:off x="7938052" y="2228671"/>
            <a:ext cx="33660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0" dirty="0">
                <a:solidFill>
                  <a:srgbClr val="3E3E3E"/>
                </a:solidFill>
                <a:effectLst/>
                <a:latin typeface="Roboto" panose="02000000000000000000" pitchFamily="2" charset="0"/>
              </a:rPr>
              <a:t>Схема </a:t>
            </a:r>
            <a:r>
              <a:rPr lang="ru-RU" sz="2400" b="1" i="0" dirty="0" err="1">
                <a:solidFill>
                  <a:srgbClr val="3E3E3E"/>
                </a:solidFill>
                <a:effectLst/>
                <a:latin typeface="Roboto" panose="02000000000000000000" pitchFamily="2" charset="0"/>
              </a:rPr>
              <a:t>річки</a:t>
            </a:r>
            <a:r>
              <a:rPr lang="ru-RU" sz="2400" b="1" i="0" dirty="0">
                <a:solidFill>
                  <a:srgbClr val="3E3E3E"/>
                </a:solidFill>
                <a:effectLst/>
                <a:latin typeface="Roboto" panose="02000000000000000000" pitchFamily="2" charset="0"/>
              </a:rPr>
              <a:t>: </a:t>
            </a:r>
          </a:p>
          <a:p>
            <a:pPr algn="ctr"/>
            <a:r>
              <a:rPr lang="ru-RU" sz="2400" b="1" i="0" dirty="0">
                <a:solidFill>
                  <a:srgbClr val="3E3E3E"/>
                </a:solidFill>
                <a:effectLst/>
                <a:latin typeface="Roboto" panose="02000000000000000000" pitchFamily="2" charset="0"/>
              </a:rPr>
              <a:t>1 – </a:t>
            </a:r>
            <a:r>
              <a:rPr lang="ru-RU" sz="2400" b="1" i="0" dirty="0" err="1">
                <a:solidFill>
                  <a:srgbClr val="3E3E3E"/>
                </a:solidFill>
                <a:effectLst/>
                <a:latin typeface="Roboto" panose="02000000000000000000" pitchFamily="2" charset="0"/>
              </a:rPr>
              <a:t>витік</a:t>
            </a:r>
            <a:r>
              <a:rPr lang="ru-RU" sz="2400" b="1" i="0" dirty="0">
                <a:solidFill>
                  <a:srgbClr val="3E3E3E"/>
                </a:solidFill>
                <a:effectLst/>
                <a:latin typeface="Roboto" panose="02000000000000000000" pitchFamily="2" charset="0"/>
              </a:rPr>
              <a:t>, 2 – меандр,</a:t>
            </a:r>
            <a:br>
              <a:rPr lang="ru-RU" sz="2400" b="1" dirty="0"/>
            </a:br>
            <a:r>
              <a:rPr lang="ru-RU" sz="2400" b="1" i="0" dirty="0">
                <a:solidFill>
                  <a:srgbClr val="3E3E3E"/>
                </a:solidFill>
                <a:effectLst/>
                <a:latin typeface="Roboto" panose="02000000000000000000" pitchFamily="2" charset="0"/>
              </a:rPr>
              <a:t>3 – дельта, 4 – гирло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371647745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84</TotalTime>
  <Words>1033</Words>
  <Application>Microsoft Office PowerPoint</Application>
  <PresentationFormat>Широкоэкранный</PresentationFormat>
  <Paragraphs>59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Fira Sans Bold</vt:lpstr>
      <vt:lpstr>Roboto</vt:lpstr>
      <vt:lpstr>Times New Roman</vt:lpstr>
      <vt:lpstr>Tw Cen MT</vt:lpstr>
      <vt:lpstr>Капля</vt:lpstr>
      <vt:lpstr>РІЧКИ ТА РІЧКОВІ БАСЕЙНИ. МОРФОЛОГІЯ ТА МОРФОМЕТРІЯ РІЧКОВОГО БАСЕЙНУ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Oksana</dc:creator>
  <cp:lastModifiedBy>Oksana</cp:lastModifiedBy>
  <cp:revision>24</cp:revision>
  <dcterms:created xsi:type="dcterms:W3CDTF">2024-09-17T20:35:45Z</dcterms:created>
  <dcterms:modified xsi:type="dcterms:W3CDTF">2024-10-04T18:34:53Z</dcterms:modified>
</cp:coreProperties>
</file>