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84" r:id="rId4"/>
    <p:sldId id="285" r:id="rId5"/>
    <p:sldId id="286" r:id="rId6"/>
    <p:sldId id="287" r:id="rId7"/>
    <p:sldId id="289" r:id="rId8"/>
    <p:sldId id="288" r:id="rId9"/>
    <p:sldId id="294" r:id="rId10"/>
    <p:sldId id="290" r:id="rId11"/>
    <p:sldId id="277" r:id="rId12"/>
    <p:sldId id="291" r:id="rId13"/>
    <p:sldId id="292" r:id="rId14"/>
    <p:sldId id="279" r:id="rId15"/>
    <p:sldId id="282" r:id="rId16"/>
    <p:sldId id="297" r:id="rId17"/>
    <p:sldId id="296" r:id="rId18"/>
    <p:sldId id="262" r:id="rId19"/>
    <p:sldId id="276" r:id="rId20"/>
    <p:sldId id="278" r:id="rId21"/>
    <p:sldId id="280" r:id="rId22"/>
    <p:sldId id="283" r:id="rId23"/>
    <p:sldId id="29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53"/>
    <a:srgbClr val="66FF29"/>
    <a:srgbClr val="5EEC3C"/>
    <a:srgbClr val="FE7A99"/>
    <a:srgbClr val="FF5BA5"/>
    <a:srgbClr val="BEA7FF"/>
    <a:srgbClr val="D70DFF"/>
    <a:srgbClr val="9400E6"/>
    <a:srgbClr val="9900CC"/>
    <a:srgbClr val="CB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A0E45-632C-4895-B314-A1FA5C25798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3D46A-6086-48B5-8A59-D439297D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2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«океан» походить від давньогрецького «о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uk-UA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еа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uk-UA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uk-UA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— безмежне море, велика ріка, що обтікає землю.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728A0-0853-4622-BD39-345421BB10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32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«океан» походить від давньогрецького «о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uk-UA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еа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uk-UA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uk-UA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— безмежне море, велика ріка, що обтікає землю.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728A0-0853-4622-BD39-345421BB10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3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335275"/>
            <a:ext cx="8246070" cy="916230"/>
          </a:xfrm>
          <a:noFill/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251505"/>
            <a:ext cx="8246070" cy="61082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66FF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6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06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46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20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9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0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73929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66FF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8225"/>
            <a:ext cx="8246070" cy="30541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22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2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02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0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6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6FF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198559"/>
            <a:ext cx="6260906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97405"/>
            <a:ext cx="8246071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66FF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8752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4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8752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4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C749-0889-4A8F-8E53-80A7FD6C6D53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FE9B-7A48-490C-B9E1-A1509411C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XXI_%D1%81%D1%82%D0%BE%D0%BB%D1%96%D1%82%D1%82%D1%8F" TargetMode="External"/><Relationship Id="rId13" Type="http://schemas.openxmlformats.org/officeDocument/2006/relationships/hyperlink" Target="https://uk.wikipedia.org/wiki/%D0%9A%D1%83%D0%BB%D1%8C%D1%82%D1%83%D1%80%D0%B0" TargetMode="External"/><Relationship Id="rId18" Type="http://schemas.openxmlformats.org/officeDocument/2006/relationships/hyperlink" Target="https://uk.wikipedia.org/wiki/%D0%A6%D1%96%D0%BB%D1%8C" TargetMode="External"/><Relationship Id="rId3" Type="http://schemas.openxmlformats.org/officeDocument/2006/relationships/image" Target="../media/image13.jpeg"/><Relationship Id="rId21" Type="http://schemas.openxmlformats.org/officeDocument/2006/relationships/hyperlink" Target="https://uk.wikipedia.org/wiki/%D0%A1%D1%82%D1%96%D1%87%D0%BD%D1%96_%D0%B2%D0%BE%D0%B4%D0%B8" TargetMode="External"/><Relationship Id="rId7" Type="http://schemas.openxmlformats.org/officeDocument/2006/relationships/hyperlink" Target="https://uk.wikipedia.org/wiki/%D2%90%D1%80%D1%83%D0%BD%D1%82%D0%BE%D0%B2%D1%96_%D0%B2%D0%BE%D0%B4%D0%B8" TargetMode="External"/><Relationship Id="rId12" Type="http://schemas.openxmlformats.org/officeDocument/2006/relationships/hyperlink" Target="https://uk.wikipedia.org/wiki/%D0%96%D0%B8%D1%82%D1%82%D1%8F" TargetMode="External"/><Relationship Id="rId17" Type="http://schemas.openxmlformats.org/officeDocument/2006/relationships/hyperlink" Target="https://uk.wikipedia.org/w/index.php?title=%D0%91%D0%B5%D0%B7%D0%BF%D0%B5%D0%BA%D0%B0_%D1%85%D0%B0%D1%80%D1%87%D1%83%D0%B2%D0%B0%D0%BD%D0%BD%D1%8F&amp;action=edit&amp;redlink=1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uk.wikipedia.org/wiki/%D0%9C%D1%96%D1%81%D1%82%D0%BE" TargetMode="External"/><Relationship Id="rId20" Type="http://schemas.openxmlformats.org/officeDocument/2006/relationships/hyperlink" Target="https://uk.wikipedia.org/wiki/%D0%A1%D1%82%D0%B0%D0%BB%D0%B8%D0%B9_%D1%80%D0%BE%D0%B7%D0%B2%D0%B8%D1%82%D0%BE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uk.wikipedia.org/wiki/%D0%96%D1%96%D0%BD%D0%BA%D0%B8" TargetMode="External"/><Relationship Id="rId11" Type="http://schemas.openxmlformats.org/officeDocument/2006/relationships/hyperlink" Target="https://uk.wikipedia.org/wiki/%D0%A1%D1%82%D0%B8%D1%85%D1%96%D0%B9%D0%BD%D0%B5_%D0%BB%D0%B8%D1%85%D0%BE" TargetMode="External"/><Relationship Id="rId5" Type="http://schemas.openxmlformats.org/officeDocument/2006/relationships/hyperlink" Target="https://uk.wikipedia.org/wiki/%D0%92%D0%BE%D0%B4%D0%B0" TargetMode="External"/><Relationship Id="rId15" Type="http://schemas.openxmlformats.org/officeDocument/2006/relationships/hyperlink" Target="https://uk.wikipedia.org/wiki/%D0%A1%D0%B0%D0%BD%D1%96%D1%82%D0%B0%D1%80%D1%96%D1%8F" TargetMode="External"/><Relationship Id="rId10" Type="http://schemas.openxmlformats.org/officeDocument/2006/relationships/hyperlink" Target="https://uk.wikipedia.org/wiki/%D0%A0%D0%BE%D0%B7%D0%B2%D0%B8%D1%82%D0%BE%D0%BA" TargetMode="External"/><Relationship Id="rId19" Type="http://schemas.openxmlformats.org/officeDocument/2006/relationships/hyperlink" Target="https://uk.wikipedia.org/wiki/%D0%95%D0%BD%D0%B5%D1%80%D0%B3%D1%96%D1%8F" TargetMode="External"/><Relationship Id="rId4" Type="http://schemas.openxmlformats.org/officeDocument/2006/relationships/hyperlink" Target="https://uk.wikipedia.org/wiki/%D0%92%D0%BE%D0%B4%D0%BD%D1%96_%D1%80%D0%B5%D1%81%D1%83%D1%80%D1%81%D0%B8" TargetMode="External"/><Relationship Id="rId9" Type="http://schemas.openxmlformats.org/officeDocument/2006/relationships/hyperlink" Target="https://uk.wikipedia.org/wiki/%D0%97%D0%B4%D0%BE%D1%80%D0%BE%D0%B2%27%D1%8F" TargetMode="External"/><Relationship Id="rId14" Type="http://schemas.openxmlformats.org/officeDocument/2006/relationships/hyperlink" Target="https://uk.wikipedia.org/wiki/%D0%94%D0%B5%D1%84%D1%96%D1%86%D0%B8%D1%82_%D0%B2%D0%BE%D0%B4%D0%B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77160"/>
            <a:ext cx="9144000" cy="916230"/>
          </a:xfrm>
        </p:spPr>
        <p:txBody>
          <a:bodyPr>
            <a:noAutofit/>
          </a:bodyPr>
          <a:lstStyle/>
          <a:p>
            <a:br>
              <a:rPr lang="uk-UA" sz="4000" b="1" dirty="0">
                <a:ln>
                  <a:solidFill>
                    <a:sysClr val="windowText" lastClr="000000"/>
                  </a:solidFill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ln>
                  <a:solidFill>
                    <a:sysClr val="windowText" lastClr="000000"/>
                  </a:solidFill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 </a:t>
            </a:r>
            <a:br>
              <a:rPr lang="uk-UA" sz="4000" b="1" dirty="0">
                <a:ln>
                  <a:solidFill>
                    <a:sysClr val="windowText" lastClr="000000"/>
                  </a:solidFill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ln>
                  <a:solidFill>
                    <a:sysClr val="windowText" lastClr="000000"/>
                  </a:solidFill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НАВЧАЛЬНОЇ ДИСЦИПЛІНИ</a:t>
            </a:r>
            <a:br>
              <a:rPr lang="uk-UA" sz="4000" b="1" dirty="0">
                <a:ln>
                  <a:solidFill>
                    <a:sysClr val="windowText" lastClr="000000"/>
                  </a:solidFill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ln>
                  <a:solidFill>
                    <a:sysClr val="windowText" lastClr="000000"/>
                  </a:solidFill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ГІДРОЛОГІЯ З ОСНОВАМИ ГІДРОБІОЛОГІЇ</a:t>
            </a:r>
            <a:endParaRPr lang="en-US" sz="4000" b="1" dirty="0">
              <a:ln>
                <a:solidFill>
                  <a:sysClr val="windowText" lastClr="000000"/>
                </a:solidFill>
              </a:ln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79ECBC-F011-41B6-8143-C54826253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70"/>
            <a:ext cx="1044700" cy="1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295"/>
            <a:ext cx="9144000" cy="5123205"/>
          </a:xfrm>
          <a:prstGeom prst="rect">
            <a:avLst/>
          </a:prstGeom>
          <a:noFill/>
        </p:spPr>
      </p:pic>
      <p:pic>
        <p:nvPicPr>
          <p:cNvPr id="8194" name="Picture 2" descr="Презентація на тему «Світовий океан» (варіант 1) - Слайд #4"/>
          <p:cNvPicPr>
            <a:picLocks noChangeAspect="1" noChangeArrowheads="1"/>
          </p:cNvPicPr>
          <p:nvPr/>
        </p:nvPicPr>
        <p:blipFill>
          <a:blip r:embed="rId4" cstate="print"/>
          <a:srcRect l="8146" t="8273" r="4909" b="4782"/>
          <a:stretch>
            <a:fillRect/>
          </a:stretch>
        </p:blipFill>
        <p:spPr bwMode="auto">
          <a:xfrm>
            <a:off x="1709682" y="357504"/>
            <a:ext cx="6048672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6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5D54F-82CD-022F-41E8-D0D61DE6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73929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СВІТОВІ ЗАПАСИ ПРІСНОЇ ВОДИ НА ЗЕМЛІ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37B86C-40D0-8439-5629-6DDB6DA66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24" t="29999" r="24702" b="35003"/>
          <a:stretch/>
        </p:blipFill>
        <p:spPr>
          <a:xfrm>
            <a:off x="754375" y="1481100"/>
            <a:ext cx="7635250" cy="3340422"/>
          </a:xfrm>
        </p:spPr>
      </p:pic>
    </p:spTree>
    <p:extLst>
      <p:ext uri="{BB962C8B-B14F-4D97-AF65-F5344CB8AC3E}">
        <p14:creationId xmlns:p14="http://schemas.microsoft.com/office/powerpoint/2010/main" val="190796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7E0733-0F85-BCC4-71F8-B1074F0D0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91" t="34999" r="24702" b="20004"/>
          <a:stretch/>
        </p:blipFill>
        <p:spPr>
          <a:xfrm>
            <a:off x="1059785" y="1719815"/>
            <a:ext cx="7024430" cy="332736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35E3A6-487B-55AF-C6D1-2EFE09D4F4C6}"/>
              </a:ext>
            </a:extLst>
          </p:cNvPr>
          <p:cNvSpPr txBox="1">
            <a:spLocks/>
          </p:cNvSpPr>
          <p:nvPr/>
        </p:nvSpPr>
        <p:spPr>
          <a:xfrm>
            <a:off x="-161855" y="739290"/>
            <a:ext cx="9144000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66FF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uk-UA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  </a:t>
            </a:r>
            <a:br>
              <a:rPr lang="uk-UA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Всесвітній день водних ресурсів</a:t>
            </a:r>
            <a:endParaRPr lang="en-US" sz="4000" b="1" dirty="0">
              <a:ln>
                <a:solidFill>
                  <a:sysClr val="windowText" lastClr="000000"/>
                </a:solidFill>
              </a:ln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25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FC2498-90A7-4FF0-9AEA-2B56BFA5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9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295"/>
            <a:ext cx="9144000" cy="512320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0A003-CB1E-A7B3-21FD-CAB3B85A88E0}"/>
              </a:ext>
            </a:extLst>
          </p:cNvPr>
          <p:cNvSpPr txBox="1"/>
          <p:nvPr/>
        </p:nvSpPr>
        <p:spPr>
          <a:xfrm>
            <a:off x="907079" y="281175"/>
            <a:ext cx="7787955" cy="43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uk-UA" sz="2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Estrangelo Edessa" panose="03080600000000000000" pitchFamily="66" charset="0"/>
              </a:rPr>
              <a:t>Щорічні гасла та теми Міжнародного дня води </a:t>
            </a:r>
            <a:endParaRPr lang="uk-UA" sz="22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51B71-DDD3-0466-B730-D99982EDEB10}"/>
              </a:ext>
            </a:extLst>
          </p:cNvPr>
          <p:cNvSpPr txBox="1"/>
          <p:nvPr/>
        </p:nvSpPr>
        <p:spPr>
          <a:xfrm>
            <a:off x="199195" y="916004"/>
            <a:ext cx="4581150" cy="3935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1994 — </a:t>
            </a: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«Турбота про наші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Водні ресурс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водних ресурси</a:t>
            </a: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є справою кожного»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1995 —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В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«Вода</a:t>
            </a: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Жін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жінки»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 — «Вода для спраглих міст»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1997 — «Чи достатньо води у світі?»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1998 —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Ґрунтові вод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«Ґрунтові води</a:t>
            </a: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невидимий ресурс»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1999 — «Всі ми живемо вниз за течією»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 —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Водні ресурс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«Водні ресурси</a:t>
            </a: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для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XXI столітт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XXI століття»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2001 — «Вода для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Здоров'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здоров'я»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2002 — «Вода для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Розвито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розвитку»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2003 — «Вода для майбутнього»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 — «Вода і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Стихійне лих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стихійні лиха»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 — «Вода для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Житт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життя»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 — «Вода і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 tooltip="Культу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культура»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 — «Вирішення проблеми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 tooltip="Дефіцит вод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дефіциту води»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8E9C1-DBF2-B37E-D668-EB40A2E14FC8}"/>
              </a:ext>
            </a:extLst>
          </p:cNvPr>
          <p:cNvSpPr txBox="1"/>
          <p:nvPr/>
        </p:nvSpPr>
        <p:spPr>
          <a:xfrm>
            <a:off x="4567962" y="930432"/>
            <a:ext cx="4581150" cy="39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 — «Вода і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 tooltip="Санітар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санітарія»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2009 — «Вода: спільні можливості»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 — «Чиста вода для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Здоров'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здоров'я</a:t>
            </a: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світу»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 — «Вода для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Міст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міст»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2012 — «Вода і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 tooltip="Безпека харчування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безпека харчування»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 — «Співпраця: основи глобальних водних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 tooltip="Ціл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цілей»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 —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В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«Вода</a:t>
            </a: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 tooltip="Енерг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енергія»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 —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В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«Вода</a:t>
            </a: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 tooltip="Сталий розвито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сталий розвиток»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 — «Вода та працевлаштування (робота)»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 — «Чому </a:t>
            </a:r>
            <a:r>
              <a:rPr lang="uk-UA" sz="1400" b="1" u="sng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 tooltip="Стічні вод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стічні води</a:t>
            </a: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 — «Природа для води»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 — «Нікого не залишивши позаду (Права людини і біженці)»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 — «Вода і зміни клімату»</a:t>
            </a:r>
            <a:endParaRPr lang="uk-UA" sz="14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1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7C08-6CCB-3A4E-4B7A-C06787A0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84" y="891995"/>
            <a:ext cx="8246070" cy="739290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Кругообіг води на Землі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E6D3A6-39BB-9DA0-0ED0-7AAB060E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це безперервний замкнутий процес переміщення води на ній. Він має циклічний характер і складається з кількох ланок: випаровування води, перенесення водяної пари повітряними течіями, утворення хмар, випадання опадів, поверхневого і підземного стікання вод суші в океан. Рушійними силами кругообігу води є притік до поверхні Землі сонячної енергії та сила тяжіння.</a:t>
            </a:r>
          </a:p>
        </p:txBody>
      </p:sp>
    </p:spTree>
    <p:extLst>
      <p:ext uri="{BB962C8B-B14F-4D97-AF65-F5344CB8AC3E}">
        <p14:creationId xmlns:p14="http://schemas.microsoft.com/office/powerpoint/2010/main" val="269747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93E6B51-C41E-411C-6BFB-21573EFBF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375" y="56120"/>
            <a:ext cx="7887387" cy="50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9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95"/>
            <a:ext cx="9144000" cy="5123205"/>
          </a:xfrm>
          <a:prstGeom prst="rect">
            <a:avLst/>
          </a:prstGeom>
          <a:noFill/>
        </p:spPr>
      </p:pic>
      <p:pic>
        <p:nvPicPr>
          <p:cNvPr id="19458" name="Picture 2" descr="Картинки по запросу мор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646" y="2895786"/>
            <a:ext cx="1837892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Картинки по запросу озе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018" y="316683"/>
            <a:ext cx="27003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8" name="Picture 12" descr="Картинки по запросу боло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2150" y="2878613"/>
            <a:ext cx="1890210" cy="175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AutoShape 2" descr="Картинки по запросу річки україни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653" y="357505"/>
            <a:ext cx="2592288" cy="172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 rot="10800000" flipV="1">
            <a:off x="2141730" y="358896"/>
            <a:ext cx="1242138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21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РІЧКИ</a:t>
            </a:r>
            <a:endParaRPr lang="uk-UA" sz="2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4198" y="3003798"/>
            <a:ext cx="1026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Болота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9683" y="305780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МОРЯ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57504"/>
            <a:ext cx="972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ОЗЕРА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5826" y="2247714"/>
            <a:ext cx="3078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ПРИРОДНІ ВОДОЙМИЩА</a:t>
            </a:r>
            <a:endParaRPr lang="uk-U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 b="6818"/>
          <a:stretch>
            <a:fillRect/>
          </a:stretch>
        </p:blipFill>
        <p:spPr bwMode="auto">
          <a:xfrm>
            <a:off x="3545886" y="2895786"/>
            <a:ext cx="2214246" cy="174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491880" y="4245936"/>
            <a:ext cx="19442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15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ДЖЕРЕЛО</a:t>
            </a:r>
            <a:endParaRPr lang="uk-UA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412E13-C168-40F7-B1F3-37B5147BE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 rot="2878754">
            <a:off x="3693725" y="2122888"/>
            <a:ext cx="666936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ArchDown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Вода в організмі людини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672764"/>
            <a:ext cx="3456383" cy="715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Доросла людина складається на 70% із води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Вона входить в усі тканини й органи.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2746605"/>
            <a:ext cx="3456383" cy="1338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головному мозку 71-85%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 в крові – 83 %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в серці, легенях, нирках – 80 %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кісках – 20-30 %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в шкірі та печінці – 70%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в зубній емалі – 0,3 %</a:t>
            </a:r>
            <a:endParaRPr lang="uk-UA" sz="13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09870" y="100115"/>
            <a:ext cx="1998222" cy="135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075191" y="371233"/>
            <a:ext cx="1512168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 70 років життя людина випиває та з’їдає близько 50 тон води</a:t>
            </a:r>
            <a:endParaRPr lang="uk-UA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7" y="4369995"/>
            <a:ext cx="34563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Втрата тканинами 20%  води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смертельна !</a:t>
            </a:r>
          </a:p>
        </p:txBody>
      </p:sp>
    </p:spTree>
    <p:extLst>
      <p:ext uri="{BB962C8B-B14F-4D97-AF65-F5344CB8AC3E}">
        <p14:creationId xmlns:p14="http://schemas.microsoft.com/office/powerpoint/2010/main" val="295752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CE9759-8779-4DAD-8F8C-73E8A878A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7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CEC18-79DA-64A7-9628-DB709A7A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2419045"/>
            <a:ext cx="8551480" cy="73929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err="1">
                <a:solidFill>
                  <a:schemeClr val="bg1"/>
                </a:solidFill>
                <a:effectLst/>
              </a:rPr>
              <a:t>Гідроло́гія</a:t>
            </a:r>
            <a:r>
              <a:rPr lang="uk-UA" sz="2000" b="1" dirty="0">
                <a:solidFill>
                  <a:schemeClr val="bg1"/>
                </a:solidFill>
                <a:effectLst/>
              </a:rPr>
              <a:t> </a:t>
            </a:r>
            <a:r>
              <a:rPr lang="uk-UA" sz="2000" dirty="0">
                <a:solidFill>
                  <a:schemeClr val="bg1"/>
                </a:solidFill>
                <a:effectLst/>
              </a:rPr>
              <a:t>(</a:t>
            </a:r>
            <a:r>
              <a:rPr lang="uk-UA" sz="2000" dirty="0" err="1">
                <a:solidFill>
                  <a:schemeClr val="bg1"/>
                </a:solidFill>
                <a:effectLst/>
              </a:rPr>
              <a:t>грец</a:t>
            </a:r>
            <a:r>
              <a:rPr lang="uk-UA" sz="2000" dirty="0">
                <a:solidFill>
                  <a:schemeClr val="bg1"/>
                </a:solidFill>
                <a:effectLst/>
              </a:rPr>
              <a:t>. </a:t>
            </a:r>
            <a:r>
              <a:rPr lang="en-GB" sz="2000" dirty="0">
                <a:solidFill>
                  <a:schemeClr val="bg1"/>
                </a:solidFill>
                <a:effectLst/>
              </a:rPr>
              <a:t>Y</a:t>
            </a:r>
            <a:r>
              <a:rPr lang="el-GR" sz="2000" dirty="0">
                <a:solidFill>
                  <a:schemeClr val="bg1"/>
                </a:solidFill>
                <a:effectLst/>
              </a:rPr>
              <a:t>δρ</a:t>
            </a:r>
            <a:r>
              <a:rPr lang="en-GB" sz="2000" dirty="0">
                <a:solidFill>
                  <a:schemeClr val="bg1"/>
                </a:solidFill>
                <a:effectLst/>
              </a:rPr>
              <a:t>o</a:t>
            </a:r>
            <a:r>
              <a:rPr lang="el-GR" sz="2000" dirty="0">
                <a:solidFill>
                  <a:schemeClr val="bg1"/>
                </a:solidFill>
                <a:effectLst/>
              </a:rPr>
              <a:t>λ</a:t>
            </a:r>
            <a:r>
              <a:rPr lang="en-GB" sz="2000" dirty="0">
                <a:solidFill>
                  <a:schemeClr val="bg1"/>
                </a:solidFill>
                <a:effectLst/>
              </a:rPr>
              <a:t>o</a:t>
            </a:r>
            <a:r>
              <a:rPr lang="el-GR" sz="2000" dirty="0">
                <a:solidFill>
                  <a:schemeClr val="bg1"/>
                </a:solidFill>
                <a:effectLst/>
              </a:rPr>
              <a:t>για, </a:t>
            </a:r>
            <a:r>
              <a:rPr lang="uk-UA" sz="2000" dirty="0">
                <a:solidFill>
                  <a:schemeClr val="bg1"/>
                </a:solidFill>
                <a:effectLst/>
              </a:rPr>
              <a:t>від дав.-гр. </a:t>
            </a:r>
            <a:r>
              <a:rPr lang="en-GB" sz="2000" dirty="0">
                <a:solidFill>
                  <a:schemeClr val="bg1"/>
                </a:solidFill>
                <a:effectLst/>
              </a:rPr>
              <a:t>Y</a:t>
            </a:r>
            <a:r>
              <a:rPr lang="el-GR" sz="2000" dirty="0">
                <a:solidFill>
                  <a:schemeClr val="bg1"/>
                </a:solidFill>
                <a:effectLst/>
              </a:rPr>
              <a:t>δωρ — </a:t>
            </a:r>
            <a:r>
              <a:rPr lang="uk-UA" sz="2000" dirty="0">
                <a:solidFill>
                  <a:schemeClr val="bg1"/>
                </a:solidFill>
                <a:effectLst/>
              </a:rPr>
              <a:t>вода + </a:t>
            </a:r>
            <a:r>
              <a:rPr lang="el-GR" sz="2000" dirty="0">
                <a:solidFill>
                  <a:schemeClr val="bg1"/>
                </a:solidFill>
                <a:effectLst/>
              </a:rPr>
              <a:t>λ</a:t>
            </a:r>
            <a:r>
              <a:rPr lang="en-GB" sz="2000" dirty="0">
                <a:solidFill>
                  <a:schemeClr val="bg1"/>
                </a:solidFill>
                <a:effectLst/>
              </a:rPr>
              <a:t>o</a:t>
            </a:r>
            <a:r>
              <a:rPr lang="el-GR" sz="2000" dirty="0">
                <a:solidFill>
                  <a:schemeClr val="bg1"/>
                </a:solidFill>
                <a:effectLst/>
              </a:rPr>
              <a:t>γ</a:t>
            </a:r>
            <a:r>
              <a:rPr lang="en-GB" sz="2000" dirty="0">
                <a:solidFill>
                  <a:schemeClr val="bg1"/>
                </a:solidFill>
                <a:effectLst/>
              </a:rPr>
              <a:t>o</a:t>
            </a:r>
            <a:r>
              <a:rPr lang="el-GR" sz="2000" dirty="0">
                <a:solidFill>
                  <a:schemeClr val="bg1"/>
                </a:solidFill>
                <a:effectLst/>
              </a:rPr>
              <a:t>ς — </a:t>
            </a:r>
            <a:r>
              <a:rPr lang="uk-UA" sz="2000" dirty="0">
                <a:solidFill>
                  <a:schemeClr val="bg1"/>
                </a:solidFill>
                <a:effectLst/>
              </a:rPr>
              <a:t>слово, вчення) (рос. </a:t>
            </a:r>
            <a:r>
              <a:rPr lang="uk-UA" sz="2000" dirty="0" err="1">
                <a:solidFill>
                  <a:schemeClr val="bg1"/>
                </a:solidFill>
                <a:effectLst/>
              </a:rPr>
              <a:t>гидрология</a:t>
            </a:r>
            <a:r>
              <a:rPr lang="uk-UA" sz="2000" dirty="0">
                <a:solidFill>
                  <a:schemeClr val="bg1"/>
                </a:solidFill>
                <a:effectLst/>
              </a:rPr>
              <a:t>, </a:t>
            </a:r>
            <a:r>
              <a:rPr lang="uk-UA" sz="2000" dirty="0" err="1">
                <a:solidFill>
                  <a:schemeClr val="bg1"/>
                </a:solidFill>
                <a:effectLst/>
              </a:rPr>
              <a:t>англ</a:t>
            </a:r>
            <a:r>
              <a:rPr lang="uk-UA" sz="2000" dirty="0">
                <a:solidFill>
                  <a:schemeClr val="bg1"/>
                </a:solidFill>
                <a:effectLst/>
              </a:rPr>
              <a:t>. </a:t>
            </a:r>
            <a:r>
              <a:rPr lang="en-GB" sz="2000" dirty="0">
                <a:solidFill>
                  <a:schemeClr val="bg1"/>
                </a:solidFill>
                <a:effectLst/>
              </a:rPr>
              <a:t>hydrology, </a:t>
            </a:r>
            <a:r>
              <a:rPr lang="uk-UA" sz="2000" dirty="0">
                <a:solidFill>
                  <a:schemeClr val="bg1"/>
                </a:solidFill>
                <a:effectLst/>
              </a:rPr>
              <a:t>нім. </a:t>
            </a:r>
            <a:r>
              <a:rPr lang="en-GB" sz="2000" dirty="0" err="1">
                <a:solidFill>
                  <a:schemeClr val="bg1"/>
                </a:solidFill>
                <a:effectLst/>
              </a:rPr>
              <a:t>Hydrologie</a:t>
            </a:r>
            <a:r>
              <a:rPr lang="en-GB" sz="2000" dirty="0">
                <a:solidFill>
                  <a:schemeClr val="bg1"/>
                </a:solidFill>
                <a:effectLst/>
              </a:rPr>
              <a:t>) — </a:t>
            </a:r>
            <a:r>
              <a:rPr lang="uk-UA" sz="2000" dirty="0">
                <a:solidFill>
                  <a:schemeClr val="bg1"/>
                </a:solidFill>
                <a:effectLst/>
              </a:rPr>
              <a:t>наука, що вивчає природні води в межах гідросфери Землі, явища і процеси, які в них відбуваються.</a:t>
            </a:r>
            <a:br>
              <a:rPr lang="uk-UA" sz="2000" dirty="0">
                <a:solidFill>
                  <a:schemeClr val="bg1"/>
                </a:solidFill>
                <a:effectLst/>
              </a:rPr>
            </a:br>
            <a:r>
              <a:rPr lang="uk-UA" sz="2000" dirty="0">
                <a:solidFill>
                  <a:schemeClr val="bg1"/>
                </a:solidFill>
                <a:effectLst/>
              </a:rPr>
              <a:t>Гідрологія належить до комплексу наук, які вивчають фізичні і географічні властивості Землі, зокрема її гідросфери.</a:t>
            </a:r>
            <a:br>
              <a:rPr lang="uk-UA" sz="2000" dirty="0">
                <a:solidFill>
                  <a:schemeClr val="bg1"/>
                </a:solidFill>
                <a:effectLst/>
              </a:rPr>
            </a:br>
            <a:br>
              <a:rPr lang="uk-UA" sz="2000" dirty="0">
                <a:solidFill>
                  <a:schemeClr val="bg1"/>
                </a:solidFill>
                <a:effectLst/>
              </a:rPr>
            </a:br>
            <a:r>
              <a:rPr lang="uk-UA" sz="2000" dirty="0">
                <a:solidFill>
                  <a:schemeClr val="bg1"/>
                </a:solidFill>
                <a:effectLst/>
              </a:rPr>
              <a:t>Об'єктом вивчення гідрології є </a:t>
            </a:r>
            <a:r>
              <a:rPr lang="uk-UA" sz="2000" b="1" dirty="0">
                <a:solidFill>
                  <a:schemeClr val="bg1"/>
                </a:solidFill>
                <a:effectLst/>
              </a:rPr>
              <a:t>водні об'єкти </a:t>
            </a:r>
            <a:r>
              <a:rPr lang="uk-UA" sz="2000" dirty="0">
                <a:solidFill>
                  <a:schemeClr val="bg1"/>
                </a:solidFill>
                <a:effectLst/>
              </a:rPr>
              <a:t>— океани, моря, річки, озера, водосховища, болота і скупчення вологи у вигляді снігового покриву, льодовиків, ґрунтових і підземних вод.</a:t>
            </a:r>
          </a:p>
        </p:txBody>
      </p:sp>
    </p:spTree>
    <p:extLst>
      <p:ext uri="{BB962C8B-B14F-4D97-AF65-F5344CB8AC3E}">
        <p14:creationId xmlns:p14="http://schemas.microsoft.com/office/powerpoint/2010/main" val="165393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E4A8E-4BD0-44FE-9684-BDA9595DA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1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8FE4C4-D8D8-B876-21B8-54067A882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0" t="20297" r="24950" b="20296"/>
          <a:stretch/>
        </p:blipFill>
        <p:spPr>
          <a:xfrm>
            <a:off x="868904" y="103018"/>
            <a:ext cx="7406192" cy="49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21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5B5386-C65E-2EC1-36D2-F615AE2F2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91" t="20000" r="24702" b="20403"/>
          <a:stretch/>
        </p:blipFill>
        <p:spPr>
          <a:xfrm>
            <a:off x="754375" y="3624"/>
            <a:ext cx="7916786" cy="4966868"/>
          </a:xfrm>
        </p:spPr>
      </p:pic>
    </p:spTree>
    <p:extLst>
      <p:ext uri="{BB962C8B-B14F-4D97-AF65-F5344CB8AC3E}">
        <p14:creationId xmlns:p14="http://schemas.microsoft.com/office/powerpoint/2010/main" val="296363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9676C6-7AA7-19FA-D744-0D36FD4A3D87}"/>
              </a:ext>
            </a:extLst>
          </p:cNvPr>
          <p:cNvSpPr txBox="1"/>
          <p:nvPr/>
        </p:nvSpPr>
        <p:spPr>
          <a:xfrm>
            <a:off x="448965" y="1197405"/>
            <a:ext cx="48865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u="sng" dirty="0" err="1">
                <a:solidFill>
                  <a:schemeClr val="bg1"/>
                </a:solidFill>
              </a:rPr>
              <a:t>Гідробіоло́гія</a:t>
            </a:r>
            <a:r>
              <a:rPr lang="uk-UA" dirty="0">
                <a:solidFill>
                  <a:schemeClr val="bg1"/>
                </a:solidFill>
              </a:rPr>
              <a:t> — комплексна біологічна наука, яка вивчає населення гідросфери, з'ясовує вплив факторів водного середовища на </a:t>
            </a:r>
            <a:r>
              <a:rPr lang="uk-UA" dirty="0" err="1">
                <a:solidFill>
                  <a:schemeClr val="bg1"/>
                </a:solidFill>
              </a:rPr>
              <a:t>гідробіонтів</a:t>
            </a:r>
            <a:r>
              <a:rPr lang="uk-UA" dirty="0">
                <a:solidFill>
                  <a:schemeClr val="bg1"/>
                </a:solidFill>
              </a:rPr>
              <a:t>, виявляє біологічні процеси, що відбуваються у водоймах внаслідок взаємодії біотичних і абіотичних компонентів. Досліджує структуру та функціонування водних екосистем, розподіл різних видів організмів у водоймах, їх біологічні особливості — ріст, розвиток, живлення, обмін речовин тощо, вивчає роль </a:t>
            </a:r>
            <a:r>
              <a:rPr lang="uk-UA" dirty="0" err="1">
                <a:solidFill>
                  <a:schemeClr val="bg1"/>
                </a:solidFill>
              </a:rPr>
              <a:t>гідробіонтів</a:t>
            </a:r>
            <a:r>
              <a:rPr lang="uk-UA" dirty="0">
                <a:solidFill>
                  <a:schemeClr val="bg1"/>
                </a:solidFill>
              </a:rPr>
              <a:t> у процесах трансформації речовини та енергії в екосистемах.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C7F8F5-956F-2212-84E0-7BF16635E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40" t="20297" r="26620" b="11386"/>
          <a:stretch/>
        </p:blipFill>
        <p:spPr>
          <a:xfrm>
            <a:off x="5640935" y="1197405"/>
            <a:ext cx="3359510" cy="35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4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D23F-5112-8ACC-543F-B7736BD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712846"/>
            <a:ext cx="8246070" cy="7392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 </a:t>
            </a:r>
            <a:r>
              <a:rPr lang="ru-RU" b="1" dirty="0" err="1"/>
              <a:t>історії</a:t>
            </a:r>
            <a:r>
              <a:rPr lang="ru-RU" b="1" dirty="0"/>
              <a:t> </a:t>
            </a:r>
            <a:r>
              <a:rPr lang="ru-RU" b="1" dirty="0" err="1"/>
              <a:t>гідрологічних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endParaRPr lang="uk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FA3CFB-2970-E6D4-ECCB-AC8054CD8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510" y="1347814"/>
            <a:ext cx="1985165" cy="2447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315F5E-2719-E405-78D3-79CAEAB023A6}"/>
              </a:ext>
            </a:extLst>
          </p:cNvPr>
          <p:cNvSpPr txBox="1"/>
          <p:nvPr/>
        </p:nvSpPr>
        <p:spPr>
          <a:xfrm>
            <a:off x="2132118" y="3946095"/>
            <a:ext cx="4587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Максимович Микола </a:t>
            </a:r>
            <a:r>
              <a:rPr lang="ru-RU" b="1" dirty="0" err="1"/>
              <a:t>Іванович</a:t>
            </a:r>
            <a:r>
              <a:rPr lang="ru-RU" b="1" dirty="0"/>
              <a:t> </a:t>
            </a:r>
          </a:p>
          <a:p>
            <a:pPr algn="ctr"/>
            <a:r>
              <a:rPr lang="ru-RU" dirty="0"/>
              <a:t>автор </a:t>
            </a:r>
            <a:r>
              <a:rPr lang="ru-RU" dirty="0" err="1"/>
              <a:t>двотомного</a:t>
            </a:r>
            <a:r>
              <a:rPr lang="ru-RU" dirty="0"/>
              <a:t> </a:t>
            </a:r>
            <a:r>
              <a:rPr lang="ru-RU" dirty="0" err="1"/>
              <a:t>ілюстрованого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«</a:t>
            </a:r>
            <a:r>
              <a:rPr lang="ru-RU" dirty="0" err="1"/>
              <a:t>Дніпро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» (1901)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358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2CF03B-954B-2AF6-A8D4-0CFDDE322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509"/>
          <a:stretch/>
        </p:blipFill>
        <p:spPr>
          <a:xfrm>
            <a:off x="5793640" y="1350111"/>
            <a:ext cx="2151051" cy="260343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D0C1DD6-D290-2136-68C1-44A53285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75" y="739290"/>
            <a:ext cx="8245475" cy="7397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 </a:t>
            </a:r>
            <a:r>
              <a:rPr lang="ru-RU" b="1" dirty="0" err="1"/>
              <a:t>історії</a:t>
            </a:r>
            <a:r>
              <a:rPr lang="ru-RU" b="1" dirty="0"/>
              <a:t> </a:t>
            </a:r>
            <a:r>
              <a:rPr lang="ru-RU" b="1" dirty="0" err="1"/>
              <a:t>гідрологічних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endParaRPr lang="uk-UA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7EEA9-6B7E-419A-64D1-9E37FC258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" y="1479065"/>
            <a:ext cx="1860373" cy="24744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3815EB-AB7E-C0F4-EA0A-69EE9F905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651" y="3953542"/>
            <a:ext cx="4651651" cy="1042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D8507C-4B0A-1691-4AC2-01DD2703126E}"/>
              </a:ext>
            </a:extLst>
          </p:cNvPr>
          <p:cNvSpPr txBox="1"/>
          <p:nvPr/>
        </p:nvSpPr>
        <p:spPr>
          <a:xfrm>
            <a:off x="4877112" y="4013130"/>
            <a:ext cx="46092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Огієвський</a:t>
            </a:r>
            <a:r>
              <a:rPr lang="ru-RU" b="1" dirty="0"/>
              <a:t> </a:t>
            </a:r>
            <a:r>
              <a:rPr lang="ru-RU" b="1" dirty="0" err="1"/>
              <a:t>Анатолій</a:t>
            </a:r>
            <a:r>
              <a:rPr lang="ru-RU" b="1" dirty="0"/>
              <a:t> </a:t>
            </a:r>
            <a:r>
              <a:rPr lang="ru-RU" b="1" dirty="0" err="1"/>
              <a:t>Володимирович</a:t>
            </a:r>
            <a:r>
              <a:rPr lang="ru-RU" b="1" dirty="0"/>
              <a:t> 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 Є. В. </a:t>
            </a:r>
            <a:r>
              <a:rPr lang="ru-RU" dirty="0" err="1"/>
              <a:t>Оппокова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розвивав</a:t>
            </a:r>
            <a:r>
              <a:rPr lang="ru-RU" dirty="0"/>
              <a:t> </a:t>
            </a:r>
            <a:r>
              <a:rPr lang="ru-RU" dirty="0" err="1"/>
              <a:t>гідрологічну</a:t>
            </a:r>
            <a:r>
              <a:rPr lang="ru-RU" dirty="0"/>
              <a:t> школу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154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21885-2923-9047-BD86-FE0DA070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197405"/>
            <a:ext cx="8246070" cy="73929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Сучасний стан гідрології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5650E-6E87-86B7-9AD1-3864DBB5E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/>
              <a:t>Сучасний етап розвитку гідрології</a:t>
            </a:r>
            <a:r>
              <a:rPr lang="uk-UA" sz="2000" dirty="0"/>
              <a:t> спрямований на дослідження водних ресурсів і водного балансу Землі та окремих регіонів, в тому числі і з урахуванням можливих кліматичних змін, прогнозування майбутнього стану водних ресурсів та на розв'язання проблем водозабезпечення посушливих регіонів, управління басейнами транскордонних річок. </a:t>
            </a:r>
          </a:p>
          <a:p>
            <a:pPr marL="0" indent="0" algn="just">
              <a:buNone/>
            </a:pPr>
            <a:r>
              <a:rPr lang="uk-UA" sz="2000" dirty="0"/>
              <a:t>Він характеризується автоматизацією гідрологічної мережі та регіональним узагальненням інформації про водний режим стосовно потреб різних галузей економіки.</a:t>
            </a:r>
          </a:p>
          <a:p>
            <a:pPr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9549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97571-89C0-455E-4732-DCFFDC06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uk-UA" b="1" dirty="0"/>
            </a:br>
            <a:r>
              <a:rPr lang="uk-UA" b="1" dirty="0"/>
              <a:t>Види водних об’єктів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D175B7-4AE3-3CF6-B2EF-A52D629CF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1.	</a:t>
            </a:r>
            <a:r>
              <a:rPr lang="uk-UA" sz="2400" b="1" dirty="0"/>
              <a:t>Водотоки</a:t>
            </a:r>
            <a:r>
              <a:rPr lang="uk-UA" sz="2400" dirty="0"/>
              <a:t> – водні об’єкти на земній поверхні з поступальним рухом води в руслах у напрямку похилу (річки, струмки, канали).</a:t>
            </a:r>
          </a:p>
          <a:p>
            <a:pPr algn="just"/>
            <a:r>
              <a:rPr lang="uk-UA" sz="2400" dirty="0"/>
              <a:t>2.	</a:t>
            </a:r>
            <a:r>
              <a:rPr lang="uk-UA" sz="2400" b="1" dirty="0"/>
              <a:t>Водойми</a:t>
            </a:r>
            <a:r>
              <a:rPr lang="uk-UA" sz="2400" dirty="0"/>
              <a:t> – водні об’єкти, які знаходяться в пониженнях земної поверхні і мають уповільнений рух води (океани, моря, озера, ставки, болота).</a:t>
            </a:r>
          </a:p>
          <a:p>
            <a:pPr algn="just"/>
            <a:r>
              <a:rPr lang="uk-UA" sz="2400" dirty="0"/>
              <a:t>3.	</a:t>
            </a:r>
            <a:r>
              <a:rPr lang="uk-UA" sz="2400" b="1" dirty="0"/>
              <a:t>Особливі водні об’єкти </a:t>
            </a:r>
            <a:r>
              <a:rPr lang="uk-UA" sz="2400" dirty="0"/>
              <a:t>– льодовики, підземні води. </a:t>
            </a:r>
          </a:p>
        </p:txBody>
      </p:sp>
    </p:spTree>
    <p:extLst>
      <p:ext uri="{BB962C8B-B14F-4D97-AF65-F5344CB8AC3E}">
        <p14:creationId xmlns:p14="http://schemas.microsoft.com/office/powerpoint/2010/main" val="216805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47840A-9254-F397-7F35-3E8BF13D6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91" t="20000" r="24702" b="15005"/>
          <a:stretch/>
        </p:blipFill>
        <p:spPr>
          <a:xfrm>
            <a:off x="907079" y="-20216"/>
            <a:ext cx="7482545" cy="5119633"/>
          </a:xfrm>
        </p:spPr>
      </p:pic>
    </p:spTree>
    <p:extLst>
      <p:ext uri="{BB962C8B-B14F-4D97-AF65-F5344CB8AC3E}">
        <p14:creationId xmlns:p14="http://schemas.microsoft.com/office/powerpoint/2010/main" val="368813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B39F9-9980-F5F9-72CB-B32EE673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739290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РОЗПОДІЛ ВОДИ НА ЗЕМЛІ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B1CD08-0B42-4C45-F53E-FA3CF9EBF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91" t="30000" r="24702" b="20004"/>
          <a:stretch/>
        </p:blipFill>
        <p:spPr>
          <a:xfrm>
            <a:off x="1052030" y="1350110"/>
            <a:ext cx="7039939" cy="3705230"/>
          </a:xfrm>
        </p:spPr>
      </p:pic>
    </p:spTree>
    <p:extLst>
      <p:ext uri="{BB962C8B-B14F-4D97-AF65-F5344CB8AC3E}">
        <p14:creationId xmlns:p14="http://schemas.microsoft.com/office/powerpoint/2010/main" val="34926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841</Words>
  <Application>Microsoft Office PowerPoint</Application>
  <PresentationFormat>Экран (16:9)</PresentationFormat>
  <Paragraphs>71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Georgia</vt:lpstr>
      <vt:lpstr>Symbol</vt:lpstr>
      <vt:lpstr>Office Theme</vt:lpstr>
      <vt:lpstr>Тема Office</vt:lpstr>
      <vt:lpstr> ВСТУП  ДО НАВЧАЛЬНОЇ ДИСЦИПЛІНИ ГІДРОЛОГІЯ З ОСНОВАМИ ГІДРОБІОЛОГІЇ</vt:lpstr>
      <vt:lpstr>Гідроло́гія (грец. Yδρoλoγια, від дав.-гр. Yδωρ — вода + λoγoς — слово, вчення) (рос. гидрология, англ. hydrology, нім. Hydrologie) — наука, що вивчає природні води в межах гідросфери Землі, явища і процеси, які в них відбуваються. Гідрологія належить до комплексу наук, які вивчають фізичні і географічні властивості Землі, зокрема її гідросфери.  Об'єктом вивчення гідрології є водні об'єкти — океани, моря, річки, озера, водосховища, болота і скупчення вологи у вигляді снігового покриву, льодовиків, ґрунтових і підземних вод.</vt:lpstr>
      <vt:lpstr>Презентация PowerPoint</vt:lpstr>
      <vt:lpstr>З історії гідрологічних досліджень в Україні</vt:lpstr>
      <vt:lpstr>З історії гідрологічних досліджень в Україні</vt:lpstr>
      <vt:lpstr>Сучасний стан гідрології </vt:lpstr>
      <vt:lpstr> Види водних об’єктів  </vt:lpstr>
      <vt:lpstr>Презентация PowerPoint</vt:lpstr>
      <vt:lpstr>РОЗПОДІЛ ВОДИ НА ЗЕМЛІ</vt:lpstr>
      <vt:lpstr>Презентация PowerPoint</vt:lpstr>
      <vt:lpstr>СВІТОВІ ЗАПАСИ ПРІСНОЇ ВОДИ НА ЗЕМЛІ</vt:lpstr>
      <vt:lpstr>Презентация PowerPoint</vt:lpstr>
      <vt:lpstr>Презентация PowerPoint</vt:lpstr>
      <vt:lpstr>Презентация PowerPoint</vt:lpstr>
      <vt:lpstr>Кругообіг води на Землі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Oksana</cp:lastModifiedBy>
  <cp:revision>209</cp:revision>
  <dcterms:created xsi:type="dcterms:W3CDTF">2013-08-21T19:17:07Z</dcterms:created>
  <dcterms:modified xsi:type="dcterms:W3CDTF">2024-09-12T18:04:45Z</dcterms:modified>
</cp:coreProperties>
</file>