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63" r:id="rId4"/>
    <p:sldId id="264" r:id="rId5"/>
    <p:sldId id="281" r:id="rId6"/>
    <p:sldId id="282" r:id="rId7"/>
    <p:sldId id="265" r:id="rId8"/>
    <p:sldId id="283" r:id="rId9"/>
    <p:sldId id="266" r:id="rId10"/>
    <p:sldId id="257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8" r:id="rId20"/>
    <p:sldId id="275" r:id="rId21"/>
    <p:sldId id="284" r:id="rId22"/>
    <p:sldId id="276" r:id="rId23"/>
    <p:sldId id="277" r:id="rId24"/>
    <p:sldId id="280" r:id="rId25"/>
    <p:sldId id="278" r:id="rId26"/>
    <p:sldId id="279" r:id="rId27"/>
    <p:sldId id="260" r:id="rId28"/>
    <p:sldId id="261" r:id="rId29"/>
    <p:sldId id="25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744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24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64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29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814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259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8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33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494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047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425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3AA86AB-1F04-478C-ADDE-FCE971473EF9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6FEABCF-1C3E-4A4A-B68A-B6B6FBE0CB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93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BDFE-F749-02F3-80E2-C2EE17597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24" y="-945792"/>
            <a:ext cx="10782300" cy="3352800"/>
          </a:xfrm>
        </p:spPr>
        <p:txBody>
          <a:bodyPr/>
          <a:lstStyle/>
          <a:p>
            <a:pPr algn="ctr"/>
            <a:r>
              <a:rPr lang="ru-RU" sz="6000" b="1" dirty="0"/>
              <a:t>ВОДОСХОВИЩА Й ОСОБЛИВОСТІ ЇХ ГІДРОЛОГІЧНОГО РЕЖИМУ</a:t>
            </a:r>
            <a:endParaRPr lang="uk-UA" sz="6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5B3F19-5700-B518-E21A-22EFF65D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21" y="2680727"/>
            <a:ext cx="6372958" cy="35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5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6C645-D7B6-6F52-9B46-3CB6E220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4" y="1770802"/>
            <a:ext cx="5333999" cy="16581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Картосхема каскаду </a:t>
            </a:r>
            <a:r>
              <a:rPr lang="ru-RU" sz="3600" b="1" dirty="0" err="1"/>
              <a:t>водосховищ</a:t>
            </a:r>
            <a:r>
              <a:rPr lang="ru-RU" sz="3600" b="1" dirty="0"/>
              <a:t> на </a:t>
            </a:r>
            <a:r>
              <a:rPr lang="ru-RU" sz="3600" b="1" dirty="0" err="1"/>
              <a:t>Дніпрі</a:t>
            </a:r>
            <a:r>
              <a:rPr lang="ru-RU" sz="3600" b="1" dirty="0"/>
              <a:t>, </a:t>
            </a:r>
            <a:r>
              <a:rPr lang="ru-RU" sz="3600" b="1" dirty="0" err="1"/>
              <a:t>Україна</a:t>
            </a:r>
            <a:endParaRPr lang="uk-UA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B06089-8452-E9B1-88E7-774719C93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1" t="12288" r="34577" b="14240"/>
          <a:stretch/>
        </p:blipFill>
        <p:spPr>
          <a:xfrm>
            <a:off x="863024" y="0"/>
            <a:ext cx="4881284" cy="69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39914E-1D69-84D6-95EB-5B010B837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6" t="15319" r="25706" b="15223"/>
          <a:stretch/>
        </p:blipFill>
        <p:spPr>
          <a:xfrm>
            <a:off x="1561513" y="80194"/>
            <a:ext cx="8750105" cy="6697611"/>
          </a:xfrm>
        </p:spPr>
      </p:pic>
    </p:spTree>
    <p:extLst>
      <p:ext uri="{BB962C8B-B14F-4D97-AF65-F5344CB8AC3E}">
        <p14:creationId xmlns:p14="http://schemas.microsoft.com/office/powerpoint/2010/main" val="165221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96A936-20F2-AB5E-22E7-B36ED7BCE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05" t="15693" r="25286" b="15222"/>
          <a:stretch/>
        </p:blipFill>
        <p:spPr>
          <a:xfrm>
            <a:off x="1547447" y="0"/>
            <a:ext cx="8679766" cy="6635359"/>
          </a:xfrm>
        </p:spPr>
      </p:pic>
    </p:spTree>
    <p:extLst>
      <p:ext uri="{BB962C8B-B14F-4D97-AF65-F5344CB8AC3E}">
        <p14:creationId xmlns:p14="http://schemas.microsoft.com/office/powerpoint/2010/main" val="2724006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28C128-29F5-385B-CD50-028C0F8F0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26" t="16066" r="25286" b="16342"/>
          <a:stretch/>
        </p:blipFill>
        <p:spPr>
          <a:xfrm>
            <a:off x="1181686" y="0"/>
            <a:ext cx="9129932" cy="6885490"/>
          </a:xfrm>
        </p:spPr>
      </p:pic>
    </p:spTree>
    <p:extLst>
      <p:ext uri="{BB962C8B-B14F-4D97-AF65-F5344CB8AC3E}">
        <p14:creationId xmlns:p14="http://schemas.microsoft.com/office/powerpoint/2010/main" val="179278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9C2EAD-013F-E619-8C9C-D5E0FA677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86" t="15319" r="25076" b="15223"/>
          <a:stretch/>
        </p:blipFill>
        <p:spPr>
          <a:xfrm>
            <a:off x="1463040" y="70151"/>
            <a:ext cx="8848579" cy="6717697"/>
          </a:xfrm>
        </p:spPr>
      </p:pic>
    </p:spTree>
    <p:extLst>
      <p:ext uri="{BB962C8B-B14F-4D97-AF65-F5344CB8AC3E}">
        <p14:creationId xmlns:p14="http://schemas.microsoft.com/office/powerpoint/2010/main" val="28861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CFE99C-026A-B492-BABD-A5B77F64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06" t="15693" r="25706" b="14849"/>
          <a:stretch/>
        </p:blipFill>
        <p:spPr>
          <a:xfrm>
            <a:off x="1434904" y="0"/>
            <a:ext cx="8876713" cy="6879454"/>
          </a:xfrm>
        </p:spPr>
      </p:pic>
    </p:spTree>
    <p:extLst>
      <p:ext uri="{BB962C8B-B14F-4D97-AF65-F5344CB8AC3E}">
        <p14:creationId xmlns:p14="http://schemas.microsoft.com/office/powerpoint/2010/main" val="25646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9750C9-9C7C-1DBB-7535-F5980A7FD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6" t="16066" r="25916" b="15969"/>
          <a:stretch/>
        </p:blipFill>
        <p:spPr>
          <a:xfrm>
            <a:off x="1505243" y="91062"/>
            <a:ext cx="8876714" cy="6675876"/>
          </a:xfrm>
        </p:spPr>
      </p:pic>
    </p:spTree>
    <p:extLst>
      <p:ext uri="{BB962C8B-B14F-4D97-AF65-F5344CB8AC3E}">
        <p14:creationId xmlns:p14="http://schemas.microsoft.com/office/powerpoint/2010/main" val="216148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798054-E890-6483-4B3B-F7DB2A63A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6" t="16066" r="25076" b="15222"/>
          <a:stretch/>
        </p:blipFill>
        <p:spPr>
          <a:xfrm>
            <a:off x="0" y="249903"/>
            <a:ext cx="7019778" cy="525056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749465-1533-C3CC-245B-3BB9F8CB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778" y="2293034"/>
            <a:ext cx="5027587" cy="30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4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6B37CF-DB05-F7CD-8B29-5FC5E8EEA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6" t="15693" r="26125" b="14849"/>
          <a:stretch/>
        </p:blipFill>
        <p:spPr>
          <a:xfrm>
            <a:off x="2082018" y="191665"/>
            <a:ext cx="8637563" cy="6666335"/>
          </a:xfrm>
        </p:spPr>
      </p:pic>
    </p:spTree>
    <p:extLst>
      <p:ext uri="{BB962C8B-B14F-4D97-AF65-F5344CB8AC3E}">
        <p14:creationId xmlns:p14="http://schemas.microsoft.com/office/powerpoint/2010/main" val="352986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EFA1E9-1CDE-6D7F-E3E8-D1C77D4D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69" t="21294" r="34313" b="19330"/>
          <a:stretch/>
        </p:blipFill>
        <p:spPr>
          <a:xfrm>
            <a:off x="1519310" y="1000349"/>
            <a:ext cx="8789389" cy="511909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00F60F-F0D5-4CEE-08DF-4935AF1F3CC3}"/>
              </a:ext>
            </a:extLst>
          </p:cNvPr>
          <p:cNvSpPr txBox="1"/>
          <p:nvPr/>
        </p:nvSpPr>
        <p:spPr>
          <a:xfrm>
            <a:off x="3046828" y="260830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Каховське водосховище</a:t>
            </a:r>
          </a:p>
        </p:txBody>
      </p:sp>
    </p:spTree>
    <p:extLst>
      <p:ext uri="{BB962C8B-B14F-4D97-AF65-F5344CB8AC3E}">
        <p14:creationId xmlns:p14="http://schemas.microsoft.com/office/powerpoint/2010/main" val="222935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0051-9E8B-25D0-C370-DD1CED3D5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47" y="337625"/>
            <a:ext cx="10753725" cy="3766185"/>
          </a:xfrm>
        </p:spPr>
        <p:txBody>
          <a:bodyPr/>
          <a:lstStyle/>
          <a:p>
            <a:pPr algn="just"/>
            <a:r>
              <a:rPr lang="uk-UA" dirty="0"/>
              <a:t>Водні ресурси є </a:t>
            </a:r>
            <a:r>
              <a:rPr lang="uk-UA" dirty="0" err="1"/>
              <a:t>життєво</a:t>
            </a:r>
            <a:r>
              <a:rPr lang="uk-UA" dirty="0"/>
              <a:t> важливим компонентом для існування людини та розвитку господарської діяльності. На жаль, їх розподіл на земній поверхні є нерівномірним, і далеко не завжди ці ресурси доступні для використання в необхідній кількості та якості. Саме тому людство створює штучні водоймища, зокрема водосховища, які відіграють надзвичайно важливу роль у забезпеченні різних галузей економіки. </a:t>
            </a:r>
          </a:p>
          <a:p>
            <a:pPr algn="just"/>
            <a:r>
              <a:rPr lang="uk-UA" dirty="0"/>
              <a:t>В Україні водосховища є невід’ємною частиною водного господарства, вони забезпечують населення водою, сприяють виробництву електроенергії, покращують умови судноплавства та виконують багато інших функцій. У цій статті ми розглянемо, що таке водосховище та найбільші водосховища України та їхню значущість для господарської діяльності.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DE44CD-55F6-8B88-8E05-97CB2FA5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969" y="3926057"/>
            <a:ext cx="6218213" cy="31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B9D2-70A4-6DC9-B3FC-B9C02F80F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619" y="353482"/>
            <a:ext cx="10772775" cy="1658198"/>
          </a:xfrm>
        </p:spPr>
        <p:txBody>
          <a:bodyPr/>
          <a:lstStyle/>
          <a:p>
            <a:r>
              <a:rPr lang="uk-UA" b="1" dirty="0"/>
              <a:t>Типи водосховищ</a:t>
            </a:r>
            <a:br>
              <a:rPr lang="uk-UA" b="1" dirty="0"/>
            </a:b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1F94CF-2D52-46E3-A013-44E7D6655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За географічним положенням водосховища поділяють на: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 </a:t>
            </a:r>
            <a:r>
              <a:rPr lang="uk-UA" sz="3200" b="1" dirty="0">
                <a:solidFill>
                  <a:srgbClr val="0070C0"/>
                </a:solidFill>
              </a:rPr>
              <a:t>гірські, передгірні, рівнинні й приморські.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Їхнє положення в системі форм рельєфу визначає величину підпору води у водосховищі стосовно рівня води в річці.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3125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91265A-7FC8-D56F-4DEB-DE52D96D6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548640"/>
            <a:ext cx="10753725" cy="3766185"/>
          </a:xfrm>
        </p:spPr>
        <p:txBody>
          <a:bodyPr>
            <a:noAutofit/>
          </a:bodyPr>
          <a:lstStyle/>
          <a:p>
            <a:pPr algn="just"/>
            <a:r>
              <a:rPr lang="uk-UA" b="1" dirty="0"/>
              <a:t>Гірські й передгірні водосховища </a:t>
            </a:r>
            <a:r>
              <a:rPr lang="uk-UA" dirty="0"/>
              <a:t>невеликі за площею та обсягом, висота підпору води — кілька десятків метрів. Призначені ці водойми для акумуляції прісних вод (Крим) або ж для боротьби з повенями (Карпати).</a:t>
            </a:r>
          </a:p>
          <a:p>
            <a:pPr algn="just"/>
            <a:endParaRPr lang="uk-UA" dirty="0"/>
          </a:p>
          <a:p>
            <a:pPr algn="just"/>
            <a:r>
              <a:rPr lang="uk-UA" b="1" dirty="0"/>
              <a:t>Рівнинні. </a:t>
            </a:r>
            <a:r>
              <a:rPr lang="uk-UA" dirty="0"/>
              <a:t>Переважна більшість водосховищ збудована на рівнинних річках, де висота підпору рівня води становить до 50 м. Саме до таких належать водосховища Дніпровського каскаду, Дністровське, </a:t>
            </a:r>
            <a:r>
              <a:rPr lang="uk-UA" dirty="0" err="1"/>
              <a:t>Червонооскільське</a:t>
            </a:r>
            <a:r>
              <a:rPr lang="uk-UA" dirty="0"/>
              <a:t>, Інгулецьке, </a:t>
            </a:r>
            <a:r>
              <a:rPr lang="uk-UA" dirty="0" err="1"/>
              <a:t>Ташлицьке</a:t>
            </a:r>
            <a:r>
              <a:rPr lang="uk-UA" dirty="0"/>
              <a:t> та інші водосховища України. Рівнинні водосховища відзначаються великими площами підтоплення і затоплення прилеглих територій, які можуть в кілька разів перевищувати площі новоутворених водойм.</a:t>
            </a:r>
          </a:p>
          <a:p>
            <a:pPr algn="just"/>
            <a:r>
              <a:rPr lang="uk-UA" b="1" dirty="0"/>
              <a:t>Приморські водосховища </a:t>
            </a:r>
            <a:r>
              <a:rPr lang="uk-UA" dirty="0"/>
              <a:t>будують у приморських гирлах річок, які утворюють лимани чи глибокі затоки. Висота підпору на таких водосховищах здебільшого не перевищує 10 м. У низці країн створені нечисленні морські водосховища в затоках і естуаріях, відокремлені від морів і океанів греблями припливних ГЕС.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00611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23264-1369-40A6-204A-76998343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2" y="443262"/>
            <a:ext cx="10772775" cy="165819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За способом утворення (заповнення водою) водосховища поділяють на: </a:t>
            </a:r>
            <a:br>
              <a:rPr lang="uk-UA" dirty="0"/>
            </a:br>
            <a:r>
              <a:rPr lang="uk-UA" b="1" dirty="0"/>
              <a:t>загатні і наливні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0CED4-FBB7-58F8-5AEF-10C33876D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70" y="2439085"/>
            <a:ext cx="11140881" cy="3766185"/>
          </a:xfrm>
        </p:spPr>
        <p:txBody>
          <a:bodyPr>
            <a:noAutofit/>
          </a:bodyPr>
          <a:lstStyle/>
          <a:p>
            <a:pPr algn="just"/>
            <a:r>
              <a:rPr lang="uk-UA" sz="3200" b="1" dirty="0"/>
              <a:t>Загатні</a:t>
            </a:r>
            <a:r>
              <a:rPr lang="uk-UA" sz="3200" dirty="0"/>
              <a:t> утворюються, коли загачується водотік і створюється підпір води. До цього типу належать майже всі водосховища, збудовані на річках України. </a:t>
            </a:r>
          </a:p>
          <a:p>
            <a:pPr algn="just"/>
            <a:r>
              <a:rPr lang="uk-UA" sz="3200" b="1" dirty="0"/>
              <a:t>Наливні </a:t>
            </a:r>
            <a:r>
              <a:rPr lang="uk-UA" sz="3200" dirty="0"/>
              <a:t>водосховища створюють у місцях потреби у воді: у посушливих районах, де природні водні об'єкти відсутні чи дуже засолені, або ж на підвищеннях рельєфу, де необхідно улаштувати штучні резервуари води (водосховища </a:t>
            </a:r>
            <a:r>
              <a:rPr lang="uk-UA" sz="3200" dirty="0" err="1"/>
              <a:t>гідроакумулювальних</a:t>
            </a:r>
            <a:r>
              <a:rPr lang="uk-UA" sz="3200" dirty="0"/>
              <a:t> станцій, протипожежні, питні закриті водойми). Улоговини цих водосховищ штучні, а воду до них подають закритими водоводами.</a:t>
            </a:r>
          </a:p>
        </p:txBody>
      </p:sp>
    </p:spTree>
    <p:extLst>
      <p:ext uri="{BB962C8B-B14F-4D97-AF65-F5344CB8AC3E}">
        <p14:creationId xmlns:p14="http://schemas.microsoft.com/office/powerpoint/2010/main" val="14595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FAD50-B45A-5243-8195-08A7CBBB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За морфологією ложа виділяють долинні (руслові) та улоговинні водосховища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30868C-4F79-8A57-0493-6C441379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2157731"/>
            <a:ext cx="10753725" cy="3766185"/>
          </a:xfrm>
        </p:spPr>
        <p:txBody>
          <a:bodyPr>
            <a:normAutofit/>
          </a:bodyPr>
          <a:lstStyle/>
          <a:p>
            <a:r>
              <a:rPr lang="uk-UA" sz="3200" b="1" dirty="0"/>
              <a:t>Долинні</a:t>
            </a:r>
            <a:r>
              <a:rPr lang="uk-UA" sz="3200" dirty="0"/>
              <a:t> утворюються в річкових долинах за рахунок загати русла водотоку. Дно в таких водоймах похиле до загати, у цьому ж напрямку зростають глибини води, швидкість течії. </a:t>
            </a:r>
          </a:p>
          <a:p>
            <a:r>
              <a:rPr lang="uk-UA" sz="3200" b="1" dirty="0"/>
              <a:t>Улоговинні</a:t>
            </a:r>
            <a:r>
              <a:rPr lang="uk-UA" sz="3200" dirty="0"/>
              <a:t> водосховища утворюються при підпорі води в озері (озерні), або ж розташовані в ізольованих западинах, кар'єрах, морських затоках тощо.</a:t>
            </a:r>
          </a:p>
        </p:txBody>
      </p:sp>
    </p:spTree>
    <p:extLst>
      <p:ext uri="{BB962C8B-B14F-4D97-AF65-F5344CB8AC3E}">
        <p14:creationId xmlns:p14="http://schemas.microsoft.com/office/powerpoint/2010/main" val="369935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E8141-5AEE-7CD6-D65F-F9C3BF65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6" y="451123"/>
            <a:ext cx="5438776" cy="165819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Найбільшим</a:t>
            </a:r>
            <a:r>
              <a:rPr lang="ru-RU" sz="2800" dirty="0"/>
              <a:t> у </a:t>
            </a:r>
            <a:r>
              <a:rPr lang="ru-RU" sz="2800" dirty="0" err="1"/>
              <a:t>світі</a:t>
            </a:r>
            <a:r>
              <a:rPr lang="ru-RU" sz="2800" dirty="0"/>
              <a:t> </a:t>
            </a:r>
            <a:r>
              <a:rPr lang="ru-RU" sz="2800" dirty="0" err="1"/>
              <a:t>долинним</a:t>
            </a:r>
            <a:r>
              <a:rPr lang="ru-RU" sz="2800" dirty="0"/>
              <a:t> </a:t>
            </a:r>
            <a:r>
              <a:rPr lang="ru-RU" sz="2800" dirty="0" err="1"/>
              <a:t>водосховищем</a:t>
            </a:r>
            <a:r>
              <a:rPr lang="ru-RU" sz="2800" dirty="0"/>
              <a:t> за </a:t>
            </a:r>
            <a:r>
              <a:rPr lang="ru-RU" sz="2800" dirty="0" err="1"/>
              <a:t>площею</a:t>
            </a:r>
            <a:r>
              <a:rPr lang="ru-RU" sz="2800" dirty="0"/>
              <a:t> водного </a:t>
            </a:r>
            <a:r>
              <a:rPr lang="ru-RU" sz="2800" dirty="0" err="1"/>
              <a:t>дзеркала</a:t>
            </a:r>
            <a:r>
              <a:rPr lang="ru-RU" sz="2800" dirty="0"/>
              <a:t> є Вольта (8 482 км²) на р. Вольта (Гана, Африка)</a:t>
            </a:r>
            <a:endParaRPr lang="uk-UA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7DD2EC7-E92C-A090-6042-8932A80BA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04" y="2605978"/>
            <a:ext cx="5143500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E667-46AE-1685-D27A-052C5E7D74E1}"/>
              </a:ext>
            </a:extLst>
          </p:cNvPr>
          <p:cNvSpPr txBox="1"/>
          <p:nvPr/>
        </p:nvSpPr>
        <p:spPr>
          <a:xfrm>
            <a:off x="5975252" y="451123"/>
            <a:ext cx="60983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70C0"/>
                </a:solidFill>
              </a:rPr>
              <a:t>Найбільшим</a:t>
            </a:r>
            <a:r>
              <a:rPr lang="ru-RU" sz="2800" dirty="0">
                <a:solidFill>
                  <a:srgbClr val="0070C0"/>
                </a:solidFill>
              </a:rPr>
              <a:t> у </a:t>
            </a:r>
            <a:r>
              <a:rPr lang="ru-RU" sz="2800" dirty="0" err="1">
                <a:solidFill>
                  <a:srgbClr val="0070C0"/>
                </a:solidFill>
              </a:rPr>
              <a:t>світі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долинним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водосховищем</a:t>
            </a:r>
            <a:r>
              <a:rPr lang="ru-RU" sz="2800" dirty="0">
                <a:solidFill>
                  <a:srgbClr val="0070C0"/>
                </a:solidFill>
              </a:rPr>
              <a:t> за </a:t>
            </a:r>
            <a:r>
              <a:rPr lang="ru-RU" sz="2800" dirty="0" err="1">
                <a:solidFill>
                  <a:srgbClr val="0070C0"/>
                </a:solidFill>
              </a:rPr>
              <a:t>повним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об’ємом</a:t>
            </a:r>
            <a:r>
              <a:rPr lang="ru-RU" sz="2800" dirty="0">
                <a:solidFill>
                  <a:srgbClr val="0070C0"/>
                </a:solidFill>
              </a:rPr>
              <a:t> води є </a:t>
            </a:r>
            <a:r>
              <a:rPr lang="ru-RU" sz="2800" dirty="0" err="1">
                <a:solidFill>
                  <a:srgbClr val="0070C0"/>
                </a:solidFill>
              </a:rPr>
              <a:t>Кариба</a:t>
            </a:r>
            <a:r>
              <a:rPr lang="ru-RU" sz="2800" dirty="0">
                <a:solidFill>
                  <a:srgbClr val="0070C0"/>
                </a:solidFill>
              </a:rPr>
              <a:t> (180 км³) на р. </a:t>
            </a:r>
            <a:r>
              <a:rPr lang="ru-RU" sz="2800" dirty="0" err="1">
                <a:solidFill>
                  <a:srgbClr val="0070C0"/>
                </a:solidFill>
              </a:rPr>
              <a:t>Замбезі</a:t>
            </a:r>
            <a:r>
              <a:rPr lang="ru-RU" sz="2800" dirty="0">
                <a:solidFill>
                  <a:srgbClr val="0070C0"/>
                </a:solidFill>
              </a:rPr>
              <a:t> (</a:t>
            </a:r>
            <a:r>
              <a:rPr lang="ru-RU" sz="2800" dirty="0" err="1">
                <a:solidFill>
                  <a:srgbClr val="0070C0"/>
                </a:solidFill>
              </a:rPr>
              <a:t>Зімбабве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dirty="0" err="1">
                <a:solidFill>
                  <a:srgbClr val="0070C0"/>
                </a:solidFill>
              </a:rPr>
              <a:t>Замбія</a:t>
            </a:r>
            <a:r>
              <a:rPr lang="ru-RU" sz="2800" dirty="0">
                <a:solidFill>
                  <a:srgbClr val="0070C0"/>
                </a:solidFill>
              </a:rPr>
              <a:t>, Африка)</a:t>
            </a:r>
            <a:endParaRPr lang="uk-UA" sz="2800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5DA10E-F13A-0EE3-1271-F6D8FEFD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90" y="2605978"/>
            <a:ext cx="5143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34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8BEE0-73DE-CCCA-ECA8-D3232275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За господарським призначенням водосховища поділяють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7B36F-0C0C-6DDB-3819-595D48EF6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uk-UA" sz="3600" dirty="0"/>
              <a:t>на ті, що використовують для водопостачання (господарсько-побутового, промислового, до цієї групи входять і водосховища-охолоджувачі великих теплових і атомних електростанцій), гідроенергетичні, іригаційні, транспортні (поряд із каналами в складі судноплавних шляхів), протипаводкові, рекреаційні, рибогосподарські. </a:t>
            </a:r>
          </a:p>
          <a:p>
            <a:pPr algn="just"/>
            <a:r>
              <a:rPr lang="uk-UA" sz="3600" dirty="0"/>
              <a:t>Більшість водосховищ стають водоймами комплексного використання для кількох галузей економіки.</a:t>
            </a:r>
          </a:p>
        </p:txBody>
      </p:sp>
    </p:spTree>
    <p:extLst>
      <p:ext uri="{BB962C8B-B14F-4D97-AF65-F5344CB8AC3E}">
        <p14:creationId xmlns:p14="http://schemas.microsoft.com/office/powerpoint/2010/main" val="254421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84746-9973-9494-6B6D-FC8158E48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0EFE5-2359-2588-F16F-9D33EDC67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45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4ACA77-AADE-5BF0-2314-7700E8161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43059"/>
            <a:ext cx="4711700" cy="3777622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Джерелом господарсько-питного водопостачання Житомира є водозабір «Відсічне» (</a:t>
            </a:r>
            <a:r>
              <a:rPr lang="uk-UA" sz="2400" dirty="0" err="1"/>
              <a:t>р.Тетерів</a:t>
            </a:r>
            <a:r>
              <a:rPr lang="uk-UA" sz="2400" dirty="0"/>
              <a:t>). Це єдине джерело водопостачання в місті.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85CB6-6F17-99A9-73AB-0077DE36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49" y="2456026"/>
            <a:ext cx="4333250" cy="4050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F9F638-CF23-C3C6-3A88-8650D364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1" y="2180492"/>
            <a:ext cx="6136986" cy="3452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C92DA-F84C-AAA3-4BA1-215A6A481C56}"/>
              </a:ext>
            </a:extLst>
          </p:cNvPr>
          <p:cNvSpPr txBox="1"/>
          <p:nvPr/>
        </p:nvSpPr>
        <p:spPr>
          <a:xfrm>
            <a:off x="7658099" y="471400"/>
            <a:ext cx="43332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Для </a:t>
            </a:r>
            <a:r>
              <a:rPr lang="ru-RU" sz="2400" dirty="0" err="1"/>
              <a:t>накопичення</a:t>
            </a:r>
            <a:r>
              <a:rPr lang="ru-RU" sz="2400" dirty="0"/>
              <a:t> запасу води та для </a:t>
            </a:r>
            <a:r>
              <a:rPr lang="ru-RU" sz="2400" dirty="0" err="1"/>
              <a:t>регулювання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 води у </a:t>
            </a:r>
            <a:r>
              <a:rPr lang="ru-RU" sz="2400" dirty="0" err="1"/>
              <a:t>водозаборі</a:t>
            </a:r>
            <a:r>
              <a:rPr lang="ru-RU" sz="2400" dirty="0"/>
              <a:t> </a:t>
            </a:r>
            <a:r>
              <a:rPr lang="ru-RU" sz="2400" dirty="0" err="1"/>
              <a:t>існує</a:t>
            </a:r>
            <a:r>
              <a:rPr lang="ru-RU" sz="2400" dirty="0"/>
              <a:t> </a:t>
            </a:r>
            <a:r>
              <a:rPr lang="ru-RU" sz="2400" dirty="0" err="1"/>
              <a:t>водосховище</a:t>
            </a:r>
            <a:r>
              <a:rPr lang="ru-RU" sz="2400" dirty="0"/>
              <a:t> «</a:t>
            </a:r>
            <a:r>
              <a:rPr lang="ru-RU" sz="2400" dirty="0" err="1"/>
              <a:t>Дениші</a:t>
            </a:r>
            <a:r>
              <a:rPr lang="ru-RU" sz="24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69011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B3A92-AC1D-E25F-F428-D14362E9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-126350"/>
            <a:ext cx="10772775" cy="1658198"/>
          </a:xfrm>
        </p:spPr>
        <p:txBody>
          <a:bodyPr/>
          <a:lstStyle/>
          <a:p>
            <a:pPr algn="ctr"/>
            <a:r>
              <a:rPr lang="uk-UA" dirty="0"/>
              <a:t>Іршанське водосховище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DA380-EA9C-1180-170A-7A101E56C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17"/>
          <a:stretch/>
        </p:blipFill>
        <p:spPr>
          <a:xfrm>
            <a:off x="315935" y="956602"/>
            <a:ext cx="6928926" cy="3355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A4E2CE-0BB1-ABAA-D2BC-EA08421D5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80" y="3164648"/>
            <a:ext cx="5469920" cy="37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52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B3CBAB-CADC-E16E-E148-076CA8A22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0" t="28913" r="2501" b="30247"/>
          <a:stretch/>
        </p:blipFill>
        <p:spPr>
          <a:xfrm>
            <a:off x="0" y="1698674"/>
            <a:ext cx="12173153" cy="3460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F38D4-4926-1D25-6730-B5974EE31914}"/>
              </a:ext>
            </a:extLst>
          </p:cNvPr>
          <p:cNvSpPr txBox="1"/>
          <p:nvPr/>
        </p:nvSpPr>
        <p:spPr>
          <a:xfrm>
            <a:off x="2050365" y="499795"/>
            <a:ext cx="85848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Наявність</a:t>
            </a:r>
            <a:r>
              <a:rPr lang="ru-RU" sz="2800" b="1" dirty="0"/>
              <a:t> </a:t>
            </a:r>
            <a:r>
              <a:rPr lang="ru-RU" sz="2800" b="1" dirty="0" err="1"/>
              <a:t>водосховищ</a:t>
            </a:r>
            <a:r>
              <a:rPr lang="ru-RU" sz="2800" b="1" dirty="0"/>
              <a:t> (</a:t>
            </a:r>
            <a:r>
              <a:rPr lang="ru-RU" sz="2800" b="1" dirty="0" err="1"/>
              <a:t>вдсх</a:t>
            </a:r>
            <a:r>
              <a:rPr lang="ru-RU" sz="2800" b="1" dirty="0"/>
              <a:t>) </a:t>
            </a:r>
            <a:r>
              <a:rPr lang="ru-RU" sz="2800" b="1" dirty="0" err="1"/>
              <a:t>об'ємом</a:t>
            </a:r>
            <a:r>
              <a:rPr lang="ru-RU" sz="2800" b="1" dirty="0"/>
              <a:t> </a:t>
            </a:r>
            <a:r>
              <a:rPr lang="ru-RU" sz="2800" b="1" dirty="0" err="1"/>
              <a:t>понад</a:t>
            </a:r>
            <a:r>
              <a:rPr lang="ru-RU" sz="2800" b="1" dirty="0"/>
              <a:t> 10 млн м³ на </a:t>
            </a:r>
            <a:r>
              <a:rPr lang="ru-RU" sz="2800" b="1" dirty="0" err="1"/>
              <a:t>території</a:t>
            </a:r>
            <a:r>
              <a:rPr lang="ru-RU" sz="2800" b="1" dirty="0"/>
              <a:t> </a:t>
            </a:r>
            <a:r>
              <a:rPr lang="ru-RU" sz="2800" b="1" dirty="0" err="1"/>
              <a:t>Житомирської</a:t>
            </a:r>
            <a:r>
              <a:rPr lang="ru-RU" sz="2800" b="1" dirty="0"/>
              <a:t> </a:t>
            </a:r>
            <a:r>
              <a:rPr lang="ru-RU" sz="2800" b="1" dirty="0" err="1"/>
              <a:t>області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605115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433D6-90CF-CF6D-0D78-C2294CD0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7" y="-107957"/>
            <a:ext cx="10772775" cy="1658198"/>
          </a:xfrm>
        </p:spPr>
        <p:txBody>
          <a:bodyPr/>
          <a:lstStyle/>
          <a:p>
            <a:r>
              <a:rPr lang="uk-UA" dirty="0"/>
              <a:t>Що таке водосховище?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5AF17-988B-BC07-E908-655F836A4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97" y="979307"/>
            <a:ext cx="10753725" cy="3766185"/>
          </a:xfrm>
        </p:spPr>
        <p:txBody>
          <a:bodyPr/>
          <a:lstStyle/>
          <a:p>
            <a:pPr algn="just"/>
            <a:r>
              <a:rPr lang="uk-UA" b="1" dirty="0"/>
              <a:t>Водосховище</a:t>
            </a:r>
            <a:r>
              <a:rPr lang="uk-UA" dirty="0"/>
              <a:t> – це штучно створена водойма, призначена для зберігання води. </a:t>
            </a:r>
          </a:p>
          <a:p>
            <a:pPr algn="just"/>
            <a:r>
              <a:rPr lang="ru-RU" b="1" dirty="0" err="1"/>
              <a:t>Водосховище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штучна</a:t>
            </a:r>
            <a:r>
              <a:rPr lang="ru-RU" dirty="0"/>
              <a:t> </a:t>
            </a:r>
            <a:r>
              <a:rPr lang="ru-RU" dirty="0" err="1"/>
              <a:t>водойма</a:t>
            </a:r>
            <a:r>
              <a:rPr lang="ru-RU" dirty="0"/>
              <a:t>, створена для </a:t>
            </a:r>
            <a:r>
              <a:rPr lang="ru-RU" dirty="0" err="1"/>
              <a:t>накопичення</a:t>
            </a:r>
            <a:r>
              <a:rPr lang="ru-RU" dirty="0"/>
              <a:t>, </a:t>
            </a:r>
            <a:r>
              <a:rPr lang="ru-RU" dirty="0" err="1"/>
              <a:t>зберігання</a:t>
            </a:r>
            <a:r>
              <a:rPr lang="ru-RU" dirty="0"/>
              <a:t> та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води, </a:t>
            </a:r>
            <a:r>
              <a:rPr lang="ru-RU" dirty="0" err="1"/>
              <a:t>регулювання</a:t>
            </a:r>
            <a:r>
              <a:rPr lang="ru-RU" dirty="0"/>
              <a:t> стоку </a:t>
            </a:r>
            <a:r>
              <a:rPr lang="ru-RU" dirty="0" err="1"/>
              <a:t>річки</a:t>
            </a:r>
            <a:r>
              <a:rPr lang="ru-RU" dirty="0"/>
              <a:t>. </a:t>
            </a:r>
            <a:endParaRPr lang="uk-UA" dirty="0"/>
          </a:p>
          <a:p>
            <a:pPr algn="just"/>
            <a:r>
              <a:rPr lang="uk-UA" b="1" i="1" dirty="0"/>
              <a:t>Але для чого потрібно накопичувати і використовувати цю воду? </a:t>
            </a:r>
          </a:p>
          <a:p>
            <a:pPr algn="just"/>
            <a:r>
              <a:rPr lang="uk-UA" dirty="0"/>
              <a:t>В Україні водні ресурси також розподілені нерівномірно, що створює труднощі в їх використанні в народному господарстві. Сезонні коливання рівня річок також негативно впливають на господарську діяльність. Тому з метою накопичення води, її використання та регулювання стоку річок протягом року створено мережу водосховищ.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A5336-F291-AB63-8E88-2BFC48E0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1" y="4083432"/>
            <a:ext cx="5841385" cy="2632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A5A2F-0756-47FC-D9DA-9A88B4A92B59}"/>
              </a:ext>
            </a:extLst>
          </p:cNvPr>
          <p:cNvSpPr txBox="1"/>
          <p:nvPr/>
        </p:nvSpPr>
        <p:spPr>
          <a:xfrm>
            <a:off x="1051560" y="605435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Іршанське водосховище </a:t>
            </a:r>
          </a:p>
        </p:txBody>
      </p:sp>
    </p:spTree>
    <p:extLst>
      <p:ext uri="{BB962C8B-B14F-4D97-AF65-F5344CB8AC3E}">
        <p14:creationId xmlns:p14="http://schemas.microsoft.com/office/powerpoint/2010/main" val="1777053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6EE35-B601-353A-1A09-38622B9E5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368" y="592633"/>
            <a:ext cx="10772775" cy="1264303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водосховищ</a:t>
            </a:r>
            <a:r>
              <a:rPr lang="ru-RU" b="1" dirty="0"/>
              <a:t> на </a:t>
            </a:r>
            <a:r>
              <a:rPr lang="ru-RU" b="1" dirty="0" err="1"/>
              <a:t>господарську</a:t>
            </a:r>
            <a:r>
              <a:rPr lang="ru-RU" b="1" dirty="0"/>
              <a:t> </a:t>
            </a:r>
            <a:r>
              <a:rPr lang="ru-RU" b="1" dirty="0" err="1"/>
              <a:t>діяльність</a:t>
            </a:r>
            <a:br>
              <a:rPr lang="ru-RU" b="1" dirty="0"/>
            </a:b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FD7BA-507E-1714-B402-32A5EDDB3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70" y="1856936"/>
            <a:ext cx="11252469" cy="3766185"/>
          </a:xfrm>
        </p:spPr>
        <p:txBody>
          <a:bodyPr>
            <a:noAutofit/>
          </a:bodyPr>
          <a:lstStyle/>
          <a:p>
            <a:pPr algn="just"/>
            <a:r>
              <a:rPr lang="uk-UA" dirty="0"/>
              <a:t>Водосховища на території України вирішують низку важливих господарських завдань. Вони забезпечують водою населення, промисловість і сільське господарство, дозволяють більш рівномірно розподіляти водні ресурси протягом року, оскільки 70% об’єму стоку на Дніпрі припадає на весняну повінь. Крім того, вони сприяють роботі гідроелектричних, теплових та атомних станцій, забезпечують водний транспорт і захищають долини річок від повеней.</a:t>
            </a:r>
          </a:p>
          <a:p>
            <a:endParaRPr lang="uk-UA" dirty="0"/>
          </a:p>
          <a:p>
            <a:r>
              <a:rPr lang="uk-UA" dirty="0"/>
              <a:t>Водосховища в Україні знижують ризик затоплення житлових будинків, сільськогосподарських угідь та промислових підприємств. Вони створюють умови для роботи річкового транспорту, дозволяють використовувати великі глибоководні судна, сприяють розвитку рибних господарств і збільшують рекреаційні зони. На акваторіях водосховищ формуються унікальні природні екосистеми, що впливають на якість води і можливість її багатофункціонального використання.</a:t>
            </a:r>
          </a:p>
        </p:txBody>
      </p:sp>
    </p:spTree>
    <p:extLst>
      <p:ext uri="{BB962C8B-B14F-4D97-AF65-F5344CB8AC3E}">
        <p14:creationId xmlns:p14="http://schemas.microsoft.com/office/powerpoint/2010/main" val="109791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23F82-CF10-10F3-E62E-31D33D62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Для водойм такого типу характерні певні особливості: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4C6F35-34A0-29F2-991C-78895CB3B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sz="3200" dirty="0"/>
              <a:t>нижча температура води, ніж в водоймах з безперервним рухом;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3200" dirty="0"/>
              <a:t>сезонні зміни рівня води. Наприклад, навесні та восени рівень води підвищується, а влітку та взимку — поступово знижується;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3200" dirty="0"/>
              <a:t>невеликі за розмірами водосховища замерзають раніше річок, а великі — пізніше; в складі води з водосховищ зафіксований більший рівень мінеральних речовин.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3885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17178-C2CF-550C-1CBB-DA4775BC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D1E0A7-1B3D-AF7F-2603-B75CF8948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/>
              <a:t>Для чого потрібні водосховища?</a:t>
            </a:r>
          </a:p>
          <a:p>
            <a:r>
              <a:rPr lang="uk-UA" dirty="0"/>
              <a:t>Можна з впевненістю сказати, що на господарську діяльність людини створені водосховища мають позитивний вплив. Саме завдяки штучним спорудам вдається:</a:t>
            </a:r>
          </a:p>
          <a:p>
            <a:r>
              <a:rPr lang="uk-UA" dirty="0"/>
              <a:t>знизити ризик повеней, рятуючи тим самим житлові будинки, сільські угіддя, інші об’єкти;</a:t>
            </a:r>
          </a:p>
          <a:p>
            <a:r>
              <a:rPr lang="uk-UA" dirty="0"/>
              <a:t>створити каскади гідроелектростанцій, необхідних для вироблення доступної електроенергії. Це альтернативне джерело, котре до того ж є екологічним, не забруднює навколишнє середовище;</a:t>
            </a:r>
          </a:p>
          <a:p>
            <a:r>
              <a:rPr lang="uk-UA" dirty="0"/>
              <a:t>покращити умови для річкового транспорту. Завдяки цьому відкривається шлях для великих глибоководних суден;</a:t>
            </a:r>
          </a:p>
          <a:p>
            <a:r>
              <a:rPr lang="uk-UA" dirty="0"/>
              <a:t>збільшити простір для рекреаційних зон;</a:t>
            </a:r>
          </a:p>
          <a:p>
            <a:r>
              <a:rPr lang="uk-UA" dirty="0"/>
              <a:t>розводити цінні породи річкової риби. Завдяки водосховищам вдається в цілому створювати та розвивати рибацькі господарства.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9050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168B8-1FCB-E147-DC14-DDC585AB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86" y="2500532"/>
            <a:ext cx="10772775" cy="1658198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err="1"/>
              <a:t>Хоча</a:t>
            </a:r>
            <a:r>
              <a:rPr lang="ru-RU" sz="4000" b="1" dirty="0"/>
              <a:t> </a:t>
            </a:r>
            <a:r>
              <a:rPr lang="ru-RU" sz="4000" b="1" dirty="0" err="1"/>
              <a:t>водосховища</a:t>
            </a:r>
            <a:r>
              <a:rPr lang="ru-RU" sz="4000" b="1" dirty="0"/>
              <a:t> </a:t>
            </a:r>
            <a:r>
              <a:rPr lang="ru-RU" sz="4000" b="1" dirty="0" err="1"/>
              <a:t>мають</a:t>
            </a:r>
            <a:r>
              <a:rPr lang="ru-RU" sz="4000" b="1" dirty="0"/>
              <a:t> </a:t>
            </a:r>
            <a:r>
              <a:rPr lang="ru-RU" sz="4000" b="1" dirty="0" err="1"/>
              <a:t>багато</a:t>
            </a:r>
            <a:r>
              <a:rPr lang="ru-RU" sz="4000" b="1" dirty="0"/>
              <a:t> </a:t>
            </a:r>
            <a:r>
              <a:rPr lang="ru-RU" sz="4000" b="1" dirty="0" err="1"/>
              <a:t>переваг</a:t>
            </a:r>
            <a:r>
              <a:rPr lang="ru-RU" sz="4000" b="1" dirty="0"/>
              <a:t>, вони </a:t>
            </a:r>
            <a:r>
              <a:rPr lang="ru-RU" sz="4000" b="1" dirty="0" err="1"/>
              <a:t>також</a:t>
            </a:r>
            <a:r>
              <a:rPr lang="ru-RU" sz="4000" b="1" dirty="0"/>
              <a:t> </a:t>
            </a:r>
            <a:r>
              <a:rPr lang="ru-RU" sz="4000" b="1" dirty="0" err="1"/>
              <a:t>впливають</a:t>
            </a:r>
            <a:r>
              <a:rPr lang="ru-RU" sz="4000" b="1" dirty="0"/>
              <a:t> на </a:t>
            </a:r>
            <a:r>
              <a:rPr lang="ru-RU" sz="4000" b="1" dirty="0" err="1"/>
              <a:t>навколишнє</a:t>
            </a:r>
            <a:r>
              <a:rPr lang="ru-RU" sz="4000" b="1" dirty="0"/>
              <a:t> </a:t>
            </a:r>
            <a:r>
              <a:rPr lang="ru-RU" sz="4000" b="1" dirty="0" err="1"/>
              <a:t>середовище</a:t>
            </a:r>
            <a:r>
              <a:rPr lang="ru-RU" sz="4000" b="1" dirty="0"/>
              <a:t>. </a:t>
            </a:r>
            <a:br>
              <a:rPr lang="ru-RU" sz="4000" b="1" dirty="0"/>
            </a:br>
            <a:br>
              <a:rPr lang="ru-RU" sz="4000" b="1" dirty="0"/>
            </a:br>
            <a:r>
              <a:rPr lang="ru-RU" sz="4000" b="1" dirty="0" err="1"/>
              <a:t>Створення</a:t>
            </a:r>
            <a:r>
              <a:rPr lang="ru-RU" sz="4000" b="1" dirty="0"/>
              <a:t> </a:t>
            </a:r>
            <a:r>
              <a:rPr lang="ru-RU" sz="4000" b="1" dirty="0" err="1"/>
              <a:t>водосховищ</a:t>
            </a:r>
            <a:r>
              <a:rPr lang="ru-RU" sz="4000" b="1" dirty="0"/>
              <a:t> </a:t>
            </a:r>
            <a:r>
              <a:rPr lang="ru-RU" sz="4000" b="1" dirty="0" err="1"/>
              <a:t>може</a:t>
            </a:r>
            <a:r>
              <a:rPr lang="ru-RU" sz="4000" b="1" dirty="0"/>
              <a:t> </a:t>
            </a:r>
            <a:r>
              <a:rPr lang="ru-RU" sz="4000" b="1" dirty="0" err="1"/>
              <a:t>призводити</a:t>
            </a:r>
            <a:r>
              <a:rPr lang="ru-RU" sz="4000" b="1" dirty="0"/>
              <a:t> до </a:t>
            </a:r>
            <a:r>
              <a:rPr lang="ru-RU" sz="4000" b="1" dirty="0" err="1"/>
              <a:t>затоплення</a:t>
            </a:r>
            <a:r>
              <a:rPr lang="ru-RU" sz="4000" b="1" dirty="0"/>
              <a:t> </a:t>
            </a:r>
            <a:r>
              <a:rPr lang="ru-RU" sz="4000" b="1" dirty="0" err="1"/>
              <a:t>орних</a:t>
            </a:r>
            <a:r>
              <a:rPr lang="ru-RU" sz="4000" b="1" dirty="0"/>
              <a:t> земель, </a:t>
            </a:r>
            <a:r>
              <a:rPr lang="ru-RU" sz="4000" b="1" dirty="0" err="1"/>
              <a:t>змін</a:t>
            </a:r>
            <a:r>
              <a:rPr lang="ru-RU" sz="4000" b="1" dirty="0"/>
              <a:t> у </a:t>
            </a:r>
            <a:r>
              <a:rPr lang="ru-RU" sz="4000" b="1" dirty="0" err="1"/>
              <a:t>місцевих</a:t>
            </a:r>
            <a:r>
              <a:rPr lang="ru-RU" sz="4000" b="1" dirty="0"/>
              <a:t> </a:t>
            </a:r>
            <a:r>
              <a:rPr lang="ru-RU" sz="4000" b="1" dirty="0" err="1"/>
              <a:t>екосистемах</a:t>
            </a:r>
            <a:r>
              <a:rPr lang="ru-RU" sz="4000" b="1" dirty="0"/>
              <a:t> та </a:t>
            </a:r>
            <a:r>
              <a:rPr lang="ru-RU" sz="4000" b="1" dirty="0" err="1"/>
              <a:t>впливу</a:t>
            </a:r>
            <a:r>
              <a:rPr lang="ru-RU" sz="4000" b="1" dirty="0"/>
              <a:t> на </a:t>
            </a:r>
            <a:r>
              <a:rPr lang="ru-RU" sz="4000" b="1" dirty="0" err="1"/>
              <a:t>біорізноманіття</a:t>
            </a:r>
            <a:r>
              <a:rPr lang="ru-RU" sz="4000" b="1" dirty="0"/>
              <a:t>. </a:t>
            </a:r>
            <a:r>
              <a:rPr lang="ru-RU" sz="4000" b="1" dirty="0" err="1"/>
              <a:t>Важливою</a:t>
            </a:r>
            <a:r>
              <a:rPr lang="ru-RU" sz="4000" b="1" dirty="0"/>
              <a:t> є </a:t>
            </a:r>
            <a:r>
              <a:rPr lang="ru-RU" sz="4000" b="1" dirty="0" err="1"/>
              <a:t>також</a:t>
            </a:r>
            <a:r>
              <a:rPr lang="ru-RU" sz="4000" b="1" dirty="0"/>
              <a:t> проблема </a:t>
            </a:r>
            <a:r>
              <a:rPr lang="ru-RU" sz="4000" b="1" dirty="0" err="1"/>
              <a:t>забруднення</a:t>
            </a:r>
            <a:r>
              <a:rPr lang="ru-RU" sz="4000" b="1" dirty="0"/>
              <a:t> води, яке </a:t>
            </a:r>
            <a:r>
              <a:rPr lang="ru-RU" sz="4000" b="1" dirty="0" err="1"/>
              <a:t>може</a:t>
            </a:r>
            <a:r>
              <a:rPr lang="ru-RU" sz="4000" b="1" dirty="0"/>
              <a:t> негативно </a:t>
            </a:r>
            <a:r>
              <a:rPr lang="ru-RU" sz="4000" b="1" dirty="0" err="1"/>
              <a:t>впливати</a:t>
            </a:r>
            <a:r>
              <a:rPr lang="ru-RU" sz="4000" b="1" dirty="0"/>
              <a:t> на </a:t>
            </a:r>
            <a:r>
              <a:rPr lang="ru-RU" sz="4000" b="1" dirty="0" err="1"/>
              <a:t>здоров'я</a:t>
            </a:r>
            <a:r>
              <a:rPr lang="ru-RU" sz="4000" b="1" dirty="0"/>
              <a:t> людей і тварин.</a:t>
            </a:r>
            <a:br>
              <a:rPr lang="uk-UA" sz="4000" b="1" dirty="0"/>
            </a:b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23525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B45A9-7E27-FF34-162F-F56671C6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849" y="133773"/>
            <a:ext cx="10772775" cy="1658198"/>
          </a:xfrm>
        </p:spPr>
        <p:txBody>
          <a:bodyPr/>
          <a:lstStyle/>
          <a:p>
            <a:pPr algn="ctr"/>
            <a:r>
              <a:rPr lang="uk-UA" dirty="0"/>
              <a:t>Основні </a:t>
            </a:r>
            <a:r>
              <a:rPr lang="uk-UA" dirty="0" err="1"/>
              <a:t>морфометричні</a:t>
            </a:r>
            <a:r>
              <a:rPr lang="uk-UA" dirty="0"/>
              <a:t> елементи водосховища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21828A-2C10-A91D-94B4-7D69FAE77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587" t="29055" r="8909" b="30580"/>
          <a:stretch/>
        </p:blipFill>
        <p:spPr>
          <a:xfrm>
            <a:off x="2883879" y="1739156"/>
            <a:ext cx="6203852" cy="5118844"/>
          </a:xfrm>
        </p:spPr>
      </p:pic>
    </p:spTree>
    <p:extLst>
      <p:ext uri="{BB962C8B-B14F-4D97-AF65-F5344CB8AC3E}">
        <p14:creationId xmlns:p14="http://schemas.microsoft.com/office/powerpoint/2010/main" val="91664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8ACD36-E52D-BCA5-FF01-5486B5951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6" t="15319" r="25076" b="15596"/>
          <a:stretch/>
        </p:blipFill>
        <p:spPr>
          <a:xfrm>
            <a:off x="1777218" y="154514"/>
            <a:ext cx="8637564" cy="6548972"/>
          </a:xfrm>
        </p:spPr>
      </p:pic>
    </p:spTree>
    <p:extLst>
      <p:ext uri="{BB962C8B-B14F-4D97-AF65-F5344CB8AC3E}">
        <p14:creationId xmlns:p14="http://schemas.microsoft.com/office/powerpoint/2010/main" val="2912190694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112</TotalTime>
  <Words>1081</Words>
  <Application>Microsoft Office PowerPoint</Application>
  <PresentationFormat>Широкоэкранный</PresentationFormat>
  <Paragraphs>53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 Light</vt:lpstr>
      <vt:lpstr>Wingdings</vt:lpstr>
      <vt:lpstr>Метрополия</vt:lpstr>
      <vt:lpstr>ВОДОСХОВИЩА Й ОСОБЛИВОСТІ ЇХ ГІДРОЛОГІЧНОГО РЕЖИМУ</vt:lpstr>
      <vt:lpstr>Презентация PowerPoint</vt:lpstr>
      <vt:lpstr>Що таке водосховище?</vt:lpstr>
      <vt:lpstr>Вплив водосховищ на господарську діяльність </vt:lpstr>
      <vt:lpstr>Для водойм такого типу характерні певні особливості: </vt:lpstr>
      <vt:lpstr>Презентация PowerPoint</vt:lpstr>
      <vt:lpstr>Хоча водосховища мають багато переваг, вони також впливають на навколишнє середовище.   Створення водосховищ може призводити до затоплення орних земель, змін у місцевих екосистемах та впливу на біорізноманіття. Важливою є також проблема забруднення води, яке може негативно впливати на здоров'я людей і тварин. </vt:lpstr>
      <vt:lpstr>Основні морфометричні елементи водосховища</vt:lpstr>
      <vt:lpstr>Презентация PowerPoint</vt:lpstr>
      <vt:lpstr>Картосхема каскаду водосховищ на Дніпрі, Україна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 водосховищ </vt:lpstr>
      <vt:lpstr>Презентация PowerPoint</vt:lpstr>
      <vt:lpstr>За способом утворення (заповнення водою) водосховища поділяють на:  загатні і наливні</vt:lpstr>
      <vt:lpstr>За морфологією ложа виділяють долинні (руслові) та улоговинні водосховища</vt:lpstr>
      <vt:lpstr>Найбільшим у світі долинним водосховищем за площею водного дзеркала є Вольта (8 482 км²) на р. Вольта (Гана, Африка)</vt:lpstr>
      <vt:lpstr>За господарським призначенням водосховища поділяють</vt:lpstr>
      <vt:lpstr>Презентация PowerPoint</vt:lpstr>
      <vt:lpstr>Презентация PowerPoint</vt:lpstr>
      <vt:lpstr>Іршанське водосховище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</dc:creator>
  <cp:lastModifiedBy>Oksana</cp:lastModifiedBy>
  <cp:revision>36</cp:revision>
  <dcterms:created xsi:type="dcterms:W3CDTF">2024-11-12T21:15:28Z</dcterms:created>
  <dcterms:modified xsi:type="dcterms:W3CDTF">2024-11-12T23:08:01Z</dcterms:modified>
</cp:coreProperties>
</file>