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Lato" panose="020F0502020204030203" pitchFamily="34" charset="0"/>
      <p:regular r:id="rId17"/>
      <p:bold r:id="rId1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7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14400" y="1989438"/>
            <a:ext cx="12826314" cy="2594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7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Маркшейдерські зйомочні мережі на відкритих гірничих роботах</a:t>
            </a:r>
            <a:endParaRPr lang="en-US" sz="7200" dirty="0"/>
          </a:p>
        </p:txBody>
      </p:sp>
      <p:sp>
        <p:nvSpPr>
          <p:cNvPr id="5" name="Text 2"/>
          <p:cNvSpPr/>
          <p:nvPr/>
        </p:nvSpPr>
        <p:spPr>
          <a:xfrm>
            <a:off x="645499" y="3956978"/>
            <a:ext cx="7680008" cy="167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31996" y="6993374"/>
            <a:ext cx="334566" cy="334566"/>
          </a:xfrm>
          <a:prstGeom prst="roundRect">
            <a:avLst>
              <a:gd name="adj" fmla="val 27328197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4"/>
          <p:cNvSpPr/>
          <p:nvPr/>
        </p:nvSpPr>
        <p:spPr>
          <a:xfrm>
            <a:off x="1171099" y="6977777"/>
            <a:ext cx="3182064" cy="365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2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2108" y="528042"/>
            <a:ext cx="12019359" cy="600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Сучасні технології створення зйомочних мереж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08" y="1512332"/>
            <a:ext cx="4236720" cy="26184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72108" y="4370784"/>
            <a:ext cx="2400538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GNSS-технології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72108" y="4785955"/>
            <a:ext cx="4236720" cy="2150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Використання супутникових систем позиціонування дозволяє визначати координати з сантиметровою точністю. Методи RTK (Real Time Kinematic) забезпечують отримання координат у реальному часі, що критично важливо для оперативного контролю гірничих робіт.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840" y="1512332"/>
            <a:ext cx="4236720" cy="261842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196840" y="4370784"/>
            <a:ext cx="2959418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Електронні тахеометри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5196840" y="4785955"/>
            <a:ext cx="4236720" cy="2150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Сучасні роботизовані тахеометри забезпечують автоматизацію польових вимірювань, знижують вплив людського фактора та підвищують продуктивність. Безвідбивачевий режим дозволяє виконувати вимірювання у недоступних місцях.</a:t>
            </a:r>
            <a:endParaRPr lang="en-US" sz="15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572" y="1512332"/>
            <a:ext cx="4236720" cy="261842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21572" y="4370784"/>
            <a:ext cx="3508177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Безпілотні літальні апарати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9721572" y="4785955"/>
            <a:ext cx="4236720" cy="18430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Аерофотозйомка з БПЛА дозволяє швидко отримувати актуальну інформацію про стан гірничих робіт та створювати ортофотоплани і цифрові моделі місцевості. Ця технологія особливо ефективна для моніторингу великих територій.</a:t>
            </a:r>
            <a:endParaRPr lang="en-US" sz="1500" dirty="0"/>
          </a:p>
        </p:txBody>
      </p:sp>
      <p:sp>
        <p:nvSpPr>
          <p:cNvPr id="12" name="Text 7"/>
          <p:cNvSpPr/>
          <p:nvPr/>
        </p:nvSpPr>
        <p:spPr>
          <a:xfrm>
            <a:off x="672108" y="7152203"/>
            <a:ext cx="13286184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Комплексне застосування цих технологій дозволяє значно підвищити ефективність створення та експлуатації зйомочних мереж, скоротити час на виконання маркшейдерських робіт та підвищити їх точність.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7585" y="1219676"/>
            <a:ext cx="12109371" cy="604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Математична обробка результатів вимірювань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77585" y="3083004"/>
            <a:ext cx="3100983" cy="193596"/>
          </a:xfrm>
          <a:prstGeom prst="roundRect">
            <a:avLst>
              <a:gd name="adj" fmla="val 15001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4" name="Text 2"/>
          <p:cNvSpPr/>
          <p:nvPr/>
        </p:nvSpPr>
        <p:spPr>
          <a:xfrm>
            <a:off x="677585" y="3566993"/>
            <a:ext cx="2487335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Попередня обробка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677585" y="3985617"/>
            <a:ext cx="3100983" cy="21677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Виявлення грубих похибок, перевірка дотримання допусків, розрахунок необхідних редукцій і поправок (за температуру, тиск, рефракцію тощо). На цьому етапі важливо перевірити якість вихідних даних.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4068961" y="2792611"/>
            <a:ext cx="3100983" cy="193596"/>
          </a:xfrm>
          <a:prstGeom prst="roundRect">
            <a:avLst>
              <a:gd name="adj" fmla="val 15001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5"/>
          <p:cNvSpPr/>
          <p:nvPr/>
        </p:nvSpPr>
        <p:spPr>
          <a:xfrm>
            <a:off x="4068961" y="3276600"/>
            <a:ext cx="2571512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Зрівнювання мереж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4068961" y="3695224"/>
            <a:ext cx="3100983" cy="2477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Застосування метода найменших квадратів для отримання найімовірніших значень координат пунктів. Використовуються корелатний та параметричний способи зрівнювання, що дозволяють оцінити точність результатів.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7460337" y="2502218"/>
            <a:ext cx="3100983" cy="193596"/>
          </a:xfrm>
          <a:prstGeom prst="roundRect">
            <a:avLst>
              <a:gd name="adj" fmla="val 15001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0" name="Text 8"/>
          <p:cNvSpPr/>
          <p:nvPr/>
        </p:nvSpPr>
        <p:spPr>
          <a:xfrm>
            <a:off x="7460337" y="2986207"/>
            <a:ext cx="2420064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Оцінка точності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7460337" y="3404830"/>
            <a:ext cx="3100983" cy="2477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Розрахунок середніх квадратичних похибок визначення координат, відносних похибок сторін та елементів мережі. Важливо перевірити відповідність отриманої точності нормативним вимогам.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10851713" y="2211824"/>
            <a:ext cx="3101102" cy="193596"/>
          </a:xfrm>
          <a:prstGeom prst="roundRect">
            <a:avLst>
              <a:gd name="adj" fmla="val 15001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Text 11"/>
          <p:cNvSpPr/>
          <p:nvPr/>
        </p:nvSpPr>
        <p:spPr>
          <a:xfrm>
            <a:off x="10851713" y="2695813"/>
            <a:ext cx="2420064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Каталогізація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10851713" y="3114437"/>
            <a:ext cx="3101102" cy="1858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Складання каталогів координат і висот пунктів, карток пунктів із абрисами та створення електронної бази даних для зручності використання у подальшій роботі.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77585" y="6390442"/>
            <a:ext cx="13275231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Сучасна математична обробка виконується за допомогою спеціалізованого програмного забезпечення (Credo, Digitals, Trimble Business Center тощо), що автоматизує більшість розрахунків та дозволяє швидко отримувати надійні результати з оцінкою їх точності.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9008" y="520541"/>
            <a:ext cx="8354139" cy="570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Контроль якості зйомочних мереж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2422208" y="2066449"/>
            <a:ext cx="2282428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Планування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639008" y="2461260"/>
            <a:ext cx="4065627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Розробка програми контролю з визначенням контрольних вимірювань</a:t>
            </a:r>
            <a:endParaRPr lang="en-US" sz="1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79" y="1456253"/>
            <a:ext cx="4673322" cy="4673322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042" y="2283857"/>
            <a:ext cx="273129" cy="34147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25645" y="2066449"/>
            <a:ext cx="2282428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Вимірювання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9925645" y="2461260"/>
            <a:ext cx="4065746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Виконання незалежних контрольних вимірювань іншими методами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79" y="1456253"/>
            <a:ext cx="4673322" cy="4673322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779" y="2681645"/>
            <a:ext cx="273129" cy="34147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25645" y="4540091"/>
            <a:ext cx="2282428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Аналіз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9925645" y="4934903"/>
            <a:ext cx="4065746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Порівняння результатів з нормативними допусками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479" y="1456253"/>
            <a:ext cx="4673322" cy="467332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8991" y="4960382"/>
            <a:ext cx="273129" cy="34147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422208" y="4540091"/>
            <a:ext cx="2282428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Коригування</a:t>
            </a:r>
            <a:endParaRPr lang="en-US" sz="1750" dirty="0"/>
          </a:p>
        </p:txBody>
      </p:sp>
      <p:sp>
        <p:nvSpPr>
          <p:cNvPr id="16" name="Text 8"/>
          <p:cNvSpPr/>
          <p:nvPr/>
        </p:nvSpPr>
        <p:spPr>
          <a:xfrm>
            <a:off x="639008" y="4934903"/>
            <a:ext cx="4065627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Усунення виявлених недоліків та повторний контроль</a:t>
            </a:r>
            <a:endParaRPr lang="en-US" sz="14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8479" y="1456253"/>
            <a:ext cx="4673322" cy="4673322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0254" y="4562594"/>
            <a:ext cx="273129" cy="34147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639008" y="6334958"/>
            <a:ext cx="13352383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Для забезпечення надійності зйомочних мереж важливо регулярно проводити контрольні вимірювання. Це може бути повторне визначення координат окремих пунктів, вимірювання контрольних кутів та ліній, а також порівняння результатів, отриманих різними методами.</a:t>
            </a:r>
            <a:endParaRPr lang="en-US" sz="1400" dirty="0"/>
          </a:p>
        </p:txBody>
      </p:sp>
      <p:sp>
        <p:nvSpPr>
          <p:cNvPr id="20" name="Text 10"/>
          <p:cNvSpPr/>
          <p:nvPr/>
        </p:nvSpPr>
        <p:spPr>
          <a:xfrm>
            <a:off x="639008" y="7124700"/>
            <a:ext cx="13352383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Особливу увагу слід приділяти контролю мереж після тривалих перерв у роботі, зміни сезонів або після проведення масових вибухів на кар'єрі, які можуть спричинити зміщення пунктів. Документування результатів контролю є обов'язковою частиною маркшейдерської документації.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4104" y="356830"/>
            <a:ext cx="7776091" cy="405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Реконструкція та розвиток зйомочних мереж</a:t>
            </a:r>
            <a:endParaRPr lang="en-US" sz="2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04" y="1021794"/>
            <a:ext cx="13722191" cy="729507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425797" y="8316873"/>
            <a:ext cx="129659" cy="129659"/>
          </a:xfrm>
          <a:prstGeom prst="roundRect">
            <a:avLst>
              <a:gd name="adj" fmla="val 14105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5616416" y="8316873"/>
            <a:ext cx="1622584" cy="129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Кількість опорних пунктів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7391400" y="8316873"/>
            <a:ext cx="129659" cy="129659"/>
          </a:xfrm>
          <a:prstGeom prst="roundRect">
            <a:avLst>
              <a:gd name="adj" fmla="val 14105"/>
            </a:avLst>
          </a:prstGeom>
          <a:solidFill>
            <a:srgbClr val="57574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7582019" y="8316873"/>
            <a:ext cx="1615916" cy="129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Кількість робочих пунктів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454104" y="8852178"/>
            <a:ext cx="13722191" cy="415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 розвитком гірничих робіт існуючі зйомочні мережі потребують реконструкції та розширення. Це пов'язано зі знищенням частини пунктів, розширенням меж кар'єру та необхідністю забезпечення нових ділянок робіт опорними точками.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454104" y="9413438"/>
            <a:ext cx="13722191" cy="415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Реконструкція має відбуватися планово, з урахуванням перспектив розвитку гірничих робіт на найближчі 3-5 років. Важливо забезпечити спадкоємність між старою та новою мережами шляхом збереження частини існуючих пунктів та включення їх у нову мережу як вихідних.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6835" y="762833"/>
            <a:ext cx="80421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Підсумки та перспективи розвитку зйомочних мереж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96835" y="1343858"/>
            <a:ext cx="8350329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2-3</a:t>
            </a:r>
            <a:endParaRPr lang="en-US" sz="2900" dirty="0"/>
          </a:p>
        </p:txBody>
      </p:sp>
      <p:sp>
        <p:nvSpPr>
          <p:cNvPr id="5" name="Text 2"/>
          <p:cNvSpPr/>
          <p:nvPr/>
        </p:nvSpPr>
        <p:spPr>
          <a:xfrm>
            <a:off x="3863221" y="1859756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Дні роботи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396835" y="2104906"/>
            <a:ext cx="83503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Створення базової зйомочної мережі на сучасному обладнанні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396835" y="2683192"/>
            <a:ext cx="8350329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5-10</a:t>
            </a:r>
            <a:endParaRPr lang="en-US" sz="2900" dirty="0"/>
          </a:p>
        </p:txBody>
      </p:sp>
      <p:sp>
        <p:nvSpPr>
          <p:cNvPr id="8" name="Text 5"/>
          <p:cNvSpPr/>
          <p:nvPr/>
        </p:nvSpPr>
        <p:spPr>
          <a:xfrm>
            <a:off x="3863221" y="3199090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Мм похибки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396835" y="3444240"/>
            <a:ext cx="83503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Досяжна точність визначення координат з GNSS-технологіями</a:t>
            </a:r>
            <a:endParaRPr lang="en-US" sz="850" dirty="0"/>
          </a:p>
        </p:txBody>
      </p:sp>
      <p:sp>
        <p:nvSpPr>
          <p:cNvPr id="10" name="Text 7"/>
          <p:cNvSpPr/>
          <p:nvPr/>
        </p:nvSpPr>
        <p:spPr>
          <a:xfrm>
            <a:off x="396835" y="4022527"/>
            <a:ext cx="8350329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50%</a:t>
            </a:r>
            <a:endParaRPr lang="en-US" sz="2900" dirty="0"/>
          </a:p>
        </p:txBody>
      </p:sp>
      <p:sp>
        <p:nvSpPr>
          <p:cNvPr id="11" name="Text 8"/>
          <p:cNvSpPr/>
          <p:nvPr/>
        </p:nvSpPr>
        <p:spPr>
          <a:xfrm>
            <a:off x="3863221" y="4538424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Скорочення часу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396835" y="4783574"/>
            <a:ext cx="83503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Ефективність сучасних методів порівняно з традиційними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396835" y="5361861"/>
            <a:ext cx="8350329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90%</a:t>
            </a:r>
            <a:endParaRPr lang="en-US" sz="2900" dirty="0"/>
          </a:p>
        </p:txBody>
      </p:sp>
      <p:sp>
        <p:nvSpPr>
          <p:cNvPr id="14" name="Text 11"/>
          <p:cNvSpPr/>
          <p:nvPr/>
        </p:nvSpPr>
        <p:spPr>
          <a:xfrm>
            <a:off x="3863221" y="5877758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Автоматизація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396835" y="6122908"/>
            <a:ext cx="83503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Рівень автоматизації обробки даних у спеціалізованому ПЗ</a:t>
            </a:r>
            <a:endParaRPr lang="en-US" sz="850" dirty="0"/>
          </a:p>
        </p:txBody>
      </p:sp>
      <p:sp>
        <p:nvSpPr>
          <p:cNvPr id="16" name="Text 13"/>
          <p:cNvSpPr/>
          <p:nvPr/>
        </p:nvSpPr>
        <p:spPr>
          <a:xfrm>
            <a:off x="396835" y="6431875"/>
            <a:ext cx="8350329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Маркшейдерські зйомочні мережі є фундаментальною основою для ведення гірничих робіт. Правильно спроектована та створена мережа забезпечує надійність маркшейдерського супроводу протягом усього терміну розробки родовища.</a:t>
            </a:r>
            <a:endParaRPr lang="en-US" sz="850" dirty="0"/>
          </a:p>
        </p:txBody>
      </p:sp>
      <p:sp>
        <p:nvSpPr>
          <p:cNvPr id="17" name="Text 14"/>
          <p:cNvSpPr/>
          <p:nvPr/>
        </p:nvSpPr>
        <p:spPr>
          <a:xfrm>
            <a:off x="396835" y="6922294"/>
            <a:ext cx="8350329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Перспективи розвитку зйомочних мереж пов'язані з впровадженням постійнодіючих референцних GNSS-станцій, інтеграцією традиційних методів з технологіями лазерного сканування та дронами, а також розробкою програмних комплексів для автоматизованого проектування та моніторингу зйомочних мереж. Це дозволить ще більше підвищити точність та оперативність маркшейдерського забезпечення гірничих робіт.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7431" y="888325"/>
            <a:ext cx="7881937" cy="1126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Поняття маркшейдерських зйомочних мереж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17431" y="2285524"/>
            <a:ext cx="3850838" cy="2480548"/>
          </a:xfrm>
          <a:prstGeom prst="roundRect">
            <a:avLst>
              <a:gd name="adj" fmla="val 1090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297692" y="2465784"/>
            <a:ext cx="2253734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Визначення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97692" y="2855595"/>
            <a:ext cx="3490317" cy="1730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Маркшейдерська зйомочна мережа – це система закріплених на місцевості пунктів з відомими координатами, що слугують основою для виконання маркшейдерських зйомок і забезпечення гірничих робіт.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10148530" y="2285524"/>
            <a:ext cx="3850838" cy="2480548"/>
          </a:xfrm>
          <a:prstGeom prst="roundRect">
            <a:avLst>
              <a:gd name="adj" fmla="val 1090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10328791" y="2465784"/>
            <a:ext cx="2253734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Призначення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328791" y="2855595"/>
            <a:ext cx="3490317" cy="1441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Забезпечення точними просторовими координатами для проведення гірничих робіт, відбудови кар'єрів, контролю за деформаціями та інших маркшейдерських завдань.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17431" y="4946333"/>
            <a:ext cx="7881937" cy="1327071"/>
          </a:xfrm>
          <a:prstGeom prst="roundRect">
            <a:avLst>
              <a:gd name="adj" fmla="val 203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6297692" y="5126593"/>
            <a:ext cx="2253734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Структура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97692" y="5516404"/>
            <a:ext cx="7521416" cy="576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Включає опорні та зйомочні мережі різних класів точності, що створюють ієрархічну систему з чітко визначеними параметрами точності та методами вимірювань.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117431" y="6476167"/>
            <a:ext cx="7881937" cy="865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Маркшейдерські зйомочні мережі є фундаментом для виконання всіх видів вимірювань на гірничому підприємстві. Від їх якості безпосередньо залежить достовірність маркшейдерської документації та безпека проведення гірничих робіт.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3405" y="451723"/>
            <a:ext cx="7997190" cy="1023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Класифікація зйомочних мереж за принципом створення</a:t>
            </a:r>
            <a:endParaRPr lang="en-US" sz="3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" y="1721406"/>
            <a:ext cx="819150" cy="14680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38300" y="1885236"/>
            <a:ext cx="2162294" cy="255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Супутникові мережі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638300" y="2239447"/>
            <a:ext cx="6932295" cy="7861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Створюються за допомогою GNSS-технологій (GPS, ГЛОНАСС, Galileo). Забезпечують високу точність в плані і по висоті, швидке отримання результатів, незалежність від погодних умов.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5" y="3189446"/>
            <a:ext cx="819150" cy="12059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38300" y="3353276"/>
            <a:ext cx="2410778" cy="255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Тріангуляційні мережі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1638300" y="3707487"/>
            <a:ext cx="6932295" cy="524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Побудова системи трикутників з вимірюванням кутів та базисних сторін. Забезпечують високу точність на великих площах та базисах.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05" y="4395430"/>
            <a:ext cx="819150" cy="12059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38300" y="4559260"/>
            <a:ext cx="2801422" cy="255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Полігонометричні мережі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1638300" y="4913471"/>
            <a:ext cx="6932295" cy="524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Побудова системи ходів з вимірюванням кутів та довжин сторін. Ефективні у складних умовах з обмеженою видимістю.</a:t>
            </a:r>
            <a:endParaRPr lang="en-US" sz="12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405" y="5601414"/>
            <a:ext cx="819150" cy="12059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638300" y="5765244"/>
            <a:ext cx="2047875" cy="255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Нівелірні мережі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1638300" y="6119455"/>
            <a:ext cx="6932295" cy="524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Створення системи реперів з висотними позначками шляхом геометричного або тригонометричного нівелювання.</a:t>
            </a:r>
            <a:endParaRPr lang="en-US" sz="1250" dirty="0"/>
          </a:p>
        </p:txBody>
      </p:sp>
      <p:sp>
        <p:nvSpPr>
          <p:cNvPr id="16" name="Text 9"/>
          <p:cNvSpPr/>
          <p:nvPr/>
        </p:nvSpPr>
        <p:spPr>
          <a:xfrm>
            <a:off x="573405" y="6991707"/>
            <a:ext cx="7997190" cy="7861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Вибір принципу створення мережі залежить від розмірів гірничого підприємства, рельєфу місцевості, наявного обладнання та необхідної точності. Сучасний підхід часто поєднує різні методи для досягнення оптимальних результатів.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6274" y="539234"/>
            <a:ext cx="11069479" cy="59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Класифікація зйомочних мереж за точністю</a:t>
            </a:r>
            <a:endParaRPr lang="en-US" sz="37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896" y="1514713"/>
            <a:ext cx="1645563" cy="109668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792" y="2031563"/>
            <a:ext cx="267653" cy="3345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03721" y="1704975"/>
            <a:ext cx="2379702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Мережі 1 класу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5003721" y="2116574"/>
            <a:ext cx="425100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Найвища точність, відносна похибка 1:500000</a:t>
            </a:r>
            <a:endParaRPr lang="en-US" sz="1450" dirty="0"/>
          </a:p>
        </p:txBody>
      </p:sp>
      <p:sp>
        <p:nvSpPr>
          <p:cNvPr id="7" name="Shape 3"/>
          <p:cNvSpPr/>
          <p:nvPr/>
        </p:nvSpPr>
        <p:spPr>
          <a:xfrm>
            <a:off x="4860965" y="2625566"/>
            <a:ext cx="9055656" cy="11430"/>
          </a:xfrm>
          <a:prstGeom prst="roundRect">
            <a:avLst>
              <a:gd name="adj" fmla="val 24984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055" y="2658904"/>
            <a:ext cx="3291126" cy="109668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673" y="3039904"/>
            <a:ext cx="267653" cy="33456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26443" y="2849166"/>
            <a:ext cx="2379702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Мережі 2 класу</a:t>
            </a:r>
            <a:endParaRPr lang="en-US" sz="1850" dirty="0"/>
          </a:p>
        </p:txBody>
      </p:sp>
      <p:sp>
        <p:nvSpPr>
          <p:cNvPr id="11" name="Text 5"/>
          <p:cNvSpPr/>
          <p:nvPr/>
        </p:nvSpPr>
        <p:spPr>
          <a:xfrm>
            <a:off x="5826443" y="3260765"/>
            <a:ext cx="4030861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Висока точність, відносна похибка 1:250000</a:t>
            </a:r>
            <a:endParaRPr lang="en-US" sz="1450" dirty="0"/>
          </a:p>
        </p:txBody>
      </p:sp>
      <p:sp>
        <p:nvSpPr>
          <p:cNvPr id="12" name="Shape 6"/>
          <p:cNvSpPr/>
          <p:nvPr/>
        </p:nvSpPr>
        <p:spPr>
          <a:xfrm>
            <a:off x="5683687" y="3769757"/>
            <a:ext cx="8232934" cy="11430"/>
          </a:xfrm>
          <a:prstGeom prst="roundRect">
            <a:avLst>
              <a:gd name="adj" fmla="val 24984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214" y="3803094"/>
            <a:ext cx="4936808" cy="109668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792" y="4184094"/>
            <a:ext cx="267653" cy="334566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49283" y="3993356"/>
            <a:ext cx="2379702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Мережі 3 класу</a:t>
            </a:r>
            <a:endParaRPr lang="en-US" sz="1850" dirty="0"/>
          </a:p>
        </p:txBody>
      </p:sp>
      <p:sp>
        <p:nvSpPr>
          <p:cNvPr id="16" name="Text 8"/>
          <p:cNvSpPr/>
          <p:nvPr/>
        </p:nvSpPr>
        <p:spPr>
          <a:xfrm>
            <a:off x="6649283" y="4404955"/>
            <a:ext cx="4162425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Середня точність, відносна похибка 1:100000</a:t>
            </a:r>
            <a:endParaRPr lang="en-US" sz="1450" dirty="0"/>
          </a:p>
        </p:txBody>
      </p:sp>
      <p:sp>
        <p:nvSpPr>
          <p:cNvPr id="17" name="Shape 9"/>
          <p:cNvSpPr/>
          <p:nvPr/>
        </p:nvSpPr>
        <p:spPr>
          <a:xfrm>
            <a:off x="6506528" y="4913948"/>
            <a:ext cx="7410093" cy="11430"/>
          </a:xfrm>
          <a:prstGeom prst="roundRect">
            <a:avLst>
              <a:gd name="adj" fmla="val 249840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92" y="4947285"/>
            <a:ext cx="6582370" cy="1096685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6792" y="5328285"/>
            <a:ext cx="267653" cy="334566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72124" y="5137547"/>
            <a:ext cx="2379702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Мережі 4 класу</a:t>
            </a:r>
            <a:endParaRPr lang="en-US" sz="1850" dirty="0"/>
          </a:p>
        </p:txBody>
      </p:sp>
      <p:sp>
        <p:nvSpPr>
          <p:cNvPr id="21" name="Text 11"/>
          <p:cNvSpPr/>
          <p:nvPr/>
        </p:nvSpPr>
        <p:spPr>
          <a:xfrm>
            <a:off x="7472124" y="5549146"/>
            <a:ext cx="409205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Знижена точність, відносна похибка 1:50000</a:t>
            </a:r>
            <a:endParaRPr lang="en-US" sz="1450" dirty="0"/>
          </a:p>
        </p:txBody>
      </p:sp>
      <p:sp>
        <p:nvSpPr>
          <p:cNvPr id="22" name="Text 12"/>
          <p:cNvSpPr/>
          <p:nvPr/>
        </p:nvSpPr>
        <p:spPr>
          <a:xfrm>
            <a:off x="666274" y="6258044"/>
            <a:ext cx="13297852" cy="609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Класифікація мереж за точністю дозволяє раціонально планувати маркшейдерські роботи. Мережі вищих класів створюються рідше, але з використанням найточніших методів і приладів. Зі зниженням класу зменшуються вимоги до точності, але зростає щільність пунктів мережі.</a:t>
            </a:r>
            <a:endParaRPr lang="en-US" sz="1450" dirty="0"/>
          </a:p>
        </p:txBody>
      </p:sp>
      <p:sp>
        <p:nvSpPr>
          <p:cNvPr id="23" name="Text 13"/>
          <p:cNvSpPr/>
          <p:nvPr/>
        </p:nvSpPr>
        <p:spPr>
          <a:xfrm>
            <a:off x="666274" y="7081242"/>
            <a:ext cx="13297852" cy="609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 практиці використовується принцип переходу від загального до конкретного: спочатку створюються мережі вищих класів як основа, а потім від них розвиваються більш щільні мережі нижчих класів.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661" y="564594"/>
            <a:ext cx="7842766" cy="641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Вимоги до зйомочної основи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18661" y="1847969"/>
            <a:ext cx="461963" cy="461963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4" name="Text 2"/>
          <p:cNvSpPr/>
          <p:nvPr/>
        </p:nvSpPr>
        <p:spPr>
          <a:xfrm>
            <a:off x="795695" y="1886486"/>
            <a:ext cx="307896" cy="384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385888" y="1847969"/>
            <a:ext cx="3002994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Геометрична точність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385888" y="2291953"/>
            <a:ext cx="5826681" cy="1643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Зйомочна основа повинна забезпечувати необхідну точність визначення координат, що відповідає масштабу зйомки та класу мережі. Похибки мають бути в межах допустимих значень згідно з нормативними документами.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7417832" y="1847969"/>
            <a:ext cx="461963" cy="461963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Text 6"/>
          <p:cNvSpPr/>
          <p:nvPr/>
        </p:nvSpPr>
        <p:spPr>
          <a:xfrm>
            <a:off x="7494865" y="1886486"/>
            <a:ext cx="307896" cy="384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8085058" y="1847969"/>
            <a:ext cx="3529608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Надійність та стабільність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8085058" y="2291953"/>
            <a:ext cx="5826681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Пункти мережі повинні бути закріплені на місцевості довговічними знаками, що забезпечують їх збереження та стабільність положення протягом усього терміну експлуатації мережі.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18661" y="4371261"/>
            <a:ext cx="461963" cy="461963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2" name="Text 10"/>
          <p:cNvSpPr/>
          <p:nvPr/>
        </p:nvSpPr>
        <p:spPr>
          <a:xfrm>
            <a:off x="795695" y="4409777"/>
            <a:ext cx="307896" cy="384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385888" y="4371261"/>
            <a:ext cx="5826681" cy="641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Достатня щільність та оптимальне розташування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1385888" y="5136118"/>
            <a:ext cx="5826681" cy="1643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Пункти мережі мають розташовуватися таким чином, щоб забезпечувати необхідну щільність та зручність їх використання для зйомок. Оптимальне розміщення пунктів залежить від рельєфу місцевості та специфіки гірничих робіт.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417832" y="4371261"/>
            <a:ext cx="461963" cy="461963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Text 14"/>
          <p:cNvSpPr/>
          <p:nvPr/>
        </p:nvSpPr>
        <p:spPr>
          <a:xfrm>
            <a:off x="7494865" y="4409777"/>
            <a:ext cx="307896" cy="384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4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8085058" y="4371261"/>
            <a:ext cx="4504730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Дотримання нормативних вимог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8085058" y="4815245"/>
            <a:ext cx="5826681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Створення зйомочної основи має виконуватися згідно з діючими інструкціями та нормативними документами, що регламентують маркшейдерські роботи на гірничих підприємствах.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18661" y="7010162"/>
            <a:ext cx="13193078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Виконання цих вимог гарантує надійність та ефективність маркшейдерського забезпечення гірничих робіт, що безпосередньо впливає на безпеку працівників та економічну ефективність підприємства.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689" y="632103"/>
            <a:ext cx="11226403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Принципи створення зйомочної основи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2336244" y="1881307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Ієрархічність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50689" y="2345174"/>
            <a:ext cx="4266962" cy="1373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Розвиток мереж від вищих класів точності до нижчих, від загального до конкретного, з переходом від рідшої до щільнішої мережі пунктів.</a:t>
            </a:r>
            <a:endParaRPr lang="en-US" sz="16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651" y="1731407"/>
            <a:ext cx="4595098" cy="459509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577" y="3003590"/>
            <a:ext cx="301585" cy="37707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612749" y="1881307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Точність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9612749" y="2345174"/>
            <a:ext cx="4266962" cy="1373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Забезпечення необхідної точності згідно з класом мережі та призначенням, з контролем та компенсацією систематичних похибок.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651" y="1731407"/>
            <a:ext cx="4595098" cy="459509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3003590"/>
            <a:ext cx="301585" cy="37707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612749" y="4339709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Зв'язність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612749" y="4803577"/>
            <a:ext cx="4266962" cy="1373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Створення єдиної системи пунктів, пов'язаних між собою через вимірювання та математичну обробку, з відсутністю ізольованих фрагментів.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651" y="1731407"/>
            <a:ext cx="4595098" cy="459509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4677013"/>
            <a:ext cx="301585" cy="37707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336244" y="4339709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Надійність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750689" y="4803577"/>
            <a:ext cx="4266962" cy="1373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Забезпечення стабільності та збереженості пунктів мережі протягом усього періоду експлуатації гірничого підприємства.</a:t>
            </a:r>
            <a:endParaRPr lang="en-US" sz="16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651" y="1731407"/>
            <a:ext cx="4595098" cy="459509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7577" y="4677013"/>
            <a:ext cx="301585" cy="37707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50689" y="6567726"/>
            <a:ext cx="13129022" cy="1029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Дотримання цих принципів дозволяє створити якісну зйомочну основу, що забезпечить належний рівень маркшейдерського супроводу гірничих робіт. Особливу увагу слід приділяти комплексному підходу до проектування мереж з урахуванням перспектив розвитку гірничих робіт.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0569" y="768191"/>
            <a:ext cx="13149262" cy="1322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Методи визначення координат пунктів зйомочних мереж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40569" y="2619375"/>
            <a:ext cx="2834640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Супутникові методи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40569" y="3161467"/>
            <a:ext cx="4038362" cy="2369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Визначення координат пунктів за допомогою GNSS-приймачів, що працюють у статичному режимі, режимі швидкої статики або RTK. Забезпечують високу точність, швидкість та незалежність від погодних умов.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40569" y="5721310"/>
            <a:ext cx="4038362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Статичний режим: 5-8 мм + 1 мм/км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40569" y="6133862"/>
            <a:ext cx="4038362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RTK: 10-20 мм + 1 мм/км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5302806" y="2619375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Полігонометрія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5302806" y="3161467"/>
            <a:ext cx="4038362" cy="1692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Прокладання ходів з вимірюванням горизонтальних кутів та довжин сторін. Ефективний метод для місцевості з обмеженою видимістю та складним рельєфом.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5302806" y="5044321"/>
            <a:ext cx="4038362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Відносна похибка в ходах 1:5000 - 1:10000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5302806" y="5795367"/>
            <a:ext cx="4038362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Довжини сторін від 30 до 300 м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9865043" y="2619375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Засічки</a:t>
            </a:r>
            <a:endParaRPr lang="en-US" sz="2050" dirty="0"/>
          </a:p>
        </p:txBody>
      </p:sp>
      <p:sp>
        <p:nvSpPr>
          <p:cNvPr id="12" name="Text 10"/>
          <p:cNvSpPr/>
          <p:nvPr/>
        </p:nvSpPr>
        <p:spPr>
          <a:xfrm>
            <a:off x="9865043" y="3161467"/>
            <a:ext cx="4038362" cy="1692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Визначення положення пунктів методами прямих, зворотних або комбінованих засічок. Використовуються при обмеженому доступі до місця встановлення пункту.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9865043" y="5044321"/>
            <a:ext cx="4038362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Кутові засічки: точність 20-30 мм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9865043" y="5456873"/>
            <a:ext cx="4038362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Лінійні засічки: точність 10-20 мм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740569" y="6784419"/>
            <a:ext cx="13149262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Вибір оптимального методу залежить від конкретних умов на гірничому підприємстві, наявного обладнання та необхідної точності. Сучасна практика часто передбачає комбінування різних методів для забезпечення надійності та ефективності робіт.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733" y="901779"/>
            <a:ext cx="13180933" cy="1294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Закріплення пунктів зйомочних мереж на місцевості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33" y="2610088"/>
            <a:ext cx="517684" cy="5176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24733" y="3334822"/>
            <a:ext cx="2588419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Постійні центри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24733" y="3782497"/>
            <a:ext cx="3062287" cy="2649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Бетонні моноліти з металевими марками або штирями, що забезпечують довготривале збереження пункту. Використовуються для закріплення опорних пунктів зйомочної мережі поза зоною гірничих робіт.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536" y="2610088"/>
            <a:ext cx="517684" cy="5176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97536" y="3334822"/>
            <a:ext cx="2588419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Тимчасові знаки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4097536" y="3782497"/>
            <a:ext cx="3062407" cy="2318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Дерев'яні або металеві стовпи, металеві штирі з фарбуванням, що використовуються для закріплення пунктів у зоні активних гірничих робіт, де є ризик їх знищення.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458" y="2610088"/>
            <a:ext cx="517684" cy="5176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70458" y="3334822"/>
            <a:ext cx="2588419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Настінні знаки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7470458" y="3782497"/>
            <a:ext cx="3062287" cy="2318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Металеві марки, що закріплюються на капітальних спорудах. Використовуються в зоні промислових майданчиків, де неможливе встановлення наземних знаків.</a:t>
            </a:r>
            <a:endParaRPr lang="en-US" sz="16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3260" y="2610088"/>
            <a:ext cx="517684" cy="5176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43260" y="3334822"/>
            <a:ext cx="2588419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Спеціальні репери</a:t>
            </a:r>
            <a:endParaRPr lang="en-US" sz="2000" dirty="0"/>
          </a:p>
        </p:txBody>
      </p:sp>
      <p:sp>
        <p:nvSpPr>
          <p:cNvPr id="14" name="Text 8"/>
          <p:cNvSpPr/>
          <p:nvPr/>
        </p:nvSpPr>
        <p:spPr>
          <a:xfrm>
            <a:off x="10843260" y="3782497"/>
            <a:ext cx="3062407" cy="2318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Посилені конструкції для особливо відповідальних пунктів, що виконують функцію опорних при спостереженнях за деформаціями бортів кар'єрів та відвалів.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724733" y="6665238"/>
            <a:ext cx="13180933" cy="662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Для кожного типу знаків існують нормативні вимоги щодо конструкції, глибини закладання та матеріалів. Важливо забезпечити захист знаків від пошкодження технікою та впливу природних факторів, особливо в умовах відкритих гірничих робіт.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6987" y="518041"/>
            <a:ext cx="10564178" cy="586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Особливості зйомочних мереж на кар'єрах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656987" y="1480066"/>
            <a:ext cx="1664494" cy="1081564"/>
          </a:xfrm>
          <a:prstGeom prst="roundRect">
            <a:avLst>
              <a:gd name="adj" fmla="val 2604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93" y="1855827"/>
            <a:ext cx="263962" cy="32992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09123" y="1667708"/>
            <a:ext cx="2346722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Складний рельєф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2509123" y="2073593"/>
            <a:ext cx="4633079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Багатоярусність та постійна зміна геометрії кар'єру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2415302" y="2552105"/>
            <a:ext cx="11464290" cy="11430"/>
          </a:xfrm>
          <a:prstGeom prst="roundRect">
            <a:avLst>
              <a:gd name="adj" fmla="val 246383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Shape 5"/>
          <p:cNvSpPr/>
          <p:nvPr/>
        </p:nvSpPr>
        <p:spPr>
          <a:xfrm>
            <a:off x="656987" y="2655451"/>
            <a:ext cx="3329107" cy="1081564"/>
          </a:xfrm>
          <a:prstGeom prst="roundRect">
            <a:avLst>
              <a:gd name="adj" fmla="val 2604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559" y="3031212"/>
            <a:ext cx="263962" cy="32992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73736" y="2843093"/>
            <a:ext cx="2346722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Динамічність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4173736" y="3248978"/>
            <a:ext cx="3830479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Постійна зміна контурів гірничих виробок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4079915" y="3727490"/>
            <a:ext cx="9799677" cy="11430"/>
          </a:xfrm>
          <a:prstGeom prst="roundRect">
            <a:avLst>
              <a:gd name="adj" fmla="val 246383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Shape 9"/>
          <p:cNvSpPr/>
          <p:nvPr/>
        </p:nvSpPr>
        <p:spPr>
          <a:xfrm>
            <a:off x="656987" y="3830836"/>
            <a:ext cx="4993600" cy="1081564"/>
          </a:xfrm>
          <a:prstGeom prst="roundRect">
            <a:avLst>
              <a:gd name="adj" fmla="val 2604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806" y="4206597"/>
            <a:ext cx="263962" cy="32992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38230" y="4018478"/>
            <a:ext cx="2717363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Підвищена небезпека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5838230" y="4424363"/>
            <a:ext cx="4777740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Ризики зсувів, обвалень та інших небезпечних явищ</a:t>
            </a:r>
            <a:endParaRPr lang="en-US" sz="1450" dirty="0"/>
          </a:p>
        </p:txBody>
      </p:sp>
      <p:sp>
        <p:nvSpPr>
          <p:cNvPr id="17" name="Shape 12"/>
          <p:cNvSpPr/>
          <p:nvPr/>
        </p:nvSpPr>
        <p:spPr>
          <a:xfrm>
            <a:off x="5744408" y="4902875"/>
            <a:ext cx="8135183" cy="11430"/>
          </a:xfrm>
          <a:prstGeom prst="roundRect">
            <a:avLst>
              <a:gd name="adj" fmla="val 246383"/>
            </a:avLst>
          </a:prstGeom>
          <a:solidFill>
            <a:srgbClr val="CBC5B8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8" name="Shape 13"/>
          <p:cNvSpPr/>
          <p:nvPr/>
        </p:nvSpPr>
        <p:spPr>
          <a:xfrm>
            <a:off x="656987" y="5006221"/>
            <a:ext cx="6658213" cy="1081564"/>
          </a:xfrm>
          <a:prstGeom prst="roundRect">
            <a:avLst>
              <a:gd name="adj" fmla="val 2604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053" y="5381982"/>
            <a:ext cx="263962" cy="32992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02843" y="5193863"/>
            <a:ext cx="2346722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Погодні умови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7502843" y="5599748"/>
            <a:ext cx="4545925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Вплив атмосферних умов на точність вимірювань</a:t>
            </a:r>
            <a:endParaRPr lang="en-US" sz="1450" dirty="0"/>
          </a:p>
        </p:txBody>
      </p:sp>
      <p:sp>
        <p:nvSpPr>
          <p:cNvPr id="22" name="Text 16"/>
          <p:cNvSpPr/>
          <p:nvPr/>
        </p:nvSpPr>
        <p:spPr>
          <a:xfrm>
            <a:off x="656987" y="6298882"/>
            <a:ext cx="13316426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Специфіка відкритих гірничих робіт вимагає особливого підходу до створення та експлуатації зйомочних мереж. Необхідно враховувати інтенсивність розвитку гірничих робіт, можливість знищення пунктів та потребу у високій продуктивності маркшейдерських робіт.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656987" y="7110770"/>
            <a:ext cx="13316426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Оптимальним рішенням є створення багаторівневої системи пунктів: основна опорна мережа розташовується за межами кар'єру на стабільній основі, а робоча зйомочна мережа розвивається безпосередньо на бортах та уступах кар'єру з регулярним оновленням.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1588</Words>
  <Application>Microsoft Office PowerPoint</Application>
  <PresentationFormat>Довільний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Lato</vt:lpstr>
      <vt:lpstr>Lato Bold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2</cp:revision>
  <dcterms:created xsi:type="dcterms:W3CDTF">2025-03-27T11:36:13Z</dcterms:created>
  <dcterms:modified xsi:type="dcterms:W3CDTF">2025-03-27T12:07:55Z</dcterms:modified>
</cp:coreProperties>
</file>