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4630400" cy="8229600"/>
  <p:notesSz cx="8229600" cy="14630400"/>
  <p:embeddedFontLst>
    <p:embeddedFont>
      <p:font typeface="Nunito Semi Bold" panose="020B0604020202020204" charset="-52"/>
      <p:regular r:id="rId23"/>
    </p:embeddedFont>
    <p:embeddedFont>
      <p:font typeface="PT Sans" panose="020B0503020203020204" pitchFamily="34" charset="-52"/>
      <p:regular r:id="rId24"/>
      <p:bold r:id="rId25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984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29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324124" y="1034177"/>
            <a:ext cx="7468553" cy="28160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Способи створення зйомочної основи на відкритих гірничих роботах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4209217"/>
            <a:ext cx="7468553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6324124" y="6794421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7" name="Text 3"/>
          <p:cNvSpPr/>
          <p:nvPr/>
        </p:nvSpPr>
        <p:spPr>
          <a:xfrm>
            <a:off x="6826687" y="6776561"/>
            <a:ext cx="3402687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endParaRPr lang="en-US" sz="23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9852" y="753904"/>
            <a:ext cx="11532156" cy="6049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50"/>
              </a:lnSpc>
              <a:buNone/>
            </a:pPr>
            <a:r>
              <a:rPr lang="en-US" sz="38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Етапи створення азимутальних теодолітних ходів</a:t>
            </a:r>
            <a:endParaRPr lang="en-US" sz="3800" dirty="0"/>
          </a:p>
        </p:txBody>
      </p:sp>
      <p:sp>
        <p:nvSpPr>
          <p:cNvPr id="3" name="Shape 1"/>
          <p:cNvSpPr/>
          <p:nvPr/>
        </p:nvSpPr>
        <p:spPr>
          <a:xfrm>
            <a:off x="7303770" y="1770221"/>
            <a:ext cx="22860" cy="5705356"/>
          </a:xfrm>
          <a:prstGeom prst="roundRect">
            <a:avLst>
              <a:gd name="adj" fmla="val 1349684"/>
            </a:avLst>
          </a:prstGeom>
          <a:solidFill>
            <a:srgbClr val="000000">
              <a:alpha val="8000"/>
            </a:srgbClr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4" name="Shape 2"/>
          <p:cNvSpPr/>
          <p:nvPr/>
        </p:nvSpPr>
        <p:spPr>
          <a:xfrm>
            <a:off x="6489680" y="2221468"/>
            <a:ext cx="616982" cy="22860"/>
          </a:xfrm>
          <a:prstGeom prst="roundRect">
            <a:avLst>
              <a:gd name="adj" fmla="val 1349684"/>
            </a:avLst>
          </a:prstGeom>
          <a:solidFill>
            <a:srgbClr val="2D4DF2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5" name="Shape 3"/>
          <p:cNvSpPr/>
          <p:nvPr/>
        </p:nvSpPr>
        <p:spPr>
          <a:xfrm>
            <a:off x="7083802" y="2001560"/>
            <a:ext cx="462796" cy="462796"/>
          </a:xfrm>
          <a:prstGeom prst="roundRect">
            <a:avLst>
              <a:gd name="adj" fmla="val 66668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003" y="2051447"/>
            <a:ext cx="290274" cy="362903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3867031" y="1975842"/>
            <a:ext cx="2419826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350"/>
              </a:lnSpc>
              <a:buNone/>
            </a:pPr>
            <a:r>
              <a:rPr lang="en-US" sz="19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Проектування ходу</a:t>
            </a:r>
            <a:endParaRPr lang="en-US" sz="1900" dirty="0"/>
          </a:p>
        </p:txBody>
      </p:sp>
      <p:sp>
        <p:nvSpPr>
          <p:cNvPr id="8" name="Text 5"/>
          <p:cNvSpPr/>
          <p:nvPr/>
        </p:nvSpPr>
        <p:spPr>
          <a:xfrm>
            <a:off x="719852" y="2401610"/>
            <a:ext cx="5567005" cy="9872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Проектування маршруту з урахуванням особливостей рельєфу, вибір точок спостереження та базисних сторін для непрямого визначення довжин ліній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7523738" y="3249811"/>
            <a:ext cx="616982" cy="22860"/>
          </a:xfrm>
          <a:prstGeom prst="roundRect">
            <a:avLst>
              <a:gd name="adj" fmla="val 1349684"/>
            </a:avLst>
          </a:prstGeom>
          <a:solidFill>
            <a:srgbClr val="018CE1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0" name="Shape 7"/>
          <p:cNvSpPr/>
          <p:nvPr/>
        </p:nvSpPr>
        <p:spPr>
          <a:xfrm>
            <a:off x="7083802" y="3029902"/>
            <a:ext cx="462796" cy="462796"/>
          </a:xfrm>
          <a:prstGeom prst="roundRect">
            <a:avLst>
              <a:gd name="adj" fmla="val 66668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0003" y="3079790"/>
            <a:ext cx="290274" cy="362903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8343543" y="3004185"/>
            <a:ext cx="2419826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Закріплення пунктів</a:t>
            </a:r>
            <a:endParaRPr lang="en-US" sz="1900" dirty="0"/>
          </a:p>
        </p:txBody>
      </p:sp>
      <p:sp>
        <p:nvSpPr>
          <p:cNvPr id="13" name="Text 9"/>
          <p:cNvSpPr/>
          <p:nvPr/>
        </p:nvSpPr>
        <p:spPr>
          <a:xfrm>
            <a:off x="8343543" y="3429953"/>
            <a:ext cx="5567005" cy="6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Встановлення центрів з доброю видимістю, на крутих укосах використання спеціальних сигналів або відбивачів</a:t>
            </a:r>
            <a:endParaRPr lang="en-US" sz="1600" dirty="0"/>
          </a:p>
        </p:txBody>
      </p:sp>
      <p:sp>
        <p:nvSpPr>
          <p:cNvPr id="14" name="Shape 10"/>
          <p:cNvSpPr/>
          <p:nvPr/>
        </p:nvSpPr>
        <p:spPr>
          <a:xfrm>
            <a:off x="6489680" y="4251365"/>
            <a:ext cx="616982" cy="22860"/>
          </a:xfrm>
          <a:prstGeom prst="roundRect">
            <a:avLst>
              <a:gd name="adj" fmla="val 1349684"/>
            </a:avLst>
          </a:prstGeom>
          <a:solidFill>
            <a:srgbClr val="DA33BF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5" name="Shape 11"/>
          <p:cNvSpPr/>
          <p:nvPr/>
        </p:nvSpPr>
        <p:spPr>
          <a:xfrm>
            <a:off x="7083802" y="4031456"/>
            <a:ext cx="462796" cy="462796"/>
          </a:xfrm>
          <a:prstGeom prst="roundRect">
            <a:avLst>
              <a:gd name="adj" fmla="val 66668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0003" y="4081343"/>
            <a:ext cx="290274" cy="362903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3867031" y="4005739"/>
            <a:ext cx="2419826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350"/>
              </a:lnSpc>
              <a:buNone/>
            </a:pPr>
            <a:r>
              <a:rPr lang="en-US" sz="19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Вимірювання кутів</a:t>
            </a:r>
            <a:endParaRPr lang="en-US" sz="1900" dirty="0"/>
          </a:p>
        </p:txBody>
      </p:sp>
      <p:sp>
        <p:nvSpPr>
          <p:cNvPr id="18" name="Text 13"/>
          <p:cNvSpPr/>
          <p:nvPr/>
        </p:nvSpPr>
        <p:spPr>
          <a:xfrm>
            <a:off x="719852" y="4431506"/>
            <a:ext cx="5567005" cy="6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Вимірювання горизонтальних кутів між напрямками на суміжні пункти 2-3 прийомами для підвищення точності</a:t>
            </a:r>
            <a:endParaRPr lang="en-US" sz="1600" dirty="0"/>
          </a:p>
        </p:txBody>
      </p:sp>
      <p:sp>
        <p:nvSpPr>
          <p:cNvPr id="19" name="Shape 14"/>
          <p:cNvSpPr/>
          <p:nvPr/>
        </p:nvSpPr>
        <p:spPr>
          <a:xfrm>
            <a:off x="7523738" y="5176957"/>
            <a:ext cx="616982" cy="22860"/>
          </a:xfrm>
          <a:prstGeom prst="roundRect">
            <a:avLst>
              <a:gd name="adj" fmla="val 1349684"/>
            </a:avLst>
          </a:prstGeom>
          <a:solidFill>
            <a:srgbClr val="2D4DF2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20" name="Shape 15"/>
          <p:cNvSpPr/>
          <p:nvPr/>
        </p:nvSpPr>
        <p:spPr>
          <a:xfrm>
            <a:off x="7083802" y="4957048"/>
            <a:ext cx="462796" cy="462796"/>
          </a:xfrm>
          <a:prstGeom prst="roundRect">
            <a:avLst>
              <a:gd name="adj" fmla="val 66668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0003" y="5006935"/>
            <a:ext cx="290274" cy="362903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8343543" y="4931331"/>
            <a:ext cx="3564017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Визначення дирекційних кутів</a:t>
            </a:r>
            <a:endParaRPr lang="en-US" sz="1900" dirty="0"/>
          </a:p>
        </p:txBody>
      </p:sp>
      <p:sp>
        <p:nvSpPr>
          <p:cNvPr id="23" name="Text 17"/>
          <p:cNvSpPr/>
          <p:nvPr/>
        </p:nvSpPr>
        <p:spPr>
          <a:xfrm>
            <a:off x="8343543" y="5357098"/>
            <a:ext cx="5567005" cy="9872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Гіроскопічне орієнтування або обчислення від початкової сторони з контрольним визначенням на деяких сторонах ходу</a:t>
            </a:r>
            <a:endParaRPr lang="en-US" sz="1600" dirty="0"/>
          </a:p>
        </p:txBody>
      </p:sp>
      <p:sp>
        <p:nvSpPr>
          <p:cNvPr id="24" name="Shape 18"/>
          <p:cNvSpPr/>
          <p:nvPr/>
        </p:nvSpPr>
        <p:spPr>
          <a:xfrm>
            <a:off x="6489680" y="6191845"/>
            <a:ext cx="616982" cy="22860"/>
          </a:xfrm>
          <a:prstGeom prst="roundRect">
            <a:avLst>
              <a:gd name="adj" fmla="val 1349684"/>
            </a:avLst>
          </a:prstGeom>
          <a:solidFill>
            <a:srgbClr val="018CE1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25" name="Shape 19"/>
          <p:cNvSpPr/>
          <p:nvPr/>
        </p:nvSpPr>
        <p:spPr>
          <a:xfrm>
            <a:off x="7083802" y="5971937"/>
            <a:ext cx="462796" cy="462796"/>
          </a:xfrm>
          <a:prstGeom prst="roundRect">
            <a:avLst>
              <a:gd name="adj" fmla="val 66668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pic>
        <p:nvPicPr>
          <p:cNvPr id="2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0003" y="6021824"/>
            <a:ext cx="290274" cy="362903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2854285" y="5946219"/>
            <a:ext cx="3432572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350"/>
              </a:lnSpc>
              <a:buNone/>
            </a:pPr>
            <a:r>
              <a:rPr lang="en-US" sz="19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Непряме визначення довжин</a:t>
            </a:r>
            <a:endParaRPr lang="en-US" sz="1900" dirty="0"/>
          </a:p>
        </p:txBody>
      </p:sp>
      <p:sp>
        <p:nvSpPr>
          <p:cNvPr id="28" name="Text 21"/>
          <p:cNvSpPr/>
          <p:nvPr/>
        </p:nvSpPr>
        <p:spPr>
          <a:xfrm>
            <a:off x="719852" y="6371987"/>
            <a:ext cx="5567005" cy="6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Використання паралактичного методу або методу базисного кута через базисні сторони, вимірювані з високою точністю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5563" y="567690"/>
            <a:ext cx="9741218" cy="5845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6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Вимоги до азимутальних теодолітних ходів</a:t>
            </a:r>
            <a:endParaRPr lang="en-US" sz="36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83" y="1678543"/>
            <a:ext cx="3186708" cy="318670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839" y="1678543"/>
            <a:ext cx="3186827" cy="3186827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4615" y="1678543"/>
            <a:ext cx="3186827" cy="3186827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0390" y="1678543"/>
            <a:ext cx="3186827" cy="3186827"/>
          </a:xfrm>
          <a:prstGeom prst="rect">
            <a:avLst/>
          </a:prstGeom>
        </p:spPr>
      </p:pic>
      <p:sp>
        <p:nvSpPr>
          <p:cNvPr id="7" name="Shape 1"/>
          <p:cNvSpPr/>
          <p:nvPr/>
        </p:nvSpPr>
        <p:spPr>
          <a:xfrm>
            <a:off x="695563" y="5217795"/>
            <a:ext cx="4280654" cy="2444115"/>
          </a:xfrm>
          <a:prstGeom prst="roundRect">
            <a:avLst>
              <a:gd name="adj" fmla="val 12198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8" name="Text 2"/>
          <p:cNvSpPr/>
          <p:nvPr/>
        </p:nvSpPr>
        <p:spPr>
          <a:xfrm>
            <a:off x="917138" y="5439370"/>
            <a:ext cx="3282910" cy="292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Точність кутових вимірювань</a:t>
            </a:r>
            <a:endParaRPr lang="en-US" sz="1800" dirty="0"/>
          </a:p>
        </p:txBody>
      </p:sp>
      <p:sp>
        <p:nvSpPr>
          <p:cNvPr id="9" name="Text 3"/>
          <p:cNvSpPr/>
          <p:nvPr/>
        </p:nvSpPr>
        <p:spPr>
          <a:xfrm>
            <a:off x="917138" y="5850850"/>
            <a:ext cx="3837503" cy="15894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Середня квадратична похибка вимірювання горизонтальних кутів: 15-20". Кутова нев'язка в ході не повинна перевищувати величини f₁ = ±45"√n, де n – кількість кутів.</a:t>
            </a:r>
            <a:endParaRPr lang="en-US" sz="1550" dirty="0"/>
          </a:p>
        </p:txBody>
      </p:sp>
      <p:sp>
        <p:nvSpPr>
          <p:cNvPr id="10" name="Shape 4"/>
          <p:cNvSpPr/>
          <p:nvPr/>
        </p:nvSpPr>
        <p:spPr>
          <a:xfrm>
            <a:off x="5174933" y="5217795"/>
            <a:ext cx="4280654" cy="2444115"/>
          </a:xfrm>
          <a:prstGeom prst="roundRect">
            <a:avLst>
              <a:gd name="adj" fmla="val 12198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11" name="Text 5"/>
          <p:cNvSpPr/>
          <p:nvPr/>
        </p:nvSpPr>
        <p:spPr>
          <a:xfrm>
            <a:off x="5396508" y="5439370"/>
            <a:ext cx="3837503" cy="584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Точність визначення дирекційних кутів</a:t>
            </a:r>
            <a:endParaRPr lang="en-US" sz="1800" dirty="0"/>
          </a:p>
        </p:txBody>
      </p:sp>
      <p:sp>
        <p:nvSpPr>
          <p:cNvPr id="12" name="Text 6"/>
          <p:cNvSpPr/>
          <p:nvPr/>
        </p:nvSpPr>
        <p:spPr>
          <a:xfrm>
            <a:off x="5396508" y="6143149"/>
            <a:ext cx="3837503" cy="12715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При гіроскопічному орієнтуванні: середня квадратична похибка 20-30". Вимірювання дирекційних кутів повинно виконуватися не рідше ніж через 5-6 пунктів ходу.</a:t>
            </a:r>
            <a:endParaRPr lang="en-US" sz="1550" dirty="0"/>
          </a:p>
        </p:txBody>
      </p:sp>
      <p:sp>
        <p:nvSpPr>
          <p:cNvPr id="13" name="Shape 7"/>
          <p:cNvSpPr/>
          <p:nvPr/>
        </p:nvSpPr>
        <p:spPr>
          <a:xfrm>
            <a:off x="9654302" y="5217795"/>
            <a:ext cx="4280654" cy="2444115"/>
          </a:xfrm>
          <a:prstGeom prst="roundRect">
            <a:avLst>
              <a:gd name="adj" fmla="val 12198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14" name="Text 8"/>
          <p:cNvSpPr/>
          <p:nvPr/>
        </p:nvSpPr>
        <p:spPr>
          <a:xfrm>
            <a:off x="9875877" y="5439370"/>
            <a:ext cx="3837503" cy="584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Точність непрямого визначення довжин</a:t>
            </a:r>
            <a:endParaRPr lang="en-US" sz="1800" dirty="0"/>
          </a:p>
        </p:txBody>
      </p:sp>
      <p:sp>
        <p:nvSpPr>
          <p:cNvPr id="15" name="Text 9"/>
          <p:cNvSpPr/>
          <p:nvPr/>
        </p:nvSpPr>
        <p:spPr>
          <a:xfrm>
            <a:off x="9875877" y="6143149"/>
            <a:ext cx="3837503" cy="12715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Відносна похибка визначення довжин: 1:1000 - 1:2000. При використанні паралактичного методу базис вимірюють з відносною похибкою не гірше 1:5000.</a:t>
            </a:r>
            <a:endParaRPr lang="en-US" sz="15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94928" y="1013222"/>
            <a:ext cx="7926943" cy="10227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3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Порівняння звичайних та азимутальних теодолітних ходів</a:t>
            </a:r>
            <a:endParaRPr lang="en-US" sz="3200" dirty="0"/>
          </a:p>
        </p:txBody>
      </p:sp>
      <p:sp>
        <p:nvSpPr>
          <p:cNvPr id="4" name="Shape 1"/>
          <p:cNvSpPr/>
          <p:nvPr/>
        </p:nvSpPr>
        <p:spPr>
          <a:xfrm>
            <a:off x="6094928" y="2296716"/>
            <a:ext cx="7926943" cy="4919663"/>
          </a:xfrm>
          <a:prstGeom prst="roundRect">
            <a:avLst>
              <a:gd name="adj" fmla="val 5301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5" name="Shape 2"/>
          <p:cNvSpPr/>
          <p:nvPr/>
        </p:nvSpPr>
        <p:spPr>
          <a:xfrm>
            <a:off x="6102548" y="2304336"/>
            <a:ext cx="7910870" cy="78009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6" name="Text 3"/>
          <p:cNvSpPr/>
          <p:nvPr/>
        </p:nvSpPr>
        <p:spPr>
          <a:xfrm>
            <a:off x="6277332" y="2416254"/>
            <a:ext cx="2285167" cy="278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Параметр</a:t>
            </a:r>
            <a:endParaRPr lang="en-US" sz="1350" dirty="0"/>
          </a:p>
        </p:txBody>
      </p:sp>
      <p:sp>
        <p:nvSpPr>
          <p:cNvPr id="7" name="Text 4"/>
          <p:cNvSpPr/>
          <p:nvPr/>
        </p:nvSpPr>
        <p:spPr>
          <a:xfrm>
            <a:off x="8917781" y="2416254"/>
            <a:ext cx="2281357" cy="278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Звичайний теодолітний хід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11554420" y="2416254"/>
            <a:ext cx="2285167" cy="5562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Азимутальний теодолітний хід</a:t>
            </a:r>
            <a:endParaRPr lang="en-US" sz="1350" dirty="0"/>
          </a:p>
        </p:txBody>
      </p:sp>
      <p:sp>
        <p:nvSpPr>
          <p:cNvPr id="9" name="Shape 6"/>
          <p:cNvSpPr/>
          <p:nvPr/>
        </p:nvSpPr>
        <p:spPr>
          <a:xfrm>
            <a:off x="6102548" y="3084433"/>
            <a:ext cx="7910870" cy="105822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0" name="Text 7"/>
          <p:cNvSpPr/>
          <p:nvPr/>
        </p:nvSpPr>
        <p:spPr>
          <a:xfrm>
            <a:off x="6277332" y="3196352"/>
            <a:ext cx="2285167" cy="278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Умови застосування</a:t>
            </a:r>
            <a:endParaRPr lang="en-US" sz="1350" dirty="0"/>
          </a:p>
        </p:txBody>
      </p:sp>
      <p:sp>
        <p:nvSpPr>
          <p:cNvPr id="11" name="Text 8"/>
          <p:cNvSpPr/>
          <p:nvPr/>
        </p:nvSpPr>
        <p:spPr>
          <a:xfrm>
            <a:off x="8917781" y="3196352"/>
            <a:ext cx="2281357" cy="834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Доступні ділянки з можливістю прямого вимірювання довжин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11554420" y="3196352"/>
            <a:ext cx="2285167" cy="5562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Складні умови, круті укоси, глибокі кар'єри</a:t>
            </a:r>
            <a:endParaRPr lang="en-US" sz="1350" dirty="0"/>
          </a:p>
        </p:txBody>
      </p:sp>
      <p:sp>
        <p:nvSpPr>
          <p:cNvPr id="13" name="Shape 10"/>
          <p:cNvSpPr/>
          <p:nvPr/>
        </p:nvSpPr>
        <p:spPr>
          <a:xfrm>
            <a:off x="6102548" y="4142661"/>
            <a:ext cx="7910870" cy="105822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4" name="Text 11"/>
          <p:cNvSpPr/>
          <p:nvPr/>
        </p:nvSpPr>
        <p:spPr>
          <a:xfrm>
            <a:off x="6277332" y="4254579"/>
            <a:ext cx="2285167" cy="278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Вимірювання довжин</a:t>
            </a:r>
            <a:endParaRPr lang="en-US" sz="1350" dirty="0"/>
          </a:p>
        </p:txBody>
      </p:sp>
      <p:sp>
        <p:nvSpPr>
          <p:cNvPr id="15" name="Text 12"/>
          <p:cNvSpPr/>
          <p:nvPr/>
        </p:nvSpPr>
        <p:spPr>
          <a:xfrm>
            <a:off x="8917781" y="4254579"/>
            <a:ext cx="2281357" cy="834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Пряме вимірювання електронними тахеометрами або мірними приладами</a:t>
            </a:r>
            <a:endParaRPr lang="en-US" sz="1350" dirty="0"/>
          </a:p>
        </p:txBody>
      </p:sp>
      <p:sp>
        <p:nvSpPr>
          <p:cNvPr id="16" name="Text 13"/>
          <p:cNvSpPr/>
          <p:nvPr/>
        </p:nvSpPr>
        <p:spPr>
          <a:xfrm>
            <a:off x="11554420" y="4254579"/>
            <a:ext cx="2285167" cy="5562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Непряме визначення через базисні сторони</a:t>
            </a:r>
            <a:endParaRPr lang="en-US" sz="1350" dirty="0"/>
          </a:p>
        </p:txBody>
      </p:sp>
      <p:sp>
        <p:nvSpPr>
          <p:cNvPr id="17" name="Shape 14"/>
          <p:cNvSpPr/>
          <p:nvPr/>
        </p:nvSpPr>
        <p:spPr>
          <a:xfrm>
            <a:off x="6102548" y="5200888"/>
            <a:ext cx="7910870" cy="50196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8" name="Text 15"/>
          <p:cNvSpPr/>
          <p:nvPr/>
        </p:nvSpPr>
        <p:spPr>
          <a:xfrm>
            <a:off x="6277332" y="5312807"/>
            <a:ext cx="2285167" cy="278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Точність кутових вимірювань</a:t>
            </a:r>
            <a:endParaRPr lang="en-US" sz="1350" dirty="0"/>
          </a:p>
        </p:txBody>
      </p:sp>
      <p:sp>
        <p:nvSpPr>
          <p:cNvPr id="19" name="Text 16"/>
          <p:cNvSpPr/>
          <p:nvPr/>
        </p:nvSpPr>
        <p:spPr>
          <a:xfrm>
            <a:off x="8917781" y="5312807"/>
            <a:ext cx="2281357" cy="278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20-30"</a:t>
            </a:r>
            <a:endParaRPr lang="en-US" sz="1350" dirty="0"/>
          </a:p>
        </p:txBody>
      </p:sp>
      <p:sp>
        <p:nvSpPr>
          <p:cNvPr id="20" name="Text 17"/>
          <p:cNvSpPr/>
          <p:nvPr/>
        </p:nvSpPr>
        <p:spPr>
          <a:xfrm>
            <a:off x="11554420" y="5312807"/>
            <a:ext cx="2285167" cy="278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15-20"</a:t>
            </a:r>
            <a:endParaRPr lang="en-US" sz="1350" dirty="0"/>
          </a:p>
        </p:txBody>
      </p:sp>
      <p:sp>
        <p:nvSpPr>
          <p:cNvPr id="21" name="Shape 18"/>
          <p:cNvSpPr/>
          <p:nvPr/>
        </p:nvSpPr>
        <p:spPr>
          <a:xfrm>
            <a:off x="6102548" y="5702856"/>
            <a:ext cx="7910870" cy="50196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22" name="Text 19"/>
          <p:cNvSpPr/>
          <p:nvPr/>
        </p:nvSpPr>
        <p:spPr>
          <a:xfrm>
            <a:off x="6277332" y="5814774"/>
            <a:ext cx="2285167" cy="278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Точність лінійних вимірювань</a:t>
            </a:r>
            <a:endParaRPr lang="en-US" sz="1350" dirty="0"/>
          </a:p>
        </p:txBody>
      </p:sp>
      <p:sp>
        <p:nvSpPr>
          <p:cNvPr id="23" name="Text 20"/>
          <p:cNvSpPr/>
          <p:nvPr/>
        </p:nvSpPr>
        <p:spPr>
          <a:xfrm>
            <a:off x="8917781" y="5814774"/>
            <a:ext cx="2281357" cy="278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1:2000 - 1:3000</a:t>
            </a:r>
            <a:endParaRPr lang="en-US" sz="1350" dirty="0"/>
          </a:p>
        </p:txBody>
      </p:sp>
      <p:sp>
        <p:nvSpPr>
          <p:cNvPr id="24" name="Text 21"/>
          <p:cNvSpPr/>
          <p:nvPr/>
        </p:nvSpPr>
        <p:spPr>
          <a:xfrm>
            <a:off x="11554420" y="5814774"/>
            <a:ext cx="2285167" cy="278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1:1000 - 1:2000</a:t>
            </a:r>
            <a:endParaRPr lang="en-US" sz="1350" dirty="0"/>
          </a:p>
        </p:txBody>
      </p:sp>
      <p:sp>
        <p:nvSpPr>
          <p:cNvPr id="25" name="Shape 22"/>
          <p:cNvSpPr/>
          <p:nvPr/>
        </p:nvSpPr>
        <p:spPr>
          <a:xfrm>
            <a:off x="6102548" y="6204823"/>
            <a:ext cx="7910870" cy="50196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26" name="Text 23"/>
          <p:cNvSpPr/>
          <p:nvPr/>
        </p:nvSpPr>
        <p:spPr>
          <a:xfrm>
            <a:off x="6277332" y="6316742"/>
            <a:ext cx="2285167" cy="278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Максимальна довжина ходу</a:t>
            </a:r>
            <a:endParaRPr lang="en-US" sz="1350" dirty="0"/>
          </a:p>
        </p:txBody>
      </p:sp>
      <p:sp>
        <p:nvSpPr>
          <p:cNvPr id="27" name="Text 24"/>
          <p:cNvSpPr/>
          <p:nvPr/>
        </p:nvSpPr>
        <p:spPr>
          <a:xfrm>
            <a:off x="8917781" y="6316742"/>
            <a:ext cx="2281357" cy="278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1,5-2,0 км</a:t>
            </a:r>
            <a:endParaRPr lang="en-US" sz="1350" dirty="0"/>
          </a:p>
        </p:txBody>
      </p:sp>
      <p:sp>
        <p:nvSpPr>
          <p:cNvPr id="28" name="Text 25"/>
          <p:cNvSpPr/>
          <p:nvPr/>
        </p:nvSpPr>
        <p:spPr>
          <a:xfrm>
            <a:off x="11554420" y="6316742"/>
            <a:ext cx="2285167" cy="278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1,0-1,5 км</a:t>
            </a:r>
            <a:endParaRPr lang="en-US" sz="1350" dirty="0"/>
          </a:p>
        </p:txBody>
      </p:sp>
      <p:sp>
        <p:nvSpPr>
          <p:cNvPr id="29" name="Shape 26"/>
          <p:cNvSpPr/>
          <p:nvPr/>
        </p:nvSpPr>
        <p:spPr>
          <a:xfrm>
            <a:off x="6102548" y="6706791"/>
            <a:ext cx="7910870" cy="50196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30" name="Text 27"/>
          <p:cNvSpPr/>
          <p:nvPr/>
        </p:nvSpPr>
        <p:spPr>
          <a:xfrm>
            <a:off x="6277332" y="6818709"/>
            <a:ext cx="2285167" cy="278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Максимальна кількість сторін</a:t>
            </a:r>
            <a:endParaRPr lang="en-US" sz="1350" dirty="0"/>
          </a:p>
        </p:txBody>
      </p:sp>
      <p:sp>
        <p:nvSpPr>
          <p:cNvPr id="31" name="Text 28"/>
          <p:cNvSpPr/>
          <p:nvPr/>
        </p:nvSpPr>
        <p:spPr>
          <a:xfrm>
            <a:off x="8917781" y="6818709"/>
            <a:ext cx="2281357" cy="278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15</a:t>
            </a:r>
            <a:endParaRPr lang="en-US" sz="1350" dirty="0"/>
          </a:p>
        </p:txBody>
      </p:sp>
      <p:sp>
        <p:nvSpPr>
          <p:cNvPr id="32" name="Text 29"/>
          <p:cNvSpPr/>
          <p:nvPr/>
        </p:nvSpPr>
        <p:spPr>
          <a:xfrm>
            <a:off x="11554420" y="6818709"/>
            <a:ext cx="2285167" cy="278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10</a:t>
            </a:r>
            <a:endParaRPr lang="en-US" sz="13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07125" y="634127"/>
            <a:ext cx="13016151" cy="1356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Обернена геодезична засічка: принцип створення</a:t>
            </a:r>
            <a:endParaRPr lang="en-US" sz="42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278" y="2451973"/>
            <a:ext cx="2147649" cy="167663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940" y="3304461"/>
            <a:ext cx="324207" cy="40528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65552" y="2682597"/>
            <a:ext cx="3974902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Визначення координат пункту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5365552" y="3160038"/>
            <a:ext cx="8227100" cy="7379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За виміряними на ньому горизонтальними кутами між напрямками на опорні пункти</a:t>
            </a:r>
            <a:endParaRPr lang="en-US" sz="1800" dirty="0"/>
          </a:p>
        </p:txBody>
      </p:sp>
      <p:sp>
        <p:nvSpPr>
          <p:cNvPr id="7" name="Shape 3"/>
          <p:cNvSpPr/>
          <p:nvPr/>
        </p:nvSpPr>
        <p:spPr>
          <a:xfrm>
            <a:off x="5192554" y="4142184"/>
            <a:ext cx="8573095" cy="15240"/>
          </a:xfrm>
          <a:prstGeom prst="roundRect">
            <a:avLst>
              <a:gd name="adj" fmla="val 2269938"/>
            </a:avLst>
          </a:prstGeom>
          <a:solidFill>
            <a:srgbClr val="2D4DF2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453" y="4186238"/>
            <a:ext cx="4295299" cy="1676638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8940" y="4821912"/>
            <a:ext cx="324207" cy="405289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9376" y="4601289"/>
            <a:ext cx="4898946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Мінімальна кількість опорних пунктів</a:t>
            </a:r>
            <a:endParaRPr lang="en-US" sz="2100" dirty="0"/>
          </a:p>
        </p:txBody>
      </p:sp>
      <p:sp>
        <p:nvSpPr>
          <p:cNvPr id="11" name="Text 5"/>
          <p:cNvSpPr/>
          <p:nvPr/>
        </p:nvSpPr>
        <p:spPr>
          <a:xfrm>
            <a:off x="6439376" y="5078730"/>
            <a:ext cx="4898946" cy="3689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Три пункти з відомими координатами</a:t>
            </a:r>
            <a:endParaRPr lang="en-US" sz="1800" dirty="0"/>
          </a:p>
        </p:txBody>
      </p:sp>
      <p:sp>
        <p:nvSpPr>
          <p:cNvPr id="12" name="Shape 6"/>
          <p:cNvSpPr/>
          <p:nvPr/>
        </p:nvSpPr>
        <p:spPr>
          <a:xfrm>
            <a:off x="6266378" y="5876449"/>
            <a:ext cx="7499271" cy="15240"/>
          </a:xfrm>
          <a:prstGeom prst="roundRect">
            <a:avLst>
              <a:gd name="adj" fmla="val 2269938"/>
            </a:avLst>
          </a:prstGeom>
          <a:solidFill>
            <a:srgbClr val="018CE1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629" y="5920502"/>
            <a:ext cx="6442948" cy="1676638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8940" y="6556177"/>
            <a:ext cx="324207" cy="405289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13201" y="6335554"/>
            <a:ext cx="4632246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Вимірювання горизонтальних кутів</a:t>
            </a:r>
            <a:endParaRPr lang="en-US" sz="2100" dirty="0"/>
          </a:p>
        </p:txBody>
      </p:sp>
      <p:sp>
        <p:nvSpPr>
          <p:cNvPr id="16" name="Text 8"/>
          <p:cNvSpPr/>
          <p:nvPr/>
        </p:nvSpPr>
        <p:spPr>
          <a:xfrm>
            <a:off x="7513201" y="6812994"/>
            <a:ext cx="5499021" cy="3689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Між напрямками на опорні пункти з високою точністю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60321" y="795099"/>
            <a:ext cx="7823359" cy="11096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en-US" sz="34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Етапи створення зйомочної основи способом оберненої засічки</a:t>
            </a:r>
            <a:endParaRPr lang="en-US" sz="3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21" y="2187654"/>
            <a:ext cx="943332" cy="1371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886545" y="2376249"/>
            <a:ext cx="2640092" cy="2774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Вибір положення пункту</a:t>
            </a:r>
            <a:endParaRPr lang="en-US" sz="1700" dirty="0"/>
          </a:p>
        </p:txBody>
      </p:sp>
      <p:sp>
        <p:nvSpPr>
          <p:cNvPr id="6" name="Text 2"/>
          <p:cNvSpPr/>
          <p:nvPr/>
        </p:nvSpPr>
        <p:spPr>
          <a:xfrm>
            <a:off x="1886545" y="2766774"/>
            <a:ext cx="6597134" cy="6038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У зручному для спостережень місці, з якого видно не менше трьох опорних пунктів</a:t>
            </a:r>
            <a:endParaRPr lang="en-US" sz="14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21" y="3559254"/>
            <a:ext cx="943332" cy="137160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886545" y="3747849"/>
            <a:ext cx="2219563" cy="2774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Закріплення пункту</a:t>
            </a:r>
            <a:endParaRPr lang="en-US" sz="1700" dirty="0"/>
          </a:p>
        </p:txBody>
      </p:sp>
      <p:sp>
        <p:nvSpPr>
          <p:cNvPr id="9" name="Text 4"/>
          <p:cNvSpPr/>
          <p:nvPr/>
        </p:nvSpPr>
        <p:spPr>
          <a:xfrm>
            <a:off x="1886545" y="4138374"/>
            <a:ext cx="6597134" cy="6038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Тимчасовим або постійним центром з можливістю точного центрування інструменту</a:t>
            </a:r>
            <a:endParaRPr lang="en-US" sz="14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321" y="4930854"/>
            <a:ext cx="943332" cy="113192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886545" y="5119449"/>
            <a:ext cx="2219563" cy="2774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Вимірювання кутів</a:t>
            </a:r>
            <a:endParaRPr lang="en-US" sz="1700" dirty="0"/>
          </a:p>
        </p:txBody>
      </p:sp>
      <p:sp>
        <p:nvSpPr>
          <p:cNvPr id="12" name="Text 6"/>
          <p:cNvSpPr/>
          <p:nvPr/>
        </p:nvSpPr>
        <p:spPr>
          <a:xfrm>
            <a:off x="1886545" y="5509974"/>
            <a:ext cx="6597134" cy="301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Горизонтальних кутів між напрямками на опорні пункти 2-4 прийомами</a:t>
            </a:r>
            <a:endParaRPr lang="en-US" sz="14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321" y="6062782"/>
            <a:ext cx="943332" cy="1371600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886545" y="6251377"/>
            <a:ext cx="2488763" cy="2774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Обчислення координат</a:t>
            </a:r>
            <a:endParaRPr lang="en-US" sz="1700" dirty="0"/>
          </a:p>
        </p:txBody>
      </p:sp>
      <p:sp>
        <p:nvSpPr>
          <p:cNvPr id="15" name="Text 8"/>
          <p:cNvSpPr/>
          <p:nvPr/>
        </p:nvSpPr>
        <p:spPr>
          <a:xfrm>
            <a:off x="1886545" y="6641902"/>
            <a:ext cx="6597134" cy="6038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За формулами Гаусса, Делоне або іншими методами з врівноваженням при надлишкових вимірюваннях</a:t>
            </a:r>
            <a:endParaRPr lang="en-US" sz="14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11530" y="637580"/>
            <a:ext cx="10892790" cy="6818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50"/>
              </a:lnSpc>
              <a:buNone/>
            </a:pPr>
            <a:r>
              <a:rPr lang="en-US" sz="42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Вимоги до оберненої геодезичної засічки</a:t>
            </a:r>
            <a:endParaRPr lang="en-US" sz="42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30" y="1783080"/>
            <a:ext cx="4103846" cy="253626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11530" y="4609148"/>
            <a:ext cx="3829764" cy="3408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Точність кутових вимірювань</a:t>
            </a:r>
            <a:endParaRPr lang="en-US" sz="2100" dirty="0"/>
          </a:p>
        </p:txBody>
      </p:sp>
      <p:sp>
        <p:nvSpPr>
          <p:cNvPr id="5" name="Text 2"/>
          <p:cNvSpPr/>
          <p:nvPr/>
        </p:nvSpPr>
        <p:spPr>
          <a:xfrm>
            <a:off x="811530" y="5089088"/>
            <a:ext cx="4103846" cy="25961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Середня квадратична похибка вимірювання горизонтальних кутів: 10-15". При використанні електронних тахеометрів – згідно з їх технічними характеристиками для забезпечення необхідної точності визначення координат.</a:t>
            </a:r>
            <a:endParaRPr lang="en-US" sz="18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158" y="1783080"/>
            <a:ext cx="4103965" cy="253638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63158" y="4609267"/>
            <a:ext cx="3484602" cy="3408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Геометричні умови засічки</a:t>
            </a:r>
            <a:endParaRPr lang="en-US" sz="2100" dirty="0"/>
          </a:p>
        </p:txBody>
      </p:sp>
      <p:sp>
        <p:nvSpPr>
          <p:cNvPr id="8" name="Text 4"/>
          <p:cNvSpPr/>
          <p:nvPr/>
        </p:nvSpPr>
        <p:spPr>
          <a:xfrm>
            <a:off x="5263158" y="5089208"/>
            <a:ext cx="4103965" cy="25961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Кути між напрямками на опорні пункти повинні бути в межах 30-150°. Визначуваний пункт не повинен знаходитися на колі, що проходить через опорні пункти. Оптимальне розташування – всередині трикутника опорних пунктів.</a:t>
            </a:r>
            <a:endParaRPr lang="en-US" sz="18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4905" y="1783080"/>
            <a:ext cx="4103846" cy="253626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4905" y="4609148"/>
            <a:ext cx="3395663" cy="3408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Кількість опорних пунктів</a:t>
            </a:r>
            <a:endParaRPr lang="en-US" sz="2100" dirty="0"/>
          </a:p>
        </p:txBody>
      </p:sp>
      <p:sp>
        <p:nvSpPr>
          <p:cNvPr id="11" name="Text 6"/>
          <p:cNvSpPr/>
          <p:nvPr/>
        </p:nvSpPr>
        <p:spPr>
          <a:xfrm>
            <a:off x="9714905" y="5089088"/>
            <a:ext cx="4103846" cy="22252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Мінімальна кількість – 3 пункти. Для підвищення точності та контролю рекомендується використовувати 4-5 пунктів, що дозволяє виконати врівноваження та оцінити точність отриманих результатів.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35154"/>
            <a:ext cx="1087588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Переваги та недоліки оберненої засічки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253746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Переваги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128724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Можливість створення пунктів у місцях, зручних для проведення зйомки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837724" y="3978473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Відсутність необхідності прямого доступу до опорних пунктів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837724" y="4828223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Швидкість створення пунктів зйомочної основи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837724" y="5294948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Ефективність у складних умовах кар'єру</a:t>
            </a:r>
            <a:endParaRPr lang="en-US" sz="1850" dirty="0"/>
          </a:p>
        </p:txBody>
      </p:sp>
      <p:sp>
        <p:nvSpPr>
          <p:cNvPr id="8" name="Text 6"/>
          <p:cNvSpPr/>
          <p:nvPr/>
        </p:nvSpPr>
        <p:spPr>
          <a:xfrm>
            <a:off x="837724" y="5761673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Можливість використання існуючих споруд та об'єктів як опорних пунктів</a:t>
            </a:r>
            <a:endParaRPr lang="en-US" sz="1850" dirty="0"/>
          </a:p>
        </p:txBody>
      </p:sp>
      <p:sp>
        <p:nvSpPr>
          <p:cNvPr id="9" name="Text 7"/>
          <p:cNvSpPr/>
          <p:nvPr/>
        </p:nvSpPr>
        <p:spPr>
          <a:xfrm>
            <a:off x="7614761" y="253746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Недоліки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7614761" y="3128724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Зниження точності при невдалій геометрії розташування опорних пунктів</a:t>
            </a:r>
            <a:endParaRPr lang="en-US" sz="1850" dirty="0"/>
          </a:p>
        </p:txBody>
      </p:sp>
      <p:sp>
        <p:nvSpPr>
          <p:cNvPr id="11" name="Text 9"/>
          <p:cNvSpPr/>
          <p:nvPr/>
        </p:nvSpPr>
        <p:spPr>
          <a:xfrm>
            <a:off x="7614761" y="3978473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Необхідність ретельного контролю для уникнення грубих помилок</a:t>
            </a:r>
            <a:endParaRPr lang="en-US" sz="1850" dirty="0"/>
          </a:p>
        </p:txBody>
      </p:sp>
      <p:sp>
        <p:nvSpPr>
          <p:cNvPr id="12" name="Text 10"/>
          <p:cNvSpPr/>
          <p:nvPr/>
        </p:nvSpPr>
        <p:spPr>
          <a:xfrm>
            <a:off x="7614761" y="4828223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Обмеження щодо розташування визначуваного пункту відносно опорних пунктів</a:t>
            </a:r>
            <a:endParaRPr lang="en-US" sz="1850" dirty="0"/>
          </a:p>
        </p:txBody>
      </p:sp>
      <p:sp>
        <p:nvSpPr>
          <p:cNvPr id="13" name="Text 11"/>
          <p:cNvSpPr/>
          <p:nvPr/>
        </p:nvSpPr>
        <p:spPr>
          <a:xfrm>
            <a:off x="7614761" y="5677972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Залежність від видимості опорних пунктів</a:t>
            </a:r>
            <a:endParaRPr lang="en-US" sz="1850" dirty="0"/>
          </a:p>
        </p:txBody>
      </p:sp>
      <p:sp>
        <p:nvSpPr>
          <p:cNvPr id="14" name="Text 12"/>
          <p:cNvSpPr/>
          <p:nvPr/>
        </p:nvSpPr>
        <p:spPr>
          <a:xfrm>
            <a:off x="7614761" y="6144697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Складність обчислень при відсутності спеціального програмного забезпечення</a:t>
            </a:r>
            <a:endParaRPr lang="en-US" sz="18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015960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Контроль якості при створенні зйомочної основи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837724" y="2902744"/>
            <a:ext cx="2159079" cy="1357193"/>
          </a:xfrm>
          <a:prstGeom prst="roundRect">
            <a:avLst>
              <a:gd name="adj" fmla="val 26457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909" y="3370897"/>
            <a:ext cx="336590" cy="42076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236119" y="314205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Польовий контроль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236119" y="3637598"/>
            <a:ext cx="743152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Перевірка приладів, повторні вимірювання, контрольні спостереження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3116461" y="4244697"/>
            <a:ext cx="10556558" cy="15240"/>
          </a:xfrm>
          <a:prstGeom prst="roundRect">
            <a:avLst>
              <a:gd name="adj" fmla="val 2356110"/>
            </a:avLst>
          </a:prstGeom>
          <a:solidFill>
            <a:srgbClr val="2D4DF2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8" name="Shape 5"/>
          <p:cNvSpPr/>
          <p:nvPr/>
        </p:nvSpPr>
        <p:spPr>
          <a:xfrm>
            <a:off x="837724" y="4379595"/>
            <a:ext cx="4318278" cy="1357193"/>
          </a:xfrm>
          <a:prstGeom prst="roundRect">
            <a:avLst>
              <a:gd name="adj" fmla="val 26457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568" y="4847749"/>
            <a:ext cx="336590" cy="420767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95317" y="4618911"/>
            <a:ext cx="330981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Математичний контроль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95317" y="5114449"/>
            <a:ext cx="682942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Перевірка допустимості нев'язок, врівноваження, оцінка точності</a:t>
            </a:r>
            <a:endParaRPr lang="en-US" sz="1850" dirty="0"/>
          </a:p>
        </p:txBody>
      </p:sp>
      <p:sp>
        <p:nvSpPr>
          <p:cNvPr id="12" name="Shape 8"/>
          <p:cNvSpPr/>
          <p:nvPr/>
        </p:nvSpPr>
        <p:spPr>
          <a:xfrm>
            <a:off x="5275659" y="5721548"/>
            <a:ext cx="8397359" cy="15240"/>
          </a:xfrm>
          <a:prstGeom prst="roundRect">
            <a:avLst>
              <a:gd name="adj" fmla="val 2356110"/>
            </a:avLst>
          </a:prstGeom>
          <a:solidFill>
            <a:srgbClr val="018CE1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3" name="Shape 9"/>
          <p:cNvSpPr/>
          <p:nvPr/>
        </p:nvSpPr>
        <p:spPr>
          <a:xfrm>
            <a:off x="837724" y="5856446"/>
            <a:ext cx="6477476" cy="1357193"/>
          </a:xfrm>
          <a:prstGeom prst="roundRect">
            <a:avLst>
              <a:gd name="adj" fmla="val 26457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8107" y="6324600"/>
            <a:ext cx="336590" cy="420767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54516" y="6095762"/>
            <a:ext cx="363152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Документальний контроль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54516" y="6591300"/>
            <a:ext cx="49182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Перевірка журналів, схем, каталогів координат</a:t>
            </a:r>
            <a:endParaRPr lang="en-US" sz="18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11969" y="402193"/>
            <a:ext cx="8123396" cy="4301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r>
              <a:rPr lang="en-US" sz="27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Порівняння методів створення зйомочної основи</a:t>
            </a:r>
            <a:endParaRPr lang="en-US" sz="27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69" y="1124903"/>
            <a:ext cx="13606462" cy="7180659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2784753" y="8305562"/>
            <a:ext cx="146209" cy="146209"/>
          </a:xfrm>
          <a:prstGeom prst="roundRect">
            <a:avLst>
              <a:gd name="adj" fmla="val 12508"/>
            </a:avLst>
          </a:prstGeom>
          <a:solidFill>
            <a:srgbClr val="040F48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5" name="Text 2"/>
          <p:cNvSpPr/>
          <p:nvPr/>
        </p:nvSpPr>
        <p:spPr>
          <a:xfrm>
            <a:off x="2991922" y="8305562"/>
            <a:ext cx="1953935" cy="1462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1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Швидкість створення (віднос...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6350437" y="8305562"/>
            <a:ext cx="146209" cy="146209"/>
          </a:xfrm>
          <a:prstGeom prst="roundRect">
            <a:avLst>
              <a:gd name="adj" fmla="val 12508"/>
            </a:avLst>
          </a:prstGeom>
          <a:solidFill>
            <a:srgbClr val="0A229D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7" name="Text 4"/>
          <p:cNvSpPr/>
          <p:nvPr/>
        </p:nvSpPr>
        <p:spPr>
          <a:xfrm>
            <a:off x="6557605" y="8305562"/>
            <a:ext cx="1722239" cy="1462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1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Точність (відносні одиниці)</a:t>
            </a:r>
            <a:endParaRPr lang="en-US" sz="1150" dirty="0"/>
          </a:p>
        </p:txBody>
      </p:sp>
      <p:sp>
        <p:nvSpPr>
          <p:cNvPr id="8" name="Shape 5"/>
          <p:cNvSpPr/>
          <p:nvPr/>
        </p:nvSpPr>
        <p:spPr>
          <a:xfrm>
            <a:off x="9684544" y="8305562"/>
            <a:ext cx="146209" cy="146209"/>
          </a:xfrm>
          <a:prstGeom prst="roundRect">
            <a:avLst>
              <a:gd name="adj" fmla="val 12508"/>
            </a:avLst>
          </a:prstGeom>
          <a:solidFill>
            <a:srgbClr val="1035F0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9" name="Text 6"/>
          <p:cNvSpPr/>
          <p:nvPr/>
        </p:nvSpPr>
        <p:spPr>
          <a:xfrm>
            <a:off x="9891712" y="8305562"/>
            <a:ext cx="1835944" cy="1462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1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Трудомісткість (відносні од...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511969" y="8908971"/>
            <a:ext cx="13606462" cy="4681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Діаграма показує порівняльну характеристику методів створення зйомочної основи за трьома ключовими параметрами: швидкість створення, точність та трудомісткість. Експлуатаційна сітка забезпечує найвищу точність, але потребує більше часу та зусиль. Обернена засічка є найшвидшим методом з найменшою трудомісткістю, але має нижчу точність порівняно з іншими методами.</a:t>
            </a:r>
            <a:endParaRPr lang="en-US" sz="11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9859" y="957977"/>
            <a:ext cx="12191048" cy="6554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Сучасні технології у створенні зйомочної основи</a:t>
            </a:r>
            <a:endParaRPr lang="en-US" sz="4100" dirty="0"/>
          </a:p>
        </p:txBody>
      </p:sp>
      <p:sp>
        <p:nvSpPr>
          <p:cNvPr id="3" name="Shape 1"/>
          <p:cNvSpPr/>
          <p:nvPr/>
        </p:nvSpPr>
        <p:spPr>
          <a:xfrm>
            <a:off x="779859" y="2309693"/>
            <a:ext cx="501253" cy="501253"/>
          </a:xfrm>
          <a:prstGeom prst="roundRect">
            <a:avLst>
              <a:gd name="adj" fmla="val 66681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204" y="2363748"/>
            <a:ext cx="314563" cy="39314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503878" y="2309693"/>
            <a:ext cx="2621399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GNSS-технології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1503878" y="2770942"/>
            <a:ext cx="5699998" cy="17829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Використання супутникових систем позиціонування (GPS, ГЛОНАСС, Galileo) для швидкого та точного визначення координат пунктів зйомочної основи. Методи статики та RTK дозволяють досягти сантиметрової точності навіть у складних умовах кар'єру.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426642" y="2309693"/>
            <a:ext cx="501253" cy="501253"/>
          </a:xfrm>
          <a:prstGeom prst="roundRect">
            <a:avLst>
              <a:gd name="adj" fmla="val 66681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9988" y="2363748"/>
            <a:ext cx="314563" cy="393144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8150662" y="2309693"/>
            <a:ext cx="2921198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Електронні тахеометри</a:t>
            </a:r>
            <a:endParaRPr lang="en-US" sz="2050" dirty="0"/>
          </a:p>
        </p:txBody>
      </p:sp>
      <p:sp>
        <p:nvSpPr>
          <p:cNvPr id="10" name="Text 6"/>
          <p:cNvSpPr/>
          <p:nvPr/>
        </p:nvSpPr>
        <p:spPr>
          <a:xfrm>
            <a:off x="8150662" y="2770942"/>
            <a:ext cx="5699998" cy="17829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Сучасні роботизовані тахеометри з функцією автоматичного наведення на ціль та безвідбивачевим режимом вимірювання відстаней значно підвищують ефективність створення зйомочної основи та зменшують вплив людського фактора.</a:t>
            </a:r>
            <a:endParaRPr lang="en-US" sz="1750" dirty="0"/>
          </a:p>
        </p:txBody>
      </p:sp>
      <p:sp>
        <p:nvSpPr>
          <p:cNvPr id="11" name="Shape 7"/>
          <p:cNvSpPr/>
          <p:nvPr/>
        </p:nvSpPr>
        <p:spPr>
          <a:xfrm>
            <a:off x="779859" y="5027295"/>
            <a:ext cx="501253" cy="501253"/>
          </a:xfrm>
          <a:prstGeom prst="roundRect">
            <a:avLst>
              <a:gd name="adj" fmla="val 66681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204" y="5081349"/>
            <a:ext cx="314563" cy="393144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503878" y="5027295"/>
            <a:ext cx="3480673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Безпілотні літальні апарати</a:t>
            </a:r>
            <a:endParaRPr lang="en-US" sz="2050" dirty="0"/>
          </a:p>
        </p:txBody>
      </p:sp>
      <p:sp>
        <p:nvSpPr>
          <p:cNvPr id="14" name="Text 9"/>
          <p:cNvSpPr/>
          <p:nvPr/>
        </p:nvSpPr>
        <p:spPr>
          <a:xfrm>
            <a:off x="1503878" y="5488543"/>
            <a:ext cx="5699998" cy="14263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Використання дронів з високоточними камерами та GNSS-приймачами для аерофотозйомки та створення ортофотопланів кар'єру, які можуть служити основою для проектування та контролю зйомочної мережі.</a:t>
            </a:r>
            <a:endParaRPr lang="en-US" sz="1750" dirty="0"/>
          </a:p>
        </p:txBody>
      </p:sp>
      <p:sp>
        <p:nvSpPr>
          <p:cNvPr id="15" name="Shape 10"/>
          <p:cNvSpPr/>
          <p:nvPr/>
        </p:nvSpPr>
        <p:spPr>
          <a:xfrm>
            <a:off x="7426642" y="5027295"/>
            <a:ext cx="501253" cy="501253"/>
          </a:xfrm>
          <a:prstGeom prst="roundRect">
            <a:avLst>
              <a:gd name="adj" fmla="val 66681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9988" y="5081349"/>
            <a:ext cx="314563" cy="393144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8150662" y="5027295"/>
            <a:ext cx="2621399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Хмарні технології</a:t>
            </a:r>
            <a:endParaRPr lang="en-US" sz="2050" dirty="0"/>
          </a:p>
        </p:txBody>
      </p:sp>
      <p:sp>
        <p:nvSpPr>
          <p:cNvPr id="18" name="Text 12"/>
          <p:cNvSpPr/>
          <p:nvPr/>
        </p:nvSpPr>
        <p:spPr>
          <a:xfrm>
            <a:off x="8150662" y="5488543"/>
            <a:ext cx="5699998" cy="17829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Системи для зберігання, обробки та обміну маркшейдерськими даними в режимі реального часу, що забезпечують швидкий доступ до актуальної інформації про стан зйомочної основи для всіх учасників гірничих робіт.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29020" y="909399"/>
            <a:ext cx="7685961" cy="12253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38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Експлуатаційна сітка: принцип створення</a:t>
            </a:r>
            <a:endParaRPr lang="en-US" sz="3850" dirty="0"/>
          </a:p>
        </p:txBody>
      </p:sp>
      <p:sp>
        <p:nvSpPr>
          <p:cNvPr id="4" name="Shape 1"/>
          <p:cNvSpPr/>
          <p:nvPr/>
        </p:nvSpPr>
        <p:spPr>
          <a:xfrm>
            <a:off x="729020" y="2681526"/>
            <a:ext cx="468630" cy="468630"/>
          </a:xfrm>
          <a:prstGeom prst="roundRect">
            <a:avLst>
              <a:gd name="adj" fmla="val 66680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293" y="2732068"/>
            <a:ext cx="294084" cy="36754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405890" y="2681526"/>
            <a:ext cx="2450783" cy="3062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Визначення</a:t>
            </a:r>
            <a:endParaRPr lang="en-US" sz="1900" dirty="0"/>
          </a:p>
        </p:txBody>
      </p:sp>
      <p:sp>
        <p:nvSpPr>
          <p:cNvPr id="7" name="Text 3"/>
          <p:cNvSpPr/>
          <p:nvPr/>
        </p:nvSpPr>
        <p:spPr>
          <a:xfrm>
            <a:off x="1405890" y="3112651"/>
            <a:ext cx="3062049" cy="26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Експлуатаційна сітка – система пунктів, закріплених на території кар'єру у вигляді правильних геометричних фігур (квадратів або прямокутників), координати яких визначені з високою точністю у прийнятій системі координат.</a:t>
            </a: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>
            <a:off x="4676180" y="2681526"/>
            <a:ext cx="468630" cy="468630"/>
          </a:xfrm>
          <a:prstGeom prst="roundRect">
            <a:avLst>
              <a:gd name="adj" fmla="val 66680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453" y="2732068"/>
            <a:ext cx="294084" cy="36754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353050" y="2681526"/>
            <a:ext cx="2450783" cy="3062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Проектування</a:t>
            </a:r>
            <a:endParaRPr lang="en-US" sz="1900" dirty="0"/>
          </a:p>
        </p:txBody>
      </p:sp>
      <p:sp>
        <p:nvSpPr>
          <p:cNvPr id="11" name="Text 6"/>
          <p:cNvSpPr/>
          <p:nvPr/>
        </p:nvSpPr>
        <p:spPr>
          <a:xfrm>
            <a:off x="5353050" y="3112651"/>
            <a:ext cx="3062049" cy="2333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На топографічному плані кар'єру проектують розташування сітки, визначають оптимальні розміри сторін (зазвичай 100×100 м, 200×200 м або 100×200 м) та орієнтують відносно головних осей кар'єру або сторін світу.</a:t>
            </a:r>
            <a:endParaRPr lang="en-US" sz="1600" dirty="0"/>
          </a:p>
        </p:txBody>
      </p:sp>
      <p:sp>
        <p:nvSpPr>
          <p:cNvPr id="12" name="Shape 7"/>
          <p:cNvSpPr/>
          <p:nvPr/>
        </p:nvSpPr>
        <p:spPr>
          <a:xfrm>
            <a:off x="729020" y="6222206"/>
            <a:ext cx="468630" cy="468630"/>
          </a:xfrm>
          <a:prstGeom prst="roundRect">
            <a:avLst>
              <a:gd name="adj" fmla="val 66680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93" y="6272748"/>
            <a:ext cx="294084" cy="367546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405890" y="6222206"/>
            <a:ext cx="2450783" cy="3062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Закріплення</a:t>
            </a:r>
            <a:endParaRPr lang="en-US" sz="1900" dirty="0"/>
          </a:p>
        </p:txBody>
      </p:sp>
      <p:sp>
        <p:nvSpPr>
          <p:cNvPr id="15" name="Text 9"/>
          <p:cNvSpPr/>
          <p:nvPr/>
        </p:nvSpPr>
        <p:spPr>
          <a:xfrm>
            <a:off x="1405890" y="6653332"/>
            <a:ext cx="700909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Вузли сітки закріплюють постійними центрами на неробочих ділянках та тимчасовими на робочих ділянках з можливістю їх перенесення.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933212"/>
            <a:ext cx="7041832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Висновки та рекомендації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2231946" y="230743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Вибір методу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2802969"/>
            <a:ext cx="4210407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Вибір способу створення зйомочної основи залежить від конкретних умов кар'єру, необхідної точності, наявного обладнання та кваліфікації персоналу.</a:t>
            </a:r>
            <a:endParaRPr lang="en-US" sz="18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31" y="2438995"/>
            <a:ext cx="4534138" cy="4534138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266" y="3670102"/>
            <a:ext cx="336590" cy="42076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582269" y="211597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Комбінований підхід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582269" y="2611517"/>
            <a:ext cx="4210407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Найефективнішим є комбінування різних методів: експлуатаційна сітка на неробочих ділянках, теодолітні ходи для розвитку мережі, обернені засічки для оперативного створення пунктів.</a:t>
            </a:r>
            <a:endParaRPr lang="en-US" sz="18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131" y="2438995"/>
            <a:ext cx="4534138" cy="4534138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2306" y="3670102"/>
            <a:ext cx="336590" cy="42076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582269" y="4885611"/>
            <a:ext cx="293941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Регулярне оновлення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582269" y="5381149"/>
            <a:ext cx="4210407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Необхідно регулярно перевіряти та оновлювати пункти зйомочної основи, особливо в зонах активних гірничих робіт, для забезпечення точності маркшейдерських робіт.</a:t>
            </a:r>
            <a:endParaRPr lang="en-US" sz="18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8131" y="2438995"/>
            <a:ext cx="4534138" cy="4534138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2306" y="5321141"/>
            <a:ext cx="336590" cy="420767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692712" y="4885611"/>
            <a:ext cx="3355419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Підвищення кваліфікації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837724" y="5381149"/>
            <a:ext cx="4210407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Постійне навчання маркшейдерського персоналу новим технологіям та методам створення зйомочної основи є запорукою ефективності та точності маркшейдерського забезпечення.</a:t>
            </a:r>
            <a:endParaRPr lang="en-US" sz="18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8131" y="2438995"/>
            <a:ext cx="4534138" cy="4534138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1266" y="5321141"/>
            <a:ext cx="336590" cy="4207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1035" y="521256"/>
            <a:ext cx="7821930" cy="11110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en-US" sz="34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Етапи створення експлуатаційної сітки</a:t>
            </a:r>
            <a:endParaRPr lang="en-US" sz="3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35" y="1915597"/>
            <a:ext cx="944285" cy="137267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888569" y="2104430"/>
            <a:ext cx="2221944" cy="277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Проектування сітки</a:t>
            </a:r>
            <a:endParaRPr lang="en-US" sz="1700" dirty="0"/>
          </a:p>
        </p:txBody>
      </p:sp>
      <p:sp>
        <p:nvSpPr>
          <p:cNvPr id="6" name="Text 2"/>
          <p:cNvSpPr/>
          <p:nvPr/>
        </p:nvSpPr>
        <p:spPr>
          <a:xfrm>
            <a:off x="1888569" y="2495312"/>
            <a:ext cx="6594396" cy="604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Розробка схеми розташування пунктів на топографічному плані кар'єру з визначенням оптимальних розмірів та орієнтації.</a:t>
            </a:r>
            <a:endParaRPr lang="en-US" sz="14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035" y="3288268"/>
            <a:ext cx="944285" cy="167473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888569" y="3477101"/>
            <a:ext cx="3032403" cy="277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Винесення проекту в натуру</a:t>
            </a:r>
            <a:endParaRPr lang="en-US" sz="1700" dirty="0"/>
          </a:p>
        </p:txBody>
      </p:sp>
      <p:sp>
        <p:nvSpPr>
          <p:cNvPr id="9" name="Text 4"/>
          <p:cNvSpPr/>
          <p:nvPr/>
        </p:nvSpPr>
        <p:spPr>
          <a:xfrm>
            <a:off x="1888569" y="3867983"/>
            <a:ext cx="6594396" cy="9061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Від пунктів опорної маркшейдерської мережі на поверхні кар'єру визначають координати вузлових точок сітки за допомогою електронних тахеометрів, GNSS-приймачів або теодолітів.</a:t>
            </a:r>
            <a:endParaRPr lang="en-US" sz="14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35" y="4963001"/>
            <a:ext cx="944285" cy="137267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888569" y="5151834"/>
            <a:ext cx="2221944" cy="277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Закріплення пунктів</a:t>
            </a:r>
            <a:endParaRPr lang="en-US" sz="1700" dirty="0"/>
          </a:p>
        </p:txBody>
      </p:sp>
      <p:sp>
        <p:nvSpPr>
          <p:cNvPr id="12" name="Text 6"/>
          <p:cNvSpPr/>
          <p:nvPr/>
        </p:nvSpPr>
        <p:spPr>
          <a:xfrm>
            <a:off x="1888569" y="5542717"/>
            <a:ext cx="6594396" cy="604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Встановлення постійних або тимчасових центрів у вузлах сітки залежно від інтенсивності гірничих робіт на ділянці.</a:t>
            </a:r>
            <a:endParaRPr lang="en-US" sz="14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035" y="6335673"/>
            <a:ext cx="944285" cy="1372672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888569" y="6524506"/>
            <a:ext cx="2474833" cy="277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Визначення координат</a:t>
            </a:r>
            <a:endParaRPr lang="en-US" sz="1700" dirty="0"/>
          </a:p>
        </p:txBody>
      </p:sp>
      <p:sp>
        <p:nvSpPr>
          <p:cNvPr id="15" name="Text 8"/>
          <p:cNvSpPr/>
          <p:nvPr/>
        </p:nvSpPr>
        <p:spPr>
          <a:xfrm>
            <a:off x="1888569" y="6915388"/>
            <a:ext cx="6594396" cy="604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Обчислення точних координат вузлів сітки методами полігонометрії, прямих, обернених або комбінованих засічок, а також за допомогою GNSS-технологій.</a:t>
            </a:r>
            <a:endParaRPr lang="en-US" sz="14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28901" y="3176230"/>
            <a:ext cx="9693116" cy="6125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38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Вимоги до точності експлуатаційної сітки</a:t>
            </a:r>
            <a:endParaRPr lang="en-US" sz="3850" dirty="0"/>
          </a:p>
        </p:txBody>
      </p:sp>
      <p:sp>
        <p:nvSpPr>
          <p:cNvPr id="4" name="Shape 1"/>
          <p:cNvSpPr/>
          <p:nvPr/>
        </p:nvSpPr>
        <p:spPr>
          <a:xfrm>
            <a:off x="728901" y="4101227"/>
            <a:ext cx="4252079" cy="3558421"/>
          </a:xfrm>
          <a:prstGeom prst="roundRect">
            <a:avLst>
              <a:gd name="adj" fmla="val 8780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5" name="Text 2"/>
          <p:cNvSpPr/>
          <p:nvPr/>
        </p:nvSpPr>
        <p:spPr>
          <a:xfrm>
            <a:off x="960001" y="4332327"/>
            <a:ext cx="3299698" cy="3062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Точність положення пунктів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960001" y="4763453"/>
            <a:ext cx="3789878" cy="23319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Середня квадратична похибка положення пунктів сітки відносно пунктів опорної мережі не повинна перевищувати 0,2 мм у масштабі плану кар'єру. Для масштабу 1:1000 – не більше 20 см, для масштабу 1:2000 – не більше 40 см.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5189220" y="4101227"/>
            <a:ext cx="4252079" cy="3558421"/>
          </a:xfrm>
          <a:prstGeom prst="roundRect">
            <a:avLst>
              <a:gd name="adj" fmla="val 8780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8" name="Text 5"/>
          <p:cNvSpPr/>
          <p:nvPr/>
        </p:nvSpPr>
        <p:spPr>
          <a:xfrm>
            <a:off x="5420320" y="4332327"/>
            <a:ext cx="2450306" cy="3062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Конфігурація сітки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5420320" y="4763453"/>
            <a:ext cx="3789878" cy="26650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Сторони квадратів або прямокутників повинні бути паралельні осям координат прийнятої системи. Допустимі відхилення у відстанях між суміжними пунктами – не більше 1:2000 від проектної довжини. Відхилення від прямого кута у вузлах сітки – не більше 1'.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9649539" y="4101227"/>
            <a:ext cx="4252079" cy="3558421"/>
          </a:xfrm>
          <a:prstGeom prst="roundRect">
            <a:avLst>
              <a:gd name="adj" fmla="val 8780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11" name="Text 8"/>
          <p:cNvSpPr/>
          <p:nvPr/>
        </p:nvSpPr>
        <p:spPr>
          <a:xfrm>
            <a:off x="9880640" y="4332327"/>
            <a:ext cx="3085267" cy="3062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Контроль та документація</a:t>
            </a:r>
            <a:endParaRPr lang="en-US" sz="1900" dirty="0"/>
          </a:p>
        </p:txBody>
      </p:sp>
      <p:sp>
        <p:nvSpPr>
          <p:cNvPr id="12" name="Text 9"/>
          <p:cNvSpPr/>
          <p:nvPr/>
        </p:nvSpPr>
        <p:spPr>
          <a:xfrm>
            <a:off x="9880640" y="4763453"/>
            <a:ext cx="3789878" cy="23319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Координати пунктів експлуатаційної сітки повинні періодично перевірятися. При виявленні зміщень більше допустимих значень проводиться повторне визначення координат або перенесення пунктів. На кожен пункт складається картка з характеристиками.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659969"/>
            <a:ext cx="11815882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Переваги та недоліки експлуатаційної сітки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296227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Переваги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553539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Зручність використання для зйомок, розбивочних робіт та контролю гірничих робіт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837724" y="4403288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Забезпечення рівномірної щільності пунктів на території кар'єру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837724" y="5253038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Можливість легкого контролю правильності положення пунктів (через геометричні властивості сітки)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837724" y="6102787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Систематизований підхід до маркшейдерських робіт</a:t>
            </a:r>
            <a:endParaRPr lang="en-US" sz="1850" dirty="0"/>
          </a:p>
        </p:txBody>
      </p:sp>
      <p:sp>
        <p:nvSpPr>
          <p:cNvPr id="8" name="Text 6"/>
          <p:cNvSpPr/>
          <p:nvPr/>
        </p:nvSpPr>
        <p:spPr>
          <a:xfrm>
            <a:off x="7614761" y="296227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Недоліки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7614761" y="3553539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Складність збереження пунктів у зонах активних гірничих робіт</a:t>
            </a:r>
            <a:endParaRPr lang="en-US" sz="1850" dirty="0"/>
          </a:p>
        </p:txBody>
      </p:sp>
      <p:sp>
        <p:nvSpPr>
          <p:cNvPr id="10" name="Text 8"/>
          <p:cNvSpPr/>
          <p:nvPr/>
        </p:nvSpPr>
        <p:spPr>
          <a:xfrm>
            <a:off x="7614761" y="4403288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Необхідність періодичного перенесення та відновлення пунктів</a:t>
            </a:r>
            <a:endParaRPr lang="en-US" sz="1850" dirty="0"/>
          </a:p>
        </p:txBody>
      </p:sp>
      <p:sp>
        <p:nvSpPr>
          <p:cNvPr id="11" name="Text 9"/>
          <p:cNvSpPr/>
          <p:nvPr/>
        </p:nvSpPr>
        <p:spPr>
          <a:xfrm>
            <a:off x="7614761" y="5253038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Трудомісткість початкового створення сітки</a:t>
            </a:r>
            <a:endParaRPr lang="en-US" sz="1850" dirty="0"/>
          </a:p>
        </p:txBody>
      </p:sp>
      <p:sp>
        <p:nvSpPr>
          <p:cNvPr id="12" name="Text 10"/>
          <p:cNvSpPr/>
          <p:nvPr/>
        </p:nvSpPr>
        <p:spPr>
          <a:xfrm>
            <a:off x="7614761" y="5719763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Потреба у регулярному оновленні документації</a:t>
            </a:r>
            <a:endParaRPr lang="en-US" sz="1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29496" y="738783"/>
            <a:ext cx="7685008" cy="12258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38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Теодолітні ходи: принцип створення</a:t>
            </a:r>
            <a:endParaRPr lang="en-US" sz="38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96" y="2313742"/>
            <a:ext cx="521018" cy="52101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458873" y="2277308"/>
            <a:ext cx="2452211" cy="3065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Визначення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1458873" y="2708910"/>
            <a:ext cx="6955631" cy="10004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Теодолітні ходи – це послідовність пунктів, з'єднаних між собою прямими лініями, довжини яких та кути між ними вимірюються безпосередньо на місцевості.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496" y="4371142"/>
            <a:ext cx="521018" cy="52101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458873" y="4334708"/>
            <a:ext cx="2452211" cy="3065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Проектування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1458873" y="4766310"/>
            <a:ext cx="6955631" cy="6669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Маршрут теодолітного ходу проектують вздовж доріг, бровок, уступів та інших елементів кар'єру з оптимальною довжиною сторін 100-300 м.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496" y="6095048"/>
            <a:ext cx="521018" cy="52101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458873" y="6058614"/>
            <a:ext cx="2452211" cy="3065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Вимірювання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1458873" y="6490216"/>
            <a:ext cx="6955631" cy="10004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Горизонтальні кути в ході вимірюють теодолітом або електронним тахеометром, а довжини сторін – електронними тахеометрами, світловіддалемірами або мірними приладами.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73298" y="967621"/>
            <a:ext cx="7621548" cy="5657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Етапи створення теодолітних ходів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673298" y="1821894"/>
            <a:ext cx="144185" cy="1321594"/>
          </a:xfrm>
          <a:prstGeom prst="roundRect">
            <a:avLst>
              <a:gd name="adj" fmla="val 200148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5" name="Text 2"/>
          <p:cNvSpPr/>
          <p:nvPr/>
        </p:nvSpPr>
        <p:spPr>
          <a:xfrm>
            <a:off x="1105972" y="1821894"/>
            <a:ext cx="2263378" cy="282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Проектування ходу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1105972" y="2220158"/>
            <a:ext cx="7364730" cy="9233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Визначення маршруту теодолітного ходу вздовж характерних елементів кар'єру, вибір початкового та кінцевого пунктів ходу з опорної мережі, визначення оптимальної довжини сторін.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961787" y="3335774"/>
            <a:ext cx="144185" cy="1013817"/>
          </a:xfrm>
          <a:prstGeom prst="roundRect">
            <a:avLst>
              <a:gd name="adj" fmla="val 200148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8" name="Text 5"/>
          <p:cNvSpPr/>
          <p:nvPr/>
        </p:nvSpPr>
        <p:spPr>
          <a:xfrm>
            <a:off x="1394460" y="3335774"/>
            <a:ext cx="2263378" cy="282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Закріплення пунктів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1394460" y="3734038"/>
            <a:ext cx="7076242" cy="615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Встановлення тимчасових або постійних центрів у місцях, зручних для вимірювань та захищених від пошкодження під час гірничих робіт.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1250394" y="4541877"/>
            <a:ext cx="144185" cy="1321594"/>
          </a:xfrm>
          <a:prstGeom prst="roundRect">
            <a:avLst>
              <a:gd name="adj" fmla="val 200148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11" name="Text 8"/>
          <p:cNvSpPr/>
          <p:nvPr/>
        </p:nvSpPr>
        <p:spPr>
          <a:xfrm>
            <a:off x="1683068" y="4541877"/>
            <a:ext cx="3067169" cy="282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Вимірювання кутів і довжин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1683068" y="4940141"/>
            <a:ext cx="6787634" cy="9233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Вимірювання горизонтальних кутів теодолітом або тахеометром та довжин сторін електронними приладами або мірними стрічками з урахуванням поправок.</a:t>
            </a:r>
            <a:endParaRPr lang="en-US" sz="1500" dirty="0"/>
          </a:p>
        </p:txBody>
      </p:sp>
      <p:sp>
        <p:nvSpPr>
          <p:cNvPr id="13" name="Shape 10"/>
          <p:cNvSpPr/>
          <p:nvPr/>
        </p:nvSpPr>
        <p:spPr>
          <a:xfrm>
            <a:off x="1539002" y="6055757"/>
            <a:ext cx="144185" cy="1013817"/>
          </a:xfrm>
          <a:prstGeom prst="roundRect">
            <a:avLst>
              <a:gd name="adj" fmla="val 200148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14" name="Text 11"/>
          <p:cNvSpPr/>
          <p:nvPr/>
        </p:nvSpPr>
        <p:spPr>
          <a:xfrm>
            <a:off x="1971675" y="6055757"/>
            <a:ext cx="2538174" cy="282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Обчислення координат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1971675" y="6454021"/>
            <a:ext cx="6499027" cy="615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Розрахунок дирекційних кутів та приростів координат за виміряними кутами та довжинами, врівноваження ходу та обчислення координат пунктів.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133862" y="653415"/>
            <a:ext cx="7849076" cy="10882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3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Вимоги до теодолітних ходів на відкритих гірничих роботах</a:t>
            </a:r>
            <a:endParaRPr lang="en-US" sz="3400" dirty="0"/>
          </a:p>
        </p:txBody>
      </p:sp>
      <p:sp>
        <p:nvSpPr>
          <p:cNvPr id="4" name="Text 1"/>
          <p:cNvSpPr/>
          <p:nvPr/>
        </p:nvSpPr>
        <p:spPr>
          <a:xfrm>
            <a:off x="6133862" y="2111454"/>
            <a:ext cx="3785830" cy="610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800"/>
              </a:lnSpc>
              <a:buNone/>
            </a:pPr>
            <a:r>
              <a:rPr lang="en-US" sz="4800" dirty="0">
                <a:solidFill>
                  <a:srgbClr val="2D4DF2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20-30''</a:t>
            </a:r>
            <a:endParaRPr lang="en-US" sz="4800" dirty="0"/>
          </a:p>
        </p:txBody>
      </p:sp>
      <p:sp>
        <p:nvSpPr>
          <p:cNvPr id="5" name="Text 2"/>
          <p:cNvSpPr/>
          <p:nvPr/>
        </p:nvSpPr>
        <p:spPr>
          <a:xfrm>
            <a:off x="6499027" y="2953107"/>
            <a:ext cx="3055382" cy="2720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7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Точність кутових вимірювань</a:t>
            </a:r>
            <a:endParaRPr lang="en-US" sz="1700" dirty="0"/>
          </a:p>
        </p:txBody>
      </p:sp>
      <p:sp>
        <p:nvSpPr>
          <p:cNvPr id="6" name="Text 3"/>
          <p:cNvSpPr/>
          <p:nvPr/>
        </p:nvSpPr>
        <p:spPr>
          <a:xfrm>
            <a:off x="6133862" y="3336131"/>
            <a:ext cx="3785830" cy="11839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4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Середня квадратична похибка вимірювання горизонтальних кутів. Кутова нев'язка в ході не повинна перевищувати величини f₁ = ±1'√n, де n – кількість кутів.</a:t>
            </a:r>
            <a:endParaRPr lang="en-US" sz="1450" dirty="0"/>
          </a:p>
        </p:txBody>
      </p:sp>
      <p:sp>
        <p:nvSpPr>
          <p:cNvPr id="7" name="Text 4"/>
          <p:cNvSpPr/>
          <p:nvPr/>
        </p:nvSpPr>
        <p:spPr>
          <a:xfrm>
            <a:off x="10197108" y="2111454"/>
            <a:ext cx="3785830" cy="610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800"/>
              </a:lnSpc>
              <a:buNone/>
            </a:pPr>
            <a:r>
              <a:rPr lang="en-US" sz="4800" dirty="0">
                <a:solidFill>
                  <a:srgbClr val="018CE1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1:2000</a:t>
            </a:r>
            <a:endParaRPr lang="en-US" sz="4800" dirty="0"/>
          </a:p>
        </p:txBody>
      </p:sp>
      <p:sp>
        <p:nvSpPr>
          <p:cNvPr id="8" name="Text 5"/>
          <p:cNvSpPr/>
          <p:nvPr/>
        </p:nvSpPr>
        <p:spPr>
          <a:xfrm>
            <a:off x="10539055" y="2953107"/>
            <a:ext cx="3101816" cy="2720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7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Точність лінійних вимірювань</a:t>
            </a:r>
            <a:endParaRPr lang="en-US" sz="1700" dirty="0"/>
          </a:p>
        </p:txBody>
      </p:sp>
      <p:sp>
        <p:nvSpPr>
          <p:cNvPr id="9" name="Text 6"/>
          <p:cNvSpPr/>
          <p:nvPr/>
        </p:nvSpPr>
        <p:spPr>
          <a:xfrm>
            <a:off x="10197108" y="3336131"/>
            <a:ext cx="3785830" cy="11839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4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Відносна похибка вимірювання довжин ліній. Лінійна нев'язка в ході не повинна перевищувати величини f₂ = ±(1:2000)·P, де P – периметр ходу.</a:t>
            </a:r>
            <a:endParaRPr lang="en-US" sz="1450" dirty="0"/>
          </a:p>
        </p:txBody>
      </p:sp>
      <p:sp>
        <p:nvSpPr>
          <p:cNvPr id="10" name="Text 7"/>
          <p:cNvSpPr/>
          <p:nvPr/>
        </p:nvSpPr>
        <p:spPr>
          <a:xfrm>
            <a:off x="8165425" y="5167432"/>
            <a:ext cx="3785830" cy="610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800"/>
              </a:lnSpc>
              <a:buNone/>
            </a:pPr>
            <a:r>
              <a:rPr lang="en-US" sz="4800" dirty="0">
                <a:solidFill>
                  <a:srgbClr val="DA33B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1.5-2.0</a:t>
            </a:r>
            <a:endParaRPr lang="en-US" sz="4800" dirty="0"/>
          </a:p>
        </p:txBody>
      </p:sp>
      <p:sp>
        <p:nvSpPr>
          <p:cNvPr id="11" name="Text 8"/>
          <p:cNvSpPr/>
          <p:nvPr/>
        </p:nvSpPr>
        <p:spPr>
          <a:xfrm>
            <a:off x="8970050" y="6009084"/>
            <a:ext cx="2176582" cy="2720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7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Довжина ходу (км)</a:t>
            </a:r>
            <a:endParaRPr lang="en-US" sz="1700" dirty="0"/>
          </a:p>
        </p:txBody>
      </p:sp>
      <p:sp>
        <p:nvSpPr>
          <p:cNvPr id="12" name="Text 9"/>
          <p:cNvSpPr/>
          <p:nvPr/>
        </p:nvSpPr>
        <p:spPr>
          <a:xfrm>
            <a:off x="8165425" y="6392108"/>
            <a:ext cx="3785830" cy="11839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4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Максимальна довжина теодолітного ходу в кар'єрах. Кількість сторін в ході не повинна перевищувати 15, а довжина сторін має бути від 30 до 300 м.</a:t>
            </a:r>
            <a:endParaRPr lang="en-US" sz="14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28556" y="651748"/>
            <a:ext cx="12973288" cy="13925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Азимутальні теодолітні ходи: особливості застосування</a:t>
            </a:r>
            <a:endParaRPr lang="en-US" sz="4350" dirty="0"/>
          </a:p>
        </p:txBody>
      </p:sp>
      <p:sp>
        <p:nvSpPr>
          <p:cNvPr id="3" name="Text 1"/>
          <p:cNvSpPr/>
          <p:nvPr/>
        </p:nvSpPr>
        <p:spPr>
          <a:xfrm>
            <a:off x="828556" y="2517696"/>
            <a:ext cx="3861316" cy="69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21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Особливі умови застосування</a:t>
            </a:r>
            <a:endParaRPr lang="en-US" sz="2150" dirty="0"/>
          </a:p>
        </p:txBody>
      </p:sp>
      <p:sp>
        <p:nvSpPr>
          <p:cNvPr id="4" name="Text 2"/>
          <p:cNvSpPr/>
          <p:nvPr/>
        </p:nvSpPr>
        <p:spPr>
          <a:xfrm>
            <a:off x="828556" y="3355777"/>
            <a:ext cx="3861316" cy="1514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95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Використовуються в умовах, коли безпосереднє вимірювання відстаней складне або неможливе (глибокі кар'єри, круті укоси)</a:t>
            </a:r>
            <a:endParaRPr lang="en-US" sz="18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916" y="2777490"/>
            <a:ext cx="4540568" cy="4540568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290" y="3526095"/>
            <a:ext cx="354211" cy="44279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40528" y="2880955"/>
            <a:ext cx="2785229" cy="3480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Вимірювання кутів</a:t>
            </a:r>
            <a:endParaRPr lang="en-US" sz="2150" dirty="0"/>
          </a:p>
        </p:txBody>
      </p:sp>
      <p:sp>
        <p:nvSpPr>
          <p:cNvPr id="8" name="Text 4"/>
          <p:cNvSpPr/>
          <p:nvPr/>
        </p:nvSpPr>
        <p:spPr>
          <a:xfrm>
            <a:off x="9940528" y="3371017"/>
            <a:ext cx="3861316" cy="11358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На кожному пункті вимірюють горизонтальні кути між напрямками на суміжні пункти 2-3 прийомами</a:t>
            </a:r>
            <a:endParaRPr lang="en-US" sz="18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4916" y="2777490"/>
            <a:ext cx="4540568" cy="4540568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8257" y="3912572"/>
            <a:ext cx="354211" cy="44279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40528" y="5225296"/>
            <a:ext cx="3861316" cy="69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Непряме визначення довжин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9940528" y="6063377"/>
            <a:ext cx="3861316" cy="1514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Довжини сторін визначають через базисні сторони методом паралактичного визначення або методом базисного кута</a:t>
            </a:r>
            <a:endParaRPr lang="en-US" sz="18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4916" y="2777490"/>
            <a:ext cx="4540568" cy="4540568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1780" y="6126540"/>
            <a:ext cx="354211" cy="442793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828556" y="5225296"/>
            <a:ext cx="3861316" cy="69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21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Визначення дирекційних кутів</a:t>
            </a:r>
            <a:endParaRPr lang="en-US" sz="2150" dirty="0"/>
          </a:p>
        </p:txBody>
      </p:sp>
      <p:sp>
        <p:nvSpPr>
          <p:cNvPr id="16" name="Text 8"/>
          <p:cNvSpPr/>
          <p:nvPr/>
        </p:nvSpPr>
        <p:spPr>
          <a:xfrm>
            <a:off x="828556" y="6063377"/>
            <a:ext cx="3861316" cy="1514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95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Дирекційні кути визначають гіроскопічним орієнтуванням або від початкової сторони з відомим дирекційним кутом</a:t>
            </a:r>
            <a:endParaRPr lang="en-US" sz="18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4916" y="2777490"/>
            <a:ext cx="4540568" cy="4540568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7813" y="5740063"/>
            <a:ext cx="354211" cy="4427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1611</Words>
  <Application>Microsoft Office PowerPoint</Application>
  <PresentationFormat>Довільний</PresentationFormat>
  <Paragraphs>196</Paragraphs>
  <Slides>20</Slides>
  <Notes>20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4" baseType="lpstr">
      <vt:lpstr>Nunito Semi Bold</vt:lpstr>
      <vt:lpstr>PT Sans</vt:lpstr>
      <vt:lpstr>Arial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Марина Куницька</cp:lastModifiedBy>
  <cp:revision>2</cp:revision>
  <dcterms:created xsi:type="dcterms:W3CDTF">2025-03-27T12:21:20Z</dcterms:created>
  <dcterms:modified xsi:type="dcterms:W3CDTF">2025-03-27T12:23:19Z</dcterms:modified>
</cp:coreProperties>
</file>