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Libre Baskerville"/>
      <p:regular r:id="rId17"/>
    </p:embeddedFont>
    <p:embeddedFont>
      <p:font typeface="Libre Baskerville"/>
      <p:regular r:id="rId18"/>
    </p:embeddedFont>
    <p:embeddedFont>
      <p:font typeface="Libre Baskerville"/>
      <p:regular r:id="rId19"/>
    </p:embeddedFont>
    <p:embeddedFont>
      <p:font typeface="Libre Baskerville"/>
      <p:regular r:id="rId20"/>
    </p:embeddedFont>
    <p:embeddedFont>
      <p:font typeface="DM Sans"/>
      <p:regular r:id="rId21"/>
    </p:embeddedFont>
    <p:embeddedFont>
      <p:font typeface="DM Sans"/>
      <p:regular r:id="rId22"/>
    </p:embeddedFont>
    <p:embeddedFont>
      <p:font typeface="DM Sans"/>
      <p:regular r:id="rId23"/>
    </p:embeddedFont>
    <p:embeddedFont>
      <p:font typeface="DM Sans"/>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image" Target="../media/image-1010-1.png"/><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image" Target="../media/image-1011-1.png"/><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1002-1.png"/><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1003-1.png"/><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1004-1.png"/><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1005-1.png"/><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1006-1.png"/><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1007-1.pn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image" Target="../media/image-1008-1.png"/><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image" Target="../media/image-1009-1.png"/><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1.xml"/><Relationship Id="rId7"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3.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4.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6.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9.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60095" y="936188"/>
            <a:ext cx="7623810" cy="2035969"/>
          </a:xfrm>
          <a:prstGeom prst="rect">
            <a:avLst/>
          </a:prstGeom>
          <a:noFill/>
          <a:ln/>
        </p:spPr>
        <p:txBody>
          <a:bodyPr wrap="square" lIns="0" tIns="0" rIns="0" bIns="0" rtlCol="0" anchor="t"/>
          <a:lstStyle/>
          <a:p>
            <a:pPr algn="l" indent="0" marL="0">
              <a:lnSpc>
                <a:spcPts val="5300"/>
              </a:lnSpc>
              <a:buNone/>
            </a:pPr>
            <a:r>
              <a:rPr lang="en-US" sz="4250" dirty="0">
                <a:solidFill>
                  <a:srgbClr val="5C4E3D"/>
                </a:solidFill>
                <a:latin typeface="Libre Baskerville" pitchFamily="34" charset="0"/>
                <a:ea typeface="Libre Baskerville" pitchFamily="34" charset="-122"/>
                <a:cs typeface="Libre Baskerville" pitchFamily="34" charset="-120"/>
              </a:rPr>
              <a:t>Висотне обґрунтування зйомочної основи при відкритих гірничих роботах</a:t>
            </a:r>
            <a:endParaRPr lang="en-US" sz="4250" dirty="0"/>
          </a:p>
        </p:txBody>
      </p:sp>
      <p:sp>
        <p:nvSpPr>
          <p:cNvPr id="4" name="Text 1"/>
          <p:cNvSpPr/>
          <p:nvPr/>
        </p:nvSpPr>
        <p:spPr>
          <a:xfrm>
            <a:off x="760095" y="3297912"/>
            <a:ext cx="7623810" cy="1737122"/>
          </a:xfrm>
          <a:prstGeom prst="rect">
            <a:avLst/>
          </a:prstGeom>
          <a:noFill/>
          <a:ln/>
        </p:spPr>
        <p:txBody>
          <a:bodyPr wrap="square" lIns="0" tIns="0" rIns="0" bIns="0" rtlCol="0" anchor="t"/>
          <a:lstStyle/>
          <a:p>
            <a:pPr algn="l" indent="0" marL="0">
              <a:lnSpc>
                <a:spcPts val="2700"/>
              </a:lnSpc>
              <a:buNone/>
            </a:pPr>
            <a:r>
              <a:rPr lang="en-US" sz="1700" dirty="0">
                <a:solidFill>
                  <a:srgbClr val="454240"/>
                </a:solidFill>
                <a:latin typeface="DM Sans" pitchFamily="34" charset="0"/>
                <a:ea typeface="DM Sans" pitchFamily="34" charset="-122"/>
                <a:cs typeface="DM Sans" pitchFamily="34" charset="-120"/>
              </a:rPr>
              <a:t>Ласкаво просимо на презентацію, присвячену висотному обґрунтуванню зйомочної основи при виконанні відкритих гірничих робіт. Сьогодні ми розглянемо сучасні методи та технології, які забезпечують точність і надійність геодезичних вимірювань у складних умовах гірничодобувної галузі.</a:t>
            </a:r>
            <a:endParaRPr lang="en-US" sz="1700" dirty="0"/>
          </a:p>
        </p:txBody>
      </p:sp>
      <p:sp>
        <p:nvSpPr>
          <p:cNvPr id="5" name="Text 2"/>
          <p:cNvSpPr/>
          <p:nvPr/>
        </p:nvSpPr>
        <p:spPr>
          <a:xfrm>
            <a:off x="760095" y="5279350"/>
            <a:ext cx="7623810" cy="1389698"/>
          </a:xfrm>
          <a:prstGeom prst="rect">
            <a:avLst/>
          </a:prstGeom>
          <a:noFill/>
          <a:ln/>
        </p:spPr>
        <p:txBody>
          <a:bodyPr wrap="square" lIns="0" tIns="0" rIns="0" bIns="0" rtlCol="0" anchor="t"/>
          <a:lstStyle/>
          <a:p>
            <a:pPr algn="l" indent="0" marL="0">
              <a:lnSpc>
                <a:spcPts val="2700"/>
              </a:lnSpc>
              <a:buNone/>
            </a:pPr>
            <a:r>
              <a:rPr lang="en-US" sz="1700" dirty="0">
                <a:solidFill>
                  <a:srgbClr val="454240"/>
                </a:solidFill>
                <a:latin typeface="DM Sans" pitchFamily="34" charset="0"/>
                <a:ea typeface="DM Sans" pitchFamily="34" charset="-122"/>
                <a:cs typeface="DM Sans" pitchFamily="34" charset="-120"/>
              </a:rPr>
              <a:t>У цій презентації ми детально розглянемо ключові аспекти створення висотної мережі, особливості нівелювання на кар'єрах, а також інноваційні підходи до вирішення геодезичних задач при відкритій розробці родовищ корисних копалин.</a:t>
            </a:r>
            <a:endParaRPr lang="en-US" sz="1700" dirty="0"/>
          </a:p>
        </p:txBody>
      </p:sp>
      <p:sp>
        <p:nvSpPr>
          <p:cNvPr id="6" name="Shape 3"/>
          <p:cNvSpPr/>
          <p:nvPr/>
        </p:nvSpPr>
        <p:spPr>
          <a:xfrm>
            <a:off x="760095" y="6929676"/>
            <a:ext cx="347424" cy="347424"/>
          </a:xfrm>
          <a:prstGeom prst="roundRect">
            <a:avLst>
              <a:gd name="adj" fmla="val 26316793"/>
            </a:avLst>
          </a:prstGeom>
          <a:noFill/>
          <a:ln w="7620">
            <a:solidFill>
              <a:srgbClr val="FFFFFF"/>
            </a:solidFill>
            <a:prstDash val="solid"/>
          </a:ln>
        </p:spPr>
      </p:sp>
      <p:pic>
        <p:nvPicPr>
          <p:cNvPr id="7" name="Image 1" descr="preencoded.png">    </p:cNvPr>
          <p:cNvPicPr>
            <a:picLocks noChangeAspect="1"/>
          </p:cNvPicPr>
          <p:nvPr/>
        </p:nvPicPr>
        <p:blipFill>
          <a:blip r:embed="rId2"/>
          <a:stretch>
            <a:fillRect/>
          </a:stretch>
        </p:blipFill>
        <p:spPr>
          <a:xfrm>
            <a:off x="767715" y="6937296"/>
            <a:ext cx="332184" cy="332184"/>
          </a:xfrm>
          <a:prstGeom prst="rect">
            <a:avLst/>
          </a:prstGeom>
        </p:spPr>
      </p:pic>
      <p:sp>
        <p:nvSpPr>
          <p:cNvPr id="8" name="Text 4"/>
          <p:cNvSpPr/>
          <p:nvPr/>
        </p:nvSpPr>
        <p:spPr>
          <a:xfrm>
            <a:off x="1216104" y="6913364"/>
            <a:ext cx="3548420" cy="380047"/>
          </a:xfrm>
          <a:prstGeom prst="rect">
            <a:avLst/>
          </a:prstGeom>
          <a:noFill/>
          <a:ln/>
        </p:spPr>
        <p:txBody>
          <a:bodyPr wrap="none" lIns="0" tIns="0" rIns="0" bIns="0" rtlCol="0" anchor="t"/>
          <a:lstStyle/>
          <a:p>
            <a:pPr algn="l" indent="0" marL="0">
              <a:lnSpc>
                <a:spcPts val="2950"/>
              </a:lnSpc>
              <a:buNone/>
            </a:pPr>
            <a:r>
              <a:rPr lang="en-US" sz="2100" b="1" dirty="0">
                <a:solidFill>
                  <a:srgbClr val="454240"/>
                </a:solidFill>
                <a:latin typeface="DM Sans Bold" pitchFamily="34" charset="0"/>
                <a:ea typeface="DM Sans Bold" pitchFamily="34" charset="-122"/>
                <a:cs typeface="DM Sans Bold" pitchFamily="34" charset="-120"/>
              </a:rPr>
              <a:t>на Marksceheider One null</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02575" y="1255157"/>
            <a:ext cx="10810756" cy="538163"/>
          </a:xfrm>
          <a:prstGeom prst="rect">
            <a:avLst/>
          </a:prstGeom>
          <a:noFill/>
          <a:ln/>
        </p:spPr>
        <p:txBody>
          <a:bodyPr wrap="none" lIns="0" tIns="0" rIns="0" bIns="0" rtlCol="0" anchor="t"/>
          <a:lstStyle/>
          <a:p>
            <a:pPr algn="l" indent="0" marL="0">
              <a:lnSpc>
                <a:spcPts val="4200"/>
              </a:lnSpc>
              <a:buNone/>
            </a:pPr>
            <a:r>
              <a:rPr lang="en-US" sz="3350" dirty="0">
                <a:solidFill>
                  <a:srgbClr val="5C4E3D"/>
                </a:solidFill>
                <a:latin typeface="Libre Baskerville" pitchFamily="34" charset="0"/>
                <a:ea typeface="Libre Baskerville" pitchFamily="34" charset="-122"/>
                <a:cs typeface="Libre Baskerville" pitchFamily="34" charset="-120"/>
              </a:rPr>
              <a:t>Майбутнє висотного обґрунтування гірничих робіт</a:t>
            </a:r>
            <a:endParaRPr lang="en-US" sz="3350" dirty="0"/>
          </a:p>
        </p:txBody>
      </p:sp>
      <p:pic>
        <p:nvPicPr>
          <p:cNvPr id="3" name="Image 0" descr="preencoded.png">    </p:cNvPr>
          <p:cNvPicPr>
            <a:picLocks noChangeAspect="1"/>
          </p:cNvPicPr>
          <p:nvPr/>
        </p:nvPicPr>
        <p:blipFill>
          <a:blip r:embed="rId1"/>
          <a:stretch>
            <a:fillRect/>
          </a:stretch>
        </p:blipFill>
        <p:spPr>
          <a:xfrm>
            <a:off x="610195" y="2250281"/>
            <a:ext cx="2571869" cy="2571869"/>
          </a:xfrm>
          <a:prstGeom prst="rect">
            <a:avLst/>
          </a:prstGeom>
        </p:spPr>
      </p:pic>
      <p:pic>
        <p:nvPicPr>
          <p:cNvPr id="4" name="Image 1" descr="preencoded.png">    </p:cNvPr>
          <p:cNvPicPr>
            <a:picLocks noChangeAspect="1"/>
          </p:cNvPicPr>
          <p:nvPr/>
        </p:nvPicPr>
        <p:blipFill>
          <a:blip r:embed="rId2"/>
          <a:stretch>
            <a:fillRect/>
          </a:stretch>
        </p:blipFill>
        <p:spPr>
          <a:xfrm>
            <a:off x="3319701" y="2250281"/>
            <a:ext cx="2571869" cy="2571869"/>
          </a:xfrm>
          <a:prstGeom prst="rect">
            <a:avLst/>
          </a:prstGeom>
        </p:spPr>
      </p:pic>
      <p:pic>
        <p:nvPicPr>
          <p:cNvPr id="5" name="Image 2" descr="preencoded.png">    </p:cNvPr>
          <p:cNvPicPr>
            <a:picLocks noChangeAspect="1"/>
          </p:cNvPicPr>
          <p:nvPr/>
        </p:nvPicPr>
        <p:blipFill>
          <a:blip r:embed="rId3"/>
          <a:stretch>
            <a:fillRect/>
          </a:stretch>
        </p:blipFill>
        <p:spPr>
          <a:xfrm>
            <a:off x="6029206" y="2250281"/>
            <a:ext cx="2571869" cy="2571869"/>
          </a:xfrm>
          <a:prstGeom prst="rect">
            <a:avLst/>
          </a:prstGeom>
        </p:spPr>
      </p:pic>
      <p:pic>
        <p:nvPicPr>
          <p:cNvPr id="6" name="Image 3" descr="preencoded.png">    </p:cNvPr>
          <p:cNvPicPr>
            <a:picLocks noChangeAspect="1"/>
          </p:cNvPicPr>
          <p:nvPr/>
        </p:nvPicPr>
        <p:blipFill>
          <a:blip r:embed="rId4"/>
          <a:stretch>
            <a:fillRect/>
          </a:stretch>
        </p:blipFill>
        <p:spPr>
          <a:xfrm>
            <a:off x="8738711" y="2250281"/>
            <a:ext cx="2571869" cy="2571869"/>
          </a:xfrm>
          <a:prstGeom prst="rect">
            <a:avLst/>
          </a:prstGeom>
        </p:spPr>
      </p:pic>
      <p:pic>
        <p:nvPicPr>
          <p:cNvPr id="7" name="Image 4" descr="preencoded.png">    </p:cNvPr>
          <p:cNvPicPr>
            <a:picLocks noChangeAspect="1"/>
          </p:cNvPicPr>
          <p:nvPr/>
        </p:nvPicPr>
        <p:blipFill>
          <a:blip r:embed="rId5"/>
          <a:stretch>
            <a:fillRect/>
          </a:stretch>
        </p:blipFill>
        <p:spPr>
          <a:xfrm>
            <a:off x="11448217" y="2250281"/>
            <a:ext cx="2571869" cy="2571869"/>
          </a:xfrm>
          <a:prstGeom prst="rect">
            <a:avLst/>
          </a:prstGeom>
        </p:spPr>
      </p:pic>
      <p:sp>
        <p:nvSpPr>
          <p:cNvPr id="8" name="Text 1"/>
          <p:cNvSpPr/>
          <p:nvPr/>
        </p:nvSpPr>
        <p:spPr>
          <a:xfrm>
            <a:off x="602575" y="5128379"/>
            <a:ext cx="13425249" cy="826175"/>
          </a:xfrm>
          <a:prstGeom prst="rect">
            <a:avLst/>
          </a:prstGeom>
          <a:noFill/>
          <a:ln/>
        </p:spPr>
        <p:txBody>
          <a:bodyPr wrap="square" lIns="0" tIns="0" rIns="0" bIns="0" rtlCol="0" anchor="t"/>
          <a:lstStyle/>
          <a:p>
            <a:pPr algn="l" indent="0" marL="0">
              <a:lnSpc>
                <a:spcPts val="2150"/>
              </a:lnSpc>
              <a:buNone/>
            </a:pPr>
            <a:r>
              <a:rPr lang="en-US" sz="1350" dirty="0">
                <a:solidFill>
                  <a:srgbClr val="454240"/>
                </a:solidFill>
                <a:latin typeface="DM Sans" pitchFamily="34" charset="0"/>
                <a:ea typeface="DM Sans" pitchFamily="34" charset="-122"/>
                <a:cs typeface="DM Sans" pitchFamily="34" charset="-120"/>
              </a:rPr>
              <a:t>Майбутнє висотного обґрунтування відкритих гірничих робіт пов'язане з інтеграцією передових технологій та автоматизацією процесів. Безпілотні літальні апарати з RTK-позиціонуванням дозволять оперативно створювати та оновлювати висотні мережі. Системи доповненої реальності забезпечать візуалізацію геодезичної основи безпосередньо на місцевості.</a:t>
            </a:r>
            <a:endParaRPr lang="en-US" sz="1350" dirty="0"/>
          </a:p>
        </p:txBody>
      </p:sp>
      <p:sp>
        <p:nvSpPr>
          <p:cNvPr id="9" name="Text 2"/>
          <p:cNvSpPr/>
          <p:nvPr/>
        </p:nvSpPr>
        <p:spPr>
          <a:xfrm>
            <a:off x="602575" y="6148149"/>
            <a:ext cx="13425249" cy="826175"/>
          </a:xfrm>
          <a:prstGeom prst="rect">
            <a:avLst/>
          </a:prstGeom>
          <a:noFill/>
          <a:ln/>
        </p:spPr>
        <p:txBody>
          <a:bodyPr wrap="square" lIns="0" tIns="0" rIns="0" bIns="0" rtlCol="0" anchor="t"/>
          <a:lstStyle/>
          <a:p>
            <a:pPr algn="l" indent="0" marL="0">
              <a:lnSpc>
                <a:spcPts val="2150"/>
              </a:lnSpc>
              <a:buNone/>
            </a:pPr>
            <a:r>
              <a:rPr lang="en-US" sz="1350" dirty="0">
                <a:solidFill>
                  <a:srgbClr val="454240"/>
                </a:solidFill>
                <a:latin typeface="DM Sans" pitchFamily="34" charset="0"/>
                <a:ea typeface="DM Sans" pitchFamily="34" charset="-122"/>
                <a:cs typeface="DM Sans" pitchFamily="34" charset="-120"/>
              </a:rPr>
              <a:t>Автономні роботизовані тахеометри та нівеліри зможуть працювати цілодобово, а мережі IoT-датчиків забезпечать безперервний моніторинг стабільності реперів. Цифрові двійники кар'єрів інтегруватимуть усі дані про висотну основу та забезпечать інтелектуальну підтримку прийняття рішень у режимі реального часу.</a:t>
            </a:r>
            <a:endParaRPr lang="en-US" sz="1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079450" y="969169"/>
            <a:ext cx="7957899" cy="1588413"/>
          </a:xfrm>
          <a:prstGeom prst="rect">
            <a:avLst/>
          </a:prstGeom>
          <a:noFill/>
          <a:ln/>
        </p:spPr>
        <p:txBody>
          <a:bodyPr wrap="square" lIns="0" tIns="0" rIns="0" bIns="0" rtlCol="0" anchor="t"/>
          <a:lstStyle/>
          <a:p>
            <a:pPr algn="l" indent="0" marL="0">
              <a:lnSpc>
                <a:spcPts val="4150"/>
              </a:lnSpc>
              <a:buNone/>
            </a:pPr>
            <a:r>
              <a:rPr lang="en-US" sz="3300" dirty="0">
                <a:solidFill>
                  <a:srgbClr val="5C4E3D"/>
                </a:solidFill>
                <a:latin typeface="Libre Baskerville" pitchFamily="34" charset="0"/>
                <a:ea typeface="Libre Baskerville" pitchFamily="34" charset="-122"/>
                <a:cs typeface="Libre Baskerville" pitchFamily="34" charset="-120"/>
              </a:rPr>
              <a:t>Значення висотного обґрунтування в геодезичному забезпеченні гірничих робіт</a:t>
            </a:r>
            <a:endParaRPr lang="en-US" sz="3300" dirty="0"/>
          </a:p>
        </p:txBody>
      </p:sp>
      <p:sp>
        <p:nvSpPr>
          <p:cNvPr id="4" name="Shape 1"/>
          <p:cNvSpPr/>
          <p:nvPr/>
        </p:nvSpPr>
        <p:spPr>
          <a:xfrm>
            <a:off x="6079450" y="3002399"/>
            <a:ext cx="381238" cy="381238"/>
          </a:xfrm>
          <a:prstGeom prst="roundRect">
            <a:avLst>
              <a:gd name="adj" fmla="val 18670"/>
            </a:avLst>
          </a:prstGeom>
          <a:solidFill>
            <a:srgbClr val="F7EDD4"/>
          </a:solidFill>
          <a:ln w="7620">
            <a:solidFill>
              <a:srgbClr val="DDD3BA"/>
            </a:solidFill>
            <a:prstDash val="solid"/>
          </a:ln>
        </p:spPr>
      </p:sp>
      <p:pic>
        <p:nvPicPr>
          <p:cNvPr id="5" name="Image 1" descr="preencoded.png">    </p:cNvPr>
          <p:cNvPicPr>
            <a:picLocks noChangeAspect="1"/>
          </p:cNvPicPr>
          <p:nvPr/>
        </p:nvPicPr>
        <p:blipFill>
          <a:blip r:embed="rId2"/>
          <a:stretch>
            <a:fillRect/>
          </a:stretch>
        </p:blipFill>
        <p:spPr>
          <a:xfrm>
            <a:off x="6142970" y="3034189"/>
            <a:ext cx="254198" cy="317659"/>
          </a:xfrm>
          <a:prstGeom prst="rect">
            <a:avLst/>
          </a:prstGeom>
        </p:spPr>
      </p:pic>
      <p:sp>
        <p:nvSpPr>
          <p:cNvPr id="6" name="Text 2"/>
          <p:cNvSpPr/>
          <p:nvPr/>
        </p:nvSpPr>
        <p:spPr>
          <a:xfrm>
            <a:off x="6630114" y="3002399"/>
            <a:ext cx="3343632" cy="529352"/>
          </a:xfrm>
          <a:prstGeom prst="rect">
            <a:avLst/>
          </a:prstGeom>
          <a:noFill/>
          <a:ln/>
        </p:spPr>
        <p:txBody>
          <a:bodyPr wrap="square" lIns="0" tIns="0" rIns="0" bIns="0" rtlCol="0" anchor="t"/>
          <a:lstStyle/>
          <a:p>
            <a:pPr algn="l" indent="0" marL="0">
              <a:lnSpc>
                <a:spcPts val="2050"/>
              </a:lnSpc>
              <a:buNone/>
            </a:pPr>
            <a:r>
              <a:rPr lang="en-US" sz="1650" dirty="0">
                <a:solidFill>
                  <a:srgbClr val="454240"/>
                </a:solidFill>
                <a:latin typeface="Libre Baskerville" pitchFamily="34" charset="0"/>
                <a:ea typeface="Libre Baskerville" pitchFamily="34" charset="-122"/>
                <a:cs typeface="Libre Baskerville" pitchFamily="34" charset="-120"/>
              </a:rPr>
              <a:t>Точність маркшейдерських робіт</a:t>
            </a:r>
            <a:endParaRPr lang="en-US" sz="1650" dirty="0"/>
          </a:p>
        </p:txBody>
      </p:sp>
      <p:sp>
        <p:nvSpPr>
          <p:cNvPr id="7" name="Text 3"/>
          <p:cNvSpPr/>
          <p:nvPr/>
        </p:nvSpPr>
        <p:spPr>
          <a:xfrm>
            <a:off x="6630114" y="3633430"/>
            <a:ext cx="3343632" cy="1354931"/>
          </a:xfrm>
          <a:prstGeom prst="rect">
            <a:avLst/>
          </a:prstGeom>
          <a:noFill/>
          <a:ln/>
        </p:spPr>
        <p:txBody>
          <a:bodyPr wrap="square" lIns="0" tIns="0" rIns="0" bIns="0" rtlCol="0" anchor="t"/>
          <a:lstStyle/>
          <a:p>
            <a:pPr algn="l" indent="0" marL="0">
              <a:lnSpc>
                <a:spcPts val="2100"/>
              </a:lnSpc>
              <a:buNone/>
            </a:pPr>
            <a:r>
              <a:rPr lang="en-US" sz="1300" dirty="0">
                <a:solidFill>
                  <a:srgbClr val="454240"/>
                </a:solidFill>
                <a:latin typeface="DM Sans" pitchFamily="34" charset="0"/>
                <a:ea typeface="DM Sans" pitchFamily="34" charset="-122"/>
                <a:cs typeface="DM Sans" pitchFamily="34" charset="-120"/>
              </a:rPr>
              <a:t>Висотне обґрунтування забезпечує міліметрову точність при створенні опорної мережі, що гарантує правильність розрахунків об'ємів видобутку і контролю деформацій</a:t>
            </a:r>
            <a:endParaRPr lang="en-US" sz="1300" dirty="0"/>
          </a:p>
        </p:txBody>
      </p:sp>
      <p:sp>
        <p:nvSpPr>
          <p:cNvPr id="8" name="Shape 4"/>
          <p:cNvSpPr/>
          <p:nvPr/>
        </p:nvSpPr>
        <p:spPr>
          <a:xfrm>
            <a:off x="10143173" y="3002399"/>
            <a:ext cx="381238" cy="381238"/>
          </a:xfrm>
          <a:prstGeom prst="roundRect">
            <a:avLst>
              <a:gd name="adj" fmla="val 18670"/>
            </a:avLst>
          </a:prstGeom>
          <a:solidFill>
            <a:srgbClr val="F7EDD4"/>
          </a:solidFill>
          <a:ln w="7620">
            <a:solidFill>
              <a:srgbClr val="DDD3BA"/>
            </a:solidFill>
            <a:prstDash val="solid"/>
          </a:ln>
        </p:spPr>
      </p:sp>
      <p:pic>
        <p:nvPicPr>
          <p:cNvPr id="9" name="Image 2" descr="preencoded.png">    </p:cNvPr>
          <p:cNvPicPr>
            <a:picLocks noChangeAspect="1"/>
          </p:cNvPicPr>
          <p:nvPr/>
        </p:nvPicPr>
        <p:blipFill>
          <a:blip r:embed="rId3"/>
          <a:stretch>
            <a:fillRect/>
          </a:stretch>
        </p:blipFill>
        <p:spPr>
          <a:xfrm>
            <a:off x="10206692" y="3034189"/>
            <a:ext cx="254198" cy="317659"/>
          </a:xfrm>
          <a:prstGeom prst="rect">
            <a:avLst/>
          </a:prstGeom>
        </p:spPr>
      </p:pic>
      <p:sp>
        <p:nvSpPr>
          <p:cNvPr id="10" name="Text 5"/>
          <p:cNvSpPr/>
          <p:nvPr/>
        </p:nvSpPr>
        <p:spPr>
          <a:xfrm>
            <a:off x="10693837" y="3002399"/>
            <a:ext cx="2403277" cy="264676"/>
          </a:xfrm>
          <a:prstGeom prst="rect">
            <a:avLst/>
          </a:prstGeom>
          <a:noFill/>
          <a:ln/>
        </p:spPr>
        <p:txBody>
          <a:bodyPr wrap="none" lIns="0" tIns="0" rIns="0" bIns="0" rtlCol="0" anchor="t"/>
          <a:lstStyle/>
          <a:p>
            <a:pPr algn="l" indent="0" marL="0">
              <a:lnSpc>
                <a:spcPts val="2050"/>
              </a:lnSpc>
              <a:buNone/>
            </a:pPr>
            <a:r>
              <a:rPr lang="en-US" sz="1650" dirty="0">
                <a:solidFill>
                  <a:srgbClr val="454240"/>
                </a:solidFill>
                <a:latin typeface="Libre Baskerville" pitchFamily="34" charset="0"/>
                <a:ea typeface="Libre Baskerville" pitchFamily="34" charset="-122"/>
                <a:cs typeface="Libre Baskerville" pitchFamily="34" charset="-120"/>
              </a:rPr>
              <a:t>Безпека гірничих робіт</a:t>
            </a:r>
            <a:endParaRPr lang="en-US" sz="1650" dirty="0"/>
          </a:p>
        </p:txBody>
      </p:sp>
      <p:sp>
        <p:nvSpPr>
          <p:cNvPr id="11" name="Text 6"/>
          <p:cNvSpPr/>
          <p:nvPr/>
        </p:nvSpPr>
        <p:spPr>
          <a:xfrm>
            <a:off x="10693837" y="3368754"/>
            <a:ext cx="3343632" cy="1354931"/>
          </a:xfrm>
          <a:prstGeom prst="rect">
            <a:avLst/>
          </a:prstGeom>
          <a:noFill/>
          <a:ln/>
        </p:spPr>
        <p:txBody>
          <a:bodyPr wrap="square" lIns="0" tIns="0" rIns="0" bIns="0" rtlCol="0" anchor="t"/>
          <a:lstStyle/>
          <a:p>
            <a:pPr algn="l" indent="0" marL="0">
              <a:lnSpc>
                <a:spcPts val="2100"/>
              </a:lnSpc>
              <a:buNone/>
            </a:pPr>
            <a:r>
              <a:rPr lang="en-US" sz="1300" dirty="0">
                <a:solidFill>
                  <a:srgbClr val="454240"/>
                </a:solidFill>
                <a:latin typeface="DM Sans" pitchFamily="34" charset="0"/>
                <a:ea typeface="DM Sans" pitchFamily="34" charset="-122"/>
                <a:cs typeface="DM Sans" pitchFamily="34" charset="-120"/>
              </a:rPr>
              <a:t>Надійне висотне обґрунтування дозволяє контролювати стійкість бортів кар'єру та запобігати аварійним ситуаціям через своєчасне виявлення критичних зміщень</a:t>
            </a:r>
            <a:endParaRPr lang="en-US" sz="1300" dirty="0"/>
          </a:p>
        </p:txBody>
      </p:sp>
      <p:sp>
        <p:nvSpPr>
          <p:cNvPr id="12" name="Shape 7"/>
          <p:cNvSpPr/>
          <p:nvPr/>
        </p:nvSpPr>
        <p:spPr>
          <a:xfrm>
            <a:off x="6079450" y="5348407"/>
            <a:ext cx="381238" cy="381238"/>
          </a:xfrm>
          <a:prstGeom prst="roundRect">
            <a:avLst>
              <a:gd name="adj" fmla="val 18670"/>
            </a:avLst>
          </a:prstGeom>
          <a:solidFill>
            <a:srgbClr val="F7EDD4"/>
          </a:solidFill>
          <a:ln w="7620">
            <a:solidFill>
              <a:srgbClr val="DDD3BA"/>
            </a:solidFill>
            <a:prstDash val="solid"/>
          </a:ln>
        </p:spPr>
      </p:sp>
      <p:pic>
        <p:nvPicPr>
          <p:cNvPr id="13" name="Image 3" descr="preencoded.png">    </p:cNvPr>
          <p:cNvPicPr>
            <a:picLocks noChangeAspect="1"/>
          </p:cNvPicPr>
          <p:nvPr/>
        </p:nvPicPr>
        <p:blipFill>
          <a:blip r:embed="rId4"/>
          <a:stretch>
            <a:fillRect/>
          </a:stretch>
        </p:blipFill>
        <p:spPr>
          <a:xfrm>
            <a:off x="6142970" y="5380196"/>
            <a:ext cx="254198" cy="317659"/>
          </a:xfrm>
          <a:prstGeom prst="rect">
            <a:avLst/>
          </a:prstGeom>
        </p:spPr>
      </p:pic>
      <p:sp>
        <p:nvSpPr>
          <p:cNvPr id="14" name="Text 8"/>
          <p:cNvSpPr/>
          <p:nvPr/>
        </p:nvSpPr>
        <p:spPr>
          <a:xfrm>
            <a:off x="6630114" y="5348407"/>
            <a:ext cx="3044190" cy="264676"/>
          </a:xfrm>
          <a:prstGeom prst="rect">
            <a:avLst/>
          </a:prstGeom>
          <a:noFill/>
          <a:ln/>
        </p:spPr>
        <p:txBody>
          <a:bodyPr wrap="none" lIns="0" tIns="0" rIns="0" bIns="0" rtlCol="0" anchor="t"/>
          <a:lstStyle/>
          <a:p>
            <a:pPr algn="l" indent="0" marL="0">
              <a:lnSpc>
                <a:spcPts val="2050"/>
              </a:lnSpc>
              <a:buNone/>
            </a:pPr>
            <a:r>
              <a:rPr lang="en-US" sz="1650" dirty="0">
                <a:solidFill>
                  <a:srgbClr val="454240"/>
                </a:solidFill>
                <a:latin typeface="Libre Baskerville" pitchFamily="34" charset="0"/>
                <a:ea typeface="Libre Baskerville" pitchFamily="34" charset="-122"/>
                <a:cs typeface="Libre Baskerville" pitchFamily="34" charset="-120"/>
              </a:rPr>
              <a:t>Планування та проектування</a:t>
            </a:r>
            <a:endParaRPr lang="en-US" sz="1650" dirty="0"/>
          </a:p>
        </p:txBody>
      </p:sp>
      <p:sp>
        <p:nvSpPr>
          <p:cNvPr id="15" name="Text 9"/>
          <p:cNvSpPr/>
          <p:nvPr/>
        </p:nvSpPr>
        <p:spPr>
          <a:xfrm>
            <a:off x="6630114" y="5714762"/>
            <a:ext cx="7407235" cy="541972"/>
          </a:xfrm>
          <a:prstGeom prst="rect">
            <a:avLst/>
          </a:prstGeom>
          <a:noFill/>
          <a:ln/>
        </p:spPr>
        <p:txBody>
          <a:bodyPr wrap="square" lIns="0" tIns="0" rIns="0" bIns="0" rtlCol="0" anchor="t"/>
          <a:lstStyle/>
          <a:p>
            <a:pPr algn="l" indent="0" marL="0">
              <a:lnSpc>
                <a:spcPts val="2100"/>
              </a:lnSpc>
              <a:buNone/>
            </a:pPr>
            <a:r>
              <a:rPr lang="en-US" sz="1300" dirty="0">
                <a:solidFill>
                  <a:srgbClr val="454240"/>
                </a:solidFill>
                <a:latin typeface="DM Sans" pitchFamily="34" charset="0"/>
                <a:ea typeface="DM Sans" pitchFamily="34" charset="-122"/>
                <a:cs typeface="DM Sans" pitchFamily="34" charset="-120"/>
              </a:rPr>
              <a:t>Достовірні висотні дані є основою для створення цифрових моделей родовища, проектування транспортних шляхів та розробки календарних планів видобутку</a:t>
            </a:r>
            <a:endParaRPr lang="en-US" sz="1300" dirty="0"/>
          </a:p>
        </p:txBody>
      </p:sp>
      <p:sp>
        <p:nvSpPr>
          <p:cNvPr id="16" name="Text 10"/>
          <p:cNvSpPr/>
          <p:nvPr/>
        </p:nvSpPr>
        <p:spPr>
          <a:xfrm>
            <a:off x="6079450" y="6447353"/>
            <a:ext cx="7957899" cy="812959"/>
          </a:xfrm>
          <a:prstGeom prst="rect">
            <a:avLst/>
          </a:prstGeom>
          <a:noFill/>
          <a:ln/>
        </p:spPr>
        <p:txBody>
          <a:bodyPr wrap="square" lIns="0" tIns="0" rIns="0" bIns="0" rtlCol="0" anchor="t"/>
          <a:lstStyle/>
          <a:p>
            <a:pPr algn="l" indent="0" marL="0">
              <a:lnSpc>
                <a:spcPts val="2100"/>
              </a:lnSpc>
              <a:buNone/>
            </a:pPr>
            <a:r>
              <a:rPr lang="en-US" sz="1300" dirty="0">
                <a:solidFill>
                  <a:srgbClr val="454240"/>
                </a:solidFill>
                <a:latin typeface="DM Sans" pitchFamily="34" charset="0"/>
                <a:ea typeface="DM Sans" pitchFamily="34" charset="-122"/>
                <a:cs typeface="DM Sans" pitchFamily="34" charset="-120"/>
              </a:rPr>
              <a:t>Висотне обґрунтування є фундаментом усіх маркшейдерських робіт на кар'єрі, впливаючи на економічну ефективність підприємства та рівень технічної безпеки під час видобутку корисних копалин.</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89610" y="541853"/>
            <a:ext cx="13251180" cy="1231344"/>
          </a:xfrm>
          <a:prstGeom prst="rect">
            <a:avLst/>
          </a:prstGeom>
          <a:noFill/>
          <a:ln/>
        </p:spPr>
        <p:txBody>
          <a:bodyPr wrap="square" lIns="0" tIns="0" rIns="0" bIns="0" rtlCol="0" anchor="t"/>
          <a:lstStyle/>
          <a:p>
            <a:pPr algn="l" indent="0" marL="0">
              <a:lnSpc>
                <a:spcPts val="4800"/>
              </a:lnSpc>
              <a:buNone/>
            </a:pPr>
            <a:r>
              <a:rPr lang="en-US" sz="3850" dirty="0">
                <a:solidFill>
                  <a:srgbClr val="5C4E3D"/>
                </a:solidFill>
                <a:latin typeface="Libre Baskerville" pitchFamily="34" charset="0"/>
                <a:ea typeface="Libre Baskerville" pitchFamily="34" charset="-122"/>
                <a:cs typeface="Libre Baskerville" pitchFamily="34" charset="-120"/>
              </a:rPr>
              <a:t>Структура висотної мережі на відкритих гірничих роботах</a:t>
            </a:r>
            <a:endParaRPr lang="en-US" sz="3850" dirty="0"/>
          </a:p>
        </p:txBody>
      </p:sp>
      <p:pic>
        <p:nvPicPr>
          <p:cNvPr id="3" name="Image 0" descr="preencoded.png">    </p:cNvPr>
          <p:cNvPicPr>
            <a:picLocks noChangeAspect="1"/>
          </p:cNvPicPr>
          <p:nvPr/>
        </p:nvPicPr>
        <p:blipFill>
          <a:blip r:embed="rId1"/>
          <a:stretch>
            <a:fillRect/>
          </a:stretch>
        </p:blipFill>
        <p:spPr>
          <a:xfrm>
            <a:off x="2909173" y="2167176"/>
            <a:ext cx="2186345" cy="1135142"/>
          </a:xfrm>
          <a:prstGeom prst="rect">
            <a:avLst/>
          </a:prstGeom>
        </p:spPr>
      </p:pic>
      <p:pic>
        <p:nvPicPr>
          <p:cNvPr id="4" name="Image 1" descr="preencoded.png">    </p:cNvPr>
          <p:cNvPicPr>
            <a:picLocks noChangeAspect="1"/>
          </p:cNvPicPr>
          <p:nvPr/>
        </p:nvPicPr>
        <p:blipFill>
          <a:blip r:embed="rId2"/>
          <a:stretch>
            <a:fillRect/>
          </a:stretch>
        </p:blipFill>
        <p:spPr>
          <a:xfrm>
            <a:off x="3863816" y="2702242"/>
            <a:ext cx="277058" cy="346353"/>
          </a:xfrm>
          <a:prstGeom prst="rect">
            <a:avLst/>
          </a:prstGeom>
        </p:spPr>
      </p:pic>
      <p:sp>
        <p:nvSpPr>
          <p:cNvPr id="5" name="Text 1"/>
          <p:cNvSpPr/>
          <p:nvPr/>
        </p:nvSpPr>
        <p:spPr>
          <a:xfrm>
            <a:off x="5292447" y="2364105"/>
            <a:ext cx="3248501" cy="307896"/>
          </a:xfrm>
          <a:prstGeom prst="rect">
            <a:avLst/>
          </a:prstGeom>
          <a:noFill/>
          <a:ln/>
        </p:spPr>
        <p:txBody>
          <a:bodyPr wrap="none" lIns="0" tIns="0" rIns="0" bIns="0" rtlCol="0" anchor="t"/>
          <a:lstStyle/>
          <a:p>
            <a:pPr algn="l" indent="0" marL="0">
              <a:lnSpc>
                <a:spcPts val="2400"/>
              </a:lnSpc>
              <a:buNone/>
            </a:pPr>
            <a:r>
              <a:rPr lang="en-US" sz="1900" dirty="0">
                <a:solidFill>
                  <a:srgbClr val="454240"/>
                </a:solidFill>
                <a:latin typeface="Libre Baskerville" pitchFamily="34" charset="0"/>
                <a:ea typeface="Libre Baskerville" pitchFamily="34" charset="-122"/>
                <a:cs typeface="Libre Baskerville" pitchFamily="34" charset="-120"/>
              </a:rPr>
              <a:t>Державна висотна мережа</a:t>
            </a:r>
            <a:endParaRPr lang="en-US" sz="1900" dirty="0"/>
          </a:p>
        </p:txBody>
      </p:sp>
      <p:sp>
        <p:nvSpPr>
          <p:cNvPr id="6" name="Text 2"/>
          <p:cNvSpPr/>
          <p:nvPr/>
        </p:nvSpPr>
        <p:spPr>
          <a:xfrm>
            <a:off x="5292447" y="2790111"/>
            <a:ext cx="3248501" cy="315278"/>
          </a:xfrm>
          <a:prstGeom prst="rect">
            <a:avLst/>
          </a:prstGeom>
          <a:noFill/>
          <a:ln/>
        </p:spPr>
        <p:txBody>
          <a:bodyPr wrap="none" lIns="0" tIns="0" rIns="0" bIns="0" rtlCol="0" anchor="t"/>
          <a:lstStyle/>
          <a:p>
            <a:pPr algn="l" indent="0" marL="0">
              <a:lnSpc>
                <a:spcPts val="2450"/>
              </a:lnSpc>
              <a:buNone/>
            </a:pPr>
            <a:r>
              <a:rPr lang="en-US" sz="1550" dirty="0">
                <a:solidFill>
                  <a:srgbClr val="454240"/>
                </a:solidFill>
                <a:latin typeface="DM Sans" pitchFamily="34" charset="0"/>
                <a:ea typeface="DM Sans" pitchFamily="34" charset="-122"/>
                <a:cs typeface="DM Sans" pitchFamily="34" charset="-120"/>
              </a:rPr>
              <a:t>Репери I-II класу точності</a:t>
            </a:r>
            <a:endParaRPr lang="en-US" sz="1550" dirty="0"/>
          </a:p>
        </p:txBody>
      </p:sp>
      <p:sp>
        <p:nvSpPr>
          <p:cNvPr id="7" name="Shape 3"/>
          <p:cNvSpPr/>
          <p:nvPr/>
        </p:nvSpPr>
        <p:spPr>
          <a:xfrm>
            <a:off x="5144691" y="3317319"/>
            <a:ext cx="8746927" cy="11430"/>
          </a:xfrm>
          <a:prstGeom prst="roundRect">
            <a:avLst>
              <a:gd name="adj" fmla="val 724033"/>
            </a:avLst>
          </a:prstGeom>
          <a:solidFill>
            <a:srgbClr val="DDD3BA"/>
          </a:solidFill>
          <a:ln/>
        </p:spPr>
      </p:sp>
      <p:pic>
        <p:nvPicPr>
          <p:cNvPr id="8" name="Image 2" descr="preencoded.png">    </p:cNvPr>
          <p:cNvPicPr>
            <a:picLocks noChangeAspect="1"/>
          </p:cNvPicPr>
          <p:nvPr/>
        </p:nvPicPr>
        <p:blipFill>
          <a:blip r:embed="rId3"/>
          <a:stretch>
            <a:fillRect/>
          </a:stretch>
        </p:blipFill>
        <p:spPr>
          <a:xfrm>
            <a:off x="1815941" y="3351490"/>
            <a:ext cx="4372808" cy="1135142"/>
          </a:xfrm>
          <a:prstGeom prst="rect">
            <a:avLst/>
          </a:prstGeom>
        </p:spPr>
      </p:pic>
      <p:pic>
        <p:nvPicPr>
          <p:cNvPr id="9" name="Image 3" descr="preencoded.png">    </p:cNvPr>
          <p:cNvPicPr>
            <a:picLocks noChangeAspect="1"/>
          </p:cNvPicPr>
          <p:nvPr/>
        </p:nvPicPr>
        <p:blipFill>
          <a:blip r:embed="rId4"/>
          <a:stretch>
            <a:fillRect/>
          </a:stretch>
        </p:blipFill>
        <p:spPr>
          <a:xfrm>
            <a:off x="3863816" y="3745825"/>
            <a:ext cx="277058" cy="346353"/>
          </a:xfrm>
          <a:prstGeom prst="rect">
            <a:avLst/>
          </a:prstGeom>
        </p:spPr>
      </p:pic>
      <p:sp>
        <p:nvSpPr>
          <p:cNvPr id="10" name="Text 4"/>
          <p:cNvSpPr/>
          <p:nvPr/>
        </p:nvSpPr>
        <p:spPr>
          <a:xfrm>
            <a:off x="6385679" y="3548420"/>
            <a:ext cx="3908703" cy="307896"/>
          </a:xfrm>
          <a:prstGeom prst="rect">
            <a:avLst/>
          </a:prstGeom>
          <a:noFill/>
          <a:ln/>
        </p:spPr>
        <p:txBody>
          <a:bodyPr wrap="none" lIns="0" tIns="0" rIns="0" bIns="0" rtlCol="0" anchor="t"/>
          <a:lstStyle/>
          <a:p>
            <a:pPr algn="l" indent="0" marL="0">
              <a:lnSpc>
                <a:spcPts val="2400"/>
              </a:lnSpc>
              <a:buNone/>
            </a:pPr>
            <a:r>
              <a:rPr lang="en-US" sz="1900" dirty="0">
                <a:solidFill>
                  <a:srgbClr val="454240"/>
                </a:solidFill>
                <a:latin typeface="Libre Baskerville" pitchFamily="34" charset="0"/>
                <a:ea typeface="Libre Baskerville" pitchFamily="34" charset="-122"/>
                <a:cs typeface="Libre Baskerville" pitchFamily="34" charset="-120"/>
              </a:rPr>
              <a:t>Опорна висотна мережа кар'єру</a:t>
            </a:r>
            <a:endParaRPr lang="en-US" sz="1900" dirty="0"/>
          </a:p>
        </p:txBody>
      </p:sp>
      <p:sp>
        <p:nvSpPr>
          <p:cNvPr id="11" name="Text 5"/>
          <p:cNvSpPr/>
          <p:nvPr/>
        </p:nvSpPr>
        <p:spPr>
          <a:xfrm>
            <a:off x="6385679" y="3974425"/>
            <a:ext cx="3908703" cy="315278"/>
          </a:xfrm>
          <a:prstGeom prst="rect">
            <a:avLst/>
          </a:prstGeom>
          <a:noFill/>
          <a:ln/>
        </p:spPr>
        <p:txBody>
          <a:bodyPr wrap="none" lIns="0" tIns="0" rIns="0" bIns="0" rtlCol="0" anchor="t"/>
          <a:lstStyle/>
          <a:p>
            <a:pPr algn="l" indent="0" marL="0">
              <a:lnSpc>
                <a:spcPts val="2450"/>
              </a:lnSpc>
              <a:buNone/>
            </a:pPr>
            <a:r>
              <a:rPr lang="en-US" sz="1550" dirty="0">
                <a:solidFill>
                  <a:srgbClr val="454240"/>
                </a:solidFill>
                <a:latin typeface="DM Sans" pitchFamily="34" charset="0"/>
                <a:ea typeface="DM Sans" pitchFamily="34" charset="-122"/>
                <a:cs typeface="DM Sans" pitchFamily="34" charset="-120"/>
              </a:rPr>
              <a:t>Репери III-IV класу точності</a:t>
            </a:r>
            <a:endParaRPr lang="en-US" sz="1550" dirty="0"/>
          </a:p>
        </p:txBody>
      </p:sp>
      <p:sp>
        <p:nvSpPr>
          <p:cNvPr id="12" name="Shape 6"/>
          <p:cNvSpPr/>
          <p:nvPr/>
        </p:nvSpPr>
        <p:spPr>
          <a:xfrm>
            <a:off x="6237923" y="4501634"/>
            <a:ext cx="7653695" cy="11430"/>
          </a:xfrm>
          <a:prstGeom prst="roundRect">
            <a:avLst>
              <a:gd name="adj" fmla="val 724033"/>
            </a:avLst>
          </a:prstGeom>
          <a:solidFill>
            <a:srgbClr val="DDD3BA"/>
          </a:solidFill>
          <a:ln/>
        </p:spPr>
      </p:sp>
      <p:pic>
        <p:nvPicPr>
          <p:cNvPr id="13" name="Image 4" descr="preencoded.png">    </p:cNvPr>
          <p:cNvPicPr>
            <a:picLocks noChangeAspect="1"/>
          </p:cNvPicPr>
          <p:nvPr/>
        </p:nvPicPr>
        <p:blipFill>
          <a:blip r:embed="rId5"/>
          <a:stretch>
            <a:fillRect/>
          </a:stretch>
        </p:blipFill>
        <p:spPr>
          <a:xfrm>
            <a:off x="722709" y="4535805"/>
            <a:ext cx="6559272" cy="1135142"/>
          </a:xfrm>
          <a:prstGeom prst="rect">
            <a:avLst/>
          </a:prstGeom>
        </p:spPr>
      </p:pic>
      <p:pic>
        <p:nvPicPr>
          <p:cNvPr id="14" name="Image 5" descr="preencoded.png">    </p:cNvPr>
          <p:cNvPicPr>
            <a:picLocks noChangeAspect="1"/>
          </p:cNvPicPr>
          <p:nvPr/>
        </p:nvPicPr>
        <p:blipFill>
          <a:blip r:embed="rId6"/>
          <a:stretch>
            <a:fillRect/>
          </a:stretch>
        </p:blipFill>
        <p:spPr>
          <a:xfrm>
            <a:off x="3863697" y="4930140"/>
            <a:ext cx="277058" cy="346353"/>
          </a:xfrm>
          <a:prstGeom prst="rect">
            <a:avLst/>
          </a:prstGeom>
        </p:spPr>
      </p:pic>
      <p:sp>
        <p:nvSpPr>
          <p:cNvPr id="15" name="Text 7"/>
          <p:cNvSpPr/>
          <p:nvPr/>
        </p:nvSpPr>
        <p:spPr>
          <a:xfrm>
            <a:off x="7478911" y="4732734"/>
            <a:ext cx="2916436" cy="307896"/>
          </a:xfrm>
          <a:prstGeom prst="rect">
            <a:avLst/>
          </a:prstGeom>
          <a:noFill/>
          <a:ln/>
        </p:spPr>
        <p:txBody>
          <a:bodyPr wrap="none" lIns="0" tIns="0" rIns="0" bIns="0" rtlCol="0" anchor="t"/>
          <a:lstStyle/>
          <a:p>
            <a:pPr algn="l" indent="0" marL="0">
              <a:lnSpc>
                <a:spcPts val="2400"/>
              </a:lnSpc>
              <a:buNone/>
            </a:pPr>
            <a:r>
              <a:rPr lang="en-US" sz="1900" dirty="0">
                <a:solidFill>
                  <a:srgbClr val="454240"/>
                </a:solidFill>
                <a:latin typeface="Libre Baskerville" pitchFamily="34" charset="0"/>
                <a:ea typeface="Libre Baskerville" pitchFamily="34" charset="-122"/>
                <a:cs typeface="Libre Baskerville" pitchFamily="34" charset="-120"/>
              </a:rPr>
              <a:t>Робоча висотна мережа</a:t>
            </a:r>
            <a:endParaRPr lang="en-US" sz="1900" dirty="0"/>
          </a:p>
        </p:txBody>
      </p:sp>
      <p:sp>
        <p:nvSpPr>
          <p:cNvPr id="16" name="Text 8"/>
          <p:cNvSpPr/>
          <p:nvPr/>
        </p:nvSpPr>
        <p:spPr>
          <a:xfrm>
            <a:off x="7478911" y="5158740"/>
            <a:ext cx="2916436" cy="315278"/>
          </a:xfrm>
          <a:prstGeom prst="rect">
            <a:avLst/>
          </a:prstGeom>
          <a:noFill/>
          <a:ln/>
        </p:spPr>
        <p:txBody>
          <a:bodyPr wrap="none" lIns="0" tIns="0" rIns="0" bIns="0" rtlCol="0" anchor="t"/>
          <a:lstStyle/>
          <a:p>
            <a:pPr algn="l" indent="0" marL="0">
              <a:lnSpc>
                <a:spcPts val="2450"/>
              </a:lnSpc>
              <a:buNone/>
            </a:pPr>
            <a:r>
              <a:rPr lang="en-US" sz="1550" dirty="0">
                <a:solidFill>
                  <a:srgbClr val="454240"/>
                </a:solidFill>
                <a:latin typeface="DM Sans" pitchFamily="34" charset="0"/>
                <a:ea typeface="DM Sans" pitchFamily="34" charset="-122"/>
                <a:cs typeface="DM Sans" pitchFamily="34" charset="-120"/>
              </a:rPr>
              <a:t>Тимчасові та постійні репери</a:t>
            </a:r>
            <a:endParaRPr lang="en-US" sz="1550" dirty="0"/>
          </a:p>
        </p:txBody>
      </p:sp>
      <p:sp>
        <p:nvSpPr>
          <p:cNvPr id="17" name="Text 9"/>
          <p:cNvSpPr/>
          <p:nvPr/>
        </p:nvSpPr>
        <p:spPr>
          <a:xfrm>
            <a:off x="689610" y="5892522"/>
            <a:ext cx="13251180" cy="945833"/>
          </a:xfrm>
          <a:prstGeom prst="rect">
            <a:avLst/>
          </a:prstGeom>
          <a:noFill/>
          <a:ln/>
        </p:spPr>
        <p:txBody>
          <a:bodyPr wrap="square" lIns="0" tIns="0" rIns="0" bIns="0" rtlCol="0" anchor="t"/>
          <a:lstStyle/>
          <a:p>
            <a:pPr algn="l" indent="0" marL="0">
              <a:lnSpc>
                <a:spcPts val="2450"/>
              </a:lnSpc>
              <a:buNone/>
            </a:pPr>
            <a:r>
              <a:rPr lang="en-US" sz="1550" dirty="0">
                <a:solidFill>
                  <a:srgbClr val="454240"/>
                </a:solidFill>
                <a:latin typeface="DM Sans" pitchFamily="34" charset="0"/>
                <a:ea typeface="DM Sans" pitchFamily="34" charset="-122"/>
                <a:cs typeface="DM Sans" pitchFamily="34" charset="-120"/>
              </a:rPr>
              <a:t>Висотна мережа на кар'єрах має ієрархічну структуру, де кожен рівень забезпечує певну точність та надійність вимірювань. Державні репери слугують вихідними пунктами для створення опорної мережі кар'єру, яка в свою чергу є основою для розвитку робочої висотної мережі.</a:t>
            </a:r>
            <a:endParaRPr lang="en-US" sz="1550" dirty="0"/>
          </a:p>
        </p:txBody>
      </p:sp>
      <p:sp>
        <p:nvSpPr>
          <p:cNvPr id="18" name="Text 10"/>
          <p:cNvSpPr/>
          <p:nvPr/>
        </p:nvSpPr>
        <p:spPr>
          <a:xfrm>
            <a:off x="689610" y="7059930"/>
            <a:ext cx="13251180" cy="630555"/>
          </a:xfrm>
          <a:prstGeom prst="rect">
            <a:avLst/>
          </a:prstGeom>
          <a:noFill/>
          <a:ln/>
        </p:spPr>
        <p:txBody>
          <a:bodyPr wrap="square" lIns="0" tIns="0" rIns="0" bIns="0" rtlCol="0" anchor="t"/>
          <a:lstStyle/>
          <a:p>
            <a:pPr algn="l" indent="0" marL="0">
              <a:lnSpc>
                <a:spcPts val="2450"/>
              </a:lnSpc>
              <a:buNone/>
            </a:pPr>
            <a:r>
              <a:rPr lang="en-US" sz="1550" dirty="0">
                <a:solidFill>
                  <a:srgbClr val="454240"/>
                </a:solidFill>
                <a:latin typeface="DM Sans" pitchFamily="34" charset="0"/>
                <a:ea typeface="DM Sans" pitchFamily="34" charset="-122"/>
                <a:cs typeface="DM Sans" pitchFamily="34" charset="-120"/>
              </a:rPr>
              <a:t>Такий підхід дозволяє оптимізувати витрати на створення та підтримку геодезичної мережі при збереженні необхідної точності вимірювань для різних технологічних процесів.</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37830" y="579715"/>
            <a:ext cx="13154739" cy="1317546"/>
          </a:xfrm>
          <a:prstGeom prst="rect">
            <a:avLst/>
          </a:prstGeom>
          <a:noFill/>
          <a:ln/>
        </p:spPr>
        <p:txBody>
          <a:bodyPr wrap="square" lIns="0" tIns="0" rIns="0" bIns="0" rtlCol="0" anchor="t"/>
          <a:lstStyle/>
          <a:p>
            <a:pPr algn="l" indent="0" marL="0">
              <a:lnSpc>
                <a:spcPts val="5150"/>
              </a:lnSpc>
              <a:buNone/>
            </a:pPr>
            <a:r>
              <a:rPr lang="en-US" sz="4150" dirty="0">
                <a:solidFill>
                  <a:srgbClr val="5C4E3D"/>
                </a:solidFill>
                <a:latin typeface="Libre Baskerville" pitchFamily="34" charset="0"/>
                <a:ea typeface="Libre Baskerville" pitchFamily="34" charset="-122"/>
                <a:cs typeface="Libre Baskerville" pitchFamily="34" charset="-120"/>
              </a:rPr>
              <a:t>Методи нівелювання на відкритих гірничих роботах</a:t>
            </a:r>
            <a:endParaRPr lang="en-US" sz="4150" dirty="0"/>
          </a:p>
        </p:txBody>
      </p:sp>
      <p:sp>
        <p:nvSpPr>
          <p:cNvPr id="3" name="Text 1"/>
          <p:cNvSpPr/>
          <p:nvPr/>
        </p:nvSpPr>
        <p:spPr>
          <a:xfrm>
            <a:off x="737830" y="2424232"/>
            <a:ext cx="3466505" cy="329327"/>
          </a:xfrm>
          <a:prstGeom prst="rect">
            <a:avLst/>
          </a:prstGeom>
          <a:noFill/>
          <a:ln/>
        </p:spPr>
        <p:txBody>
          <a:bodyPr wrap="none" lIns="0" tIns="0" rIns="0" bIns="0" rtlCol="0" anchor="t"/>
          <a:lstStyle/>
          <a:p>
            <a:pPr algn="l" indent="0" marL="0">
              <a:lnSpc>
                <a:spcPts val="2550"/>
              </a:lnSpc>
              <a:buNone/>
            </a:pPr>
            <a:r>
              <a:rPr lang="en-US" sz="2050" dirty="0">
                <a:solidFill>
                  <a:srgbClr val="5C4E3D"/>
                </a:solidFill>
                <a:latin typeface="Libre Baskerville" pitchFamily="34" charset="0"/>
                <a:ea typeface="Libre Baskerville" pitchFamily="34" charset="-122"/>
                <a:cs typeface="Libre Baskerville" pitchFamily="34" charset="-120"/>
              </a:rPr>
              <a:t>Геометричне нівелювання</a:t>
            </a:r>
            <a:endParaRPr lang="en-US" sz="2050" dirty="0"/>
          </a:p>
        </p:txBody>
      </p:sp>
      <p:sp>
        <p:nvSpPr>
          <p:cNvPr id="4" name="Text 2"/>
          <p:cNvSpPr/>
          <p:nvPr/>
        </p:nvSpPr>
        <p:spPr>
          <a:xfrm>
            <a:off x="737830" y="2964299"/>
            <a:ext cx="4041458" cy="674608"/>
          </a:xfrm>
          <a:prstGeom prst="rect">
            <a:avLst/>
          </a:prstGeom>
          <a:noFill/>
          <a:ln/>
        </p:spPr>
        <p:txBody>
          <a:bodyPr wrap="square" lIns="0" tIns="0" rIns="0" bIns="0" rtlCol="0" anchor="t"/>
          <a:lstStyle/>
          <a:p>
            <a:pPr algn="l" indent="0" marL="0">
              <a:lnSpc>
                <a:spcPts val="2650"/>
              </a:lnSpc>
              <a:buNone/>
            </a:pPr>
            <a:r>
              <a:rPr lang="en-US" sz="1650" dirty="0">
                <a:solidFill>
                  <a:srgbClr val="454240"/>
                </a:solidFill>
                <a:latin typeface="DM Sans" pitchFamily="34" charset="0"/>
                <a:ea typeface="DM Sans" pitchFamily="34" charset="-122"/>
                <a:cs typeface="DM Sans" pitchFamily="34" charset="-120"/>
              </a:rPr>
              <a:t>Найточніший метод, що забезпечує похибку ±0.5-2 мм на 1 км ходу</a:t>
            </a:r>
            <a:endParaRPr lang="en-US" sz="1650" dirty="0"/>
          </a:p>
        </p:txBody>
      </p:sp>
      <p:sp>
        <p:nvSpPr>
          <p:cNvPr id="5" name="Text 3"/>
          <p:cNvSpPr/>
          <p:nvPr/>
        </p:nvSpPr>
        <p:spPr>
          <a:xfrm>
            <a:off x="737830" y="3828574"/>
            <a:ext cx="4041458" cy="67460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454240"/>
                </a:solidFill>
                <a:latin typeface="DM Sans" pitchFamily="34" charset="0"/>
                <a:ea typeface="DM Sans" pitchFamily="34" charset="-122"/>
                <a:cs typeface="DM Sans" pitchFamily="34" charset="-120"/>
              </a:rPr>
              <a:t>Застосовується для створення опорної висотної мережі</a:t>
            </a:r>
            <a:endParaRPr lang="en-US" sz="1650" dirty="0"/>
          </a:p>
        </p:txBody>
      </p:sp>
      <p:sp>
        <p:nvSpPr>
          <p:cNvPr id="6" name="Text 4"/>
          <p:cNvSpPr/>
          <p:nvPr/>
        </p:nvSpPr>
        <p:spPr>
          <a:xfrm>
            <a:off x="737830" y="4576882"/>
            <a:ext cx="4041458" cy="67460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454240"/>
                </a:solidFill>
                <a:latin typeface="DM Sans" pitchFamily="34" charset="0"/>
                <a:ea typeface="DM Sans" pitchFamily="34" charset="-122"/>
                <a:cs typeface="DM Sans" pitchFamily="34" charset="-120"/>
              </a:rPr>
              <a:t>Потребує спеціальних нівелірів та інварних рейок</a:t>
            </a:r>
            <a:endParaRPr lang="en-US" sz="1650" dirty="0"/>
          </a:p>
        </p:txBody>
      </p:sp>
      <p:sp>
        <p:nvSpPr>
          <p:cNvPr id="7" name="Text 5"/>
          <p:cNvSpPr/>
          <p:nvPr/>
        </p:nvSpPr>
        <p:spPr>
          <a:xfrm>
            <a:off x="737830" y="5325189"/>
            <a:ext cx="4041458" cy="67460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454240"/>
                </a:solidFill>
                <a:latin typeface="DM Sans" pitchFamily="34" charset="0"/>
                <a:ea typeface="DM Sans" pitchFamily="34" charset="-122"/>
                <a:cs typeface="DM Sans" pitchFamily="34" charset="-120"/>
              </a:rPr>
              <a:t>Обмежене застосування на крутих схилах бортів кар'єру</a:t>
            </a:r>
            <a:endParaRPr lang="en-US" sz="1650" dirty="0"/>
          </a:p>
        </p:txBody>
      </p:sp>
      <p:sp>
        <p:nvSpPr>
          <p:cNvPr id="8" name="Text 6"/>
          <p:cNvSpPr/>
          <p:nvPr/>
        </p:nvSpPr>
        <p:spPr>
          <a:xfrm>
            <a:off x="5301258" y="2424232"/>
            <a:ext cx="4041458" cy="658654"/>
          </a:xfrm>
          <a:prstGeom prst="rect">
            <a:avLst/>
          </a:prstGeom>
          <a:noFill/>
          <a:ln/>
        </p:spPr>
        <p:txBody>
          <a:bodyPr wrap="square" lIns="0" tIns="0" rIns="0" bIns="0" rtlCol="0" anchor="t"/>
          <a:lstStyle/>
          <a:p>
            <a:pPr algn="l" indent="0" marL="0">
              <a:lnSpc>
                <a:spcPts val="2550"/>
              </a:lnSpc>
              <a:buNone/>
            </a:pPr>
            <a:r>
              <a:rPr lang="en-US" sz="2050" dirty="0">
                <a:solidFill>
                  <a:srgbClr val="5C4E3D"/>
                </a:solidFill>
                <a:latin typeface="Libre Baskerville" pitchFamily="34" charset="0"/>
                <a:ea typeface="Libre Baskerville" pitchFamily="34" charset="-122"/>
                <a:cs typeface="Libre Baskerville" pitchFamily="34" charset="-120"/>
              </a:rPr>
              <a:t>Тригонометричне нівелювання</a:t>
            </a:r>
            <a:endParaRPr lang="en-US" sz="2050" dirty="0"/>
          </a:p>
        </p:txBody>
      </p:sp>
      <p:sp>
        <p:nvSpPr>
          <p:cNvPr id="9" name="Text 7"/>
          <p:cNvSpPr/>
          <p:nvPr/>
        </p:nvSpPr>
        <p:spPr>
          <a:xfrm>
            <a:off x="5301258" y="3293626"/>
            <a:ext cx="4041458" cy="674608"/>
          </a:xfrm>
          <a:prstGeom prst="rect">
            <a:avLst/>
          </a:prstGeom>
          <a:noFill/>
          <a:ln/>
        </p:spPr>
        <p:txBody>
          <a:bodyPr wrap="square" lIns="0" tIns="0" rIns="0" bIns="0" rtlCol="0" anchor="t"/>
          <a:lstStyle/>
          <a:p>
            <a:pPr algn="l" indent="0" marL="0">
              <a:lnSpc>
                <a:spcPts val="2650"/>
              </a:lnSpc>
              <a:buNone/>
            </a:pPr>
            <a:r>
              <a:rPr lang="en-US" sz="1650" dirty="0">
                <a:solidFill>
                  <a:srgbClr val="454240"/>
                </a:solidFill>
                <a:latin typeface="DM Sans" pitchFamily="34" charset="0"/>
                <a:ea typeface="DM Sans" pitchFamily="34" charset="-122"/>
                <a:cs typeface="DM Sans" pitchFamily="34" charset="-120"/>
              </a:rPr>
              <a:t>Універсальний метод з похибкою ±3-5 мм на 1 км ходу</a:t>
            </a:r>
            <a:endParaRPr lang="en-US" sz="1650" dirty="0"/>
          </a:p>
        </p:txBody>
      </p:sp>
      <p:sp>
        <p:nvSpPr>
          <p:cNvPr id="10" name="Text 8"/>
          <p:cNvSpPr/>
          <p:nvPr/>
        </p:nvSpPr>
        <p:spPr>
          <a:xfrm>
            <a:off x="5301258" y="4157901"/>
            <a:ext cx="4041458" cy="67460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454240"/>
                </a:solidFill>
                <a:latin typeface="DM Sans" pitchFamily="34" charset="0"/>
                <a:ea typeface="DM Sans" pitchFamily="34" charset="-122"/>
                <a:cs typeface="DM Sans" pitchFamily="34" charset="-120"/>
              </a:rPr>
              <a:t>Застосовується для робочої висотної мережі</a:t>
            </a:r>
            <a:endParaRPr lang="en-US" sz="1650" dirty="0"/>
          </a:p>
        </p:txBody>
      </p:sp>
      <p:sp>
        <p:nvSpPr>
          <p:cNvPr id="11" name="Text 9"/>
          <p:cNvSpPr/>
          <p:nvPr/>
        </p:nvSpPr>
        <p:spPr>
          <a:xfrm>
            <a:off x="5301258" y="4906208"/>
            <a:ext cx="4041458" cy="67460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454240"/>
                </a:solidFill>
                <a:latin typeface="DM Sans" pitchFamily="34" charset="0"/>
                <a:ea typeface="DM Sans" pitchFamily="34" charset="-122"/>
                <a:cs typeface="DM Sans" pitchFamily="34" charset="-120"/>
              </a:rPr>
              <a:t>Дозволяє працювати на складному рельєфі</a:t>
            </a:r>
            <a:endParaRPr lang="en-US" sz="1650" dirty="0"/>
          </a:p>
        </p:txBody>
      </p:sp>
      <p:sp>
        <p:nvSpPr>
          <p:cNvPr id="12" name="Text 10"/>
          <p:cNvSpPr/>
          <p:nvPr/>
        </p:nvSpPr>
        <p:spPr>
          <a:xfrm>
            <a:off x="5301258" y="5654516"/>
            <a:ext cx="4041458" cy="67460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454240"/>
                </a:solidFill>
                <a:latin typeface="DM Sans" pitchFamily="34" charset="0"/>
                <a:ea typeface="DM Sans" pitchFamily="34" charset="-122"/>
                <a:cs typeface="DM Sans" pitchFamily="34" charset="-120"/>
              </a:rPr>
              <a:t>Вимагає тахеометрів з високою точністю кутових вимірювань</a:t>
            </a:r>
            <a:endParaRPr lang="en-US" sz="1650" dirty="0"/>
          </a:p>
        </p:txBody>
      </p:sp>
      <p:sp>
        <p:nvSpPr>
          <p:cNvPr id="13" name="Text 11"/>
          <p:cNvSpPr/>
          <p:nvPr/>
        </p:nvSpPr>
        <p:spPr>
          <a:xfrm>
            <a:off x="9864685" y="2424232"/>
            <a:ext cx="2635210" cy="329327"/>
          </a:xfrm>
          <a:prstGeom prst="rect">
            <a:avLst/>
          </a:prstGeom>
          <a:noFill/>
          <a:ln/>
        </p:spPr>
        <p:txBody>
          <a:bodyPr wrap="none" lIns="0" tIns="0" rIns="0" bIns="0" rtlCol="0" anchor="t"/>
          <a:lstStyle/>
          <a:p>
            <a:pPr algn="l" indent="0" marL="0">
              <a:lnSpc>
                <a:spcPts val="2550"/>
              </a:lnSpc>
              <a:buNone/>
            </a:pPr>
            <a:r>
              <a:rPr lang="en-US" sz="2050" dirty="0">
                <a:solidFill>
                  <a:srgbClr val="5C4E3D"/>
                </a:solidFill>
                <a:latin typeface="Libre Baskerville" pitchFamily="34" charset="0"/>
                <a:ea typeface="Libre Baskerville" pitchFamily="34" charset="-122"/>
                <a:cs typeface="Libre Baskerville" pitchFamily="34" charset="-120"/>
              </a:rPr>
              <a:t>GNSS-нівелювання</a:t>
            </a:r>
            <a:endParaRPr lang="en-US" sz="2050" dirty="0"/>
          </a:p>
        </p:txBody>
      </p:sp>
      <p:sp>
        <p:nvSpPr>
          <p:cNvPr id="14" name="Text 12"/>
          <p:cNvSpPr/>
          <p:nvPr/>
        </p:nvSpPr>
        <p:spPr>
          <a:xfrm>
            <a:off x="9864685" y="2964299"/>
            <a:ext cx="4041458" cy="337304"/>
          </a:xfrm>
          <a:prstGeom prst="rect">
            <a:avLst/>
          </a:prstGeom>
          <a:noFill/>
          <a:ln/>
        </p:spPr>
        <p:txBody>
          <a:bodyPr wrap="none" lIns="0" tIns="0" rIns="0" bIns="0" rtlCol="0" anchor="t"/>
          <a:lstStyle/>
          <a:p>
            <a:pPr algn="l" indent="0" marL="0">
              <a:lnSpc>
                <a:spcPts val="2650"/>
              </a:lnSpc>
              <a:buNone/>
            </a:pPr>
            <a:r>
              <a:rPr lang="en-US" sz="1650" dirty="0">
                <a:solidFill>
                  <a:srgbClr val="454240"/>
                </a:solidFill>
                <a:latin typeface="DM Sans" pitchFamily="34" charset="0"/>
                <a:ea typeface="DM Sans" pitchFamily="34" charset="-122"/>
                <a:cs typeface="DM Sans" pitchFamily="34" charset="-120"/>
              </a:rPr>
              <a:t>Сучасний метод з похибкою ±10-20 мм</a:t>
            </a:r>
            <a:endParaRPr lang="en-US" sz="1650" dirty="0"/>
          </a:p>
        </p:txBody>
      </p:sp>
      <p:sp>
        <p:nvSpPr>
          <p:cNvPr id="15" name="Text 13"/>
          <p:cNvSpPr/>
          <p:nvPr/>
        </p:nvSpPr>
        <p:spPr>
          <a:xfrm>
            <a:off x="9864685" y="3491270"/>
            <a:ext cx="4041458" cy="67460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454240"/>
                </a:solidFill>
                <a:latin typeface="DM Sans" pitchFamily="34" charset="0"/>
                <a:ea typeface="DM Sans" pitchFamily="34" charset="-122"/>
                <a:cs typeface="DM Sans" pitchFamily="34" charset="-120"/>
              </a:rPr>
              <a:t>Забезпечує оперативність вимірювань</a:t>
            </a:r>
            <a:endParaRPr lang="en-US" sz="1650" dirty="0"/>
          </a:p>
        </p:txBody>
      </p:sp>
      <p:sp>
        <p:nvSpPr>
          <p:cNvPr id="16" name="Text 14"/>
          <p:cNvSpPr/>
          <p:nvPr/>
        </p:nvSpPr>
        <p:spPr>
          <a:xfrm>
            <a:off x="9864685" y="4239578"/>
            <a:ext cx="4041458" cy="337304"/>
          </a:xfrm>
          <a:prstGeom prst="rect">
            <a:avLst/>
          </a:prstGeom>
          <a:noFill/>
          <a:ln/>
        </p:spPr>
        <p:txBody>
          <a:bodyPr wrap="none" lIns="0" tIns="0" rIns="0" bIns="0" rtlCol="0" anchor="t"/>
          <a:lstStyle/>
          <a:p>
            <a:pPr algn="l" marL="342900" indent="-342900">
              <a:lnSpc>
                <a:spcPts val="2650"/>
              </a:lnSpc>
              <a:buSzPct val="100000"/>
              <a:buChar char="•"/>
            </a:pPr>
            <a:r>
              <a:rPr lang="en-US" sz="1650" dirty="0">
                <a:solidFill>
                  <a:srgbClr val="454240"/>
                </a:solidFill>
                <a:latin typeface="DM Sans" pitchFamily="34" charset="0"/>
                <a:ea typeface="DM Sans" pitchFamily="34" charset="-122"/>
                <a:cs typeface="DM Sans" pitchFamily="34" charset="-120"/>
              </a:rPr>
              <a:t>Потребує врахування моделі геоїда</a:t>
            </a:r>
            <a:endParaRPr lang="en-US" sz="1650" dirty="0"/>
          </a:p>
        </p:txBody>
      </p:sp>
      <p:sp>
        <p:nvSpPr>
          <p:cNvPr id="17" name="Text 15"/>
          <p:cNvSpPr/>
          <p:nvPr/>
        </p:nvSpPr>
        <p:spPr>
          <a:xfrm>
            <a:off x="9864685" y="4650581"/>
            <a:ext cx="4041458" cy="674608"/>
          </a:xfrm>
          <a:prstGeom prst="rect">
            <a:avLst/>
          </a:prstGeom>
          <a:noFill/>
          <a:ln/>
        </p:spPr>
        <p:txBody>
          <a:bodyPr wrap="square" lIns="0" tIns="0" rIns="0" bIns="0" rtlCol="0" anchor="t"/>
          <a:lstStyle/>
          <a:p>
            <a:pPr algn="l" marL="342900" indent="-342900">
              <a:lnSpc>
                <a:spcPts val="2650"/>
              </a:lnSpc>
              <a:buSzPct val="100000"/>
              <a:buChar char="•"/>
            </a:pPr>
            <a:r>
              <a:rPr lang="en-US" sz="1650" dirty="0">
                <a:solidFill>
                  <a:srgbClr val="454240"/>
                </a:solidFill>
                <a:latin typeface="DM Sans" pitchFamily="34" charset="0"/>
                <a:ea typeface="DM Sans" pitchFamily="34" charset="-122"/>
                <a:cs typeface="DM Sans" pitchFamily="34" charset="-120"/>
              </a:rPr>
              <a:t>Обмежене за умов екранування сигналів супутників</a:t>
            </a:r>
            <a:endParaRPr lang="en-US" sz="1650" dirty="0"/>
          </a:p>
        </p:txBody>
      </p:sp>
      <p:sp>
        <p:nvSpPr>
          <p:cNvPr id="18" name="Text 16"/>
          <p:cNvSpPr/>
          <p:nvPr/>
        </p:nvSpPr>
        <p:spPr>
          <a:xfrm>
            <a:off x="737830" y="6639997"/>
            <a:ext cx="13154739" cy="1011912"/>
          </a:xfrm>
          <a:prstGeom prst="rect">
            <a:avLst/>
          </a:prstGeom>
          <a:noFill/>
          <a:ln/>
        </p:spPr>
        <p:txBody>
          <a:bodyPr wrap="square" lIns="0" tIns="0" rIns="0" bIns="0" rtlCol="0" anchor="t"/>
          <a:lstStyle/>
          <a:p>
            <a:pPr algn="l" indent="0" marL="0">
              <a:lnSpc>
                <a:spcPts val="2650"/>
              </a:lnSpc>
              <a:buNone/>
            </a:pPr>
            <a:r>
              <a:rPr lang="en-US" sz="1650" dirty="0">
                <a:solidFill>
                  <a:srgbClr val="454240"/>
                </a:solidFill>
                <a:latin typeface="DM Sans" pitchFamily="34" charset="0"/>
                <a:ea typeface="DM Sans" pitchFamily="34" charset="-122"/>
                <a:cs typeface="DM Sans" pitchFamily="34" charset="-120"/>
              </a:rPr>
              <a:t>Вибір методу нівелювання залежить від необхідної точності, рельєфу місцевості, наявного обладнання та оперативності отримання результатів. На практиці часто використовують комбінацію різних методів для забезпечення оптимального результату.</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21638" y="566976"/>
            <a:ext cx="13187124" cy="1288733"/>
          </a:xfrm>
          <a:prstGeom prst="rect">
            <a:avLst/>
          </a:prstGeom>
          <a:noFill/>
          <a:ln/>
        </p:spPr>
        <p:txBody>
          <a:bodyPr wrap="square" lIns="0" tIns="0" rIns="0" bIns="0" rtlCol="0" anchor="t"/>
          <a:lstStyle/>
          <a:p>
            <a:pPr algn="l" indent="0" marL="0">
              <a:lnSpc>
                <a:spcPts val="5050"/>
              </a:lnSpc>
              <a:buNone/>
            </a:pPr>
            <a:r>
              <a:rPr lang="en-US" sz="4050" dirty="0">
                <a:solidFill>
                  <a:srgbClr val="5C4E3D"/>
                </a:solidFill>
                <a:latin typeface="Libre Baskerville" pitchFamily="34" charset="0"/>
                <a:ea typeface="Libre Baskerville" pitchFamily="34" charset="-122"/>
                <a:cs typeface="Libre Baskerville" pitchFamily="34" charset="-120"/>
              </a:rPr>
              <a:t>Закріплення пунктів висотної мережі в умовах кар'єру</a:t>
            </a:r>
            <a:endParaRPr lang="en-US" sz="4050" dirty="0"/>
          </a:p>
        </p:txBody>
      </p:sp>
      <p:sp>
        <p:nvSpPr>
          <p:cNvPr id="3" name="Text 1"/>
          <p:cNvSpPr/>
          <p:nvPr/>
        </p:nvSpPr>
        <p:spPr>
          <a:xfrm>
            <a:off x="1016198" y="2544247"/>
            <a:ext cx="3682008" cy="322183"/>
          </a:xfrm>
          <a:prstGeom prst="rect">
            <a:avLst/>
          </a:prstGeom>
          <a:noFill/>
          <a:ln/>
        </p:spPr>
        <p:txBody>
          <a:bodyPr wrap="none" lIns="0" tIns="0" rIns="0" bIns="0" rtlCol="0" anchor="t"/>
          <a:lstStyle/>
          <a:p>
            <a:pPr algn="r" indent="0" marL="0">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Проектування розташування</a:t>
            </a:r>
            <a:endParaRPr lang="en-US" sz="2000" dirty="0"/>
          </a:p>
        </p:txBody>
      </p:sp>
      <p:sp>
        <p:nvSpPr>
          <p:cNvPr id="4" name="Text 2"/>
          <p:cNvSpPr/>
          <p:nvPr/>
        </p:nvSpPr>
        <p:spPr>
          <a:xfrm>
            <a:off x="721638" y="2990136"/>
            <a:ext cx="3976568" cy="1319689"/>
          </a:xfrm>
          <a:prstGeom prst="rect">
            <a:avLst/>
          </a:prstGeom>
          <a:noFill/>
          <a:ln/>
        </p:spPr>
        <p:txBody>
          <a:bodyPr wrap="square" lIns="0" tIns="0" rIns="0" bIns="0" rtlCol="0" anchor="t"/>
          <a:lstStyle/>
          <a:p>
            <a:pPr algn="r" indent="0" marL="0">
              <a:lnSpc>
                <a:spcPts val="2550"/>
              </a:lnSpc>
              <a:buNone/>
            </a:pPr>
            <a:r>
              <a:rPr lang="en-US" sz="1600" dirty="0">
                <a:solidFill>
                  <a:srgbClr val="454240"/>
                </a:solidFill>
                <a:latin typeface="DM Sans" pitchFamily="34" charset="0"/>
                <a:ea typeface="DM Sans" pitchFamily="34" charset="-122"/>
                <a:cs typeface="DM Sans" pitchFamily="34" charset="-120"/>
              </a:rPr>
              <a:t>Визначення оптимальних місць для реперів з урахуванням стійкості ґрунтів та плану розвитку гірничих робіт</a:t>
            </a:r>
            <a:endParaRPr lang="en-US" sz="1600" dirty="0"/>
          </a:p>
        </p:txBody>
      </p:sp>
      <p:pic>
        <p:nvPicPr>
          <p:cNvPr id="5" name="Image 0" descr="preencoded.png">    </p:cNvPr>
          <p:cNvPicPr>
            <a:picLocks noChangeAspect="1"/>
          </p:cNvPicPr>
          <p:nvPr/>
        </p:nvPicPr>
        <p:blipFill>
          <a:blip r:embed="rId1"/>
          <a:stretch>
            <a:fillRect/>
          </a:stretch>
        </p:blipFill>
        <p:spPr>
          <a:xfrm>
            <a:off x="5007412" y="2268022"/>
            <a:ext cx="4615458" cy="4615458"/>
          </a:xfrm>
          <a:prstGeom prst="rect">
            <a:avLst/>
          </a:prstGeom>
        </p:spPr>
      </p:pic>
      <p:pic>
        <p:nvPicPr>
          <p:cNvPr id="6" name="Image 1" descr="preencoded.png">    </p:cNvPr>
          <p:cNvPicPr>
            <a:picLocks noChangeAspect="1"/>
          </p:cNvPicPr>
          <p:nvPr/>
        </p:nvPicPr>
        <p:blipFill>
          <a:blip r:embed="rId2"/>
          <a:stretch>
            <a:fillRect/>
          </a:stretch>
        </p:blipFill>
        <p:spPr>
          <a:xfrm>
            <a:off x="6231910" y="3061275"/>
            <a:ext cx="308491" cy="385643"/>
          </a:xfrm>
          <a:prstGeom prst="rect">
            <a:avLst/>
          </a:prstGeom>
        </p:spPr>
      </p:pic>
      <p:sp>
        <p:nvSpPr>
          <p:cNvPr id="7" name="Text 3"/>
          <p:cNvSpPr/>
          <p:nvPr/>
        </p:nvSpPr>
        <p:spPr>
          <a:xfrm>
            <a:off x="9932075" y="2544247"/>
            <a:ext cx="2832616" cy="322183"/>
          </a:xfrm>
          <a:prstGeom prst="rect">
            <a:avLst/>
          </a:prstGeom>
          <a:noFill/>
          <a:ln/>
        </p:spPr>
        <p:txBody>
          <a:bodyPr wrap="none" lIns="0" tIns="0" rIns="0" bIns="0" rtlCol="0" anchor="t"/>
          <a:lstStyle/>
          <a:p>
            <a:pPr algn="l" indent="0" marL="0">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Встановлення реперів</a:t>
            </a:r>
            <a:endParaRPr lang="en-US" sz="2000" dirty="0"/>
          </a:p>
        </p:txBody>
      </p:sp>
      <p:sp>
        <p:nvSpPr>
          <p:cNvPr id="8" name="Text 4"/>
          <p:cNvSpPr/>
          <p:nvPr/>
        </p:nvSpPr>
        <p:spPr>
          <a:xfrm>
            <a:off x="9932075" y="2990136"/>
            <a:ext cx="3976687" cy="1319689"/>
          </a:xfrm>
          <a:prstGeom prst="rect">
            <a:avLst/>
          </a:prstGeom>
          <a:noFill/>
          <a:ln/>
        </p:spPr>
        <p:txBody>
          <a:bodyPr wrap="square" lIns="0" tIns="0" rIns="0" bIns="0" rtlCol="0" anchor="t"/>
          <a:lstStyle/>
          <a:p>
            <a:pPr algn="l" indent="0" marL="0">
              <a:lnSpc>
                <a:spcPts val="2550"/>
              </a:lnSpc>
              <a:buNone/>
            </a:pPr>
            <a:r>
              <a:rPr lang="en-US" sz="1600" dirty="0">
                <a:solidFill>
                  <a:srgbClr val="454240"/>
                </a:solidFill>
                <a:latin typeface="DM Sans" pitchFamily="34" charset="0"/>
                <a:ea typeface="DM Sans" pitchFamily="34" charset="-122"/>
                <a:cs typeface="DM Sans" pitchFamily="34" charset="-120"/>
              </a:rPr>
              <a:t>Виготовлення та монтаж конструкцій реперів з урахуванням глибини промерзання та стійкості до деформацій</a:t>
            </a:r>
            <a:endParaRPr lang="en-US" sz="1600" dirty="0"/>
          </a:p>
        </p:txBody>
      </p:sp>
      <p:pic>
        <p:nvPicPr>
          <p:cNvPr id="9" name="Image 2" descr="preencoded.png">    </p:cNvPr>
          <p:cNvPicPr>
            <a:picLocks noChangeAspect="1"/>
          </p:cNvPicPr>
          <p:nvPr/>
        </p:nvPicPr>
        <p:blipFill>
          <a:blip r:embed="rId3"/>
          <a:stretch>
            <a:fillRect/>
          </a:stretch>
        </p:blipFill>
        <p:spPr>
          <a:xfrm>
            <a:off x="5007412" y="2268022"/>
            <a:ext cx="4615458" cy="4615458"/>
          </a:xfrm>
          <a:prstGeom prst="rect">
            <a:avLst/>
          </a:prstGeom>
        </p:spPr>
      </p:pic>
      <p:pic>
        <p:nvPicPr>
          <p:cNvPr id="10" name="Image 3" descr="preencoded.png">    </p:cNvPr>
          <p:cNvPicPr>
            <a:picLocks noChangeAspect="1"/>
          </p:cNvPicPr>
          <p:nvPr/>
        </p:nvPicPr>
        <p:blipFill>
          <a:blip r:embed="rId4"/>
          <a:stretch>
            <a:fillRect/>
          </a:stretch>
        </p:blipFill>
        <p:spPr>
          <a:xfrm>
            <a:off x="8482429" y="3453944"/>
            <a:ext cx="308491" cy="385643"/>
          </a:xfrm>
          <a:prstGeom prst="rect">
            <a:avLst/>
          </a:prstGeom>
        </p:spPr>
      </p:pic>
      <p:sp>
        <p:nvSpPr>
          <p:cNvPr id="11" name="Text 5"/>
          <p:cNvSpPr/>
          <p:nvPr/>
        </p:nvSpPr>
        <p:spPr>
          <a:xfrm>
            <a:off x="9932075" y="5171480"/>
            <a:ext cx="3904655" cy="322183"/>
          </a:xfrm>
          <a:prstGeom prst="rect">
            <a:avLst/>
          </a:prstGeom>
          <a:noFill/>
          <a:ln/>
        </p:spPr>
        <p:txBody>
          <a:bodyPr wrap="none" lIns="0" tIns="0" rIns="0" bIns="0" rtlCol="0" anchor="t"/>
          <a:lstStyle/>
          <a:p>
            <a:pPr algn="l" indent="0" marL="0">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Прив'язка до висотної системи</a:t>
            </a:r>
            <a:endParaRPr lang="en-US" sz="2000" dirty="0"/>
          </a:p>
        </p:txBody>
      </p:sp>
      <p:sp>
        <p:nvSpPr>
          <p:cNvPr id="12" name="Text 6"/>
          <p:cNvSpPr/>
          <p:nvPr/>
        </p:nvSpPr>
        <p:spPr>
          <a:xfrm>
            <a:off x="9932075" y="5617369"/>
            <a:ext cx="3976687" cy="989767"/>
          </a:xfrm>
          <a:prstGeom prst="rect">
            <a:avLst/>
          </a:prstGeom>
          <a:noFill/>
          <a:ln/>
        </p:spPr>
        <p:txBody>
          <a:bodyPr wrap="square" lIns="0" tIns="0" rIns="0" bIns="0" rtlCol="0" anchor="t"/>
          <a:lstStyle/>
          <a:p>
            <a:pPr algn="l" indent="0" marL="0">
              <a:lnSpc>
                <a:spcPts val="2550"/>
              </a:lnSpc>
              <a:buNone/>
            </a:pPr>
            <a:r>
              <a:rPr lang="en-US" sz="1600" dirty="0">
                <a:solidFill>
                  <a:srgbClr val="454240"/>
                </a:solidFill>
                <a:latin typeface="DM Sans" pitchFamily="34" charset="0"/>
                <a:ea typeface="DM Sans" pitchFamily="34" charset="-122"/>
                <a:cs typeface="DM Sans" pitchFamily="34" charset="-120"/>
              </a:rPr>
              <a:t>Виконання нівелювання для визначення абсолютних відміток встановлених реперів</a:t>
            </a:r>
            <a:endParaRPr lang="en-US" sz="1600" dirty="0"/>
          </a:p>
        </p:txBody>
      </p:sp>
      <p:pic>
        <p:nvPicPr>
          <p:cNvPr id="13" name="Image 4" descr="preencoded.png">    </p:cNvPr>
          <p:cNvPicPr>
            <a:picLocks noChangeAspect="1"/>
          </p:cNvPicPr>
          <p:nvPr/>
        </p:nvPicPr>
        <p:blipFill>
          <a:blip r:embed="rId5"/>
          <a:stretch>
            <a:fillRect/>
          </a:stretch>
        </p:blipFill>
        <p:spPr>
          <a:xfrm>
            <a:off x="5007412" y="2268022"/>
            <a:ext cx="4615458" cy="4615458"/>
          </a:xfrm>
          <a:prstGeom prst="rect">
            <a:avLst/>
          </a:prstGeom>
        </p:spPr>
      </p:pic>
      <p:pic>
        <p:nvPicPr>
          <p:cNvPr id="14" name="Image 5" descr="preencoded.png">    </p:cNvPr>
          <p:cNvPicPr>
            <a:picLocks noChangeAspect="1"/>
          </p:cNvPicPr>
          <p:nvPr/>
        </p:nvPicPr>
        <p:blipFill>
          <a:blip r:embed="rId6"/>
          <a:stretch>
            <a:fillRect/>
          </a:stretch>
        </p:blipFill>
        <p:spPr>
          <a:xfrm>
            <a:off x="8089761" y="5704463"/>
            <a:ext cx="308491" cy="385643"/>
          </a:xfrm>
          <a:prstGeom prst="rect">
            <a:avLst/>
          </a:prstGeom>
        </p:spPr>
      </p:pic>
      <p:sp>
        <p:nvSpPr>
          <p:cNvPr id="15" name="Text 7"/>
          <p:cNvSpPr/>
          <p:nvPr/>
        </p:nvSpPr>
        <p:spPr>
          <a:xfrm>
            <a:off x="1604248" y="5171480"/>
            <a:ext cx="3093958" cy="322183"/>
          </a:xfrm>
          <a:prstGeom prst="rect">
            <a:avLst/>
          </a:prstGeom>
          <a:noFill/>
          <a:ln/>
        </p:spPr>
        <p:txBody>
          <a:bodyPr wrap="none" lIns="0" tIns="0" rIns="0" bIns="0" rtlCol="0" anchor="t"/>
          <a:lstStyle/>
          <a:p>
            <a:pPr algn="r" indent="0" marL="0">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Моніторинг стабільності</a:t>
            </a:r>
            <a:endParaRPr lang="en-US" sz="2000" dirty="0"/>
          </a:p>
        </p:txBody>
      </p:sp>
      <p:sp>
        <p:nvSpPr>
          <p:cNvPr id="16" name="Text 8"/>
          <p:cNvSpPr/>
          <p:nvPr/>
        </p:nvSpPr>
        <p:spPr>
          <a:xfrm>
            <a:off x="721638" y="5617369"/>
            <a:ext cx="3976568" cy="989767"/>
          </a:xfrm>
          <a:prstGeom prst="rect">
            <a:avLst/>
          </a:prstGeom>
          <a:noFill/>
          <a:ln/>
        </p:spPr>
        <p:txBody>
          <a:bodyPr wrap="square" lIns="0" tIns="0" rIns="0" bIns="0" rtlCol="0" anchor="t"/>
          <a:lstStyle/>
          <a:p>
            <a:pPr algn="r" indent="0" marL="0">
              <a:lnSpc>
                <a:spcPts val="2550"/>
              </a:lnSpc>
              <a:buNone/>
            </a:pPr>
            <a:r>
              <a:rPr lang="en-US" sz="1600" dirty="0">
                <a:solidFill>
                  <a:srgbClr val="454240"/>
                </a:solidFill>
                <a:latin typeface="DM Sans" pitchFamily="34" charset="0"/>
                <a:ea typeface="DM Sans" pitchFamily="34" charset="-122"/>
                <a:cs typeface="DM Sans" pitchFamily="34" charset="-120"/>
              </a:rPr>
              <a:t>Регулярні контрольні вимірювання для перевірки стабільності висотного положення реперів</a:t>
            </a:r>
            <a:endParaRPr lang="en-US" sz="1600" dirty="0"/>
          </a:p>
        </p:txBody>
      </p:sp>
      <p:pic>
        <p:nvPicPr>
          <p:cNvPr id="17" name="Image 6" descr="preencoded.png">    </p:cNvPr>
          <p:cNvPicPr>
            <a:picLocks noChangeAspect="1"/>
          </p:cNvPicPr>
          <p:nvPr/>
        </p:nvPicPr>
        <p:blipFill>
          <a:blip r:embed="rId7"/>
          <a:stretch>
            <a:fillRect/>
          </a:stretch>
        </p:blipFill>
        <p:spPr>
          <a:xfrm>
            <a:off x="5007412" y="2268022"/>
            <a:ext cx="4615458" cy="4615458"/>
          </a:xfrm>
          <a:prstGeom prst="rect">
            <a:avLst/>
          </a:prstGeom>
        </p:spPr>
      </p:pic>
      <p:pic>
        <p:nvPicPr>
          <p:cNvPr id="18" name="Image 7" descr="preencoded.png">    </p:cNvPr>
          <p:cNvPicPr>
            <a:picLocks noChangeAspect="1"/>
          </p:cNvPicPr>
          <p:nvPr/>
        </p:nvPicPr>
        <p:blipFill>
          <a:blip r:embed="rId8"/>
          <a:stretch>
            <a:fillRect/>
          </a:stretch>
        </p:blipFill>
        <p:spPr>
          <a:xfrm>
            <a:off x="5839242" y="5311795"/>
            <a:ext cx="308491" cy="385643"/>
          </a:xfrm>
          <a:prstGeom prst="rect">
            <a:avLst/>
          </a:prstGeom>
        </p:spPr>
      </p:pic>
      <p:sp>
        <p:nvSpPr>
          <p:cNvPr id="19" name="Text 9"/>
          <p:cNvSpPr/>
          <p:nvPr/>
        </p:nvSpPr>
        <p:spPr>
          <a:xfrm>
            <a:off x="721638" y="7115413"/>
            <a:ext cx="13187124" cy="989767"/>
          </a:xfrm>
          <a:prstGeom prst="rect">
            <a:avLst/>
          </a:prstGeom>
          <a:noFill/>
          <a:ln/>
        </p:spPr>
        <p:txBody>
          <a:bodyPr wrap="square" lIns="0" tIns="0" rIns="0" bIns="0" rtlCol="0" anchor="t"/>
          <a:lstStyle/>
          <a:p>
            <a:pPr algn="l" indent="0" marL="0">
              <a:lnSpc>
                <a:spcPts val="2550"/>
              </a:lnSpc>
              <a:buNone/>
            </a:pPr>
            <a:r>
              <a:rPr lang="en-US" sz="1600" dirty="0">
                <a:solidFill>
                  <a:srgbClr val="454240"/>
                </a:solidFill>
                <a:latin typeface="DM Sans" pitchFamily="34" charset="0"/>
                <a:ea typeface="DM Sans" pitchFamily="34" charset="-122"/>
                <a:cs typeface="DM Sans" pitchFamily="34" charset="-120"/>
              </a:rPr>
              <a:t>Закріплення пунктів висотної мережі в умовах кар'єру вимагає особливого підходу через постійні зміни рельєфу та геодинамічні процеси. Для забезпечення стабільності реперів використовують глибинні конструкції, що досягають корінних порід, або спеціальні конструкції з температурною компенсацією.</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09017" y="619958"/>
            <a:ext cx="13212366" cy="1266111"/>
          </a:xfrm>
          <a:prstGeom prst="rect">
            <a:avLst/>
          </a:prstGeom>
          <a:noFill/>
          <a:ln/>
        </p:spPr>
        <p:txBody>
          <a:bodyPr wrap="square" lIns="0" tIns="0" rIns="0" bIns="0" rtlCol="0" anchor="t"/>
          <a:lstStyle/>
          <a:p>
            <a:pPr algn="l" indent="0" marL="0">
              <a:lnSpc>
                <a:spcPts val="4950"/>
              </a:lnSpc>
              <a:buNone/>
            </a:pPr>
            <a:r>
              <a:rPr lang="en-US" sz="3950" dirty="0">
                <a:solidFill>
                  <a:srgbClr val="5C4E3D"/>
                </a:solidFill>
                <a:latin typeface="Libre Baskerville" pitchFamily="34" charset="0"/>
                <a:ea typeface="Libre Baskerville" pitchFamily="34" charset="-122"/>
                <a:cs typeface="Libre Baskerville" pitchFamily="34" charset="-120"/>
              </a:rPr>
              <a:t>Особливості прокладання нівелірних ходів на кар'єрі</a:t>
            </a:r>
            <a:endParaRPr lang="en-US" sz="3950" dirty="0"/>
          </a:p>
        </p:txBody>
      </p:sp>
      <p:sp>
        <p:nvSpPr>
          <p:cNvPr id="3" name="Shape 1"/>
          <p:cNvSpPr/>
          <p:nvPr/>
        </p:nvSpPr>
        <p:spPr>
          <a:xfrm>
            <a:off x="709017" y="3202900"/>
            <a:ext cx="3075146" cy="202525"/>
          </a:xfrm>
          <a:prstGeom prst="roundRect">
            <a:avLst>
              <a:gd name="adj" fmla="val 42017"/>
            </a:avLst>
          </a:prstGeom>
          <a:solidFill>
            <a:srgbClr val="F7EDD4"/>
          </a:solidFill>
          <a:ln w="7620">
            <a:solidFill>
              <a:srgbClr val="DDD3BA"/>
            </a:solidFill>
            <a:prstDash val="solid"/>
          </a:ln>
        </p:spPr>
      </p:sp>
      <p:sp>
        <p:nvSpPr>
          <p:cNvPr id="4" name="Text 2"/>
          <p:cNvSpPr/>
          <p:nvPr/>
        </p:nvSpPr>
        <p:spPr>
          <a:xfrm>
            <a:off x="709017" y="3709273"/>
            <a:ext cx="3075146" cy="632936"/>
          </a:xfrm>
          <a:prstGeom prst="rect">
            <a:avLst/>
          </a:prstGeom>
          <a:noFill/>
          <a:ln/>
        </p:spPr>
        <p:txBody>
          <a:bodyPr wrap="square" lIns="0" tIns="0" rIns="0" bIns="0" rtlCol="0" anchor="t"/>
          <a:lstStyle/>
          <a:p>
            <a:pPr algn="l" indent="0" marL="0">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Рекогносцировка та планування ходів</a:t>
            </a:r>
            <a:endParaRPr lang="en-US" sz="1950" dirty="0"/>
          </a:p>
        </p:txBody>
      </p:sp>
      <p:sp>
        <p:nvSpPr>
          <p:cNvPr id="5" name="Text 3"/>
          <p:cNvSpPr/>
          <p:nvPr/>
        </p:nvSpPr>
        <p:spPr>
          <a:xfrm>
            <a:off x="709017" y="4463772"/>
            <a:ext cx="3075146" cy="1945243"/>
          </a:xfrm>
          <a:prstGeom prst="rect">
            <a:avLst/>
          </a:prstGeom>
          <a:noFill/>
          <a:ln/>
        </p:spPr>
        <p:txBody>
          <a:bodyPr wrap="square" lIns="0" tIns="0" rIns="0" bIns="0" rtlCol="0" anchor="t"/>
          <a:lstStyle/>
          <a:p>
            <a:pPr algn="l" indent="0" marL="0">
              <a:lnSpc>
                <a:spcPts val="2550"/>
              </a:lnSpc>
              <a:buNone/>
            </a:pPr>
            <a:r>
              <a:rPr lang="en-US" sz="1550" dirty="0">
                <a:solidFill>
                  <a:srgbClr val="454240"/>
                </a:solidFill>
                <a:latin typeface="DM Sans" pitchFamily="34" charset="0"/>
                <a:ea typeface="DM Sans" pitchFamily="34" charset="-122"/>
                <a:cs typeface="DM Sans" pitchFamily="34" charset="-120"/>
              </a:rPr>
              <a:t>Детальне вивчення території кар'єру для визначення оптимальних маршрутів прокладання нівелірних ходів з урахуванням технологічних доріг та безпеки робіт.</a:t>
            </a:r>
            <a:endParaRPr lang="en-US" sz="1550" dirty="0"/>
          </a:p>
        </p:txBody>
      </p:sp>
      <p:sp>
        <p:nvSpPr>
          <p:cNvPr id="6" name="Shape 4"/>
          <p:cNvSpPr/>
          <p:nvPr/>
        </p:nvSpPr>
        <p:spPr>
          <a:xfrm>
            <a:off x="4088011" y="2899053"/>
            <a:ext cx="3075265" cy="202525"/>
          </a:xfrm>
          <a:prstGeom prst="roundRect">
            <a:avLst>
              <a:gd name="adj" fmla="val 42017"/>
            </a:avLst>
          </a:prstGeom>
          <a:solidFill>
            <a:srgbClr val="F7EDD4"/>
          </a:solidFill>
          <a:ln w="7620">
            <a:solidFill>
              <a:srgbClr val="DDD3BA"/>
            </a:solidFill>
            <a:prstDash val="solid"/>
          </a:ln>
        </p:spPr>
      </p:sp>
      <p:sp>
        <p:nvSpPr>
          <p:cNvPr id="7" name="Text 5"/>
          <p:cNvSpPr/>
          <p:nvPr/>
        </p:nvSpPr>
        <p:spPr>
          <a:xfrm>
            <a:off x="4088011" y="3405426"/>
            <a:ext cx="3075265" cy="632936"/>
          </a:xfrm>
          <a:prstGeom prst="rect">
            <a:avLst/>
          </a:prstGeom>
          <a:noFill/>
          <a:ln/>
        </p:spPr>
        <p:txBody>
          <a:bodyPr wrap="square" lIns="0" tIns="0" rIns="0" bIns="0" rtlCol="0" anchor="t"/>
          <a:lstStyle/>
          <a:p>
            <a:pPr algn="l" indent="0" marL="0">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Вибір методики вимірювань</a:t>
            </a:r>
            <a:endParaRPr lang="en-US" sz="1950" dirty="0"/>
          </a:p>
        </p:txBody>
      </p:sp>
      <p:sp>
        <p:nvSpPr>
          <p:cNvPr id="8" name="Text 6"/>
          <p:cNvSpPr/>
          <p:nvPr/>
        </p:nvSpPr>
        <p:spPr>
          <a:xfrm>
            <a:off x="4088011" y="4159925"/>
            <a:ext cx="3075265" cy="1945243"/>
          </a:xfrm>
          <a:prstGeom prst="rect">
            <a:avLst/>
          </a:prstGeom>
          <a:noFill/>
          <a:ln/>
        </p:spPr>
        <p:txBody>
          <a:bodyPr wrap="square" lIns="0" tIns="0" rIns="0" bIns="0" rtlCol="0" anchor="t"/>
          <a:lstStyle/>
          <a:p>
            <a:pPr algn="l" indent="0" marL="0">
              <a:lnSpc>
                <a:spcPts val="2550"/>
              </a:lnSpc>
              <a:buNone/>
            </a:pPr>
            <a:r>
              <a:rPr lang="en-US" sz="1550" dirty="0">
                <a:solidFill>
                  <a:srgbClr val="454240"/>
                </a:solidFill>
                <a:latin typeface="DM Sans" pitchFamily="34" charset="0"/>
                <a:ea typeface="DM Sans" pitchFamily="34" charset="-122"/>
                <a:cs typeface="DM Sans" pitchFamily="34" charset="-120"/>
              </a:rPr>
              <a:t>Визначення класу точності нівелювання, довжини променів, кількості станцій та методів контролю відповідно до вимог маркшейдерських робіт.</a:t>
            </a:r>
            <a:endParaRPr lang="en-US" sz="1550" dirty="0"/>
          </a:p>
        </p:txBody>
      </p:sp>
      <p:sp>
        <p:nvSpPr>
          <p:cNvPr id="9" name="Shape 7"/>
          <p:cNvSpPr/>
          <p:nvPr/>
        </p:nvSpPr>
        <p:spPr>
          <a:xfrm>
            <a:off x="7467124" y="2595086"/>
            <a:ext cx="3075146" cy="202525"/>
          </a:xfrm>
          <a:prstGeom prst="roundRect">
            <a:avLst>
              <a:gd name="adj" fmla="val 42017"/>
            </a:avLst>
          </a:prstGeom>
          <a:solidFill>
            <a:srgbClr val="F7EDD4"/>
          </a:solidFill>
          <a:ln w="7620">
            <a:solidFill>
              <a:srgbClr val="DDD3BA"/>
            </a:solidFill>
            <a:prstDash val="solid"/>
          </a:ln>
        </p:spPr>
      </p:sp>
      <p:sp>
        <p:nvSpPr>
          <p:cNvPr id="10" name="Text 8"/>
          <p:cNvSpPr/>
          <p:nvPr/>
        </p:nvSpPr>
        <p:spPr>
          <a:xfrm>
            <a:off x="7467124" y="3101459"/>
            <a:ext cx="3054310" cy="316468"/>
          </a:xfrm>
          <a:prstGeom prst="rect">
            <a:avLst/>
          </a:prstGeom>
          <a:noFill/>
          <a:ln/>
        </p:spPr>
        <p:txBody>
          <a:bodyPr wrap="none" lIns="0" tIns="0" rIns="0" bIns="0" rtlCol="0" anchor="t"/>
          <a:lstStyle/>
          <a:p>
            <a:pPr algn="l" indent="0" marL="0">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Виконання нівелювання</a:t>
            </a:r>
            <a:endParaRPr lang="en-US" sz="1950" dirty="0"/>
          </a:p>
        </p:txBody>
      </p:sp>
      <p:sp>
        <p:nvSpPr>
          <p:cNvPr id="11" name="Text 9"/>
          <p:cNvSpPr/>
          <p:nvPr/>
        </p:nvSpPr>
        <p:spPr>
          <a:xfrm>
            <a:off x="7467124" y="3539490"/>
            <a:ext cx="3075146" cy="2269450"/>
          </a:xfrm>
          <a:prstGeom prst="rect">
            <a:avLst/>
          </a:prstGeom>
          <a:noFill/>
          <a:ln/>
        </p:spPr>
        <p:txBody>
          <a:bodyPr wrap="square" lIns="0" tIns="0" rIns="0" bIns="0" rtlCol="0" anchor="t"/>
          <a:lstStyle/>
          <a:p>
            <a:pPr algn="l" indent="0" marL="0">
              <a:lnSpc>
                <a:spcPts val="2550"/>
              </a:lnSpc>
              <a:buNone/>
            </a:pPr>
            <a:r>
              <a:rPr lang="en-US" sz="1550" dirty="0">
                <a:solidFill>
                  <a:srgbClr val="454240"/>
                </a:solidFill>
                <a:latin typeface="DM Sans" pitchFamily="34" charset="0"/>
                <a:ea typeface="DM Sans" pitchFamily="34" charset="-122"/>
                <a:cs typeface="DM Sans" pitchFamily="34" charset="-120"/>
              </a:rPr>
              <a:t>Проведення польових робіт з дотриманням технологічних вимог: рівності плечей, допустимих перевищень, контрольних вимірювань та спеціальних методик для роботи на крутих схилах.</a:t>
            </a:r>
            <a:endParaRPr lang="en-US" sz="1550" dirty="0"/>
          </a:p>
        </p:txBody>
      </p:sp>
      <p:sp>
        <p:nvSpPr>
          <p:cNvPr id="12" name="Shape 10"/>
          <p:cNvSpPr/>
          <p:nvPr/>
        </p:nvSpPr>
        <p:spPr>
          <a:xfrm>
            <a:off x="10846118" y="2291239"/>
            <a:ext cx="3075265" cy="202525"/>
          </a:xfrm>
          <a:prstGeom prst="roundRect">
            <a:avLst>
              <a:gd name="adj" fmla="val 42017"/>
            </a:avLst>
          </a:prstGeom>
          <a:solidFill>
            <a:srgbClr val="F7EDD4"/>
          </a:solidFill>
          <a:ln w="7620">
            <a:solidFill>
              <a:srgbClr val="DDD3BA"/>
            </a:solidFill>
            <a:prstDash val="solid"/>
          </a:ln>
        </p:spPr>
      </p:sp>
      <p:sp>
        <p:nvSpPr>
          <p:cNvPr id="13" name="Text 11"/>
          <p:cNvSpPr/>
          <p:nvPr/>
        </p:nvSpPr>
        <p:spPr>
          <a:xfrm>
            <a:off x="10846118" y="2797612"/>
            <a:ext cx="3075265" cy="632936"/>
          </a:xfrm>
          <a:prstGeom prst="rect">
            <a:avLst/>
          </a:prstGeom>
          <a:noFill/>
          <a:ln/>
        </p:spPr>
        <p:txBody>
          <a:bodyPr wrap="square" lIns="0" tIns="0" rIns="0" bIns="0" rtlCol="0" anchor="t"/>
          <a:lstStyle/>
          <a:p>
            <a:pPr algn="l" indent="0" marL="0">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Математична обробка результатів</a:t>
            </a:r>
            <a:endParaRPr lang="en-US" sz="1950" dirty="0"/>
          </a:p>
        </p:txBody>
      </p:sp>
      <p:sp>
        <p:nvSpPr>
          <p:cNvPr id="14" name="Text 12"/>
          <p:cNvSpPr/>
          <p:nvPr/>
        </p:nvSpPr>
        <p:spPr>
          <a:xfrm>
            <a:off x="10846118" y="3552111"/>
            <a:ext cx="3075265" cy="1621036"/>
          </a:xfrm>
          <a:prstGeom prst="rect">
            <a:avLst/>
          </a:prstGeom>
          <a:noFill/>
          <a:ln/>
        </p:spPr>
        <p:txBody>
          <a:bodyPr wrap="square" lIns="0" tIns="0" rIns="0" bIns="0" rtlCol="0" anchor="t"/>
          <a:lstStyle/>
          <a:p>
            <a:pPr algn="l" indent="0" marL="0">
              <a:lnSpc>
                <a:spcPts val="2550"/>
              </a:lnSpc>
              <a:buNone/>
            </a:pPr>
            <a:r>
              <a:rPr lang="en-US" sz="1550" dirty="0">
                <a:solidFill>
                  <a:srgbClr val="454240"/>
                </a:solidFill>
                <a:latin typeface="DM Sans" pitchFamily="34" charset="0"/>
                <a:ea typeface="DM Sans" pitchFamily="34" charset="-122"/>
                <a:cs typeface="DM Sans" pitchFamily="34" charset="-120"/>
              </a:rPr>
              <a:t>Камеральна обробка даних вимірювань, включаючи оцінку точності, врівноваження мережі та аналіз отриманих результатів.</a:t>
            </a:r>
            <a:endParaRPr lang="en-US" sz="1550" dirty="0"/>
          </a:p>
        </p:txBody>
      </p:sp>
      <p:sp>
        <p:nvSpPr>
          <p:cNvPr id="15" name="Text 13"/>
          <p:cNvSpPr/>
          <p:nvPr/>
        </p:nvSpPr>
        <p:spPr>
          <a:xfrm>
            <a:off x="709017" y="6636901"/>
            <a:ext cx="13212366" cy="972622"/>
          </a:xfrm>
          <a:prstGeom prst="rect">
            <a:avLst/>
          </a:prstGeom>
          <a:noFill/>
          <a:ln/>
        </p:spPr>
        <p:txBody>
          <a:bodyPr wrap="square" lIns="0" tIns="0" rIns="0" bIns="0" rtlCol="0" anchor="t"/>
          <a:lstStyle/>
          <a:p>
            <a:pPr algn="l" indent="0" marL="0">
              <a:lnSpc>
                <a:spcPts val="2550"/>
              </a:lnSpc>
              <a:buNone/>
            </a:pPr>
            <a:r>
              <a:rPr lang="en-US" sz="1550" dirty="0">
                <a:solidFill>
                  <a:srgbClr val="454240"/>
                </a:solidFill>
                <a:latin typeface="DM Sans" pitchFamily="34" charset="0"/>
                <a:ea typeface="DM Sans" pitchFamily="34" charset="-122"/>
                <a:cs typeface="DM Sans" pitchFamily="34" charset="-120"/>
              </a:rPr>
              <a:t>При проектуванні нівелірних ходів необхідно враховувати динамічний характер гірничих робіт: постійну зміну рельєфу, наявність зон підвищеної деформації та тимчасових перешкод. Особливу увагу приділяють створенню замкнутих полігонів для підвищення надійності та контролю точності вимірювань.</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33544" y="726758"/>
            <a:ext cx="12065318" cy="654963"/>
          </a:xfrm>
          <a:prstGeom prst="rect">
            <a:avLst/>
          </a:prstGeom>
          <a:noFill/>
          <a:ln/>
        </p:spPr>
        <p:txBody>
          <a:bodyPr wrap="none" lIns="0" tIns="0" rIns="0" bIns="0" rtlCol="0" anchor="t"/>
          <a:lstStyle/>
          <a:p>
            <a:pPr algn="l" indent="0" marL="0">
              <a:lnSpc>
                <a:spcPts val="5150"/>
              </a:lnSpc>
              <a:buNone/>
            </a:pPr>
            <a:r>
              <a:rPr lang="en-US" sz="4100" dirty="0">
                <a:solidFill>
                  <a:srgbClr val="5C4E3D"/>
                </a:solidFill>
                <a:latin typeface="Libre Baskerville" pitchFamily="34" charset="0"/>
                <a:ea typeface="Libre Baskerville" pitchFamily="34" charset="-122"/>
                <a:cs typeface="Libre Baskerville" pitchFamily="34" charset="-120"/>
              </a:rPr>
              <a:t>Сучасні інструменти для висотних вимірювань</a:t>
            </a:r>
            <a:endParaRPr lang="en-US" sz="4100" dirty="0"/>
          </a:p>
        </p:txBody>
      </p:sp>
      <p:sp>
        <p:nvSpPr>
          <p:cNvPr id="3" name="Shape 1"/>
          <p:cNvSpPr/>
          <p:nvPr/>
        </p:nvSpPr>
        <p:spPr>
          <a:xfrm>
            <a:off x="733544" y="1800820"/>
            <a:ext cx="4248031" cy="4460319"/>
          </a:xfrm>
          <a:prstGeom prst="roundRect">
            <a:avLst>
              <a:gd name="adj" fmla="val 2072"/>
            </a:avLst>
          </a:prstGeom>
          <a:solidFill>
            <a:srgbClr val="F7EDD4"/>
          </a:solidFill>
          <a:ln w="7620">
            <a:solidFill>
              <a:srgbClr val="DDD3BA"/>
            </a:solidFill>
            <a:prstDash val="solid"/>
          </a:ln>
        </p:spPr>
      </p:sp>
      <p:sp>
        <p:nvSpPr>
          <p:cNvPr id="4" name="Text 2"/>
          <p:cNvSpPr/>
          <p:nvPr/>
        </p:nvSpPr>
        <p:spPr>
          <a:xfrm>
            <a:off x="950714" y="2017990"/>
            <a:ext cx="2619732" cy="327422"/>
          </a:xfrm>
          <a:prstGeom prst="rect">
            <a:avLst/>
          </a:prstGeom>
          <a:noFill/>
          <a:ln/>
        </p:spPr>
        <p:txBody>
          <a:bodyPr wrap="none" lIns="0" tIns="0" rIns="0" bIns="0" rtlCol="0" anchor="t"/>
          <a:lstStyle/>
          <a:p>
            <a:pPr algn="l" indent="0" marL="0">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Цифрові нівеліри</a:t>
            </a:r>
            <a:endParaRPr lang="en-US" sz="2050" dirty="0"/>
          </a:p>
        </p:txBody>
      </p:sp>
      <p:sp>
        <p:nvSpPr>
          <p:cNvPr id="5" name="Text 3"/>
          <p:cNvSpPr/>
          <p:nvPr/>
        </p:nvSpPr>
        <p:spPr>
          <a:xfrm>
            <a:off x="950714" y="2471142"/>
            <a:ext cx="3813691" cy="670560"/>
          </a:xfrm>
          <a:prstGeom prst="rect">
            <a:avLst/>
          </a:prstGeom>
          <a:noFill/>
          <a:ln/>
        </p:spPr>
        <p:txBody>
          <a:bodyPr wrap="square" lIns="0" tIns="0" rIns="0" bIns="0" rtlCol="0" anchor="t"/>
          <a:lstStyle/>
          <a:p>
            <a:pPr algn="l" marL="342900" indent="-342900">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Автоматичне зчитування з кодових рейок</a:t>
            </a:r>
            <a:endParaRPr lang="en-US" sz="1650" dirty="0"/>
          </a:p>
        </p:txBody>
      </p:sp>
      <p:sp>
        <p:nvSpPr>
          <p:cNvPr id="6" name="Text 4"/>
          <p:cNvSpPr/>
          <p:nvPr/>
        </p:nvSpPr>
        <p:spPr>
          <a:xfrm>
            <a:off x="950714" y="3215045"/>
            <a:ext cx="3813691" cy="670560"/>
          </a:xfrm>
          <a:prstGeom prst="rect">
            <a:avLst/>
          </a:prstGeom>
          <a:noFill/>
          <a:ln/>
        </p:spPr>
        <p:txBody>
          <a:bodyPr wrap="square" lIns="0" tIns="0" rIns="0" bIns="0" rtlCol="0" anchor="t"/>
          <a:lstStyle/>
          <a:p>
            <a:pPr algn="l" marL="342900" indent="-342900">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Точність до ±0.3 мм на км подвійного ходу</a:t>
            </a:r>
            <a:endParaRPr lang="en-US" sz="1650" dirty="0"/>
          </a:p>
        </p:txBody>
      </p:sp>
      <p:sp>
        <p:nvSpPr>
          <p:cNvPr id="7" name="Text 5"/>
          <p:cNvSpPr/>
          <p:nvPr/>
        </p:nvSpPr>
        <p:spPr>
          <a:xfrm>
            <a:off x="950714" y="3958947"/>
            <a:ext cx="3813691" cy="1005840"/>
          </a:xfrm>
          <a:prstGeom prst="rect">
            <a:avLst/>
          </a:prstGeom>
          <a:noFill/>
          <a:ln/>
        </p:spPr>
        <p:txBody>
          <a:bodyPr wrap="square" lIns="0" tIns="0" rIns="0" bIns="0" rtlCol="0" anchor="t"/>
          <a:lstStyle/>
          <a:p>
            <a:pPr algn="l" marL="342900" indent="-342900">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Вбудоване програмне забезпечення для контролю та обробки</a:t>
            </a:r>
            <a:endParaRPr lang="en-US" sz="1650" dirty="0"/>
          </a:p>
        </p:txBody>
      </p:sp>
      <p:sp>
        <p:nvSpPr>
          <p:cNvPr id="8" name="Text 6"/>
          <p:cNvSpPr/>
          <p:nvPr/>
        </p:nvSpPr>
        <p:spPr>
          <a:xfrm>
            <a:off x="950714" y="5038130"/>
            <a:ext cx="3813691" cy="670560"/>
          </a:xfrm>
          <a:prstGeom prst="rect">
            <a:avLst/>
          </a:prstGeom>
          <a:noFill/>
          <a:ln/>
        </p:spPr>
        <p:txBody>
          <a:bodyPr wrap="square" lIns="0" tIns="0" rIns="0" bIns="0" rtlCol="0" anchor="t"/>
          <a:lstStyle/>
          <a:p>
            <a:pPr algn="l" marL="342900" indent="-342900">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Захист від вібрацій та несприятливих умов</a:t>
            </a:r>
            <a:endParaRPr lang="en-US" sz="1650" dirty="0"/>
          </a:p>
        </p:txBody>
      </p:sp>
      <p:sp>
        <p:nvSpPr>
          <p:cNvPr id="9" name="Shape 7"/>
          <p:cNvSpPr/>
          <p:nvPr/>
        </p:nvSpPr>
        <p:spPr>
          <a:xfrm>
            <a:off x="5191125" y="1800820"/>
            <a:ext cx="4248031" cy="4460319"/>
          </a:xfrm>
          <a:prstGeom prst="roundRect">
            <a:avLst>
              <a:gd name="adj" fmla="val 2072"/>
            </a:avLst>
          </a:prstGeom>
          <a:solidFill>
            <a:srgbClr val="F7EDD4"/>
          </a:solidFill>
          <a:ln w="7620">
            <a:solidFill>
              <a:srgbClr val="DDD3BA"/>
            </a:solidFill>
            <a:prstDash val="solid"/>
          </a:ln>
        </p:spPr>
      </p:sp>
      <p:sp>
        <p:nvSpPr>
          <p:cNvPr id="10" name="Text 8"/>
          <p:cNvSpPr/>
          <p:nvPr/>
        </p:nvSpPr>
        <p:spPr>
          <a:xfrm>
            <a:off x="5408295" y="2017990"/>
            <a:ext cx="3798927" cy="327422"/>
          </a:xfrm>
          <a:prstGeom prst="rect">
            <a:avLst/>
          </a:prstGeom>
          <a:noFill/>
          <a:ln/>
        </p:spPr>
        <p:txBody>
          <a:bodyPr wrap="none" lIns="0" tIns="0" rIns="0" bIns="0" rtlCol="0" anchor="t"/>
          <a:lstStyle/>
          <a:p>
            <a:pPr algn="l" indent="0" marL="0">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Високоточні GNSS-приймачі</a:t>
            </a:r>
            <a:endParaRPr lang="en-US" sz="2050" dirty="0"/>
          </a:p>
        </p:txBody>
      </p:sp>
      <p:sp>
        <p:nvSpPr>
          <p:cNvPr id="11" name="Text 9"/>
          <p:cNvSpPr/>
          <p:nvPr/>
        </p:nvSpPr>
        <p:spPr>
          <a:xfrm>
            <a:off x="5408295" y="2471142"/>
            <a:ext cx="3813691" cy="670560"/>
          </a:xfrm>
          <a:prstGeom prst="rect">
            <a:avLst/>
          </a:prstGeom>
          <a:noFill/>
          <a:ln/>
        </p:spPr>
        <p:txBody>
          <a:bodyPr wrap="square" lIns="0" tIns="0" rIns="0" bIns="0" rtlCol="0" anchor="t"/>
          <a:lstStyle/>
          <a:p>
            <a:pPr algn="l" marL="342900" indent="-342900">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Багаточастотні RTK-приймачі з точністю до ±5-10 мм по висоті</a:t>
            </a:r>
            <a:endParaRPr lang="en-US" sz="1650" dirty="0"/>
          </a:p>
        </p:txBody>
      </p:sp>
      <p:sp>
        <p:nvSpPr>
          <p:cNvPr id="12" name="Text 10"/>
          <p:cNvSpPr/>
          <p:nvPr/>
        </p:nvSpPr>
        <p:spPr>
          <a:xfrm>
            <a:off x="5408295" y="3215045"/>
            <a:ext cx="3813691" cy="1005840"/>
          </a:xfrm>
          <a:prstGeom prst="rect">
            <a:avLst/>
          </a:prstGeom>
          <a:noFill/>
          <a:ln/>
        </p:spPr>
        <p:txBody>
          <a:bodyPr wrap="square" lIns="0" tIns="0" rIns="0" bIns="0" rtlCol="0" anchor="t"/>
          <a:lstStyle/>
          <a:p>
            <a:pPr algn="l" marL="342900" indent="-342900">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Підтримка всіх супутникових систем (GPS, ГЛОНАСС, Galileo, BeiDou)</a:t>
            </a:r>
            <a:endParaRPr lang="en-US" sz="1650" dirty="0"/>
          </a:p>
        </p:txBody>
      </p:sp>
      <p:sp>
        <p:nvSpPr>
          <p:cNvPr id="13" name="Text 11"/>
          <p:cNvSpPr/>
          <p:nvPr/>
        </p:nvSpPr>
        <p:spPr>
          <a:xfrm>
            <a:off x="5408295" y="4294227"/>
            <a:ext cx="3813691" cy="1005840"/>
          </a:xfrm>
          <a:prstGeom prst="rect">
            <a:avLst/>
          </a:prstGeom>
          <a:noFill/>
          <a:ln/>
        </p:spPr>
        <p:txBody>
          <a:bodyPr wrap="square" lIns="0" tIns="0" rIns="0" bIns="0" rtlCol="0" anchor="t"/>
          <a:lstStyle/>
          <a:p>
            <a:pPr algn="l" marL="342900" indent="-342900">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Спеціальні алгоритми для роботи в умовах обмеженої видимості супутників</a:t>
            </a:r>
            <a:endParaRPr lang="en-US" sz="1650" dirty="0"/>
          </a:p>
        </p:txBody>
      </p:sp>
      <p:sp>
        <p:nvSpPr>
          <p:cNvPr id="14" name="Shape 12"/>
          <p:cNvSpPr/>
          <p:nvPr/>
        </p:nvSpPr>
        <p:spPr>
          <a:xfrm>
            <a:off x="9648706" y="1800820"/>
            <a:ext cx="4248031" cy="4460319"/>
          </a:xfrm>
          <a:prstGeom prst="roundRect">
            <a:avLst>
              <a:gd name="adj" fmla="val 2072"/>
            </a:avLst>
          </a:prstGeom>
          <a:solidFill>
            <a:srgbClr val="F7EDD4"/>
          </a:solidFill>
          <a:ln w="7620">
            <a:solidFill>
              <a:srgbClr val="DDD3BA"/>
            </a:solidFill>
            <a:prstDash val="solid"/>
          </a:ln>
        </p:spPr>
      </p:sp>
      <p:sp>
        <p:nvSpPr>
          <p:cNvPr id="15" name="Text 13"/>
          <p:cNvSpPr/>
          <p:nvPr/>
        </p:nvSpPr>
        <p:spPr>
          <a:xfrm>
            <a:off x="9865876" y="2017990"/>
            <a:ext cx="2619732" cy="327422"/>
          </a:xfrm>
          <a:prstGeom prst="rect">
            <a:avLst/>
          </a:prstGeom>
          <a:noFill/>
          <a:ln/>
        </p:spPr>
        <p:txBody>
          <a:bodyPr wrap="none" lIns="0" tIns="0" rIns="0" bIns="0" rtlCol="0" anchor="t"/>
          <a:lstStyle/>
          <a:p>
            <a:pPr algn="l" indent="0" marL="0">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Лазерні сканери</a:t>
            </a:r>
            <a:endParaRPr lang="en-US" sz="2050" dirty="0"/>
          </a:p>
        </p:txBody>
      </p:sp>
      <p:sp>
        <p:nvSpPr>
          <p:cNvPr id="16" name="Text 14"/>
          <p:cNvSpPr/>
          <p:nvPr/>
        </p:nvSpPr>
        <p:spPr>
          <a:xfrm>
            <a:off x="9865876" y="2471142"/>
            <a:ext cx="3813691" cy="1005840"/>
          </a:xfrm>
          <a:prstGeom prst="rect">
            <a:avLst/>
          </a:prstGeom>
          <a:noFill/>
          <a:ln/>
        </p:spPr>
        <p:txBody>
          <a:bodyPr wrap="square" lIns="0" tIns="0" rIns="0" bIns="0" rtlCol="0" anchor="t"/>
          <a:lstStyle/>
          <a:p>
            <a:pPr algn="l" marL="342900" indent="-342900">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Масове отримання висотних даних (до мільйона точок за секунду)</a:t>
            </a:r>
            <a:endParaRPr lang="en-US" sz="1650" dirty="0"/>
          </a:p>
        </p:txBody>
      </p:sp>
      <p:sp>
        <p:nvSpPr>
          <p:cNvPr id="17" name="Text 15"/>
          <p:cNvSpPr/>
          <p:nvPr/>
        </p:nvSpPr>
        <p:spPr>
          <a:xfrm>
            <a:off x="9865876" y="3550325"/>
            <a:ext cx="3813691" cy="670560"/>
          </a:xfrm>
          <a:prstGeom prst="rect">
            <a:avLst/>
          </a:prstGeom>
          <a:noFill/>
          <a:ln/>
        </p:spPr>
        <p:txBody>
          <a:bodyPr wrap="square" lIns="0" tIns="0" rIns="0" bIns="0" rtlCol="0" anchor="t"/>
          <a:lstStyle/>
          <a:p>
            <a:pPr algn="l" marL="342900" indent="-342900">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Точність ±5-10 мм на відстанях до 1000 м</a:t>
            </a:r>
            <a:endParaRPr lang="en-US" sz="1650" dirty="0"/>
          </a:p>
        </p:txBody>
      </p:sp>
      <p:sp>
        <p:nvSpPr>
          <p:cNvPr id="18" name="Text 16"/>
          <p:cNvSpPr/>
          <p:nvPr/>
        </p:nvSpPr>
        <p:spPr>
          <a:xfrm>
            <a:off x="9865876" y="4294227"/>
            <a:ext cx="3813691" cy="1005840"/>
          </a:xfrm>
          <a:prstGeom prst="rect">
            <a:avLst/>
          </a:prstGeom>
          <a:noFill/>
          <a:ln/>
        </p:spPr>
        <p:txBody>
          <a:bodyPr wrap="square" lIns="0" tIns="0" rIns="0" bIns="0" rtlCol="0" anchor="t"/>
          <a:lstStyle/>
          <a:p>
            <a:pPr algn="l" marL="342900" indent="-342900">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Можливість дистанційного вимірювання у небезпечних зонах</a:t>
            </a:r>
            <a:endParaRPr lang="en-US" sz="1650" dirty="0"/>
          </a:p>
        </p:txBody>
      </p:sp>
      <p:sp>
        <p:nvSpPr>
          <p:cNvPr id="19" name="Text 17"/>
          <p:cNvSpPr/>
          <p:nvPr/>
        </p:nvSpPr>
        <p:spPr>
          <a:xfrm>
            <a:off x="9865876" y="5373410"/>
            <a:ext cx="3813691" cy="670560"/>
          </a:xfrm>
          <a:prstGeom prst="rect">
            <a:avLst/>
          </a:prstGeom>
          <a:noFill/>
          <a:ln/>
        </p:spPr>
        <p:txBody>
          <a:bodyPr wrap="square" lIns="0" tIns="0" rIns="0" bIns="0" rtlCol="0" anchor="t"/>
          <a:lstStyle/>
          <a:p>
            <a:pPr algn="l" marL="342900" indent="-342900">
              <a:lnSpc>
                <a:spcPts val="2600"/>
              </a:lnSpc>
              <a:buSzPct val="100000"/>
              <a:buChar char="•"/>
            </a:pPr>
            <a:r>
              <a:rPr lang="en-US" sz="1650" dirty="0">
                <a:solidFill>
                  <a:srgbClr val="454240"/>
                </a:solidFill>
                <a:latin typeface="DM Sans" pitchFamily="34" charset="0"/>
                <a:ea typeface="DM Sans" pitchFamily="34" charset="-122"/>
                <a:cs typeface="DM Sans" pitchFamily="34" charset="-120"/>
              </a:rPr>
              <a:t>Детальне моделювання рельєфу кар'єру</a:t>
            </a:r>
            <a:endParaRPr lang="en-US" sz="1650" dirty="0"/>
          </a:p>
        </p:txBody>
      </p:sp>
      <p:sp>
        <p:nvSpPr>
          <p:cNvPr id="20" name="Text 18"/>
          <p:cNvSpPr/>
          <p:nvPr/>
        </p:nvSpPr>
        <p:spPr>
          <a:xfrm>
            <a:off x="733544" y="6496883"/>
            <a:ext cx="13163312" cy="1005840"/>
          </a:xfrm>
          <a:prstGeom prst="rect">
            <a:avLst/>
          </a:prstGeom>
          <a:noFill/>
          <a:ln/>
        </p:spPr>
        <p:txBody>
          <a:bodyPr wrap="square" lIns="0" tIns="0" rIns="0" bIns="0" rtlCol="0" anchor="t"/>
          <a:lstStyle/>
          <a:p>
            <a:pPr algn="l" indent="0" marL="0">
              <a:lnSpc>
                <a:spcPts val="2600"/>
              </a:lnSpc>
              <a:buNone/>
            </a:pPr>
            <a:r>
              <a:rPr lang="en-US" sz="1650" dirty="0">
                <a:solidFill>
                  <a:srgbClr val="454240"/>
                </a:solidFill>
                <a:latin typeface="DM Sans" pitchFamily="34" charset="0"/>
                <a:ea typeface="DM Sans" pitchFamily="34" charset="-122"/>
                <a:cs typeface="DM Sans" pitchFamily="34" charset="-120"/>
              </a:rPr>
              <a:t>Сучасні інструменти для висотних вимірювань суттєво підвищують ефективність геодезичних робіт на кар'єрах. Інтеграція різних методів і технологій дозволяє оптимізувати процес створення та оновлення висотної основи відповідно до конкретних умов та вимог гірничодобувного підприємства.</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1567934"/>
          </a:xfrm>
          <a:prstGeom prst="rect">
            <a:avLst/>
          </a:prstGeom>
        </p:spPr>
      </p:pic>
      <p:sp>
        <p:nvSpPr>
          <p:cNvPr id="3" name="Text 0"/>
          <p:cNvSpPr/>
          <p:nvPr/>
        </p:nvSpPr>
        <p:spPr>
          <a:xfrm>
            <a:off x="438983" y="1913811"/>
            <a:ext cx="6335554" cy="391954"/>
          </a:xfrm>
          <a:prstGeom prst="rect">
            <a:avLst/>
          </a:prstGeom>
          <a:noFill/>
          <a:ln/>
        </p:spPr>
        <p:txBody>
          <a:bodyPr wrap="none" lIns="0" tIns="0" rIns="0" bIns="0" rtlCol="0" anchor="t"/>
          <a:lstStyle/>
          <a:p>
            <a:pPr algn="l" indent="0" marL="0">
              <a:lnSpc>
                <a:spcPts val="3050"/>
              </a:lnSpc>
              <a:buNone/>
            </a:pPr>
            <a:r>
              <a:rPr lang="en-US" sz="2450" dirty="0">
                <a:solidFill>
                  <a:srgbClr val="5C4E3D"/>
                </a:solidFill>
                <a:latin typeface="Libre Baskerville" pitchFamily="34" charset="0"/>
                <a:ea typeface="Libre Baskerville" pitchFamily="34" charset="-122"/>
                <a:cs typeface="Libre Baskerville" pitchFamily="34" charset="-120"/>
              </a:rPr>
              <a:t>Контроль точності висотних вимірювань</a:t>
            </a:r>
            <a:endParaRPr lang="en-US" sz="2450" dirty="0"/>
          </a:p>
        </p:txBody>
      </p:sp>
      <p:pic>
        <p:nvPicPr>
          <p:cNvPr id="4" name="Image 1" descr="preencoded.png">    </p:cNvPr>
          <p:cNvPicPr>
            <a:picLocks noChangeAspect="1"/>
          </p:cNvPicPr>
          <p:nvPr/>
        </p:nvPicPr>
        <p:blipFill>
          <a:blip r:embed="rId2"/>
          <a:stretch>
            <a:fillRect/>
          </a:stretch>
        </p:blipFill>
        <p:spPr>
          <a:xfrm>
            <a:off x="438983" y="2493883"/>
            <a:ext cx="627102" cy="1211818"/>
          </a:xfrm>
          <a:prstGeom prst="rect">
            <a:avLst/>
          </a:prstGeom>
        </p:spPr>
      </p:pic>
      <p:sp>
        <p:nvSpPr>
          <p:cNvPr id="5" name="Text 1"/>
          <p:cNvSpPr/>
          <p:nvPr/>
        </p:nvSpPr>
        <p:spPr>
          <a:xfrm>
            <a:off x="1254204" y="2619256"/>
            <a:ext cx="2910483" cy="195977"/>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Планування вимірювань з контролем</a:t>
            </a:r>
            <a:endParaRPr lang="en-US" sz="1200" dirty="0"/>
          </a:p>
        </p:txBody>
      </p:sp>
      <p:sp>
        <p:nvSpPr>
          <p:cNvPr id="6" name="Text 2"/>
          <p:cNvSpPr/>
          <p:nvPr/>
        </p:nvSpPr>
        <p:spPr>
          <a:xfrm>
            <a:off x="1254204" y="2890480"/>
            <a:ext cx="12937212" cy="200739"/>
          </a:xfrm>
          <a:prstGeom prst="rect">
            <a:avLst/>
          </a:prstGeom>
          <a:noFill/>
          <a:ln/>
        </p:spPr>
        <p:txBody>
          <a:bodyPr wrap="none" lIns="0" tIns="0" rIns="0" bIns="0" rtlCol="0" anchor="t"/>
          <a:lstStyle/>
          <a:p>
            <a:pPr algn="l" marL="342900" indent="-342900">
              <a:lnSpc>
                <a:spcPts val="1550"/>
              </a:lnSpc>
              <a:buSzPct val="100000"/>
              <a:buChar char="•"/>
            </a:pPr>
            <a:r>
              <a:rPr lang="en-US" sz="950" dirty="0">
                <a:solidFill>
                  <a:srgbClr val="454240"/>
                </a:solidFill>
                <a:latin typeface="DM Sans" pitchFamily="34" charset="0"/>
                <a:ea typeface="DM Sans" pitchFamily="34" charset="-122"/>
                <a:cs typeface="DM Sans" pitchFamily="34" charset="-120"/>
              </a:rPr>
              <a:t>Проектування замкнутих полігонів</a:t>
            </a:r>
            <a:endParaRPr lang="en-US" sz="950" dirty="0"/>
          </a:p>
        </p:txBody>
      </p:sp>
      <p:sp>
        <p:nvSpPr>
          <p:cNvPr id="7" name="Text 3"/>
          <p:cNvSpPr/>
          <p:nvPr/>
        </p:nvSpPr>
        <p:spPr>
          <a:xfrm>
            <a:off x="1254204" y="3135035"/>
            <a:ext cx="12937212" cy="200739"/>
          </a:xfrm>
          <a:prstGeom prst="rect">
            <a:avLst/>
          </a:prstGeom>
          <a:noFill/>
          <a:ln/>
        </p:spPr>
        <p:txBody>
          <a:bodyPr wrap="none" lIns="0" tIns="0" rIns="0" bIns="0" rtlCol="0" anchor="t"/>
          <a:lstStyle/>
          <a:p>
            <a:pPr algn="l" marL="342900" indent="-342900">
              <a:lnSpc>
                <a:spcPts val="1550"/>
              </a:lnSpc>
              <a:buSzPct val="100000"/>
              <a:buChar char="•"/>
            </a:pPr>
            <a:r>
              <a:rPr lang="en-US" sz="950" dirty="0">
                <a:solidFill>
                  <a:srgbClr val="454240"/>
                </a:solidFill>
                <a:latin typeface="DM Sans" pitchFamily="34" charset="0"/>
                <a:ea typeface="DM Sans" pitchFamily="34" charset="-122"/>
                <a:cs typeface="DM Sans" pitchFamily="34" charset="-120"/>
              </a:rPr>
              <a:t>Прокладання зустрічних ходів</a:t>
            </a:r>
            <a:endParaRPr lang="en-US" sz="950" dirty="0"/>
          </a:p>
        </p:txBody>
      </p:sp>
      <p:sp>
        <p:nvSpPr>
          <p:cNvPr id="8" name="Text 4"/>
          <p:cNvSpPr/>
          <p:nvPr/>
        </p:nvSpPr>
        <p:spPr>
          <a:xfrm>
            <a:off x="1254204" y="3379589"/>
            <a:ext cx="12937212" cy="200739"/>
          </a:xfrm>
          <a:prstGeom prst="rect">
            <a:avLst/>
          </a:prstGeom>
          <a:noFill/>
          <a:ln/>
        </p:spPr>
        <p:txBody>
          <a:bodyPr wrap="none" lIns="0" tIns="0" rIns="0" bIns="0" rtlCol="0" anchor="t"/>
          <a:lstStyle/>
          <a:p>
            <a:pPr algn="l" marL="342900" indent="-342900">
              <a:lnSpc>
                <a:spcPts val="1550"/>
              </a:lnSpc>
              <a:buSzPct val="100000"/>
              <a:buChar char="•"/>
            </a:pPr>
            <a:r>
              <a:rPr lang="en-US" sz="950" dirty="0">
                <a:solidFill>
                  <a:srgbClr val="454240"/>
                </a:solidFill>
                <a:latin typeface="DM Sans" pitchFamily="34" charset="0"/>
                <a:ea typeface="DM Sans" pitchFamily="34" charset="-122"/>
                <a:cs typeface="DM Sans" pitchFamily="34" charset="-120"/>
              </a:rPr>
              <a:t>Включення контрольних пунктів з відомими висотами</a:t>
            </a:r>
            <a:endParaRPr lang="en-US" sz="950" dirty="0"/>
          </a:p>
        </p:txBody>
      </p:sp>
      <p:pic>
        <p:nvPicPr>
          <p:cNvPr id="9" name="Image 2" descr="preencoded.png">    </p:cNvPr>
          <p:cNvPicPr>
            <a:picLocks noChangeAspect="1"/>
          </p:cNvPicPr>
          <p:nvPr/>
        </p:nvPicPr>
        <p:blipFill>
          <a:blip r:embed="rId3"/>
          <a:stretch>
            <a:fillRect/>
          </a:stretch>
        </p:blipFill>
        <p:spPr>
          <a:xfrm>
            <a:off x="438983" y="3705701"/>
            <a:ext cx="627102" cy="1211818"/>
          </a:xfrm>
          <a:prstGeom prst="rect">
            <a:avLst/>
          </a:prstGeom>
        </p:spPr>
      </p:pic>
      <p:sp>
        <p:nvSpPr>
          <p:cNvPr id="10" name="Text 5"/>
          <p:cNvSpPr/>
          <p:nvPr/>
        </p:nvSpPr>
        <p:spPr>
          <a:xfrm>
            <a:off x="1254204" y="3831074"/>
            <a:ext cx="1738074" cy="195977"/>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Методика вимірювань</a:t>
            </a:r>
            <a:endParaRPr lang="en-US" sz="1200" dirty="0"/>
          </a:p>
        </p:txBody>
      </p:sp>
      <p:sp>
        <p:nvSpPr>
          <p:cNvPr id="11" name="Text 6"/>
          <p:cNvSpPr/>
          <p:nvPr/>
        </p:nvSpPr>
        <p:spPr>
          <a:xfrm>
            <a:off x="1254204" y="4102298"/>
            <a:ext cx="12937212" cy="200739"/>
          </a:xfrm>
          <a:prstGeom prst="rect">
            <a:avLst/>
          </a:prstGeom>
          <a:noFill/>
          <a:ln/>
        </p:spPr>
        <p:txBody>
          <a:bodyPr wrap="none" lIns="0" tIns="0" rIns="0" bIns="0" rtlCol="0" anchor="t"/>
          <a:lstStyle/>
          <a:p>
            <a:pPr algn="l" marL="342900" indent="-342900">
              <a:lnSpc>
                <a:spcPts val="1550"/>
              </a:lnSpc>
              <a:buSzPct val="100000"/>
              <a:buChar char="•"/>
            </a:pPr>
            <a:r>
              <a:rPr lang="en-US" sz="950" dirty="0">
                <a:solidFill>
                  <a:srgbClr val="454240"/>
                </a:solidFill>
                <a:latin typeface="DM Sans" pitchFamily="34" charset="0"/>
                <a:ea typeface="DM Sans" pitchFamily="34" charset="-122"/>
                <a:cs typeface="DM Sans" pitchFamily="34" charset="-120"/>
              </a:rPr>
              <a:t>Дворазове вимірювання на кожній станції</a:t>
            </a:r>
            <a:endParaRPr lang="en-US" sz="950" dirty="0"/>
          </a:p>
        </p:txBody>
      </p:sp>
      <p:sp>
        <p:nvSpPr>
          <p:cNvPr id="12" name="Text 7"/>
          <p:cNvSpPr/>
          <p:nvPr/>
        </p:nvSpPr>
        <p:spPr>
          <a:xfrm>
            <a:off x="1254204" y="4346853"/>
            <a:ext cx="12937212" cy="200739"/>
          </a:xfrm>
          <a:prstGeom prst="rect">
            <a:avLst/>
          </a:prstGeom>
          <a:noFill/>
          <a:ln/>
        </p:spPr>
        <p:txBody>
          <a:bodyPr wrap="none" lIns="0" tIns="0" rIns="0" bIns="0" rtlCol="0" anchor="t"/>
          <a:lstStyle/>
          <a:p>
            <a:pPr algn="l" marL="342900" indent="-342900">
              <a:lnSpc>
                <a:spcPts val="1550"/>
              </a:lnSpc>
              <a:buSzPct val="100000"/>
              <a:buChar char="•"/>
            </a:pPr>
            <a:r>
              <a:rPr lang="en-US" sz="950" dirty="0">
                <a:solidFill>
                  <a:srgbClr val="454240"/>
                </a:solidFill>
                <a:latin typeface="DM Sans" pitchFamily="34" charset="0"/>
                <a:ea typeface="DM Sans" pitchFamily="34" charset="-122"/>
                <a:cs typeface="DM Sans" pitchFamily="34" charset="-120"/>
              </a:rPr>
              <a:t>Контроль різниці перевищень при двосторонньому нівелюванні</a:t>
            </a:r>
            <a:endParaRPr lang="en-US" sz="950" dirty="0"/>
          </a:p>
        </p:txBody>
      </p:sp>
      <p:sp>
        <p:nvSpPr>
          <p:cNvPr id="13" name="Text 8"/>
          <p:cNvSpPr/>
          <p:nvPr/>
        </p:nvSpPr>
        <p:spPr>
          <a:xfrm>
            <a:off x="1254204" y="4591407"/>
            <a:ext cx="12937212" cy="200739"/>
          </a:xfrm>
          <a:prstGeom prst="rect">
            <a:avLst/>
          </a:prstGeom>
          <a:noFill/>
          <a:ln/>
        </p:spPr>
        <p:txBody>
          <a:bodyPr wrap="none" lIns="0" tIns="0" rIns="0" bIns="0" rtlCol="0" anchor="t"/>
          <a:lstStyle/>
          <a:p>
            <a:pPr algn="l" marL="342900" indent="-342900">
              <a:lnSpc>
                <a:spcPts val="1550"/>
              </a:lnSpc>
              <a:buSzPct val="100000"/>
              <a:buChar char="•"/>
            </a:pPr>
            <a:r>
              <a:rPr lang="en-US" sz="950" dirty="0">
                <a:solidFill>
                  <a:srgbClr val="454240"/>
                </a:solidFill>
                <a:latin typeface="DM Sans" pitchFamily="34" charset="0"/>
                <a:ea typeface="DM Sans" pitchFamily="34" charset="-122"/>
                <a:cs typeface="DM Sans" pitchFamily="34" charset="-120"/>
              </a:rPr>
              <a:t>Використання інварних рейок для високоточних робіт</a:t>
            </a:r>
            <a:endParaRPr lang="en-US" sz="950" dirty="0"/>
          </a:p>
        </p:txBody>
      </p:sp>
      <p:pic>
        <p:nvPicPr>
          <p:cNvPr id="14" name="Image 3" descr="preencoded.png">    </p:cNvPr>
          <p:cNvPicPr>
            <a:picLocks noChangeAspect="1"/>
          </p:cNvPicPr>
          <p:nvPr/>
        </p:nvPicPr>
        <p:blipFill>
          <a:blip r:embed="rId4"/>
          <a:stretch>
            <a:fillRect/>
          </a:stretch>
        </p:blipFill>
        <p:spPr>
          <a:xfrm>
            <a:off x="438983" y="4917519"/>
            <a:ext cx="627102" cy="1211818"/>
          </a:xfrm>
          <a:prstGeom prst="rect">
            <a:avLst/>
          </a:prstGeom>
        </p:spPr>
      </p:pic>
      <p:sp>
        <p:nvSpPr>
          <p:cNvPr id="15" name="Text 9"/>
          <p:cNvSpPr/>
          <p:nvPr/>
        </p:nvSpPr>
        <p:spPr>
          <a:xfrm>
            <a:off x="1254204" y="5042892"/>
            <a:ext cx="1730216" cy="195977"/>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Математична обробка</a:t>
            </a:r>
            <a:endParaRPr lang="en-US" sz="1200" dirty="0"/>
          </a:p>
        </p:txBody>
      </p:sp>
      <p:sp>
        <p:nvSpPr>
          <p:cNvPr id="16" name="Text 10"/>
          <p:cNvSpPr/>
          <p:nvPr/>
        </p:nvSpPr>
        <p:spPr>
          <a:xfrm>
            <a:off x="1254204" y="5314117"/>
            <a:ext cx="12937212" cy="200739"/>
          </a:xfrm>
          <a:prstGeom prst="rect">
            <a:avLst/>
          </a:prstGeom>
          <a:noFill/>
          <a:ln/>
        </p:spPr>
        <p:txBody>
          <a:bodyPr wrap="none" lIns="0" tIns="0" rIns="0" bIns="0" rtlCol="0" anchor="t"/>
          <a:lstStyle/>
          <a:p>
            <a:pPr algn="l" marL="342900" indent="-342900">
              <a:lnSpc>
                <a:spcPts val="1550"/>
              </a:lnSpc>
              <a:buSzPct val="100000"/>
              <a:buChar char="•"/>
            </a:pPr>
            <a:r>
              <a:rPr lang="en-US" sz="950" dirty="0">
                <a:solidFill>
                  <a:srgbClr val="454240"/>
                </a:solidFill>
                <a:latin typeface="DM Sans" pitchFamily="34" charset="0"/>
                <a:ea typeface="DM Sans" pitchFamily="34" charset="-122"/>
                <a:cs typeface="DM Sans" pitchFamily="34" charset="-120"/>
              </a:rPr>
              <a:t>Розрахунок нев'язок у нівелірних ходах</a:t>
            </a:r>
            <a:endParaRPr lang="en-US" sz="950" dirty="0"/>
          </a:p>
        </p:txBody>
      </p:sp>
      <p:sp>
        <p:nvSpPr>
          <p:cNvPr id="17" name="Text 11"/>
          <p:cNvSpPr/>
          <p:nvPr/>
        </p:nvSpPr>
        <p:spPr>
          <a:xfrm>
            <a:off x="1254204" y="5558671"/>
            <a:ext cx="12937212" cy="200739"/>
          </a:xfrm>
          <a:prstGeom prst="rect">
            <a:avLst/>
          </a:prstGeom>
          <a:noFill/>
          <a:ln/>
        </p:spPr>
        <p:txBody>
          <a:bodyPr wrap="none" lIns="0" tIns="0" rIns="0" bIns="0" rtlCol="0" anchor="t"/>
          <a:lstStyle/>
          <a:p>
            <a:pPr algn="l" marL="342900" indent="-342900">
              <a:lnSpc>
                <a:spcPts val="1550"/>
              </a:lnSpc>
              <a:buSzPct val="100000"/>
              <a:buChar char="•"/>
            </a:pPr>
            <a:r>
              <a:rPr lang="en-US" sz="950" dirty="0">
                <a:solidFill>
                  <a:srgbClr val="454240"/>
                </a:solidFill>
                <a:latin typeface="DM Sans" pitchFamily="34" charset="0"/>
                <a:ea typeface="DM Sans" pitchFamily="34" charset="-122"/>
                <a:cs typeface="DM Sans" pitchFamily="34" charset="-120"/>
              </a:rPr>
              <a:t>Виконання врівноваження мережі методом найменших квадратів</a:t>
            </a:r>
            <a:endParaRPr lang="en-US" sz="950" dirty="0"/>
          </a:p>
        </p:txBody>
      </p:sp>
      <p:sp>
        <p:nvSpPr>
          <p:cNvPr id="18" name="Text 12"/>
          <p:cNvSpPr/>
          <p:nvPr/>
        </p:nvSpPr>
        <p:spPr>
          <a:xfrm>
            <a:off x="1254204" y="5803225"/>
            <a:ext cx="12937212" cy="200739"/>
          </a:xfrm>
          <a:prstGeom prst="rect">
            <a:avLst/>
          </a:prstGeom>
          <a:noFill/>
          <a:ln/>
        </p:spPr>
        <p:txBody>
          <a:bodyPr wrap="none" lIns="0" tIns="0" rIns="0" bIns="0" rtlCol="0" anchor="t"/>
          <a:lstStyle/>
          <a:p>
            <a:pPr algn="l" marL="342900" indent="-342900">
              <a:lnSpc>
                <a:spcPts val="1550"/>
              </a:lnSpc>
              <a:buSzPct val="100000"/>
              <a:buChar char="•"/>
            </a:pPr>
            <a:r>
              <a:rPr lang="en-US" sz="950" dirty="0">
                <a:solidFill>
                  <a:srgbClr val="454240"/>
                </a:solidFill>
                <a:latin typeface="DM Sans" pitchFamily="34" charset="0"/>
                <a:ea typeface="DM Sans" pitchFamily="34" charset="-122"/>
                <a:cs typeface="DM Sans" pitchFamily="34" charset="-120"/>
              </a:rPr>
              <a:t>Оцінка точності визначення висот пунктів</a:t>
            </a:r>
            <a:endParaRPr lang="en-US" sz="950" dirty="0"/>
          </a:p>
        </p:txBody>
      </p:sp>
      <p:pic>
        <p:nvPicPr>
          <p:cNvPr id="19" name="Image 4" descr="preencoded.png">    </p:cNvPr>
          <p:cNvPicPr>
            <a:picLocks noChangeAspect="1"/>
          </p:cNvPicPr>
          <p:nvPr/>
        </p:nvPicPr>
        <p:blipFill>
          <a:blip r:embed="rId5"/>
          <a:stretch>
            <a:fillRect/>
          </a:stretch>
        </p:blipFill>
        <p:spPr>
          <a:xfrm>
            <a:off x="438983" y="6129338"/>
            <a:ext cx="627102" cy="1211818"/>
          </a:xfrm>
          <a:prstGeom prst="rect">
            <a:avLst/>
          </a:prstGeom>
        </p:spPr>
      </p:pic>
      <p:sp>
        <p:nvSpPr>
          <p:cNvPr id="20" name="Text 13"/>
          <p:cNvSpPr/>
          <p:nvPr/>
        </p:nvSpPr>
        <p:spPr>
          <a:xfrm>
            <a:off x="1254204" y="6254710"/>
            <a:ext cx="2396133" cy="195977"/>
          </a:xfrm>
          <a:prstGeom prst="rect">
            <a:avLst/>
          </a:prstGeom>
          <a:noFill/>
          <a:ln/>
        </p:spPr>
        <p:txBody>
          <a:bodyPr wrap="none" lIns="0" tIns="0" rIns="0" bIns="0" rtlCol="0" anchor="t"/>
          <a:lstStyle/>
          <a:p>
            <a:pPr algn="l" indent="0" marL="0">
              <a:lnSpc>
                <a:spcPts val="1500"/>
              </a:lnSpc>
              <a:buNone/>
            </a:pPr>
            <a:r>
              <a:rPr lang="en-US" sz="1200" dirty="0">
                <a:solidFill>
                  <a:srgbClr val="454240"/>
                </a:solidFill>
                <a:latin typeface="Libre Baskerville" pitchFamily="34" charset="0"/>
                <a:ea typeface="Libre Baskerville" pitchFamily="34" charset="-122"/>
                <a:cs typeface="Libre Baskerville" pitchFamily="34" charset="-120"/>
              </a:rPr>
              <a:t>Перевірка стабільності реперів</a:t>
            </a:r>
            <a:endParaRPr lang="en-US" sz="1200" dirty="0"/>
          </a:p>
        </p:txBody>
      </p:sp>
      <p:sp>
        <p:nvSpPr>
          <p:cNvPr id="21" name="Text 14"/>
          <p:cNvSpPr/>
          <p:nvPr/>
        </p:nvSpPr>
        <p:spPr>
          <a:xfrm>
            <a:off x="1254204" y="6525935"/>
            <a:ext cx="12937212" cy="200739"/>
          </a:xfrm>
          <a:prstGeom prst="rect">
            <a:avLst/>
          </a:prstGeom>
          <a:noFill/>
          <a:ln/>
        </p:spPr>
        <p:txBody>
          <a:bodyPr wrap="none" lIns="0" tIns="0" rIns="0" bIns="0" rtlCol="0" anchor="t"/>
          <a:lstStyle/>
          <a:p>
            <a:pPr algn="l" marL="342900" indent="-342900">
              <a:lnSpc>
                <a:spcPts val="1550"/>
              </a:lnSpc>
              <a:buSzPct val="100000"/>
              <a:buChar char="•"/>
            </a:pPr>
            <a:r>
              <a:rPr lang="en-US" sz="950" dirty="0">
                <a:solidFill>
                  <a:srgbClr val="454240"/>
                </a:solidFill>
                <a:latin typeface="DM Sans" pitchFamily="34" charset="0"/>
                <a:ea typeface="DM Sans" pitchFamily="34" charset="-122"/>
                <a:cs typeface="DM Sans" pitchFamily="34" charset="-120"/>
              </a:rPr>
              <a:t>Періодичне повторне нівелювання опорної мережі</a:t>
            </a:r>
            <a:endParaRPr lang="en-US" sz="950" dirty="0"/>
          </a:p>
        </p:txBody>
      </p:sp>
      <p:sp>
        <p:nvSpPr>
          <p:cNvPr id="22" name="Text 15"/>
          <p:cNvSpPr/>
          <p:nvPr/>
        </p:nvSpPr>
        <p:spPr>
          <a:xfrm>
            <a:off x="1254204" y="6770489"/>
            <a:ext cx="12937212" cy="200739"/>
          </a:xfrm>
          <a:prstGeom prst="rect">
            <a:avLst/>
          </a:prstGeom>
          <a:noFill/>
          <a:ln/>
        </p:spPr>
        <p:txBody>
          <a:bodyPr wrap="none" lIns="0" tIns="0" rIns="0" bIns="0" rtlCol="0" anchor="t"/>
          <a:lstStyle/>
          <a:p>
            <a:pPr algn="l" marL="342900" indent="-342900">
              <a:lnSpc>
                <a:spcPts val="1550"/>
              </a:lnSpc>
              <a:buSzPct val="100000"/>
              <a:buChar char="•"/>
            </a:pPr>
            <a:r>
              <a:rPr lang="en-US" sz="950" dirty="0">
                <a:solidFill>
                  <a:srgbClr val="454240"/>
                </a:solidFill>
                <a:latin typeface="DM Sans" pitchFamily="34" charset="0"/>
                <a:ea typeface="DM Sans" pitchFamily="34" charset="-122"/>
                <a:cs typeface="DM Sans" pitchFamily="34" charset="-120"/>
              </a:rPr>
              <a:t>Статистичний аналіз змін висот пунктів</a:t>
            </a:r>
            <a:endParaRPr lang="en-US" sz="950" dirty="0"/>
          </a:p>
        </p:txBody>
      </p:sp>
      <p:sp>
        <p:nvSpPr>
          <p:cNvPr id="23" name="Text 16"/>
          <p:cNvSpPr/>
          <p:nvPr/>
        </p:nvSpPr>
        <p:spPr>
          <a:xfrm>
            <a:off x="1254204" y="7015043"/>
            <a:ext cx="12937212" cy="200739"/>
          </a:xfrm>
          <a:prstGeom prst="rect">
            <a:avLst/>
          </a:prstGeom>
          <a:noFill/>
          <a:ln/>
        </p:spPr>
        <p:txBody>
          <a:bodyPr wrap="none" lIns="0" tIns="0" rIns="0" bIns="0" rtlCol="0" anchor="t"/>
          <a:lstStyle/>
          <a:p>
            <a:pPr algn="l" marL="342900" indent="-342900">
              <a:lnSpc>
                <a:spcPts val="1550"/>
              </a:lnSpc>
              <a:buSzPct val="100000"/>
              <a:buChar char="•"/>
            </a:pPr>
            <a:r>
              <a:rPr lang="en-US" sz="950" dirty="0">
                <a:solidFill>
                  <a:srgbClr val="454240"/>
                </a:solidFill>
                <a:latin typeface="DM Sans" pitchFamily="34" charset="0"/>
                <a:ea typeface="DM Sans" pitchFamily="34" charset="-122"/>
                <a:cs typeface="DM Sans" pitchFamily="34" charset="-120"/>
              </a:rPr>
              <a:t>Виявлення нестабільних реперів та їх виключення з мережі</a:t>
            </a:r>
            <a:endParaRPr lang="en-US" sz="950" dirty="0"/>
          </a:p>
        </p:txBody>
      </p:sp>
      <p:sp>
        <p:nvSpPr>
          <p:cNvPr id="24" name="Text 17"/>
          <p:cNvSpPr/>
          <p:nvPr/>
        </p:nvSpPr>
        <p:spPr>
          <a:xfrm>
            <a:off x="438983" y="7482245"/>
            <a:ext cx="13752433" cy="401479"/>
          </a:xfrm>
          <a:prstGeom prst="rect">
            <a:avLst/>
          </a:prstGeom>
          <a:noFill/>
          <a:ln/>
        </p:spPr>
        <p:txBody>
          <a:bodyPr wrap="square" lIns="0" tIns="0" rIns="0" bIns="0" rtlCol="0" anchor="t"/>
          <a:lstStyle/>
          <a:p>
            <a:pPr algn="l" indent="0" marL="0">
              <a:lnSpc>
                <a:spcPts val="1550"/>
              </a:lnSpc>
              <a:buNone/>
            </a:pPr>
            <a:r>
              <a:rPr lang="en-US" sz="950" dirty="0">
                <a:solidFill>
                  <a:srgbClr val="454240"/>
                </a:solidFill>
                <a:latin typeface="DM Sans" pitchFamily="34" charset="0"/>
                <a:ea typeface="DM Sans" pitchFamily="34" charset="-122"/>
                <a:cs typeface="DM Sans" pitchFamily="34" charset="-120"/>
              </a:rPr>
              <a:t>Контроль точності висотних вимірювань є критично важливим для забезпечення надійності геодезичної основи відкритих гірничих робіт. Особливу увагу приділяють виявленню систематичних похибок, спричинених впливом рефракції, вібрацій від роботи важкої техніки та деформацій земної поверхні внаслідок гірничих робіт.</a:t>
            </a:r>
            <a:endParaRPr lang="en-US" sz="9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015633" y="547807"/>
            <a:ext cx="8085534" cy="944880"/>
          </a:xfrm>
          <a:prstGeom prst="rect">
            <a:avLst/>
          </a:prstGeom>
          <a:noFill/>
          <a:ln/>
        </p:spPr>
        <p:txBody>
          <a:bodyPr wrap="square" lIns="0" tIns="0" rIns="0" bIns="0" rtlCol="0" anchor="t"/>
          <a:lstStyle/>
          <a:p>
            <a:pPr algn="l" indent="0" marL="0">
              <a:lnSpc>
                <a:spcPts val="3700"/>
              </a:lnSpc>
              <a:buNone/>
            </a:pPr>
            <a:r>
              <a:rPr lang="en-US" sz="2950" dirty="0">
                <a:solidFill>
                  <a:srgbClr val="5C4E3D"/>
                </a:solidFill>
                <a:latin typeface="Libre Baskerville" pitchFamily="34" charset="0"/>
                <a:ea typeface="Libre Baskerville" pitchFamily="34" charset="-122"/>
                <a:cs typeface="Libre Baskerville" pitchFamily="34" charset="-120"/>
              </a:rPr>
              <a:t>Особливості висотного обґрунтування в складних умовах кар'єрів</a:t>
            </a:r>
            <a:endParaRPr lang="en-US" sz="2950" dirty="0"/>
          </a:p>
        </p:txBody>
      </p:sp>
      <p:sp>
        <p:nvSpPr>
          <p:cNvPr id="4" name="Shape 1"/>
          <p:cNvSpPr/>
          <p:nvPr/>
        </p:nvSpPr>
        <p:spPr>
          <a:xfrm>
            <a:off x="6015633" y="1719501"/>
            <a:ext cx="8085534" cy="5066348"/>
          </a:xfrm>
          <a:prstGeom prst="roundRect">
            <a:avLst>
              <a:gd name="adj" fmla="val 1254"/>
            </a:avLst>
          </a:prstGeom>
          <a:noFill/>
          <a:ln w="7620">
            <a:solidFill>
              <a:srgbClr val="000000">
                <a:alpha val="8000"/>
              </a:srgbClr>
            </a:solidFill>
            <a:prstDash val="solid"/>
          </a:ln>
        </p:spPr>
      </p:sp>
      <p:sp>
        <p:nvSpPr>
          <p:cNvPr id="5" name="Shape 2"/>
          <p:cNvSpPr/>
          <p:nvPr/>
        </p:nvSpPr>
        <p:spPr>
          <a:xfrm>
            <a:off x="6023253" y="1727121"/>
            <a:ext cx="8069461" cy="438626"/>
          </a:xfrm>
          <a:prstGeom prst="rect">
            <a:avLst/>
          </a:prstGeom>
          <a:solidFill>
            <a:srgbClr val="FFFFFF">
              <a:alpha val="4000"/>
            </a:srgbClr>
          </a:solidFill>
          <a:ln/>
        </p:spPr>
      </p:sp>
      <p:sp>
        <p:nvSpPr>
          <p:cNvPr id="6" name="Text 3"/>
          <p:cNvSpPr/>
          <p:nvPr/>
        </p:nvSpPr>
        <p:spPr>
          <a:xfrm>
            <a:off x="6175415" y="1825466"/>
            <a:ext cx="2383274" cy="241935"/>
          </a:xfrm>
          <a:prstGeom prst="rect">
            <a:avLst/>
          </a:prstGeom>
          <a:noFill/>
          <a:ln/>
        </p:spPr>
        <p:txBody>
          <a:bodyPr wrap="non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Фактор ускладнення</a:t>
            </a:r>
            <a:endParaRPr lang="en-US" sz="1150" dirty="0"/>
          </a:p>
        </p:txBody>
      </p:sp>
      <p:sp>
        <p:nvSpPr>
          <p:cNvPr id="7" name="Text 4"/>
          <p:cNvSpPr/>
          <p:nvPr/>
        </p:nvSpPr>
        <p:spPr>
          <a:xfrm>
            <a:off x="8868728" y="1825466"/>
            <a:ext cx="2379464" cy="241935"/>
          </a:xfrm>
          <a:prstGeom prst="rect">
            <a:avLst/>
          </a:prstGeom>
          <a:noFill/>
          <a:ln/>
        </p:spPr>
        <p:txBody>
          <a:bodyPr wrap="non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Проблема</a:t>
            </a:r>
            <a:endParaRPr lang="en-US" sz="1150" dirty="0"/>
          </a:p>
        </p:txBody>
      </p:sp>
      <p:sp>
        <p:nvSpPr>
          <p:cNvPr id="8" name="Text 5"/>
          <p:cNvSpPr/>
          <p:nvPr/>
        </p:nvSpPr>
        <p:spPr>
          <a:xfrm>
            <a:off x="11558230" y="1825466"/>
            <a:ext cx="2383274" cy="241935"/>
          </a:xfrm>
          <a:prstGeom prst="rect">
            <a:avLst/>
          </a:prstGeom>
          <a:noFill/>
          <a:ln/>
        </p:spPr>
        <p:txBody>
          <a:bodyPr wrap="non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Рішення</a:t>
            </a:r>
            <a:endParaRPr lang="en-US" sz="1150" dirty="0"/>
          </a:p>
        </p:txBody>
      </p:sp>
      <p:sp>
        <p:nvSpPr>
          <p:cNvPr id="9" name="Shape 6"/>
          <p:cNvSpPr/>
          <p:nvPr/>
        </p:nvSpPr>
        <p:spPr>
          <a:xfrm>
            <a:off x="6023253" y="2165747"/>
            <a:ext cx="8069461" cy="1164431"/>
          </a:xfrm>
          <a:prstGeom prst="rect">
            <a:avLst/>
          </a:prstGeom>
          <a:solidFill>
            <a:srgbClr val="000000">
              <a:alpha val="4000"/>
            </a:srgbClr>
          </a:solidFill>
          <a:ln/>
        </p:spPr>
      </p:sp>
      <p:sp>
        <p:nvSpPr>
          <p:cNvPr id="10" name="Text 7"/>
          <p:cNvSpPr/>
          <p:nvPr/>
        </p:nvSpPr>
        <p:spPr>
          <a:xfrm>
            <a:off x="6175415" y="2264093"/>
            <a:ext cx="2383274" cy="241935"/>
          </a:xfrm>
          <a:prstGeom prst="rect">
            <a:avLst/>
          </a:prstGeom>
          <a:noFill/>
          <a:ln/>
        </p:spPr>
        <p:txBody>
          <a:bodyPr wrap="non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Великі перепади висот</a:t>
            </a:r>
            <a:endParaRPr lang="en-US" sz="1150" dirty="0"/>
          </a:p>
        </p:txBody>
      </p:sp>
      <p:sp>
        <p:nvSpPr>
          <p:cNvPr id="11" name="Text 8"/>
          <p:cNvSpPr/>
          <p:nvPr/>
        </p:nvSpPr>
        <p:spPr>
          <a:xfrm>
            <a:off x="8868728" y="2264093"/>
            <a:ext cx="2379464" cy="725805"/>
          </a:xfrm>
          <a:prstGeom prst="rect">
            <a:avLst/>
          </a:prstGeom>
          <a:noFill/>
          <a:ln/>
        </p:spPr>
        <p:txBody>
          <a:bodyPr wrap="squar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Обмежена видимість, складність дотримання рівності плечей</a:t>
            </a:r>
            <a:endParaRPr lang="en-US" sz="1150" dirty="0"/>
          </a:p>
        </p:txBody>
      </p:sp>
      <p:sp>
        <p:nvSpPr>
          <p:cNvPr id="12" name="Text 9"/>
          <p:cNvSpPr/>
          <p:nvPr/>
        </p:nvSpPr>
        <p:spPr>
          <a:xfrm>
            <a:off x="11558230" y="2264093"/>
            <a:ext cx="2383274" cy="967740"/>
          </a:xfrm>
          <a:prstGeom prst="rect">
            <a:avLst/>
          </a:prstGeom>
          <a:noFill/>
          <a:ln/>
        </p:spPr>
        <p:txBody>
          <a:bodyPr wrap="squar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Короткі станції, комбінування геометричного та тригонометричного нівелювання</a:t>
            </a:r>
            <a:endParaRPr lang="en-US" sz="1150" dirty="0"/>
          </a:p>
        </p:txBody>
      </p:sp>
      <p:sp>
        <p:nvSpPr>
          <p:cNvPr id="13" name="Shape 10"/>
          <p:cNvSpPr/>
          <p:nvPr/>
        </p:nvSpPr>
        <p:spPr>
          <a:xfrm>
            <a:off x="6023253" y="3330178"/>
            <a:ext cx="8069461" cy="922496"/>
          </a:xfrm>
          <a:prstGeom prst="rect">
            <a:avLst/>
          </a:prstGeom>
          <a:solidFill>
            <a:srgbClr val="FFFFFF">
              <a:alpha val="4000"/>
            </a:srgbClr>
          </a:solidFill>
          <a:ln/>
        </p:spPr>
      </p:sp>
      <p:sp>
        <p:nvSpPr>
          <p:cNvPr id="14" name="Text 11"/>
          <p:cNvSpPr/>
          <p:nvPr/>
        </p:nvSpPr>
        <p:spPr>
          <a:xfrm>
            <a:off x="6175415" y="3428524"/>
            <a:ext cx="2383274" cy="241935"/>
          </a:xfrm>
          <a:prstGeom prst="rect">
            <a:avLst/>
          </a:prstGeom>
          <a:noFill/>
          <a:ln/>
        </p:spPr>
        <p:txBody>
          <a:bodyPr wrap="non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Нестабільність ґрунтів</a:t>
            </a:r>
            <a:endParaRPr lang="en-US" sz="1150" dirty="0"/>
          </a:p>
        </p:txBody>
      </p:sp>
      <p:sp>
        <p:nvSpPr>
          <p:cNvPr id="15" name="Text 12"/>
          <p:cNvSpPr/>
          <p:nvPr/>
        </p:nvSpPr>
        <p:spPr>
          <a:xfrm>
            <a:off x="8868728" y="3428524"/>
            <a:ext cx="2379464" cy="483870"/>
          </a:xfrm>
          <a:prstGeom prst="rect">
            <a:avLst/>
          </a:prstGeom>
          <a:noFill/>
          <a:ln/>
        </p:spPr>
        <p:txBody>
          <a:bodyPr wrap="squar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Зміщення реперів, деформації мережі</a:t>
            </a:r>
            <a:endParaRPr lang="en-US" sz="1150" dirty="0"/>
          </a:p>
        </p:txBody>
      </p:sp>
      <p:sp>
        <p:nvSpPr>
          <p:cNvPr id="16" name="Text 13"/>
          <p:cNvSpPr/>
          <p:nvPr/>
        </p:nvSpPr>
        <p:spPr>
          <a:xfrm>
            <a:off x="11558230" y="3428524"/>
            <a:ext cx="2383274" cy="725805"/>
          </a:xfrm>
          <a:prstGeom prst="rect">
            <a:avLst/>
          </a:prstGeom>
          <a:noFill/>
          <a:ln/>
        </p:spPr>
        <p:txBody>
          <a:bodyPr wrap="squar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Спеціальні конструкції реперів, частіший контроль, резервні пункти</a:t>
            </a:r>
            <a:endParaRPr lang="en-US" sz="1150" dirty="0"/>
          </a:p>
        </p:txBody>
      </p:sp>
      <p:sp>
        <p:nvSpPr>
          <p:cNvPr id="17" name="Shape 14"/>
          <p:cNvSpPr/>
          <p:nvPr/>
        </p:nvSpPr>
        <p:spPr>
          <a:xfrm>
            <a:off x="6023253" y="4252674"/>
            <a:ext cx="8069461" cy="922496"/>
          </a:xfrm>
          <a:prstGeom prst="rect">
            <a:avLst/>
          </a:prstGeom>
          <a:solidFill>
            <a:srgbClr val="000000">
              <a:alpha val="4000"/>
            </a:srgbClr>
          </a:solidFill>
          <a:ln/>
        </p:spPr>
      </p:sp>
      <p:sp>
        <p:nvSpPr>
          <p:cNvPr id="18" name="Text 15"/>
          <p:cNvSpPr/>
          <p:nvPr/>
        </p:nvSpPr>
        <p:spPr>
          <a:xfrm>
            <a:off x="6175415" y="4351020"/>
            <a:ext cx="2383274" cy="241935"/>
          </a:xfrm>
          <a:prstGeom prst="rect">
            <a:avLst/>
          </a:prstGeom>
          <a:noFill/>
          <a:ln/>
        </p:spPr>
        <p:txBody>
          <a:bodyPr wrap="non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Вібрації від вибухових робіт</a:t>
            </a:r>
            <a:endParaRPr lang="en-US" sz="1150" dirty="0"/>
          </a:p>
        </p:txBody>
      </p:sp>
      <p:sp>
        <p:nvSpPr>
          <p:cNvPr id="19" name="Text 16"/>
          <p:cNvSpPr/>
          <p:nvPr/>
        </p:nvSpPr>
        <p:spPr>
          <a:xfrm>
            <a:off x="8868728" y="4351020"/>
            <a:ext cx="2379464" cy="483870"/>
          </a:xfrm>
          <a:prstGeom prst="rect">
            <a:avLst/>
          </a:prstGeom>
          <a:noFill/>
          <a:ln/>
        </p:spPr>
        <p:txBody>
          <a:bodyPr wrap="squar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Похибки вимірювань, пошкодження обладнання</a:t>
            </a:r>
            <a:endParaRPr lang="en-US" sz="1150" dirty="0"/>
          </a:p>
        </p:txBody>
      </p:sp>
      <p:sp>
        <p:nvSpPr>
          <p:cNvPr id="20" name="Text 17"/>
          <p:cNvSpPr/>
          <p:nvPr/>
        </p:nvSpPr>
        <p:spPr>
          <a:xfrm>
            <a:off x="11558230" y="4351020"/>
            <a:ext cx="2383274" cy="725805"/>
          </a:xfrm>
          <a:prstGeom prst="rect">
            <a:avLst/>
          </a:prstGeom>
          <a:noFill/>
          <a:ln/>
        </p:spPr>
        <p:txBody>
          <a:bodyPr wrap="squar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Графік робіт з урахуванням вибухів, демпферні підставки для приладів</a:t>
            </a:r>
            <a:endParaRPr lang="en-US" sz="1150" dirty="0"/>
          </a:p>
        </p:txBody>
      </p:sp>
      <p:sp>
        <p:nvSpPr>
          <p:cNvPr id="21" name="Shape 18"/>
          <p:cNvSpPr/>
          <p:nvPr/>
        </p:nvSpPr>
        <p:spPr>
          <a:xfrm>
            <a:off x="6023253" y="5175171"/>
            <a:ext cx="8069461" cy="922496"/>
          </a:xfrm>
          <a:prstGeom prst="rect">
            <a:avLst/>
          </a:prstGeom>
          <a:solidFill>
            <a:srgbClr val="FFFFFF">
              <a:alpha val="4000"/>
            </a:srgbClr>
          </a:solidFill>
          <a:ln/>
        </p:spPr>
      </p:sp>
      <p:sp>
        <p:nvSpPr>
          <p:cNvPr id="22" name="Text 19"/>
          <p:cNvSpPr/>
          <p:nvPr/>
        </p:nvSpPr>
        <p:spPr>
          <a:xfrm>
            <a:off x="6175415" y="5273516"/>
            <a:ext cx="2383274" cy="241935"/>
          </a:xfrm>
          <a:prstGeom prst="rect">
            <a:avLst/>
          </a:prstGeom>
          <a:noFill/>
          <a:ln/>
        </p:spPr>
        <p:txBody>
          <a:bodyPr wrap="non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Пилове забруднення</a:t>
            </a:r>
            <a:endParaRPr lang="en-US" sz="1150" dirty="0"/>
          </a:p>
        </p:txBody>
      </p:sp>
      <p:sp>
        <p:nvSpPr>
          <p:cNvPr id="23" name="Text 20"/>
          <p:cNvSpPr/>
          <p:nvPr/>
        </p:nvSpPr>
        <p:spPr>
          <a:xfrm>
            <a:off x="8868728" y="5273516"/>
            <a:ext cx="2379464" cy="483870"/>
          </a:xfrm>
          <a:prstGeom prst="rect">
            <a:avLst/>
          </a:prstGeom>
          <a:noFill/>
          <a:ln/>
        </p:spPr>
        <p:txBody>
          <a:bodyPr wrap="squar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Погіршення оптики, механічний знос</a:t>
            </a:r>
            <a:endParaRPr lang="en-US" sz="1150" dirty="0"/>
          </a:p>
        </p:txBody>
      </p:sp>
      <p:sp>
        <p:nvSpPr>
          <p:cNvPr id="24" name="Text 21"/>
          <p:cNvSpPr/>
          <p:nvPr/>
        </p:nvSpPr>
        <p:spPr>
          <a:xfrm>
            <a:off x="11558230" y="5273516"/>
            <a:ext cx="2383274" cy="725805"/>
          </a:xfrm>
          <a:prstGeom prst="rect">
            <a:avLst/>
          </a:prstGeom>
          <a:noFill/>
          <a:ln/>
        </p:spPr>
        <p:txBody>
          <a:bodyPr wrap="squar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Захисні кожухи, регулярне технічне обслуговування, фільтри</a:t>
            </a:r>
            <a:endParaRPr lang="en-US" sz="1150" dirty="0"/>
          </a:p>
        </p:txBody>
      </p:sp>
      <p:sp>
        <p:nvSpPr>
          <p:cNvPr id="25" name="Shape 22"/>
          <p:cNvSpPr/>
          <p:nvPr/>
        </p:nvSpPr>
        <p:spPr>
          <a:xfrm>
            <a:off x="6023253" y="6097667"/>
            <a:ext cx="8069461" cy="680561"/>
          </a:xfrm>
          <a:prstGeom prst="rect">
            <a:avLst/>
          </a:prstGeom>
          <a:solidFill>
            <a:srgbClr val="000000">
              <a:alpha val="4000"/>
            </a:srgbClr>
          </a:solidFill>
          <a:ln/>
        </p:spPr>
      </p:sp>
      <p:sp>
        <p:nvSpPr>
          <p:cNvPr id="26" name="Text 23"/>
          <p:cNvSpPr/>
          <p:nvPr/>
        </p:nvSpPr>
        <p:spPr>
          <a:xfrm>
            <a:off x="6175415" y="6196013"/>
            <a:ext cx="2383274" cy="241935"/>
          </a:xfrm>
          <a:prstGeom prst="rect">
            <a:avLst/>
          </a:prstGeom>
          <a:noFill/>
          <a:ln/>
        </p:spPr>
        <p:txBody>
          <a:bodyPr wrap="non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Обмежений доступ</a:t>
            </a:r>
            <a:endParaRPr lang="en-US" sz="1150" dirty="0"/>
          </a:p>
        </p:txBody>
      </p:sp>
      <p:sp>
        <p:nvSpPr>
          <p:cNvPr id="27" name="Text 24"/>
          <p:cNvSpPr/>
          <p:nvPr/>
        </p:nvSpPr>
        <p:spPr>
          <a:xfrm>
            <a:off x="8868728" y="6196013"/>
            <a:ext cx="2379464" cy="483870"/>
          </a:xfrm>
          <a:prstGeom prst="rect">
            <a:avLst/>
          </a:prstGeom>
          <a:noFill/>
          <a:ln/>
        </p:spPr>
        <p:txBody>
          <a:bodyPr wrap="squar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Неможливість прокладання оптимальних ходів</a:t>
            </a:r>
            <a:endParaRPr lang="en-US" sz="1150" dirty="0"/>
          </a:p>
        </p:txBody>
      </p:sp>
      <p:sp>
        <p:nvSpPr>
          <p:cNvPr id="28" name="Text 25"/>
          <p:cNvSpPr/>
          <p:nvPr/>
        </p:nvSpPr>
        <p:spPr>
          <a:xfrm>
            <a:off x="11558230" y="6196013"/>
            <a:ext cx="2383274" cy="483870"/>
          </a:xfrm>
          <a:prstGeom prst="rect">
            <a:avLst/>
          </a:prstGeom>
          <a:noFill/>
          <a:ln/>
        </p:spPr>
        <p:txBody>
          <a:bodyPr wrap="squar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GNSS-технології, дистанційні методи, безпілотні системи</a:t>
            </a:r>
            <a:endParaRPr lang="en-US" sz="1150" dirty="0"/>
          </a:p>
        </p:txBody>
      </p:sp>
      <p:sp>
        <p:nvSpPr>
          <p:cNvPr id="29" name="Text 26"/>
          <p:cNvSpPr/>
          <p:nvPr/>
        </p:nvSpPr>
        <p:spPr>
          <a:xfrm>
            <a:off x="6015633" y="6955869"/>
            <a:ext cx="8085534" cy="725805"/>
          </a:xfrm>
          <a:prstGeom prst="rect">
            <a:avLst/>
          </a:prstGeom>
          <a:noFill/>
          <a:ln/>
        </p:spPr>
        <p:txBody>
          <a:bodyPr wrap="square" lIns="0" tIns="0" rIns="0" bIns="0" rtlCol="0" anchor="t"/>
          <a:lstStyle/>
          <a:p>
            <a:pPr algn="l" indent="0" marL="0">
              <a:lnSpc>
                <a:spcPts val="1900"/>
              </a:lnSpc>
              <a:buNone/>
            </a:pPr>
            <a:r>
              <a:rPr lang="en-US" sz="1150" dirty="0">
                <a:solidFill>
                  <a:srgbClr val="454240"/>
                </a:solidFill>
                <a:latin typeface="DM Sans" pitchFamily="34" charset="0"/>
                <a:ea typeface="DM Sans" pitchFamily="34" charset="-122"/>
                <a:cs typeface="DM Sans" pitchFamily="34" charset="-120"/>
              </a:rPr>
              <a:t>Успішне створення висотного обґрунтування в складних умовах кар'єрів вимагає глибокого розуміння специфіки гірничих робіт та креативного підходу до вирішення геодезичних задач. Інтеграція традиційних та інноваційних методів дозволяє забезпечити необхідну точність навіть у найскладніших умовах.</a:t>
            </a:r>
            <a:endParaRPr lang="en-US" sz="11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2025-03-27T12:30:23Z</dcterms:created>
  <dcterms:modified xsi:type="dcterms:W3CDTF">2025-03-27T12:30:23Z</dcterms:modified>
</cp:coreProperties>
</file>