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Instrument Sans Medium" panose="020B0604020202020204" charset="0"/>
      <p:regular r:id="rId17"/>
    </p:embeddedFont>
    <p:embeddedFont>
      <p:font typeface="Instrument Sans Semi Bold" panose="020B0604020202020204" charset="0"/>
      <p:regular r:id="rId18"/>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63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8640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Маркшейдерські опорні мережі 1 та 2 розрядів</a:t>
            </a:r>
            <a:endParaRPr lang="en-US" sz="4450" dirty="0"/>
          </a:p>
        </p:txBody>
      </p:sp>
      <p:sp>
        <p:nvSpPr>
          <p:cNvPr id="5" name="Text 2"/>
          <p:cNvSpPr/>
          <p:nvPr/>
        </p:nvSpPr>
        <p:spPr>
          <a:xfrm>
            <a:off x="793790" y="3544907"/>
            <a:ext cx="7556421" cy="2177415"/>
          </a:xfrm>
          <a:prstGeom prst="rect">
            <a:avLst/>
          </a:prstGeom>
          <a:noFill/>
          <a:ln/>
        </p:spPr>
        <p:txBody>
          <a:bodyPr wrap="square" lIns="0" tIns="0" rIns="0" bIns="0" rtlCol="0" anchor="t"/>
          <a:lstStyle/>
          <a:p>
            <a:pPr marL="0" indent="0" algn="l">
              <a:lnSpc>
                <a:spcPts val="2850"/>
              </a:lnSpc>
              <a:buNone/>
            </a:pPr>
            <a:r>
              <a:rPr lang="uk-UA" sz="1750">
                <a:solidFill>
                  <a:srgbClr val="5B5F71"/>
                </a:solidFill>
                <a:latin typeface="Instrument Sans Medium" pitchFamily="34" charset="0"/>
                <a:ea typeface="Instrument Sans Medium" pitchFamily="34" charset="-122"/>
                <a:cs typeface="Instrument Sans Medium" pitchFamily="34" charset="-120"/>
              </a:rPr>
              <a:t>Р</a:t>
            </a:r>
            <a:r>
              <a:rPr lang="en-US" sz="1750">
                <a:solidFill>
                  <a:srgbClr val="5B5F71"/>
                </a:solidFill>
                <a:latin typeface="Instrument Sans Medium" pitchFamily="34" charset="0"/>
                <a:ea typeface="Instrument Sans Medium" pitchFamily="34" charset="-122"/>
                <a:cs typeface="Instrument Sans Medium" pitchFamily="34" charset="-120"/>
              </a:rPr>
              <a:t>озгля</a:t>
            </a:r>
            <a:r>
              <a:rPr lang="uk-UA" sz="1750">
                <a:solidFill>
                  <a:srgbClr val="5B5F71"/>
                </a:solidFill>
                <a:latin typeface="Instrument Sans Medium" pitchFamily="34" charset="0"/>
                <a:ea typeface="Instrument Sans Medium" pitchFamily="34" charset="-122"/>
                <a:cs typeface="Instrument Sans Medium" pitchFamily="34" charset="-120"/>
              </a:rPr>
              <a:t>нуто</a:t>
            </a:r>
            <a:r>
              <a:rPr lang="en-US" sz="1750">
                <a:solidFill>
                  <a:srgbClr val="5B5F71"/>
                </a:solidFill>
                <a:latin typeface="Instrument Sans Medium" pitchFamily="34" charset="0"/>
                <a:ea typeface="Instrument Sans Medium" pitchFamily="34" charset="-122"/>
                <a:cs typeface="Instrument Sans Medium" pitchFamily="34" charset="-120"/>
              </a:rPr>
              <a:t> </a:t>
            </a:r>
            <a:r>
              <a:rPr lang="en-US" sz="1750" dirty="0">
                <a:solidFill>
                  <a:srgbClr val="5B5F71"/>
                </a:solidFill>
                <a:latin typeface="Instrument Sans Medium" pitchFamily="34" charset="0"/>
                <a:ea typeface="Instrument Sans Medium" pitchFamily="34" charset="-122"/>
                <a:cs typeface="Instrument Sans Medium" pitchFamily="34" charset="-120"/>
              </a:rPr>
              <a:t>аналітичні мережі, особливості полігонометрії та нівелювання, що застосовуються при створенні опорних мереж. Ці знання є критично важливими для вашої майбутньої професійної діяльності як маркшейдерів, оскільки саме від точності опорних мереж залежить безпека та ефективність усіх гірничих робіт.</a:t>
            </a:r>
            <a:endParaRPr lang="en-US" sz="1750" dirty="0"/>
          </a:p>
        </p:txBody>
      </p:sp>
      <p:sp>
        <p:nvSpPr>
          <p:cNvPr id="6" name="Shape 3"/>
          <p:cNvSpPr/>
          <p:nvPr/>
        </p:nvSpPr>
        <p:spPr>
          <a:xfrm>
            <a:off x="793790" y="7063264"/>
            <a:ext cx="362903" cy="362903"/>
          </a:xfrm>
          <a:prstGeom prst="roundRect">
            <a:avLst>
              <a:gd name="adj" fmla="val 25194296"/>
            </a:avLst>
          </a:prstGeom>
          <a:noFill/>
          <a:ln w="7620">
            <a:solidFill>
              <a:srgbClr val="FFFFFF"/>
            </a:solidFill>
            <a:prstDash val="solid"/>
          </a:ln>
        </p:spPr>
        <p:txBody>
          <a:bodyPr/>
          <a:lstStyle/>
          <a:p>
            <a:endParaRPr lang="uk-UA"/>
          </a:p>
        </p:txBody>
      </p:sp>
      <p:sp>
        <p:nvSpPr>
          <p:cNvPr id="8" name="Text 4"/>
          <p:cNvSpPr/>
          <p:nvPr/>
        </p:nvSpPr>
        <p:spPr>
          <a:xfrm>
            <a:off x="1270040" y="7046357"/>
            <a:ext cx="3597712"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44247" y="801886"/>
            <a:ext cx="10454640" cy="575191"/>
          </a:xfrm>
          <a:prstGeom prst="rect">
            <a:avLst/>
          </a:prstGeom>
          <a:noFill/>
          <a:ln/>
        </p:spPr>
        <p:txBody>
          <a:bodyPr wrap="none" lIns="0" tIns="0" rIns="0" bIns="0" rtlCol="0" anchor="t"/>
          <a:lstStyle/>
          <a:p>
            <a:pPr marL="0" indent="0" algn="l">
              <a:lnSpc>
                <a:spcPts val="4500"/>
              </a:lnSpc>
              <a:buNone/>
            </a:pPr>
            <a:r>
              <a:rPr lang="en-US" sz="3600" dirty="0">
                <a:solidFill>
                  <a:srgbClr val="505468"/>
                </a:solidFill>
                <a:latin typeface="Instrument Sans Semi Bold" pitchFamily="34" charset="0"/>
                <a:ea typeface="Instrument Sans Semi Bold" pitchFamily="34" charset="-122"/>
                <a:cs typeface="Instrument Sans Semi Bold" pitchFamily="34" charset="-120"/>
              </a:rPr>
              <a:t>Геометричне нівелювання в опорних мережах</a:t>
            </a:r>
            <a:endParaRPr lang="en-US" sz="3600" dirty="0"/>
          </a:p>
        </p:txBody>
      </p:sp>
      <p:sp>
        <p:nvSpPr>
          <p:cNvPr id="3" name="Text 1"/>
          <p:cNvSpPr/>
          <p:nvPr/>
        </p:nvSpPr>
        <p:spPr>
          <a:xfrm>
            <a:off x="644247" y="1837253"/>
            <a:ext cx="6532840" cy="607457"/>
          </a:xfrm>
          <a:prstGeom prst="rect">
            <a:avLst/>
          </a:prstGeom>
          <a:noFill/>
          <a:ln/>
        </p:spPr>
        <p:txBody>
          <a:bodyPr wrap="none" lIns="0" tIns="0" rIns="0" bIns="0" rtlCol="0" anchor="t"/>
          <a:lstStyle/>
          <a:p>
            <a:pPr marL="0" indent="0" algn="ctr">
              <a:lnSpc>
                <a:spcPts val="4750"/>
              </a:lnSpc>
              <a:buNone/>
            </a:pPr>
            <a:r>
              <a:rPr lang="en-US" sz="4750" dirty="0">
                <a:solidFill>
                  <a:srgbClr val="5B5F71"/>
                </a:solidFill>
                <a:latin typeface="Instrument Sans Semi Bold" pitchFamily="34" charset="0"/>
                <a:ea typeface="Instrument Sans Semi Bold" pitchFamily="34" charset="-122"/>
                <a:cs typeface="Instrument Sans Semi Bold" pitchFamily="34" charset="-120"/>
              </a:rPr>
              <a:t>III</a:t>
            </a:r>
            <a:endParaRPr lang="en-US" sz="4750" dirty="0"/>
          </a:p>
        </p:txBody>
      </p:sp>
      <p:sp>
        <p:nvSpPr>
          <p:cNvPr id="4" name="Text 2"/>
          <p:cNvSpPr/>
          <p:nvPr/>
        </p:nvSpPr>
        <p:spPr>
          <a:xfrm>
            <a:off x="2760107" y="2674739"/>
            <a:ext cx="2301002" cy="287655"/>
          </a:xfrm>
          <a:prstGeom prst="rect">
            <a:avLst/>
          </a:prstGeom>
          <a:noFill/>
          <a:ln/>
        </p:spPr>
        <p:txBody>
          <a:bodyPr wrap="none" lIns="0" tIns="0" rIns="0" bIns="0" rtlCol="0" anchor="t"/>
          <a:lstStyle/>
          <a:p>
            <a:pPr marL="0" indent="0" algn="ctr">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Клас нівелювання</a:t>
            </a:r>
            <a:endParaRPr lang="en-US" sz="1800" dirty="0"/>
          </a:p>
        </p:txBody>
      </p:sp>
      <p:sp>
        <p:nvSpPr>
          <p:cNvPr id="5" name="Text 3"/>
          <p:cNvSpPr/>
          <p:nvPr/>
        </p:nvSpPr>
        <p:spPr>
          <a:xfrm>
            <a:off x="644247" y="3072765"/>
            <a:ext cx="6532840" cy="294442"/>
          </a:xfrm>
          <a:prstGeom prst="rect">
            <a:avLst/>
          </a:prstGeom>
          <a:noFill/>
          <a:ln/>
        </p:spPr>
        <p:txBody>
          <a:bodyPr wrap="none" lIns="0" tIns="0" rIns="0" bIns="0" rtlCol="0" anchor="t"/>
          <a:lstStyle/>
          <a:p>
            <a:pPr marL="0" indent="0" algn="ctr">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Для опорних мереж 1-го розряду застосовується нівелювання III класу</a:t>
            </a:r>
            <a:endParaRPr lang="en-US" sz="1400" dirty="0"/>
          </a:p>
        </p:txBody>
      </p:sp>
      <p:sp>
        <p:nvSpPr>
          <p:cNvPr id="6" name="Text 4"/>
          <p:cNvSpPr/>
          <p:nvPr/>
        </p:nvSpPr>
        <p:spPr>
          <a:xfrm>
            <a:off x="7453193" y="1837253"/>
            <a:ext cx="6532959" cy="607457"/>
          </a:xfrm>
          <a:prstGeom prst="rect">
            <a:avLst/>
          </a:prstGeom>
          <a:noFill/>
          <a:ln/>
        </p:spPr>
        <p:txBody>
          <a:bodyPr wrap="none" lIns="0" tIns="0" rIns="0" bIns="0" rtlCol="0" anchor="t"/>
          <a:lstStyle/>
          <a:p>
            <a:pPr marL="0" indent="0" algn="ctr">
              <a:lnSpc>
                <a:spcPts val="4750"/>
              </a:lnSpc>
              <a:buNone/>
            </a:pPr>
            <a:r>
              <a:rPr lang="en-US" sz="4750" dirty="0">
                <a:solidFill>
                  <a:srgbClr val="5B5F71"/>
                </a:solidFill>
                <a:latin typeface="Instrument Sans Semi Bold" pitchFamily="34" charset="0"/>
                <a:ea typeface="Instrument Sans Semi Bold" pitchFamily="34" charset="-122"/>
                <a:cs typeface="Instrument Sans Semi Bold" pitchFamily="34" charset="-120"/>
              </a:rPr>
              <a:t>IV</a:t>
            </a:r>
            <a:endParaRPr lang="en-US" sz="4750" dirty="0"/>
          </a:p>
        </p:txBody>
      </p:sp>
      <p:sp>
        <p:nvSpPr>
          <p:cNvPr id="7" name="Text 5"/>
          <p:cNvSpPr/>
          <p:nvPr/>
        </p:nvSpPr>
        <p:spPr>
          <a:xfrm>
            <a:off x="9569172" y="2674739"/>
            <a:ext cx="2301002" cy="287655"/>
          </a:xfrm>
          <a:prstGeom prst="rect">
            <a:avLst/>
          </a:prstGeom>
          <a:noFill/>
          <a:ln/>
        </p:spPr>
        <p:txBody>
          <a:bodyPr wrap="none" lIns="0" tIns="0" rIns="0" bIns="0" rtlCol="0" anchor="t"/>
          <a:lstStyle/>
          <a:p>
            <a:pPr marL="0" indent="0" algn="ctr">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Клас нівелювання</a:t>
            </a:r>
            <a:endParaRPr lang="en-US" sz="1800" dirty="0"/>
          </a:p>
        </p:txBody>
      </p:sp>
      <p:sp>
        <p:nvSpPr>
          <p:cNvPr id="8" name="Text 6"/>
          <p:cNvSpPr/>
          <p:nvPr/>
        </p:nvSpPr>
        <p:spPr>
          <a:xfrm>
            <a:off x="7453193" y="3072765"/>
            <a:ext cx="6532959" cy="294442"/>
          </a:xfrm>
          <a:prstGeom prst="rect">
            <a:avLst/>
          </a:prstGeom>
          <a:noFill/>
          <a:ln/>
        </p:spPr>
        <p:txBody>
          <a:bodyPr wrap="none" lIns="0" tIns="0" rIns="0" bIns="0" rtlCol="0" anchor="t"/>
          <a:lstStyle/>
          <a:p>
            <a:pPr marL="0" indent="0" algn="ctr">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Для опорних мереж 2-го розряду застосовується нівелювання IV класу</a:t>
            </a:r>
            <a:endParaRPr lang="en-US" sz="1400" dirty="0"/>
          </a:p>
        </p:txBody>
      </p:sp>
      <p:sp>
        <p:nvSpPr>
          <p:cNvPr id="9" name="Text 7"/>
          <p:cNvSpPr/>
          <p:nvPr/>
        </p:nvSpPr>
        <p:spPr>
          <a:xfrm>
            <a:off x="644247" y="4011454"/>
            <a:ext cx="6532840" cy="607457"/>
          </a:xfrm>
          <a:prstGeom prst="rect">
            <a:avLst/>
          </a:prstGeom>
          <a:noFill/>
          <a:ln/>
        </p:spPr>
        <p:txBody>
          <a:bodyPr wrap="none" lIns="0" tIns="0" rIns="0" bIns="0" rtlCol="0" anchor="t"/>
          <a:lstStyle/>
          <a:p>
            <a:pPr marL="0" indent="0" algn="ctr">
              <a:lnSpc>
                <a:spcPts val="4750"/>
              </a:lnSpc>
              <a:buNone/>
            </a:pPr>
            <a:r>
              <a:rPr lang="en-US" sz="4750" dirty="0">
                <a:solidFill>
                  <a:srgbClr val="5B5F71"/>
                </a:solidFill>
                <a:latin typeface="Instrument Sans Semi Bold" pitchFamily="34" charset="0"/>
                <a:ea typeface="Instrument Sans Semi Bold" pitchFamily="34" charset="-122"/>
                <a:cs typeface="Instrument Sans Semi Bold" pitchFamily="34" charset="-120"/>
              </a:rPr>
              <a:t>2 мм</a:t>
            </a:r>
            <a:endParaRPr lang="en-US" sz="4750" dirty="0"/>
          </a:p>
        </p:txBody>
      </p:sp>
      <p:sp>
        <p:nvSpPr>
          <p:cNvPr id="10" name="Text 8"/>
          <p:cNvSpPr/>
          <p:nvPr/>
        </p:nvSpPr>
        <p:spPr>
          <a:xfrm>
            <a:off x="2726174" y="4848939"/>
            <a:ext cx="2368868" cy="287655"/>
          </a:xfrm>
          <a:prstGeom prst="rect">
            <a:avLst/>
          </a:prstGeom>
          <a:noFill/>
          <a:ln/>
        </p:spPr>
        <p:txBody>
          <a:bodyPr wrap="none" lIns="0" tIns="0" rIns="0" bIns="0" rtlCol="0" anchor="t"/>
          <a:lstStyle/>
          <a:p>
            <a:pPr marL="0" indent="0" algn="ctr">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Припустима нев'язка</a:t>
            </a:r>
            <a:endParaRPr lang="en-US" sz="1800" dirty="0"/>
          </a:p>
        </p:txBody>
      </p:sp>
      <p:sp>
        <p:nvSpPr>
          <p:cNvPr id="11" name="Text 9"/>
          <p:cNvSpPr/>
          <p:nvPr/>
        </p:nvSpPr>
        <p:spPr>
          <a:xfrm>
            <a:off x="644247" y="5246965"/>
            <a:ext cx="6532840" cy="294442"/>
          </a:xfrm>
          <a:prstGeom prst="rect">
            <a:avLst/>
          </a:prstGeom>
          <a:noFill/>
          <a:ln/>
        </p:spPr>
        <p:txBody>
          <a:bodyPr wrap="none" lIns="0" tIns="0" rIns="0" bIns="0" rtlCol="0" anchor="t"/>
          <a:lstStyle/>
          <a:p>
            <a:pPr marL="0" indent="0" algn="ctr">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Для ходу нівелювання III класу довжиною L км</a:t>
            </a:r>
            <a:endParaRPr lang="en-US" sz="1400" dirty="0"/>
          </a:p>
        </p:txBody>
      </p:sp>
      <p:sp>
        <p:nvSpPr>
          <p:cNvPr id="12" name="Text 10"/>
          <p:cNvSpPr/>
          <p:nvPr/>
        </p:nvSpPr>
        <p:spPr>
          <a:xfrm>
            <a:off x="7453193" y="4011454"/>
            <a:ext cx="6532959" cy="607457"/>
          </a:xfrm>
          <a:prstGeom prst="rect">
            <a:avLst/>
          </a:prstGeom>
          <a:noFill/>
          <a:ln/>
        </p:spPr>
        <p:txBody>
          <a:bodyPr wrap="none" lIns="0" tIns="0" rIns="0" bIns="0" rtlCol="0" anchor="t"/>
          <a:lstStyle/>
          <a:p>
            <a:pPr marL="0" indent="0" algn="ctr">
              <a:lnSpc>
                <a:spcPts val="4750"/>
              </a:lnSpc>
              <a:buNone/>
            </a:pPr>
            <a:r>
              <a:rPr lang="en-US" sz="4750" dirty="0">
                <a:solidFill>
                  <a:srgbClr val="5B5F71"/>
                </a:solidFill>
                <a:latin typeface="Instrument Sans Semi Bold" pitchFamily="34" charset="0"/>
                <a:ea typeface="Instrument Sans Semi Bold" pitchFamily="34" charset="-122"/>
                <a:cs typeface="Instrument Sans Semi Bold" pitchFamily="34" charset="-120"/>
              </a:rPr>
              <a:t>5 мм</a:t>
            </a:r>
            <a:endParaRPr lang="en-US" sz="4750" dirty="0"/>
          </a:p>
        </p:txBody>
      </p:sp>
      <p:sp>
        <p:nvSpPr>
          <p:cNvPr id="13" name="Text 11"/>
          <p:cNvSpPr/>
          <p:nvPr/>
        </p:nvSpPr>
        <p:spPr>
          <a:xfrm>
            <a:off x="9535239" y="4848939"/>
            <a:ext cx="2368868" cy="287655"/>
          </a:xfrm>
          <a:prstGeom prst="rect">
            <a:avLst/>
          </a:prstGeom>
          <a:noFill/>
          <a:ln/>
        </p:spPr>
        <p:txBody>
          <a:bodyPr wrap="none" lIns="0" tIns="0" rIns="0" bIns="0" rtlCol="0" anchor="t"/>
          <a:lstStyle/>
          <a:p>
            <a:pPr marL="0" indent="0" algn="ctr">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Припустима нев'язка</a:t>
            </a:r>
            <a:endParaRPr lang="en-US" sz="1800" dirty="0"/>
          </a:p>
        </p:txBody>
      </p:sp>
      <p:sp>
        <p:nvSpPr>
          <p:cNvPr id="14" name="Text 12"/>
          <p:cNvSpPr/>
          <p:nvPr/>
        </p:nvSpPr>
        <p:spPr>
          <a:xfrm>
            <a:off x="7453193" y="5246965"/>
            <a:ext cx="6532959" cy="294442"/>
          </a:xfrm>
          <a:prstGeom prst="rect">
            <a:avLst/>
          </a:prstGeom>
          <a:noFill/>
          <a:ln/>
        </p:spPr>
        <p:txBody>
          <a:bodyPr wrap="none" lIns="0" tIns="0" rIns="0" bIns="0" rtlCol="0" anchor="t"/>
          <a:lstStyle/>
          <a:p>
            <a:pPr marL="0" indent="0" algn="ctr">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Для ходу нівелювання IV класу довжиною L км</a:t>
            </a:r>
            <a:endParaRPr lang="en-US" sz="1400" dirty="0"/>
          </a:p>
        </p:txBody>
      </p:sp>
      <p:sp>
        <p:nvSpPr>
          <p:cNvPr id="15" name="Text 13"/>
          <p:cNvSpPr/>
          <p:nvPr/>
        </p:nvSpPr>
        <p:spPr>
          <a:xfrm>
            <a:off x="644247" y="5748457"/>
            <a:ext cx="13341906" cy="883325"/>
          </a:xfrm>
          <a:prstGeom prst="rect">
            <a:avLst/>
          </a:prstGeom>
          <a:noFill/>
          <a:ln/>
        </p:spPr>
        <p:txBody>
          <a:bodyPr wrap="square" lIns="0" tIns="0" rIns="0" bIns="0" rtlCol="0" anchor="t"/>
          <a:lstStyle/>
          <a:p>
            <a:pPr marL="0" indent="0" algn="l">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Геометричне нівелювання є найточнішим методом визначення перевищень між пунктами опорних маркшейдерських мереж. Для його виконання використовуються високоточні нівеліри з компенсаторами та інварні рейки. Нівелювання III класу виконується за методикою точного нівелювання з дотриманням спеціальних вимог: рівні плечі візування, контроль нестабільності приладу, урахування рефракції та вплив кривизни Землі.</a:t>
            </a:r>
            <a:endParaRPr lang="en-US" sz="1400" dirty="0"/>
          </a:p>
        </p:txBody>
      </p:sp>
      <p:sp>
        <p:nvSpPr>
          <p:cNvPr id="16" name="Text 14"/>
          <p:cNvSpPr/>
          <p:nvPr/>
        </p:nvSpPr>
        <p:spPr>
          <a:xfrm>
            <a:off x="644247" y="6838831"/>
            <a:ext cx="13341906" cy="588883"/>
          </a:xfrm>
          <a:prstGeom prst="rect">
            <a:avLst/>
          </a:prstGeom>
          <a:noFill/>
          <a:ln/>
        </p:spPr>
        <p:txBody>
          <a:bodyPr wrap="square" lIns="0" tIns="0" rIns="0" bIns="0" rtlCol="0" anchor="t"/>
          <a:lstStyle/>
          <a:p>
            <a:pPr marL="0" indent="0" algn="l">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При нівелюванні IV класу вимоги дещо знижуються, що дозволяє підвищити продуктивність робіт. Для нівелювання опорних мереж 2-го розряду можуть використовуватися технічні нівеліри з достатньою точністю відліків.</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75310" y="451961"/>
            <a:ext cx="12527875" cy="513755"/>
          </a:xfrm>
          <a:prstGeom prst="rect">
            <a:avLst/>
          </a:prstGeom>
          <a:noFill/>
          <a:ln/>
        </p:spPr>
        <p:txBody>
          <a:bodyPr wrap="none" lIns="0" tIns="0" rIns="0" bIns="0" rtlCol="0" anchor="t"/>
          <a:lstStyle/>
          <a:p>
            <a:pPr marL="0" indent="0" algn="l">
              <a:lnSpc>
                <a:spcPts val="4000"/>
              </a:lnSpc>
              <a:buNone/>
            </a:pPr>
            <a:r>
              <a:rPr lang="en-US" sz="3200" dirty="0">
                <a:solidFill>
                  <a:srgbClr val="505468"/>
                </a:solidFill>
                <a:latin typeface="Instrument Sans Semi Bold" pitchFamily="34" charset="0"/>
                <a:ea typeface="Instrument Sans Semi Bold" pitchFamily="34" charset="-122"/>
                <a:cs typeface="Instrument Sans Semi Bold" pitchFamily="34" charset="-120"/>
              </a:rPr>
              <a:t>Тригонометричне нівелювання на відкритих гірничих роботах</a:t>
            </a:r>
            <a:endParaRPr lang="en-US" sz="3200" dirty="0"/>
          </a:p>
        </p:txBody>
      </p:sp>
      <p:sp>
        <p:nvSpPr>
          <p:cNvPr id="3" name="Shape 1"/>
          <p:cNvSpPr/>
          <p:nvPr/>
        </p:nvSpPr>
        <p:spPr>
          <a:xfrm>
            <a:off x="575310" y="1294448"/>
            <a:ext cx="1347907" cy="947023"/>
          </a:xfrm>
          <a:prstGeom prst="roundRect">
            <a:avLst>
              <a:gd name="adj" fmla="val 7291"/>
            </a:avLst>
          </a:prstGeom>
          <a:solidFill>
            <a:srgbClr val="E2E3E9"/>
          </a:solidFill>
          <a:ln w="7620">
            <a:solidFill>
              <a:srgbClr val="C8C9CF"/>
            </a:solidFill>
            <a:prstDash val="solid"/>
          </a:ln>
        </p:spPr>
        <p:txBody>
          <a:bodyPr/>
          <a:lstStyle/>
          <a:p>
            <a:endParaRPr lang="uk-UA"/>
          </a:p>
        </p:txBody>
      </p:sp>
      <p:pic>
        <p:nvPicPr>
          <p:cNvPr id="4" name="Image 0" descr="preencoded.png"/>
          <p:cNvPicPr>
            <a:picLocks noChangeAspect="1"/>
          </p:cNvPicPr>
          <p:nvPr/>
        </p:nvPicPr>
        <p:blipFill>
          <a:blip r:embed="rId3"/>
          <a:stretch>
            <a:fillRect/>
          </a:stretch>
        </p:blipFill>
        <p:spPr>
          <a:xfrm>
            <a:off x="1133713" y="1623417"/>
            <a:ext cx="231100" cy="288965"/>
          </a:xfrm>
          <a:prstGeom prst="rect">
            <a:avLst/>
          </a:prstGeom>
        </p:spPr>
      </p:pic>
      <p:sp>
        <p:nvSpPr>
          <p:cNvPr id="5" name="Text 2"/>
          <p:cNvSpPr/>
          <p:nvPr/>
        </p:nvSpPr>
        <p:spPr>
          <a:xfrm>
            <a:off x="2087523" y="1458754"/>
            <a:ext cx="2054781" cy="256818"/>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Підготовчі роботи</a:t>
            </a:r>
            <a:endParaRPr lang="en-US" sz="1600" dirty="0"/>
          </a:p>
        </p:txBody>
      </p:sp>
      <p:sp>
        <p:nvSpPr>
          <p:cNvPr id="6" name="Text 3"/>
          <p:cNvSpPr/>
          <p:nvPr/>
        </p:nvSpPr>
        <p:spPr>
          <a:xfrm>
            <a:off x="2087523" y="1814155"/>
            <a:ext cx="4542234" cy="263009"/>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Вибір схеми нівелювання та рекогносцировка місцевості</a:t>
            </a:r>
            <a:endParaRPr lang="en-US" sz="1250" dirty="0"/>
          </a:p>
        </p:txBody>
      </p:sp>
      <p:sp>
        <p:nvSpPr>
          <p:cNvPr id="7" name="Shape 4"/>
          <p:cNvSpPr/>
          <p:nvPr/>
        </p:nvSpPr>
        <p:spPr>
          <a:xfrm>
            <a:off x="2005370" y="2231946"/>
            <a:ext cx="11967567" cy="11430"/>
          </a:xfrm>
          <a:prstGeom prst="roundRect">
            <a:avLst>
              <a:gd name="adj" fmla="val 604063"/>
            </a:avLst>
          </a:prstGeom>
          <a:solidFill>
            <a:srgbClr val="C8C9CF"/>
          </a:solidFill>
          <a:ln/>
        </p:spPr>
        <p:txBody>
          <a:bodyPr/>
          <a:lstStyle/>
          <a:p>
            <a:endParaRPr lang="uk-UA"/>
          </a:p>
        </p:txBody>
      </p:sp>
      <p:sp>
        <p:nvSpPr>
          <p:cNvPr id="8" name="Shape 5"/>
          <p:cNvSpPr/>
          <p:nvPr/>
        </p:nvSpPr>
        <p:spPr>
          <a:xfrm>
            <a:off x="575310" y="2323624"/>
            <a:ext cx="2695932" cy="947023"/>
          </a:xfrm>
          <a:prstGeom prst="roundRect">
            <a:avLst>
              <a:gd name="adj" fmla="val 7291"/>
            </a:avLst>
          </a:prstGeom>
          <a:solidFill>
            <a:srgbClr val="E2E3E9"/>
          </a:solidFill>
          <a:ln w="7620">
            <a:solidFill>
              <a:srgbClr val="C8C9CF"/>
            </a:solidFill>
            <a:prstDash val="solid"/>
          </a:ln>
        </p:spPr>
        <p:txBody>
          <a:bodyPr/>
          <a:lstStyle/>
          <a:p>
            <a:endParaRPr lang="uk-UA"/>
          </a:p>
        </p:txBody>
      </p:sp>
      <p:pic>
        <p:nvPicPr>
          <p:cNvPr id="9" name="Image 1" descr="preencoded.png"/>
          <p:cNvPicPr>
            <a:picLocks noChangeAspect="1"/>
          </p:cNvPicPr>
          <p:nvPr/>
        </p:nvPicPr>
        <p:blipFill>
          <a:blip r:embed="rId4"/>
          <a:stretch>
            <a:fillRect/>
          </a:stretch>
        </p:blipFill>
        <p:spPr>
          <a:xfrm>
            <a:off x="1807726" y="2652593"/>
            <a:ext cx="231100" cy="288965"/>
          </a:xfrm>
          <a:prstGeom prst="rect">
            <a:avLst/>
          </a:prstGeom>
        </p:spPr>
      </p:pic>
      <p:sp>
        <p:nvSpPr>
          <p:cNvPr id="10" name="Text 6"/>
          <p:cNvSpPr/>
          <p:nvPr/>
        </p:nvSpPr>
        <p:spPr>
          <a:xfrm>
            <a:off x="3435548" y="2487930"/>
            <a:ext cx="3153013" cy="256818"/>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Метеорологічні спостереження</a:t>
            </a:r>
            <a:endParaRPr lang="en-US" sz="1600" dirty="0"/>
          </a:p>
        </p:txBody>
      </p:sp>
      <p:sp>
        <p:nvSpPr>
          <p:cNvPr id="11" name="Text 7"/>
          <p:cNvSpPr/>
          <p:nvPr/>
        </p:nvSpPr>
        <p:spPr>
          <a:xfrm>
            <a:off x="3435548" y="2843332"/>
            <a:ext cx="4295061" cy="263009"/>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Вимірювання температури, тиску та вологості повітря</a:t>
            </a:r>
            <a:endParaRPr lang="en-US" sz="1250" dirty="0"/>
          </a:p>
        </p:txBody>
      </p:sp>
      <p:sp>
        <p:nvSpPr>
          <p:cNvPr id="12" name="Shape 8"/>
          <p:cNvSpPr/>
          <p:nvPr/>
        </p:nvSpPr>
        <p:spPr>
          <a:xfrm>
            <a:off x="3353395" y="3261122"/>
            <a:ext cx="10619542" cy="11430"/>
          </a:xfrm>
          <a:prstGeom prst="roundRect">
            <a:avLst>
              <a:gd name="adj" fmla="val 604063"/>
            </a:avLst>
          </a:prstGeom>
          <a:solidFill>
            <a:srgbClr val="C8C9CF"/>
          </a:solidFill>
          <a:ln/>
        </p:spPr>
        <p:txBody>
          <a:bodyPr/>
          <a:lstStyle/>
          <a:p>
            <a:endParaRPr lang="uk-UA"/>
          </a:p>
        </p:txBody>
      </p:sp>
      <p:sp>
        <p:nvSpPr>
          <p:cNvPr id="13" name="Shape 9"/>
          <p:cNvSpPr/>
          <p:nvPr/>
        </p:nvSpPr>
        <p:spPr>
          <a:xfrm>
            <a:off x="575310" y="3352800"/>
            <a:ext cx="4043839" cy="947023"/>
          </a:xfrm>
          <a:prstGeom prst="roundRect">
            <a:avLst>
              <a:gd name="adj" fmla="val 7291"/>
            </a:avLst>
          </a:prstGeom>
          <a:solidFill>
            <a:srgbClr val="E2E3E9"/>
          </a:solidFill>
          <a:ln w="7620">
            <a:solidFill>
              <a:srgbClr val="C8C9CF"/>
            </a:solidFill>
            <a:prstDash val="solid"/>
          </a:ln>
        </p:spPr>
        <p:txBody>
          <a:bodyPr/>
          <a:lstStyle/>
          <a:p>
            <a:endParaRPr lang="uk-UA"/>
          </a:p>
        </p:txBody>
      </p:sp>
      <p:pic>
        <p:nvPicPr>
          <p:cNvPr id="14" name="Image 2" descr="preencoded.png"/>
          <p:cNvPicPr>
            <a:picLocks noChangeAspect="1"/>
          </p:cNvPicPr>
          <p:nvPr/>
        </p:nvPicPr>
        <p:blipFill>
          <a:blip r:embed="rId5"/>
          <a:stretch>
            <a:fillRect/>
          </a:stretch>
        </p:blipFill>
        <p:spPr>
          <a:xfrm>
            <a:off x="2481620" y="3681770"/>
            <a:ext cx="231100" cy="288965"/>
          </a:xfrm>
          <a:prstGeom prst="rect">
            <a:avLst/>
          </a:prstGeom>
        </p:spPr>
      </p:pic>
      <p:sp>
        <p:nvSpPr>
          <p:cNvPr id="15" name="Text 10"/>
          <p:cNvSpPr/>
          <p:nvPr/>
        </p:nvSpPr>
        <p:spPr>
          <a:xfrm>
            <a:off x="4783455" y="3517106"/>
            <a:ext cx="3335298" cy="256818"/>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Вимірювання вертикальних кутів</a:t>
            </a:r>
            <a:endParaRPr lang="en-US" sz="1600" dirty="0"/>
          </a:p>
        </p:txBody>
      </p:sp>
      <p:sp>
        <p:nvSpPr>
          <p:cNvPr id="16" name="Text 11"/>
          <p:cNvSpPr/>
          <p:nvPr/>
        </p:nvSpPr>
        <p:spPr>
          <a:xfrm>
            <a:off x="4783455" y="3872508"/>
            <a:ext cx="5460325" cy="263009"/>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Визначення кутів нахилу з використанням теодоліта або тахеометра</a:t>
            </a:r>
            <a:endParaRPr lang="en-US" sz="1250" dirty="0"/>
          </a:p>
        </p:txBody>
      </p:sp>
      <p:sp>
        <p:nvSpPr>
          <p:cNvPr id="17" name="Shape 12"/>
          <p:cNvSpPr/>
          <p:nvPr/>
        </p:nvSpPr>
        <p:spPr>
          <a:xfrm>
            <a:off x="4701302" y="4290298"/>
            <a:ext cx="9271635" cy="11430"/>
          </a:xfrm>
          <a:prstGeom prst="roundRect">
            <a:avLst>
              <a:gd name="adj" fmla="val 604063"/>
            </a:avLst>
          </a:prstGeom>
          <a:solidFill>
            <a:srgbClr val="C8C9CF"/>
          </a:solidFill>
          <a:ln/>
        </p:spPr>
        <p:txBody>
          <a:bodyPr/>
          <a:lstStyle/>
          <a:p>
            <a:endParaRPr lang="uk-UA"/>
          </a:p>
        </p:txBody>
      </p:sp>
      <p:sp>
        <p:nvSpPr>
          <p:cNvPr id="18" name="Shape 13"/>
          <p:cNvSpPr/>
          <p:nvPr/>
        </p:nvSpPr>
        <p:spPr>
          <a:xfrm>
            <a:off x="575310" y="4381976"/>
            <a:ext cx="5391864" cy="947023"/>
          </a:xfrm>
          <a:prstGeom prst="roundRect">
            <a:avLst>
              <a:gd name="adj" fmla="val 7291"/>
            </a:avLst>
          </a:prstGeom>
          <a:solidFill>
            <a:srgbClr val="E2E3E9"/>
          </a:solidFill>
          <a:ln w="7620">
            <a:solidFill>
              <a:srgbClr val="C8C9CF"/>
            </a:solidFill>
            <a:prstDash val="solid"/>
          </a:ln>
        </p:spPr>
        <p:txBody>
          <a:bodyPr/>
          <a:lstStyle/>
          <a:p>
            <a:endParaRPr lang="uk-UA"/>
          </a:p>
        </p:txBody>
      </p:sp>
      <p:pic>
        <p:nvPicPr>
          <p:cNvPr id="19" name="Image 3" descr="preencoded.png"/>
          <p:cNvPicPr>
            <a:picLocks noChangeAspect="1"/>
          </p:cNvPicPr>
          <p:nvPr/>
        </p:nvPicPr>
        <p:blipFill>
          <a:blip r:embed="rId6"/>
          <a:stretch>
            <a:fillRect/>
          </a:stretch>
        </p:blipFill>
        <p:spPr>
          <a:xfrm>
            <a:off x="3155633" y="4710946"/>
            <a:ext cx="231100" cy="288965"/>
          </a:xfrm>
          <a:prstGeom prst="rect">
            <a:avLst/>
          </a:prstGeom>
        </p:spPr>
      </p:pic>
      <p:sp>
        <p:nvSpPr>
          <p:cNvPr id="20" name="Text 14"/>
          <p:cNvSpPr/>
          <p:nvPr/>
        </p:nvSpPr>
        <p:spPr>
          <a:xfrm>
            <a:off x="6131481" y="4546283"/>
            <a:ext cx="3911084" cy="256818"/>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Визначення горизонтальних відстаней</a:t>
            </a:r>
            <a:endParaRPr lang="en-US" sz="1600" dirty="0"/>
          </a:p>
        </p:txBody>
      </p:sp>
      <p:sp>
        <p:nvSpPr>
          <p:cNvPr id="21" name="Text 15"/>
          <p:cNvSpPr/>
          <p:nvPr/>
        </p:nvSpPr>
        <p:spPr>
          <a:xfrm>
            <a:off x="6131481" y="4901684"/>
            <a:ext cx="4914186" cy="263009"/>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Вимірювання відстаней світловіддалеміром або тахеометром</a:t>
            </a:r>
            <a:endParaRPr lang="en-US" sz="1250" dirty="0"/>
          </a:p>
        </p:txBody>
      </p:sp>
      <p:sp>
        <p:nvSpPr>
          <p:cNvPr id="22" name="Shape 16"/>
          <p:cNvSpPr/>
          <p:nvPr/>
        </p:nvSpPr>
        <p:spPr>
          <a:xfrm>
            <a:off x="6049328" y="5319474"/>
            <a:ext cx="7923609" cy="11430"/>
          </a:xfrm>
          <a:prstGeom prst="roundRect">
            <a:avLst>
              <a:gd name="adj" fmla="val 604063"/>
            </a:avLst>
          </a:prstGeom>
          <a:solidFill>
            <a:srgbClr val="C8C9CF"/>
          </a:solidFill>
          <a:ln/>
        </p:spPr>
        <p:txBody>
          <a:bodyPr/>
          <a:lstStyle/>
          <a:p>
            <a:endParaRPr lang="uk-UA"/>
          </a:p>
        </p:txBody>
      </p:sp>
      <p:sp>
        <p:nvSpPr>
          <p:cNvPr id="23" name="Shape 17"/>
          <p:cNvSpPr/>
          <p:nvPr/>
        </p:nvSpPr>
        <p:spPr>
          <a:xfrm>
            <a:off x="575310" y="5411152"/>
            <a:ext cx="6739890" cy="947023"/>
          </a:xfrm>
          <a:prstGeom prst="roundRect">
            <a:avLst>
              <a:gd name="adj" fmla="val 7291"/>
            </a:avLst>
          </a:prstGeom>
          <a:solidFill>
            <a:srgbClr val="E2E3E9"/>
          </a:solidFill>
          <a:ln w="7620">
            <a:solidFill>
              <a:srgbClr val="C8C9CF"/>
            </a:solidFill>
            <a:prstDash val="solid"/>
          </a:ln>
        </p:spPr>
        <p:txBody>
          <a:bodyPr/>
          <a:lstStyle/>
          <a:p>
            <a:endParaRPr lang="uk-UA"/>
          </a:p>
        </p:txBody>
      </p:sp>
      <p:pic>
        <p:nvPicPr>
          <p:cNvPr id="24" name="Image 4" descr="preencoded.png"/>
          <p:cNvPicPr>
            <a:picLocks noChangeAspect="1"/>
          </p:cNvPicPr>
          <p:nvPr/>
        </p:nvPicPr>
        <p:blipFill>
          <a:blip r:embed="rId7"/>
          <a:stretch>
            <a:fillRect/>
          </a:stretch>
        </p:blipFill>
        <p:spPr>
          <a:xfrm>
            <a:off x="3829645" y="5740122"/>
            <a:ext cx="231100" cy="288965"/>
          </a:xfrm>
          <a:prstGeom prst="rect">
            <a:avLst/>
          </a:prstGeom>
        </p:spPr>
      </p:pic>
      <p:sp>
        <p:nvSpPr>
          <p:cNvPr id="25" name="Text 18"/>
          <p:cNvSpPr/>
          <p:nvPr/>
        </p:nvSpPr>
        <p:spPr>
          <a:xfrm>
            <a:off x="7479506" y="5575459"/>
            <a:ext cx="2564606" cy="256818"/>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Обчислення перевищень</a:t>
            </a:r>
            <a:endParaRPr lang="en-US" sz="1600" dirty="0"/>
          </a:p>
        </p:txBody>
      </p:sp>
      <p:sp>
        <p:nvSpPr>
          <p:cNvPr id="26" name="Text 19"/>
          <p:cNvSpPr/>
          <p:nvPr/>
        </p:nvSpPr>
        <p:spPr>
          <a:xfrm>
            <a:off x="7479506" y="5930860"/>
            <a:ext cx="4894302" cy="263009"/>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Розрахунок висот з урахуванням рефракції та кривизни Землі</a:t>
            </a:r>
            <a:endParaRPr lang="en-US" sz="1250" dirty="0"/>
          </a:p>
        </p:txBody>
      </p:sp>
      <p:sp>
        <p:nvSpPr>
          <p:cNvPr id="27" name="Text 20"/>
          <p:cNvSpPr/>
          <p:nvPr/>
        </p:nvSpPr>
        <p:spPr>
          <a:xfrm>
            <a:off x="575310" y="6543080"/>
            <a:ext cx="13479780" cy="526018"/>
          </a:xfrm>
          <a:prstGeom prst="rect">
            <a:avLst/>
          </a:prstGeom>
          <a:noFill/>
          <a:ln/>
        </p:spPr>
        <p:txBody>
          <a:bodyPr wrap="squar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Тригонометричне нівелювання широко застосовується на відкритих гірничих роботах завдяки його високій продуктивності та достатній точності для мереж 2-го розряду. Воно особливо ефективне в умовах складного рельєфу кар'єрів, де геометричне нівелювання ускладнене або неможливе.</a:t>
            </a:r>
            <a:endParaRPr lang="en-US" sz="1250" dirty="0"/>
          </a:p>
        </p:txBody>
      </p:sp>
      <p:sp>
        <p:nvSpPr>
          <p:cNvPr id="28" name="Text 21"/>
          <p:cNvSpPr/>
          <p:nvPr/>
        </p:nvSpPr>
        <p:spPr>
          <a:xfrm>
            <a:off x="575310" y="7254002"/>
            <a:ext cx="13479780" cy="526018"/>
          </a:xfrm>
          <a:prstGeom prst="rect">
            <a:avLst/>
          </a:prstGeom>
          <a:noFill/>
          <a:ln/>
        </p:spPr>
        <p:txBody>
          <a:bodyPr wrap="squar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При тригонометричному нівелюванні перевищення визначається за формулою h = S·tg(α) + i - v, де S - горизонтальна відстань, α - кут нахилу, i - висота приладу, v - висота візирної цілі. Для підвищення точності вимірювання виконуються при двох положеннях вертикального круга з урахуванням місця нуля.</a:t>
            </a:r>
            <a:endParaRPr lang="en-US" sz="12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11160" y="628531"/>
            <a:ext cx="10426303" cy="634960"/>
          </a:xfrm>
          <a:prstGeom prst="rect">
            <a:avLst/>
          </a:prstGeom>
          <a:noFill/>
          <a:ln/>
        </p:spPr>
        <p:txBody>
          <a:bodyPr wrap="none" lIns="0" tIns="0" rIns="0" bIns="0" rtlCol="0" anchor="t"/>
          <a:lstStyle/>
          <a:p>
            <a:pPr marL="0" indent="0" algn="l">
              <a:lnSpc>
                <a:spcPts val="4950"/>
              </a:lnSpc>
              <a:buNone/>
            </a:pPr>
            <a:r>
              <a:rPr lang="en-US" sz="4000" dirty="0">
                <a:solidFill>
                  <a:srgbClr val="505468"/>
                </a:solidFill>
                <a:latin typeface="Instrument Sans Semi Bold" pitchFamily="34" charset="0"/>
                <a:ea typeface="Instrument Sans Semi Bold" pitchFamily="34" charset="-122"/>
                <a:cs typeface="Instrument Sans Semi Bold" pitchFamily="34" charset="-120"/>
              </a:rPr>
              <a:t>Супутникове нівелювання в маркшейдерії</a:t>
            </a:r>
            <a:endParaRPr lang="en-US" sz="4000" dirty="0"/>
          </a:p>
        </p:txBody>
      </p:sp>
      <p:pic>
        <p:nvPicPr>
          <p:cNvPr id="3" name="Image 0" descr="preencoded.png"/>
          <p:cNvPicPr>
            <a:picLocks noChangeAspect="1"/>
          </p:cNvPicPr>
          <p:nvPr/>
        </p:nvPicPr>
        <p:blipFill>
          <a:blip r:embed="rId3"/>
          <a:stretch>
            <a:fillRect/>
          </a:stretch>
        </p:blipFill>
        <p:spPr>
          <a:xfrm>
            <a:off x="711160" y="1669852"/>
            <a:ext cx="507921" cy="507921"/>
          </a:xfrm>
          <a:prstGeom prst="rect">
            <a:avLst/>
          </a:prstGeom>
        </p:spPr>
      </p:pic>
      <p:sp>
        <p:nvSpPr>
          <p:cNvPr id="4" name="Text 1"/>
          <p:cNvSpPr/>
          <p:nvPr/>
        </p:nvSpPr>
        <p:spPr>
          <a:xfrm>
            <a:off x="711160" y="2380893"/>
            <a:ext cx="2539960" cy="317421"/>
          </a:xfrm>
          <a:prstGeom prst="rect">
            <a:avLst/>
          </a:prstGeom>
          <a:noFill/>
          <a:ln/>
        </p:spPr>
        <p:txBody>
          <a:bodyPr wrap="none" lIns="0" tIns="0" rIns="0" bIns="0" rtlCol="0" anchor="t"/>
          <a:lstStyle/>
          <a:p>
            <a:pPr marL="0" indent="0" algn="l">
              <a:lnSpc>
                <a:spcPts val="2500"/>
              </a:lnSpc>
              <a:buNone/>
            </a:pPr>
            <a:r>
              <a:rPr lang="en-US" sz="1950" dirty="0">
                <a:solidFill>
                  <a:srgbClr val="5B5F71"/>
                </a:solidFill>
                <a:latin typeface="Instrument Sans Semi Bold" pitchFamily="34" charset="0"/>
                <a:ea typeface="Instrument Sans Semi Bold" pitchFamily="34" charset="-122"/>
                <a:cs typeface="Instrument Sans Semi Bold" pitchFamily="34" charset="-120"/>
              </a:rPr>
              <a:t>Принцип роботи</a:t>
            </a:r>
            <a:endParaRPr lang="en-US" sz="1950" dirty="0"/>
          </a:p>
        </p:txBody>
      </p:sp>
      <p:sp>
        <p:nvSpPr>
          <p:cNvPr id="5" name="Text 2"/>
          <p:cNvSpPr/>
          <p:nvPr/>
        </p:nvSpPr>
        <p:spPr>
          <a:xfrm>
            <a:off x="711160" y="2820233"/>
            <a:ext cx="3073360" cy="3251597"/>
          </a:xfrm>
          <a:prstGeom prst="rect">
            <a:avLst/>
          </a:prstGeom>
          <a:noFill/>
          <a:ln/>
        </p:spPr>
        <p:txBody>
          <a:bodyPr wrap="square" lIns="0" tIns="0" rIns="0" bIns="0" rtlCol="0" anchor="t"/>
          <a:lstStyle/>
          <a:p>
            <a:pPr marL="0" indent="0" algn="l">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Супутникове нівелювання базується на визначенні просторових координат пунктів за допомогою GNSS-технологій. Висота пункту обчислюється відносно референц-еліпсоїда та трансформується у прийняту систему висот з використанням моделі геоїда.</a:t>
            </a:r>
            <a:endParaRPr lang="en-US" sz="1600" dirty="0"/>
          </a:p>
        </p:txBody>
      </p:sp>
      <p:pic>
        <p:nvPicPr>
          <p:cNvPr id="6" name="Image 1" descr="preencoded.png"/>
          <p:cNvPicPr>
            <a:picLocks noChangeAspect="1"/>
          </p:cNvPicPr>
          <p:nvPr/>
        </p:nvPicPr>
        <p:blipFill>
          <a:blip r:embed="rId4"/>
          <a:stretch>
            <a:fillRect/>
          </a:stretch>
        </p:blipFill>
        <p:spPr>
          <a:xfrm>
            <a:off x="4089321" y="1669852"/>
            <a:ext cx="507921" cy="507921"/>
          </a:xfrm>
          <a:prstGeom prst="rect">
            <a:avLst/>
          </a:prstGeom>
        </p:spPr>
      </p:pic>
      <p:sp>
        <p:nvSpPr>
          <p:cNvPr id="7" name="Text 3"/>
          <p:cNvSpPr/>
          <p:nvPr/>
        </p:nvSpPr>
        <p:spPr>
          <a:xfrm>
            <a:off x="4089321" y="2380893"/>
            <a:ext cx="2539960" cy="317421"/>
          </a:xfrm>
          <a:prstGeom prst="rect">
            <a:avLst/>
          </a:prstGeom>
          <a:noFill/>
          <a:ln/>
        </p:spPr>
        <p:txBody>
          <a:bodyPr wrap="none" lIns="0" tIns="0" rIns="0" bIns="0" rtlCol="0" anchor="t"/>
          <a:lstStyle/>
          <a:p>
            <a:pPr marL="0" indent="0" algn="l">
              <a:lnSpc>
                <a:spcPts val="2500"/>
              </a:lnSpc>
              <a:buNone/>
            </a:pPr>
            <a:r>
              <a:rPr lang="en-US" sz="1950" dirty="0">
                <a:solidFill>
                  <a:srgbClr val="5B5F71"/>
                </a:solidFill>
                <a:latin typeface="Instrument Sans Semi Bold" pitchFamily="34" charset="0"/>
                <a:ea typeface="Instrument Sans Semi Bold" pitchFamily="34" charset="-122"/>
                <a:cs typeface="Instrument Sans Semi Bold" pitchFamily="34" charset="-120"/>
              </a:rPr>
              <a:t>Точність методу</a:t>
            </a:r>
            <a:endParaRPr lang="en-US" sz="1950" dirty="0"/>
          </a:p>
        </p:txBody>
      </p:sp>
      <p:sp>
        <p:nvSpPr>
          <p:cNvPr id="8" name="Text 4"/>
          <p:cNvSpPr/>
          <p:nvPr/>
        </p:nvSpPr>
        <p:spPr>
          <a:xfrm>
            <a:off x="4089321" y="2820233"/>
            <a:ext cx="3073479" cy="3251597"/>
          </a:xfrm>
          <a:prstGeom prst="rect">
            <a:avLst/>
          </a:prstGeom>
          <a:noFill/>
          <a:ln/>
        </p:spPr>
        <p:txBody>
          <a:bodyPr wrap="square" lIns="0" tIns="0" rIns="0" bIns="0" rtlCol="0" anchor="t"/>
          <a:lstStyle/>
          <a:p>
            <a:pPr marL="0" indent="0" algn="l">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При використанні диференціальних методів GNSS-вимірювань (RTK, статика) досягається точність визначення висот 2-5 см, що відповідає вимогам до опорних мереж 1-го та 2-го розрядів. Ключовим фактором є тривалість спостережень та конфігурація супутників.</a:t>
            </a:r>
            <a:endParaRPr lang="en-US" sz="1600" dirty="0"/>
          </a:p>
        </p:txBody>
      </p:sp>
      <p:pic>
        <p:nvPicPr>
          <p:cNvPr id="9" name="Image 2" descr="preencoded.png"/>
          <p:cNvPicPr>
            <a:picLocks noChangeAspect="1"/>
          </p:cNvPicPr>
          <p:nvPr/>
        </p:nvPicPr>
        <p:blipFill>
          <a:blip r:embed="rId5"/>
          <a:stretch>
            <a:fillRect/>
          </a:stretch>
        </p:blipFill>
        <p:spPr>
          <a:xfrm>
            <a:off x="7467600" y="1669852"/>
            <a:ext cx="507921" cy="507921"/>
          </a:xfrm>
          <a:prstGeom prst="rect">
            <a:avLst/>
          </a:prstGeom>
        </p:spPr>
      </p:pic>
      <p:sp>
        <p:nvSpPr>
          <p:cNvPr id="10" name="Text 5"/>
          <p:cNvSpPr/>
          <p:nvPr/>
        </p:nvSpPr>
        <p:spPr>
          <a:xfrm>
            <a:off x="7467600" y="2380893"/>
            <a:ext cx="2539960" cy="317421"/>
          </a:xfrm>
          <a:prstGeom prst="rect">
            <a:avLst/>
          </a:prstGeom>
          <a:noFill/>
          <a:ln/>
        </p:spPr>
        <p:txBody>
          <a:bodyPr wrap="none" lIns="0" tIns="0" rIns="0" bIns="0" rtlCol="0" anchor="t"/>
          <a:lstStyle/>
          <a:p>
            <a:pPr marL="0" indent="0" algn="l">
              <a:lnSpc>
                <a:spcPts val="2500"/>
              </a:lnSpc>
              <a:buNone/>
            </a:pPr>
            <a:r>
              <a:rPr lang="en-US" sz="1950" dirty="0">
                <a:solidFill>
                  <a:srgbClr val="5B5F71"/>
                </a:solidFill>
                <a:latin typeface="Instrument Sans Semi Bold" pitchFamily="34" charset="0"/>
                <a:ea typeface="Instrument Sans Semi Bold" pitchFamily="34" charset="-122"/>
                <a:cs typeface="Instrument Sans Semi Bold" pitchFamily="34" charset="-120"/>
              </a:rPr>
              <a:t>Продуктивність</a:t>
            </a:r>
            <a:endParaRPr lang="en-US" sz="1950" dirty="0"/>
          </a:p>
        </p:txBody>
      </p:sp>
      <p:sp>
        <p:nvSpPr>
          <p:cNvPr id="11" name="Text 6"/>
          <p:cNvSpPr/>
          <p:nvPr/>
        </p:nvSpPr>
        <p:spPr>
          <a:xfrm>
            <a:off x="7467600" y="2820233"/>
            <a:ext cx="3073360" cy="3576757"/>
          </a:xfrm>
          <a:prstGeom prst="rect">
            <a:avLst/>
          </a:prstGeom>
          <a:noFill/>
          <a:ln/>
        </p:spPr>
        <p:txBody>
          <a:bodyPr wrap="square" lIns="0" tIns="0" rIns="0" bIns="0" rtlCol="0" anchor="t"/>
          <a:lstStyle/>
          <a:p>
            <a:pPr marL="0" indent="0" algn="l">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Супутникове нівелювання забезпечує високу продуктивність робіт, особливо на великих територіях. За один робочий день можна визначити висоти на 10-15 пунктах при використанні RTK-методу або на 4-5 пунктах при використанні статичного методу.</a:t>
            </a:r>
            <a:endParaRPr lang="en-US" sz="1600" dirty="0"/>
          </a:p>
        </p:txBody>
      </p:sp>
      <p:pic>
        <p:nvPicPr>
          <p:cNvPr id="12" name="Image 3" descr="preencoded.png"/>
          <p:cNvPicPr>
            <a:picLocks noChangeAspect="1"/>
          </p:cNvPicPr>
          <p:nvPr/>
        </p:nvPicPr>
        <p:blipFill>
          <a:blip r:embed="rId6"/>
          <a:stretch>
            <a:fillRect/>
          </a:stretch>
        </p:blipFill>
        <p:spPr>
          <a:xfrm>
            <a:off x="10845760" y="1669852"/>
            <a:ext cx="507921" cy="507921"/>
          </a:xfrm>
          <a:prstGeom prst="rect">
            <a:avLst/>
          </a:prstGeom>
        </p:spPr>
      </p:pic>
      <p:sp>
        <p:nvSpPr>
          <p:cNvPr id="13" name="Text 7"/>
          <p:cNvSpPr/>
          <p:nvPr/>
        </p:nvSpPr>
        <p:spPr>
          <a:xfrm>
            <a:off x="10845760" y="2380893"/>
            <a:ext cx="2539960" cy="317421"/>
          </a:xfrm>
          <a:prstGeom prst="rect">
            <a:avLst/>
          </a:prstGeom>
          <a:noFill/>
          <a:ln/>
        </p:spPr>
        <p:txBody>
          <a:bodyPr wrap="none" lIns="0" tIns="0" rIns="0" bIns="0" rtlCol="0" anchor="t"/>
          <a:lstStyle/>
          <a:p>
            <a:pPr marL="0" indent="0" algn="l">
              <a:lnSpc>
                <a:spcPts val="2500"/>
              </a:lnSpc>
              <a:buNone/>
            </a:pPr>
            <a:r>
              <a:rPr lang="en-US" sz="1950" dirty="0">
                <a:solidFill>
                  <a:srgbClr val="5B5F71"/>
                </a:solidFill>
                <a:latin typeface="Instrument Sans Semi Bold" pitchFamily="34" charset="0"/>
                <a:ea typeface="Instrument Sans Semi Bold" pitchFamily="34" charset="-122"/>
                <a:cs typeface="Instrument Sans Semi Bold" pitchFamily="34" charset="-120"/>
              </a:rPr>
              <a:t>Переваги</a:t>
            </a:r>
            <a:endParaRPr lang="en-US" sz="1950" dirty="0"/>
          </a:p>
        </p:txBody>
      </p:sp>
      <p:sp>
        <p:nvSpPr>
          <p:cNvPr id="14" name="Text 8"/>
          <p:cNvSpPr/>
          <p:nvPr/>
        </p:nvSpPr>
        <p:spPr>
          <a:xfrm>
            <a:off x="10845760" y="2820233"/>
            <a:ext cx="3073479" cy="3576757"/>
          </a:xfrm>
          <a:prstGeom prst="rect">
            <a:avLst/>
          </a:prstGeom>
          <a:noFill/>
          <a:ln/>
        </p:spPr>
        <p:txBody>
          <a:bodyPr wrap="square" lIns="0" tIns="0" rIns="0" bIns="0" rtlCol="0" anchor="t"/>
          <a:lstStyle/>
          <a:p>
            <a:pPr marL="0" indent="0" algn="l">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Основними перевагами супутникового нівелювання є незалежність від погодних умов, відсутність необхідності прямої видимості між пунктами, одночасне визначення планових координат та висот, а також можливість автоматизації процесу вимірювань та обробки результатів.</a:t>
            </a:r>
            <a:endParaRPr lang="en-US" sz="1600" dirty="0"/>
          </a:p>
        </p:txBody>
      </p:sp>
      <p:sp>
        <p:nvSpPr>
          <p:cNvPr id="15" name="Text 9"/>
          <p:cNvSpPr/>
          <p:nvPr/>
        </p:nvSpPr>
        <p:spPr>
          <a:xfrm>
            <a:off x="711160" y="6625590"/>
            <a:ext cx="13208079" cy="975479"/>
          </a:xfrm>
          <a:prstGeom prst="rect">
            <a:avLst/>
          </a:prstGeom>
          <a:noFill/>
          <a:ln/>
        </p:spPr>
        <p:txBody>
          <a:bodyPr wrap="square" lIns="0" tIns="0" rIns="0" bIns="0" rtlCol="0" anchor="t"/>
          <a:lstStyle/>
          <a:p>
            <a:pPr marL="0" indent="0" algn="l">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Супутникове нівелювання стає все більш поширеним методом у маркшейдерії завдяки розвитку GNSS-технологій та зниженню вартості обладнання. Цей метод особливо ефективний при створенні опорних мереж на великих за площею кар'єрах та відкритих гірничих розробках.</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23649" y="504825"/>
            <a:ext cx="10601920" cy="556855"/>
          </a:xfrm>
          <a:prstGeom prst="rect">
            <a:avLst/>
          </a:prstGeom>
          <a:noFill/>
          <a:ln/>
        </p:spPr>
        <p:txBody>
          <a:bodyPr wrap="none" lIns="0" tIns="0" rIns="0" bIns="0" rtlCol="0" anchor="t"/>
          <a:lstStyle/>
          <a:p>
            <a:pPr marL="0" indent="0" algn="l">
              <a:lnSpc>
                <a:spcPts val="4350"/>
              </a:lnSpc>
              <a:buNone/>
            </a:pPr>
            <a:r>
              <a:rPr lang="en-US" sz="3500" dirty="0">
                <a:solidFill>
                  <a:srgbClr val="505468"/>
                </a:solidFill>
                <a:latin typeface="Instrument Sans Semi Bold" pitchFamily="34" charset="0"/>
                <a:ea typeface="Instrument Sans Semi Bold" pitchFamily="34" charset="-122"/>
                <a:cs typeface="Instrument Sans Semi Bold" pitchFamily="34" charset="-120"/>
              </a:rPr>
              <a:t>Особливості закріплення пунктів опорних мереж</a:t>
            </a:r>
            <a:endParaRPr lang="en-US" sz="3500" dirty="0"/>
          </a:p>
        </p:txBody>
      </p:sp>
      <p:pic>
        <p:nvPicPr>
          <p:cNvPr id="3" name="Image 0" descr="preencoded.png"/>
          <p:cNvPicPr>
            <a:picLocks noChangeAspect="1"/>
          </p:cNvPicPr>
          <p:nvPr/>
        </p:nvPicPr>
        <p:blipFill>
          <a:blip r:embed="rId3"/>
          <a:stretch>
            <a:fillRect/>
          </a:stretch>
        </p:blipFill>
        <p:spPr>
          <a:xfrm>
            <a:off x="623649" y="1418034"/>
            <a:ext cx="4282916" cy="2646998"/>
          </a:xfrm>
          <a:prstGeom prst="rect">
            <a:avLst/>
          </a:prstGeom>
        </p:spPr>
      </p:pic>
      <p:sp>
        <p:nvSpPr>
          <p:cNvPr id="4" name="Text 1"/>
          <p:cNvSpPr/>
          <p:nvPr/>
        </p:nvSpPr>
        <p:spPr>
          <a:xfrm>
            <a:off x="623649" y="4287679"/>
            <a:ext cx="3487341" cy="278368"/>
          </a:xfrm>
          <a:prstGeom prst="rect">
            <a:avLst/>
          </a:prstGeom>
          <a:noFill/>
          <a:ln/>
        </p:spPr>
        <p:txBody>
          <a:bodyPr wrap="none" lIns="0" tIns="0" rIns="0" bIns="0" rtlCol="0" anchor="t"/>
          <a:lstStyle/>
          <a:p>
            <a:pPr marL="0" indent="0" algn="l">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Центри пунктів планової мережі</a:t>
            </a:r>
            <a:endParaRPr lang="en-US" sz="1750" dirty="0"/>
          </a:p>
        </p:txBody>
      </p:sp>
      <p:sp>
        <p:nvSpPr>
          <p:cNvPr id="5" name="Text 2"/>
          <p:cNvSpPr/>
          <p:nvPr/>
        </p:nvSpPr>
        <p:spPr>
          <a:xfrm>
            <a:off x="623649" y="4672846"/>
            <a:ext cx="4282916" cy="1996083"/>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Пункти планової опорної мережі закріплюються бетонними монолітами або металевими трубами з якорями. У верхній частині монтується марка з хрестом, що служить для точного центрування приладів. Глибина закладання центрів - не менше 1,5 м для забезпечення стабільності положення.</a:t>
            </a:r>
            <a:endParaRPr lang="en-US" sz="1400" dirty="0"/>
          </a:p>
        </p:txBody>
      </p:sp>
      <p:pic>
        <p:nvPicPr>
          <p:cNvPr id="6" name="Image 1" descr="preencoded.png"/>
          <p:cNvPicPr>
            <a:picLocks noChangeAspect="1"/>
          </p:cNvPicPr>
          <p:nvPr/>
        </p:nvPicPr>
        <p:blipFill>
          <a:blip r:embed="rId4"/>
          <a:stretch>
            <a:fillRect/>
          </a:stretch>
        </p:blipFill>
        <p:spPr>
          <a:xfrm>
            <a:off x="5173742" y="1418034"/>
            <a:ext cx="4282916" cy="2646998"/>
          </a:xfrm>
          <a:prstGeom prst="rect">
            <a:avLst/>
          </a:prstGeom>
        </p:spPr>
      </p:pic>
      <p:sp>
        <p:nvSpPr>
          <p:cNvPr id="7" name="Text 3"/>
          <p:cNvSpPr/>
          <p:nvPr/>
        </p:nvSpPr>
        <p:spPr>
          <a:xfrm>
            <a:off x="5173742" y="4287679"/>
            <a:ext cx="2756059" cy="278368"/>
          </a:xfrm>
          <a:prstGeom prst="rect">
            <a:avLst/>
          </a:prstGeom>
          <a:noFill/>
          <a:ln/>
        </p:spPr>
        <p:txBody>
          <a:bodyPr wrap="none" lIns="0" tIns="0" rIns="0" bIns="0" rtlCol="0" anchor="t"/>
          <a:lstStyle/>
          <a:p>
            <a:pPr marL="0" indent="0" algn="l">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Репери нівелірної мережі</a:t>
            </a:r>
            <a:endParaRPr lang="en-US" sz="1750" dirty="0"/>
          </a:p>
        </p:txBody>
      </p:sp>
      <p:sp>
        <p:nvSpPr>
          <p:cNvPr id="8" name="Text 4"/>
          <p:cNvSpPr/>
          <p:nvPr/>
        </p:nvSpPr>
        <p:spPr>
          <a:xfrm>
            <a:off x="5173742" y="4672846"/>
            <a:ext cx="4282916" cy="1996083"/>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Для закріплення висотних пунктів використовуються стінні, ґрунтові та скельні репери. Стінні репери закладаються в капітальні споруди на висоті 0,3-0,5 м від землі. Ґрунтові репери подібні до центрів планової мережі, але мають сферичну головку або плоску поверхню для встановлення нівелірної рейки.</a:t>
            </a:r>
            <a:endParaRPr lang="en-US" sz="1400" dirty="0"/>
          </a:p>
        </p:txBody>
      </p:sp>
      <p:pic>
        <p:nvPicPr>
          <p:cNvPr id="9" name="Image 2" descr="preencoded.png"/>
          <p:cNvPicPr>
            <a:picLocks noChangeAspect="1"/>
          </p:cNvPicPr>
          <p:nvPr/>
        </p:nvPicPr>
        <p:blipFill>
          <a:blip r:embed="rId5"/>
          <a:stretch>
            <a:fillRect/>
          </a:stretch>
        </p:blipFill>
        <p:spPr>
          <a:xfrm>
            <a:off x="9723834" y="1418034"/>
            <a:ext cx="4282916" cy="2646998"/>
          </a:xfrm>
          <a:prstGeom prst="rect">
            <a:avLst/>
          </a:prstGeom>
        </p:spPr>
      </p:pic>
      <p:sp>
        <p:nvSpPr>
          <p:cNvPr id="10" name="Text 5"/>
          <p:cNvSpPr/>
          <p:nvPr/>
        </p:nvSpPr>
        <p:spPr>
          <a:xfrm>
            <a:off x="9723834" y="4287679"/>
            <a:ext cx="3627001" cy="278368"/>
          </a:xfrm>
          <a:prstGeom prst="rect">
            <a:avLst/>
          </a:prstGeom>
          <a:noFill/>
          <a:ln/>
        </p:spPr>
        <p:txBody>
          <a:bodyPr wrap="none" lIns="0" tIns="0" rIns="0" bIns="0" rtlCol="0" anchor="t"/>
          <a:lstStyle/>
          <a:p>
            <a:pPr marL="0" indent="0" algn="l">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Тимчасові маркшейдерські знаки</a:t>
            </a:r>
            <a:endParaRPr lang="en-US" sz="1750" dirty="0"/>
          </a:p>
        </p:txBody>
      </p:sp>
      <p:sp>
        <p:nvSpPr>
          <p:cNvPr id="11" name="Text 6"/>
          <p:cNvSpPr/>
          <p:nvPr/>
        </p:nvSpPr>
        <p:spPr>
          <a:xfrm>
            <a:off x="9723834" y="4672846"/>
            <a:ext cx="4282916" cy="1996083"/>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Для згущення опорної мережі при виконанні поточних маркшейдерських робіт використовуються тимчасові знаки - дерев'яні колі, металеві штирі, фарбові мітки. Такі знаки мають обмежений термін служби і періодично поновлюються відповідно до просування фронту гірничих робіт.</a:t>
            </a:r>
            <a:endParaRPr lang="en-US" sz="1400" dirty="0"/>
          </a:p>
        </p:txBody>
      </p:sp>
      <p:sp>
        <p:nvSpPr>
          <p:cNvPr id="12" name="Text 7"/>
          <p:cNvSpPr/>
          <p:nvPr/>
        </p:nvSpPr>
        <p:spPr>
          <a:xfrm>
            <a:off x="623649" y="6869311"/>
            <a:ext cx="13383101" cy="855464"/>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Правильне закріплення пунктів опорних мереж є критично важливим для забезпечення їх довготривалої збереженості та стабільності. На відкритих гірничих роботах це завдання ускладнюється постійною зміною рельєфу та розташування технологічних об'єктів. Тому при проектуванні мережі особлива увага приділяється вибору місць для закріплення пунктів з урахуванням перспективного плану розвитку гірничих робіт.</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73894" y="529471"/>
            <a:ext cx="13282613" cy="1203246"/>
          </a:xfrm>
          <a:prstGeom prst="rect">
            <a:avLst/>
          </a:prstGeom>
          <a:noFill/>
          <a:ln/>
        </p:spPr>
        <p:txBody>
          <a:bodyPr wrap="square" lIns="0" tIns="0" rIns="0" bIns="0" rtlCol="0" anchor="t"/>
          <a:lstStyle/>
          <a:p>
            <a:pPr marL="0" indent="0" algn="l">
              <a:lnSpc>
                <a:spcPts val="4700"/>
              </a:lnSpc>
              <a:buNone/>
            </a:pPr>
            <a:r>
              <a:rPr lang="en-US" sz="3750" dirty="0">
                <a:solidFill>
                  <a:srgbClr val="505468"/>
                </a:solidFill>
                <a:latin typeface="Instrument Sans Semi Bold" pitchFamily="34" charset="0"/>
                <a:ea typeface="Instrument Sans Semi Bold" pitchFamily="34" charset="-122"/>
                <a:cs typeface="Instrument Sans Semi Bold" pitchFamily="34" charset="-120"/>
              </a:rPr>
              <a:t>Сучасні тенденції розвитку опорних маркшейдерських мереж</a:t>
            </a:r>
            <a:endParaRPr lang="en-US" sz="3750" dirty="0"/>
          </a:p>
        </p:txBody>
      </p:sp>
      <p:pic>
        <p:nvPicPr>
          <p:cNvPr id="3" name="Image 0" descr="preencoded.png"/>
          <p:cNvPicPr>
            <a:picLocks noChangeAspect="1"/>
          </p:cNvPicPr>
          <p:nvPr/>
        </p:nvPicPr>
        <p:blipFill>
          <a:blip r:embed="rId3"/>
          <a:stretch>
            <a:fillRect/>
          </a:stretch>
        </p:blipFill>
        <p:spPr>
          <a:xfrm>
            <a:off x="681514" y="2242780"/>
            <a:ext cx="3201353" cy="3201353"/>
          </a:xfrm>
          <a:prstGeom prst="rect">
            <a:avLst/>
          </a:prstGeom>
        </p:spPr>
      </p:pic>
      <p:pic>
        <p:nvPicPr>
          <p:cNvPr id="4" name="Image 1" descr="preencoded.png"/>
          <p:cNvPicPr>
            <a:picLocks noChangeAspect="1"/>
          </p:cNvPicPr>
          <p:nvPr/>
        </p:nvPicPr>
        <p:blipFill>
          <a:blip r:embed="rId4"/>
          <a:stretch>
            <a:fillRect/>
          </a:stretch>
        </p:blipFill>
        <p:spPr>
          <a:xfrm>
            <a:off x="4036814" y="2242780"/>
            <a:ext cx="3201353" cy="3201353"/>
          </a:xfrm>
          <a:prstGeom prst="rect">
            <a:avLst/>
          </a:prstGeom>
        </p:spPr>
      </p:pic>
      <p:pic>
        <p:nvPicPr>
          <p:cNvPr id="5" name="Image 2" descr="preencoded.png"/>
          <p:cNvPicPr>
            <a:picLocks noChangeAspect="1"/>
          </p:cNvPicPr>
          <p:nvPr/>
        </p:nvPicPr>
        <p:blipFill>
          <a:blip r:embed="rId5"/>
          <a:stretch>
            <a:fillRect/>
          </a:stretch>
        </p:blipFill>
        <p:spPr>
          <a:xfrm>
            <a:off x="7392114" y="2242780"/>
            <a:ext cx="3201353" cy="3201353"/>
          </a:xfrm>
          <a:prstGeom prst="rect">
            <a:avLst/>
          </a:prstGeom>
        </p:spPr>
      </p:pic>
      <p:pic>
        <p:nvPicPr>
          <p:cNvPr id="6" name="Image 3" descr="preencoded.png"/>
          <p:cNvPicPr>
            <a:picLocks noChangeAspect="1"/>
          </p:cNvPicPr>
          <p:nvPr/>
        </p:nvPicPr>
        <p:blipFill>
          <a:blip r:embed="rId6"/>
          <a:stretch>
            <a:fillRect/>
          </a:stretch>
        </p:blipFill>
        <p:spPr>
          <a:xfrm>
            <a:off x="10747415" y="2242780"/>
            <a:ext cx="3201472" cy="3201472"/>
          </a:xfrm>
          <a:prstGeom prst="rect">
            <a:avLst/>
          </a:prstGeom>
        </p:spPr>
      </p:pic>
      <p:sp>
        <p:nvSpPr>
          <p:cNvPr id="7" name="Text 1"/>
          <p:cNvSpPr/>
          <p:nvPr/>
        </p:nvSpPr>
        <p:spPr>
          <a:xfrm>
            <a:off x="673894" y="5785842"/>
            <a:ext cx="13282613" cy="924044"/>
          </a:xfrm>
          <a:prstGeom prst="rect">
            <a:avLst/>
          </a:prstGeom>
          <a:noFill/>
          <a:ln/>
        </p:spPr>
        <p:txBody>
          <a:bodyPr wrap="square" lIns="0" tIns="0" rIns="0" bIns="0" rtlCol="0" anchor="t"/>
          <a:lstStyle/>
          <a:p>
            <a:pPr marL="0" indent="0" algn="l">
              <a:lnSpc>
                <a:spcPts val="240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Сучасний розвиток маркшейдерських опорних мереж характеризується впровадженням інноваційних технологій: супутникового позиціонування (GNSS), лазерного сканування та аерофотограмметрії з використанням безпілотних літальних апаратів. Ці технології дозволяють значно підвищити точність, швидкість та комплексність маркшейдерських вимірювань.</a:t>
            </a:r>
            <a:endParaRPr lang="en-US" sz="1500" dirty="0"/>
          </a:p>
        </p:txBody>
      </p:sp>
      <p:sp>
        <p:nvSpPr>
          <p:cNvPr id="8" name="Text 2"/>
          <p:cNvSpPr/>
          <p:nvPr/>
        </p:nvSpPr>
        <p:spPr>
          <a:xfrm>
            <a:off x="673894" y="6926461"/>
            <a:ext cx="13282613" cy="924044"/>
          </a:xfrm>
          <a:prstGeom prst="rect">
            <a:avLst/>
          </a:prstGeom>
          <a:noFill/>
          <a:ln/>
        </p:spPr>
        <p:txBody>
          <a:bodyPr wrap="square" lIns="0" tIns="0" rIns="0" bIns="0" rtlCol="0" anchor="t"/>
          <a:lstStyle/>
          <a:p>
            <a:pPr marL="0" indent="0" algn="l">
              <a:lnSpc>
                <a:spcPts val="240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Важливим напрямком є інтеграція різних методів вимірювань та автоматизація обробки даних. Створюються цифрові тривимірні моделі кар'єрів, що постійно оновлюються за результатами маркшейдерських спостережень. Це дозволяє оперативно планувати гірничі роботи та контролювати їх виконання з високою точністю, забезпечуючи безпеку та ефективність видобутку корисних копалин.</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6242" y="521017"/>
            <a:ext cx="7864316" cy="1142524"/>
          </a:xfrm>
          <a:prstGeom prst="rect">
            <a:avLst/>
          </a:prstGeom>
          <a:noFill/>
          <a:ln/>
        </p:spPr>
        <p:txBody>
          <a:bodyPr wrap="square" lIns="0" tIns="0" rIns="0" bIns="0" rtlCol="0" anchor="t"/>
          <a:lstStyle/>
          <a:p>
            <a:pPr marL="0" indent="0" algn="l">
              <a:lnSpc>
                <a:spcPts val="4450"/>
              </a:lnSpc>
              <a:buNone/>
            </a:pPr>
            <a:r>
              <a:rPr lang="en-US" sz="3550" dirty="0">
                <a:solidFill>
                  <a:srgbClr val="505468"/>
                </a:solidFill>
                <a:latin typeface="Instrument Sans Semi Bold" pitchFamily="34" charset="0"/>
                <a:ea typeface="Instrument Sans Semi Bold" pitchFamily="34" charset="-122"/>
                <a:cs typeface="Instrument Sans Semi Bold" pitchFamily="34" charset="-120"/>
              </a:rPr>
              <a:t>Класифікація опорних маркшейдерських мереж</a:t>
            </a:r>
            <a:endParaRPr lang="en-US" sz="3550" dirty="0"/>
          </a:p>
        </p:txBody>
      </p:sp>
      <p:sp>
        <p:nvSpPr>
          <p:cNvPr id="4" name="Shape 1"/>
          <p:cNvSpPr/>
          <p:nvPr/>
        </p:nvSpPr>
        <p:spPr>
          <a:xfrm>
            <a:off x="6126242" y="1937742"/>
            <a:ext cx="3840837" cy="1781651"/>
          </a:xfrm>
          <a:prstGeom prst="roundRect">
            <a:avLst>
              <a:gd name="adj" fmla="val 4310"/>
            </a:avLst>
          </a:prstGeom>
          <a:solidFill>
            <a:srgbClr val="E2E3E9"/>
          </a:solidFill>
          <a:ln w="7620">
            <a:solidFill>
              <a:srgbClr val="C8C9CF"/>
            </a:solidFill>
            <a:prstDash val="solid"/>
          </a:ln>
        </p:spPr>
        <p:txBody>
          <a:bodyPr/>
          <a:lstStyle/>
          <a:p>
            <a:endParaRPr lang="uk-UA"/>
          </a:p>
        </p:txBody>
      </p:sp>
      <p:sp>
        <p:nvSpPr>
          <p:cNvPr id="5" name="Text 2"/>
          <p:cNvSpPr/>
          <p:nvPr/>
        </p:nvSpPr>
        <p:spPr>
          <a:xfrm>
            <a:off x="6316623" y="2128123"/>
            <a:ext cx="2285524" cy="285750"/>
          </a:xfrm>
          <a:prstGeom prst="rect">
            <a:avLst/>
          </a:prstGeom>
          <a:noFill/>
          <a:ln/>
        </p:spPr>
        <p:txBody>
          <a:bodyPr wrap="none" lIns="0" tIns="0" rIns="0" bIns="0" rtlCol="0" anchor="t"/>
          <a:lstStyle/>
          <a:p>
            <a:pPr marL="0" indent="0" algn="l">
              <a:lnSpc>
                <a:spcPts val="220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За призначенням</a:t>
            </a:r>
            <a:endParaRPr lang="en-US" sz="1750" dirty="0"/>
          </a:p>
        </p:txBody>
      </p:sp>
      <p:sp>
        <p:nvSpPr>
          <p:cNvPr id="6" name="Text 3"/>
          <p:cNvSpPr/>
          <p:nvPr/>
        </p:nvSpPr>
        <p:spPr>
          <a:xfrm>
            <a:off x="6316623" y="2523530"/>
            <a:ext cx="3460075"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Державні геодезичні мережі</a:t>
            </a:r>
            <a:endParaRPr lang="en-US" sz="1400" dirty="0"/>
          </a:p>
        </p:txBody>
      </p:sp>
      <p:sp>
        <p:nvSpPr>
          <p:cNvPr id="7" name="Text 4"/>
          <p:cNvSpPr/>
          <p:nvPr/>
        </p:nvSpPr>
        <p:spPr>
          <a:xfrm>
            <a:off x="6316623" y="2880003"/>
            <a:ext cx="3460075"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Спеціальні маркшейдерські мережі</a:t>
            </a:r>
            <a:endParaRPr lang="en-US" sz="1400" dirty="0"/>
          </a:p>
        </p:txBody>
      </p:sp>
      <p:sp>
        <p:nvSpPr>
          <p:cNvPr id="8" name="Text 5"/>
          <p:cNvSpPr/>
          <p:nvPr/>
        </p:nvSpPr>
        <p:spPr>
          <a:xfrm>
            <a:off x="6316623" y="3236476"/>
            <a:ext cx="3460075"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Знімальні мережі</a:t>
            </a:r>
            <a:endParaRPr lang="en-US" sz="1400" dirty="0"/>
          </a:p>
        </p:txBody>
      </p:sp>
      <p:sp>
        <p:nvSpPr>
          <p:cNvPr id="9" name="Shape 6"/>
          <p:cNvSpPr/>
          <p:nvPr/>
        </p:nvSpPr>
        <p:spPr>
          <a:xfrm>
            <a:off x="10149840" y="1937742"/>
            <a:ext cx="3840837" cy="1781651"/>
          </a:xfrm>
          <a:prstGeom prst="roundRect">
            <a:avLst>
              <a:gd name="adj" fmla="val 4310"/>
            </a:avLst>
          </a:prstGeom>
          <a:solidFill>
            <a:srgbClr val="E2E3E9"/>
          </a:solidFill>
          <a:ln w="7620">
            <a:solidFill>
              <a:srgbClr val="C8C9CF"/>
            </a:solidFill>
            <a:prstDash val="solid"/>
          </a:ln>
        </p:spPr>
        <p:txBody>
          <a:bodyPr/>
          <a:lstStyle/>
          <a:p>
            <a:endParaRPr lang="uk-UA"/>
          </a:p>
        </p:txBody>
      </p:sp>
      <p:sp>
        <p:nvSpPr>
          <p:cNvPr id="10" name="Text 7"/>
          <p:cNvSpPr/>
          <p:nvPr/>
        </p:nvSpPr>
        <p:spPr>
          <a:xfrm>
            <a:off x="10340221" y="2128123"/>
            <a:ext cx="2709148" cy="285750"/>
          </a:xfrm>
          <a:prstGeom prst="rect">
            <a:avLst/>
          </a:prstGeom>
          <a:noFill/>
          <a:ln/>
        </p:spPr>
        <p:txBody>
          <a:bodyPr wrap="none" lIns="0" tIns="0" rIns="0" bIns="0" rtlCol="0" anchor="t"/>
          <a:lstStyle/>
          <a:p>
            <a:pPr marL="0" indent="0" algn="l">
              <a:lnSpc>
                <a:spcPts val="220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За точністю вимірювань</a:t>
            </a:r>
            <a:endParaRPr lang="en-US" sz="1750" dirty="0"/>
          </a:p>
        </p:txBody>
      </p:sp>
      <p:sp>
        <p:nvSpPr>
          <p:cNvPr id="11" name="Text 8"/>
          <p:cNvSpPr/>
          <p:nvPr/>
        </p:nvSpPr>
        <p:spPr>
          <a:xfrm>
            <a:off x="10340221" y="2523530"/>
            <a:ext cx="3460075"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Мережі 1-го розряду</a:t>
            </a:r>
            <a:endParaRPr lang="en-US" sz="1400" dirty="0"/>
          </a:p>
        </p:txBody>
      </p:sp>
      <p:sp>
        <p:nvSpPr>
          <p:cNvPr id="12" name="Text 9"/>
          <p:cNvSpPr/>
          <p:nvPr/>
        </p:nvSpPr>
        <p:spPr>
          <a:xfrm>
            <a:off x="10340221" y="2880003"/>
            <a:ext cx="3460075"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Мережі 2-го розряду</a:t>
            </a:r>
            <a:endParaRPr lang="en-US" sz="1400" dirty="0"/>
          </a:p>
        </p:txBody>
      </p:sp>
      <p:sp>
        <p:nvSpPr>
          <p:cNvPr id="13" name="Text 10"/>
          <p:cNvSpPr/>
          <p:nvPr/>
        </p:nvSpPr>
        <p:spPr>
          <a:xfrm>
            <a:off x="10340221" y="3236476"/>
            <a:ext cx="3460075"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Мережі 3-го розряду</a:t>
            </a:r>
            <a:endParaRPr lang="en-US" sz="1400" dirty="0"/>
          </a:p>
        </p:txBody>
      </p:sp>
      <p:sp>
        <p:nvSpPr>
          <p:cNvPr id="14" name="Shape 11"/>
          <p:cNvSpPr/>
          <p:nvPr/>
        </p:nvSpPr>
        <p:spPr>
          <a:xfrm>
            <a:off x="6126242" y="3902154"/>
            <a:ext cx="7864316" cy="2138124"/>
          </a:xfrm>
          <a:prstGeom prst="roundRect">
            <a:avLst>
              <a:gd name="adj" fmla="val 3592"/>
            </a:avLst>
          </a:prstGeom>
          <a:solidFill>
            <a:srgbClr val="E2E3E9"/>
          </a:solidFill>
          <a:ln w="7620">
            <a:solidFill>
              <a:srgbClr val="C8C9CF"/>
            </a:solidFill>
            <a:prstDash val="solid"/>
          </a:ln>
        </p:spPr>
        <p:txBody>
          <a:bodyPr/>
          <a:lstStyle/>
          <a:p>
            <a:endParaRPr lang="uk-UA"/>
          </a:p>
        </p:txBody>
      </p:sp>
      <p:sp>
        <p:nvSpPr>
          <p:cNvPr id="15" name="Text 12"/>
          <p:cNvSpPr/>
          <p:nvPr/>
        </p:nvSpPr>
        <p:spPr>
          <a:xfrm>
            <a:off x="6316623" y="4092535"/>
            <a:ext cx="2535079" cy="285750"/>
          </a:xfrm>
          <a:prstGeom prst="rect">
            <a:avLst/>
          </a:prstGeom>
          <a:noFill/>
          <a:ln/>
        </p:spPr>
        <p:txBody>
          <a:bodyPr wrap="none" lIns="0" tIns="0" rIns="0" bIns="0" rtlCol="0" anchor="t"/>
          <a:lstStyle/>
          <a:p>
            <a:pPr marL="0" indent="0" algn="l">
              <a:lnSpc>
                <a:spcPts val="220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За методами побудови</a:t>
            </a:r>
            <a:endParaRPr lang="en-US" sz="1750" dirty="0"/>
          </a:p>
        </p:txBody>
      </p:sp>
      <p:sp>
        <p:nvSpPr>
          <p:cNvPr id="16" name="Text 13"/>
          <p:cNvSpPr/>
          <p:nvPr/>
        </p:nvSpPr>
        <p:spPr>
          <a:xfrm>
            <a:off x="6316623" y="4487942"/>
            <a:ext cx="7483554"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Тріангуляційні</a:t>
            </a:r>
            <a:endParaRPr lang="en-US" sz="1400" dirty="0"/>
          </a:p>
        </p:txBody>
      </p:sp>
      <p:sp>
        <p:nvSpPr>
          <p:cNvPr id="17" name="Text 14"/>
          <p:cNvSpPr/>
          <p:nvPr/>
        </p:nvSpPr>
        <p:spPr>
          <a:xfrm>
            <a:off x="6316623" y="4844415"/>
            <a:ext cx="7483554"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Полігонометричні</a:t>
            </a:r>
            <a:endParaRPr lang="en-US" sz="1400" dirty="0"/>
          </a:p>
        </p:txBody>
      </p:sp>
      <p:sp>
        <p:nvSpPr>
          <p:cNvPr id="18" name="Text 15"/>
          <p:cNvSpPr/>
          <p:nvPr/>
        </p:nvSpPr>
        <p:spPr>
          <a:xfrm>
            <a:off x="6316623" y="5200888"/>
            <a:ext cx="7483554"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Аналітичні</a:t>
            </a:r>
            <a:endParaRPr lang="en-US" sz="1400" dirty="0"/>
          </a:p>
        </p:txBody>
      </p:sp>
      <p:sp>
        <p:nvSpPr>
          <p:cNvPr id="19" name="Text 16"/>
          <p:cNvSpPr/>
          <p:nvPr/>
        </p:nvSpPr>
        <p:spPr>
          <a:xfrm>
            <a:off x="6316623" y="5557361"/>
            <a:ext cx="7483554"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5B5F71"/>
                </a:solidFill>
                <a:latin typeface="Instrument Sans Medium" pitchFamily="34" charset="0"/>
                <a:ea typeface="Instrument Sans Medium" pitchFamily="34" charset="-122"/>
                <a:cs typeface="Instrument Sans Medium" pitchFamily="34" charset="-120"/>
              </a:rPr>
              <a:t>Супутникові</a:t>
            </a:r>
            <a:endParaRPr lang="en-US" sz="1400" dirty="0"/>
          </a:p>
        </p:txBody>
      </p:sp>
      <p:sp>
        <p:nvSpPr>
          <p:cNvPr id="20" name="Text 17"/>
          <p:cNvSpPr/>
          <p:nvPr/>
        </p:nvSpPr>
        <p:spPr>
          <a:xfrm>
            <a:off x="6126242" y="6245900"/>
            <a:ext cx="7864316" cy="1462683"/>
          </a:xfrm>
          <a:prstGeom prst="rect">
            <a:avLst/>
          </a:prstGeom>
          <a:noFill/>
          <a:ln/>
        </p:spPr>
        <p:txBody>
          <a:bodyPr wrap="square" lIns="0" tIns="0" rIns="0" bIns="0" rtlCol="0" anchor="t"/>
          <a:lstStyle/>
          <a:p>
            <a:pPr marL="0" indent="0" algn="l">
              <a:lnSpc>
                <a:spcPts val="23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Опорні маркшейдерські мережі класифікують за різними критеріями, що визначають їхнє призначення та технічні характеристики. Державні геодезичні мережі слугують основою для всіх видів знімань, тоді як спеціальні маркшейдерські мережі створюються безпосередньо для потреб гірничого підприємства. Розряд мережі визначає точність вимірювань та методи, що застосовуються при її побудові.</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2186" y="584597"/>
            <a:ext cx="7992428" cy="1028224"/>
          </a:xfrm>
          <a:prstGeom prst="rect">
            <a:avLst/>
          </a:prstGeom>
          <a:noFill/>
          <a:ln/>
        </p:spPr>
        <p:txBody>
          <a:bodyPr wrap="square" lIns="0" tIns="0" rIns="0" bIns="0" rtlCol="0" anchor="t"/>
          <a:lstStyle/>
          <a:p>
            <a:pPr marL="0" indent="0" algn="l">
              <a:lnSpc>
                <a:spcPts val="4000"/>
              </a:lnSpc>
              <a:buNone/>
            </a:pPr>
            <a:r>
              <a:rPr lang="en-US" sz="3200" dirty="0">
                <a:solidFill>
                  <a:srgbClr val="505468"/>
                </a:solidFill>
                <a:latin typeface="Instrument Sans Semi Bold" pitchFamily="34" charset="0"/>
                <a:ea typeface="Instrument Sans Semi Bold" pitchFamily="34" charset="-122"/>
                <a:cs typeface="Instrument Sans Semi Bold" pitchFamily="34" charset="-120"/>
              </a:rPr>
              <a:t>Принципи побудови аналітичних мереж</a:t>
            </a:r>
            <a:endParaRPr lang="en-US" sz="3200" dirty="0"/>
          </a:p>
        </p:txBody>
      </p:sp>
      <p:sp>
        <p:nvSpPr>
          <p:cNvPr id="4" name="Shape 1"/>
          <p:cNvSpPr/>
          <p:nvPr/>
        </p:nvSpPr>
        <p:spPr>
          <a:xfrm>
            <a:off x="6247209" y="1859518"/>
            <a:ext cx="22860" cy="4547473"/>
          </a:xfrm>
          <a:prstGeom prst="roundRect">
            <a:avLst>
              <a:gd name="adj" fmla="val 302302"/>
            </a:avLst>
          </a:prstGeom>
          <a:solidFill>
            <a:srgbClr val="C8C9CF"/>
          </a:solidFill>
          <a:ln/>
        </p:spPr>
        <p:txBody>
          <a:bodyPr/>
          <a:lstStyle/>
          <a:p>
            <a:endParaRPr lang="uk-UA"/>
          </a:p>
        </p:txBody>
      </p:sp>
      <p:sp>
        <p:nvSpPr>
          <p:cNvPr id="5" name="Shape 2"/>
          <p:cNvSpPr/>
          <p:nvPr/>
        </p:nvSpPr>
        <p:spPr>
          <a:xfrm>
            <a:off x="6409432" y="2218134"/>
            <a:ext cx="493514" cy="22860"/>
          </a:xfrm>
          <a:prstGeom prst="roundRect">
            <a:avLst>
              <a:gd name="adj" fmla="val 302302"/>
            </a:avLst>
          </a:prstGeom>
          <a:solidFill>
            <a:srgbClr val="C8C9CF"/>
          </a:solidFill>
          <a:ln/>
        </p:spPr>
        <p:txBody>
          <a:bodyPr/>
          <a:lstStyle/>
          <a:p>
            <a:endParaRPr lang="uk-UA"/>
          </a:p>
        </p:txBody>
      </p:sp>
      <p:sp>
        <p:nvSpPr>
          <p:cNvPr id="6" name="Shape 3"/>
          <p:cNvSpPr/>
          <p:nvPr/>
        </p:nvSpPr>
        <p:spPr>
          <a:xfrm>
            <a:off x="6062127" y="2044541"/>
            <a:ext cx="370165" cy="370165"/>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7" name="Image 1" descr="preencoded.png"/>
          <p:cNvPicPr>
            <a:picLocks noChangeAspect="1"/>
          </p:cNvPicPr>
          <p:nvPr/>
        </p:nvPicPr>
        <p:blipFill>
          <a:blip r:embed="rId4"/>
          <a:stretch>
            <a:fillRect/>
          </a:stretch>
        </p:blipFill>
        <p:spPr>
          <a:xfrm>
            <a:off x="6123801" y="2075319"/>
            <a:ext cx="246698" cy="308491"/>
          </a:xfrm>
          <a:prstGeom prst="rect">
            <a:avLst/>
          </a:prstGeom>
        </p:spPr>
      </p:pic>
      <p:sp>
        <p:nvSpPr>
          <p:cNvPr id="8" name="Text 4"/>
          <p:cNvSpPr/>
          <p:nvPr/>
        </p:nvSpPr>
        <p:spPr>
          <a:xfrm>
            <a:off x="7069931" y="2023943"/>
            <a:ext cx="2831544" cy="256937"/>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Рекогносцировка місцевості</a:t>
            </a:r>
            <a:endParaRPr lang="en-US" sz="1600" dirty="0"/>
          </a:p>
        </p:txBody>
      </p:sp>
      <p:sp>
        <p:nvSpPr>
          <p:cNvPr id="9" name="Text 5"/>
          <p:cNvSpPr/>
          <p:nvPr/>
        </p:nvSpPr>
        <p:spPr>
          <a:xfrm>
            <a:off x="7069931" y="2379583"/>
            <a:ext cx="6984682" cy="526494"/>
          </a:xfrm>
          <a:prstGeom prst="rect">
            <a:avLst/>
          </a:prstGeom>
          <a:noFill/>
          <a:ln/>
        </p:spPr>
        <p:txBody>
          <a:bodyPr wrap="squar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Вивчення території, вибір оптимальних місць для розташування пунктів мережі з урахуванням рельєфу та умов видимості</a:t>
            </a:r>
            <a:endParaRPr lang="en-US" sz="1250" dirty="0"/>
          </a:p>
        </p:txBody>
      </p:sp>
      <p:sp>
        <p:nvSpPr>
          <p:cNvPr id="10" name="Shape 6"/>
          <p:cNvSpPr/>
          <p:nvPr/>
        </p:nvSpPr>
        <p:spPr>
          <a:xfrm>
            <a:off x="6409432" y="3593544"/>
            <a:ext cx="493514" cy="22860"/>
          </a:xfrm>
          <a:prstGeom prst="roundRect">
            <a:avLst>
              <a:gd name="adj" fmla="val 302302"/>
            </a:avLst>
          </a:prstGeom>
          <a:solidFill>
            <a:srgbClr val="C8C9CF"/>
          </a:solidFill>
          <a:ln/>
        </p:spPr>
        <p:txBody>
          <a:bodyPr/>
          <a:lstStyle/>
          <a:p>
            <a:endParaRPr lang="uk-UA"/>
          </a:p>
        </p:txBody>
      </p:sp>
      <p:sp>
        <p:nvSpPr>
          <p:cNvPr id="11" name="Shape 7"/>
          <p:cNvSpPr/>
          <p:nvPr/>
        </p:nvSpPr>
        <p:spPr>
          <a:xfrm>
            <a:off x="6062127" y="3419951"/>
            <a:ext cx="370165" cy="370165"/>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12" name="Image 2" descr="preencoded.png"/>
          <p:cNvPicPr>
            <a:picLocks noChangeAspect="1"/>
          </p:cNvPicPr>
          <p:nvPr/>
        </p:nvPicPr>
        <p:blipFill>
          <a:blip r:embed="rId5"/>
          <a:stretch>
            <a:fillRect/>
          </a:stretch>
        </p:blipFill>
        <p:spPr>
          <a:xfrm>
            <a:off x="6123801" y="3450729"/>
            <a:ext cx="246698" cy="308491"/>
          </a:xfrm>
          <a:prstGeom prst="rect">
            <a:avLst/>
          </a:prstGeom>
        </p:spPr>
      </p:pic>
      <p:sp>
        <p:nvSpPr>
          <p:cNvPr id="13" name="Text 8"/>
          <p:cNvSpPr/>
          <p:nvPr/>
        </p:nvSpPr>
        <p:spPr>
          <a:xfrm>
            <a:off x="7069931" y="3399353"/>
            <a:ext cx="2056686" cy="256937"/>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Закріплення пунктів</a:t>
            </a:r>
            <a:endParaRPr lang="en-US" sz="1600" dirty="0"/>
          </a:p>
        </p:txBody>
      </p:sp>
      <p:sp>
        <p:nvSpPr>
          <p:cNvPr id="14" name="Text 9"/>
          <p:cNvSpPr/>
          <p:nvPr/>
        </p:nvSpPr>
        <p:spPr>
          <a:xfrm>
            <a:off x="7069931" y="3754993"/>
            <a:ext cx="6984682" cy="263247"/>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Встановлення геодезичних знаків та реперів відповідно до вимог інструкцій</a:t>
            </a:r>
            <a:endParaRPr lang="en-US" sz="1250" dirty="0"/>
          </a:p>
        </p:txBody>
      </p:sp>
      <p:sp>
        <p:nvSpPr>
          <p:cNvPr id="15" name="Shape 10"/>
          <p:cNvSpPr/>
          <p:nvPr/>
        </p:nvSpPr>
        <p:spPr>
          <a:xfrm>
            <a:off x="6409432" y="4705707"/>
            <a:ext cx="493514" cy="22860"/>
          </a:xfrm>
          <a:prstGeom prst="roundRect">
            <a:avLst>
              <a:gd name="adj" fmla="val 302302"/>
            </a:avLst>
          </a:prstGeom>
          <a:solidFill>
            <a:srgbClr val="C8C9CF"/>
          </a:solidFill>
          <a:ln/>
        </p:spPr>
        <p:txBody>
          <a:bodyPr/>
          <a:lstStyle/>
          <a:p>
            <a:endParaRPr lang="uk-UA"/>
          </a:p>
        </p:txBody>
      </p:sp>
      <p:sp>
        <p:nvSpPr>
          <p:cNvPr id="16" name="Shape 11"/>
          <p:cNvSpPr/>
          <p:nvPr/>
        </p:nvSpPr>
        <p:spPr>
          <a:xfrm>
            <a:off x="6062127" y="4532114"/>
            <a:ext cx="370165" cy="370165"/>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17" name="Image 3" descr="preencoded.png"/>
          <p:cNvPicPr>
            <a:picLocks noChangeAspect="1"/>
          </p:cNvPicPr>
          <p:nvPr/>
        </p:nvPicPr>
        <p:blipFill>
          <a:blip r:embed="rId6"/>
          <a:stretch>
            <a:fillRect/>
          </a:stretch>
        </p:blipFill>
        <p:spPr>
          <a:xfrm>
            <a:off x="6123801" y="4562892"/>
            <a:ext cx="246698" cy="308491"/>
          </a:xfrm>
          <a:prstGeom prst="rect">
            <a:avLst/>
          </a:prstGeom>
        </p:spPr>
      </p:pic>
      <p:sp>
        <p:nvSpPr>
          <p:cNvPr id="18" name="Text 12"/>
          <p:cNvSpPr/>
          <p:nvPr/>
        </p:nvSpPr>
        <p:spPr>
          <a:xfrm>
            <a:off x="7069931" y="4511516"/>
            <a:ext cx="2383155" cy="256937"/>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Виконання вимірювань</a:t>
            </a:r>
            <a:endParaRPr lang="en-US" sz="1600" dirty="0"/>
          </a:p>
        </p:txBody>
      </p:sp>
      <p:sp>
        <p:nvSpPr>
          <p:cNvPr id="19" name="Text 13"/>
          <p:cNvSpPr/>
          <p:nvPr/>
        </p:nvSpPr>
        <p:spPr>
          <a:xfrm>
            <a:off x="7069931" y="4867156"/>
            <a:ext cx="6984682" cy="263247"/>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Проведення кутових та лінійних вимірювань з використанням високоточних приладів</a:t>
            </a:r>
            <a:endParaRPr lang="en-US" sz="1250" dirty="0"/>
          </a:p>
        </p:txBody>
      </p:sp>
      <p:sp>
        <p:nvSpPr>
          <p:cNvPr id="20" name="Shape 14"/>
          <p:cNvSpPr/>
          <p:nvPr/>
        </p:nvSpPr>
        <p:spPr>
          <a:xfrm>
            <a:off x="6409432" y="5817870"/>
            <a:ext cx="493514" cy="22860"/>
          </a:xfrm>
          <a:prstGeom prst="roundRect">
            <a:avLst>
              <a:gd name="adj" fmla="val 302302"/>
            </a:avLst>
          </a:prstGeom>
          <a:solidFill>
            <a:srgbClr val="C8C9CF"/>
          </a:solidFill>
          <a:ln/>
        </p:spPr>
        <p:txBody>
          <a:bodyPr/>
          <a:lstStyle/>
          <a:p>
            <a:endParaRPr lang="uk-UA"/>
          </a:p>
        </p:txBody>
      </p:sp>
      <p:sp>
        <p:nvSpPr>
          <p:cNvPr id="21" name="Shape 15"/>
          <p:cNvSpPr/>
          <p:nvPr/>
        </p:nvSpPr>
        <p:spPr>
          <a:xfrm>
            <a:off x="6062127" y="5644277"/>
            <a:ext cx="370165" cy="370165"/>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22" name="Image 4" descr="preencoded.png"/>
          <p:cNvPicPr>
            <a:picLocks noChangeAspect="1"/>
          </p:cNvPicPr>
          <p:nvPr/>
        </p:nvPicPr>
        <p:blipFill>
          <a:blip r:embed="rId7"/>
          <a:stretch>
            <a:fillRect/>
          </a:stretch>
        </p:blipFill>
        <p:spPr>
          <a:xfrm>
            <a:off x="6123801" y="5675055"/>
            <a:ext cx="246698" cy="308491"/>
          </a:xfrm>
          <a:prstGeom prst="rect">
            <a:avLst/>
          </a:prstGeom>
        </p:spPr>
      </p:pic>
      <p:sp>
        <p:nvSpPr>
          <p:cNvPr id="23" name="Text 16"/>
          <p:cNvSpPr/>
          <p:nvPr/>
        </p:nvSpPr>
        <p:spPr>
          <a:xfrm>
            <a:off x="7069931" y="5623679"/>
            <a:ext cx="2251115" cy="256937"/>
          </a:xfrm>
          <a:prstGeom prst="rect">
            <a:avLst/>
          </a:prstGeom>
          <a:noFill/>
          <a:ln/>
        </p:spPr>
        <p:txBody>
          <a:bodyPr wrap="none" lIns="0" tIns="0" rIns="0" bIns="0" rtlCol="0" anchor="t"/>
          <a:lstStyle/>
          <a:p>
            <a:pPr marL="0" indent="0" algn="l">
              <a:lnSpc>
                <a:spcPts val="2000"/>
              </a:lnSpc>
              <a:buNone/>
            </a:pPr>
            <a:r>
              <a:rPr lang="en-US" sz="1600" dirty="0">
                <a:solidFill>
                  <a:srgbClr val="5B5F71"/>
                </a:solidFill>
                <a:latin typeface="Instrument Sans Semi Bold" pitchFamily="34" charset="0"/>
                <a:ea typeface="Instrument Sans Semi Bold" pitchFamily="34" charset="-122"/>
                <a:cs typeface="Instrument Sans Semi Bold" pitchFamily="34" charset="-120"/>
              </a:rPr>
              <a:t>Математична обробка</a:t>
            </a:r>
            <a:endParaRPr lang="en-US" sz="1600" dirty="0"/>
          </a:p>
        </p:txBody>
      </p:sp>
      <p:sp>
        <p:nvSpPr>
          <p:cNvPr id="24" name="Text 17"/>
          <p:cNvSpPr/>
          <p:nvPr/>
        </p:nvSpPr>
        <p:spPr>
          <a:xfrm>
            <a:off x="7069931" y="5979319"/>
            <a:ext cx="6984682" cy="263247"/>
          </a:xfrm>
          <a:prstGeom prst="rect">
            <a:avLst/>
          </a:prstGeom>
          <a:noFill/>
          <a:ln/>
        </p:spPr>
        <p:txBody>
          <a:bodyPr wrap="non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Виконання зрівнювання результатів вимірювань та розрахунок координат пунктів</a:t>
            </a:r>
            <a:endParaRPr lang="en-US" sz="1250" dirty="0"/>
          </a:p>
        </p:txBody>
      </p:sp>
      <p:sp>
        <p:nvSpPr>
          <p:cNvPr id="25" name="Text 18"/>
          <p:cNvSpPr/>
          <p:nvPr/>
        </p:nvSpPr>
        <p:spPr>
          <a:xfrm>
            <a:off x="6062186" y="6592014"/>
            <a:ext cx="7992428" cy="1052989"/>
          </a:xfrm>
          <a:prstGeom prst="rect">
            <a:avLst/>
          </a:prstGeom>
          <a:noFill/>
          <a:ln/>
        </p:spPr>
        <p:txBody>
          <a:bodyPr wrap="square" lIns="0" tIns="0" rIns="0" bIns="0" rtlCol="0" anchor="t"/>
          <a:lstStyle/>
          <a:p>
            <a:pPr marL="0" indent="0" algn="l">
              <a:lnSpc>
                <a:spcPts val="2050"/>
              </a:lnSpc>
              <a:buNone/>
            </a:pPr>
            <a:r>
              <a:rPr lang="en-US" sz="1250" dirty="0">
                <a:solidFill>
                  <a:srgbClr val="5B5F71"/>
                </a:solidFill>
                <a:latin typeface="Instrument Sans Medium" pitchFamily="34" charset="0"/>
                <a:ea typeface="Instrument Sans Medium" pitchFamily="34" charset="-122"/>
                <a:cs typeface="Instrument Sans Medium" pitchFamily="34" charset="-120"/>
              </a:rPr>
              <a:t>Аналітичні мережі будуються за принципом від загального до конкретного. Спочатку створюється мережа пунктів вищого порядку, яка потім згущується пунктами нижчих порядків. Це дозволяє контролювати та розподіляти похибки вимірювань, забезпечуючи необхідну точність визначення координат пунктів опорної мережі.</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74370"/>
            <a:ext cx="8555355" cy="708779"/>
          </a:xfrm>
          <a:prstGeom prst="rect">
            <a:avLst/>
          </a:prstGeom>
          <a:noFill/>
          <a:ln/>
        </p:spPr>
        <p:txBody>
          <a:bodyPr wrap="none" lIns="0" tIns="0" rIns="0" bIns="0" rtlCol="0" anchor="t"/>
          <a:lstStyle/>
          <a:p>
            <a:pPr marL="0" indent="0" algn="l">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Аналітичні мережі 1-го розряду</a:t>
            </a:r>
            <a:endParaRPr lang="en-US" sz="4450" dirty="0"/>
          </a:p>
        </p:txBody>
      </p:sp>
      <p:sp>
        <p:nvSpPr>
          <p:cNvPr id="3" name="Shape 1"/>
          <p:cNvSpPr/>
          <p:nvPr/>
        </p:nvSpPr>
        <p:spPr>
          <a:xfrm>
            <a:off x="793790" y="2091928"/>
            <a:ext cx="510302" cy="510302"/>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4" name="Image 0" descr="preencoded.png"/>
          <p:cNvPicPr>
            <a:picLocks noChangeAspect="1"/>
          </p:cNvPicPr>
          <p:nvPr/>
        </p:nvPicPr>
        <p:blipFill>
          <a:blip r:embed="rId3"/>
          <a:stretch>
            <a:fillRect/>
          </a:stretch>
        </p:blipFill>
        <p:spPr>
          <a:xfrm>
            <a:off x="878860" y="2134433"/>
            <a:ext cx="340162" cy="425291"/>
          </a:xfrm>
          <a:prstGeom prst="rect">
            <a:avLst/>
          </a:prstGeom>
        </p:spPr>
      </p:pic>
      <p:sp>
        <p:nvSpPr>
          <p:cNvPr id="5" name="Text 2"/>
          <p:cNvSpPr/>
          <p:nvPr/>
        </p:nvSpPr>
        <p:spPr>
          <a:xfrm>
            <a:off x="1530906" y="2091928"/>
            <a:ext cx="3443407"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Призначення та точність</a:t>
            </a:r>
            <a:endParaRPr lang="en-US" sz="2200" dirty="0"/>
          </a:p>
        </p:txBody>
      </p:sp>
      <p:sp>
        <p:nvSpPr>
          <p:cNvPr id="6" name="Text 3"/>
          <p:cNvSpPr/>
          <p:nvPr/>
        </p:nvSpPr>
        <p:spPr>
          <a:xfrm>
            <a:off x="1530906" y="2582347"/>
            <a:ext cx="3459242" cy="3266123"/>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Аналітичні мережі 1-го розряду є основою для створення детальних маркшейдерських планів з високою точністю. Середня квадратична похибка положення пунктів не перевищує 5 см відносно пунктів державної геодезичної мережі.</a:t>
            </a:r>
            <a:endParaRPr lang="en-US" sz="1750" dirty="0"/>
          </a:p>
        </p:txBody>
      </p:sp>
      <p:sp>
        <p:nvSpPr>
          <p:cNvPr id="7" name="Shape 4"/>
          <p:cNvSpPr/>
          <p:nvPr/>
        </p:nvSpPr>
        <p:spPr>
          <a:xfrm>
            <a:off x="5216962" y="2091928"/>
            <a:ext cx="510302" cy="510302"/>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8" name="Image 1" descr="preencoded.png"/>
          <p:cNvPicPr>
            <a:picLocks noChangeAspect="1"/>
          </p:cNvPicPr>
          <p:nvPr/>
        </p:nvPicPr>
        <p:blipFill>
          <a:blip r:embed="rId4"/>
          <a:stretch>
            <a:fillRect/>
          </a:stretch>
        </p:blipFill>
        <p:spPr>
          <a:xfrm>
            <a:off x="5302032" y="2134433"/>
            <a:ext cx="340162" cy="425291"/>
          </a:xfrm>
          <a:prstGeom prst="rect">
            <a:avLst/>
          </a:prstGeom>
        </p:spPr>
      </p:pic>
      <p:sp>
        <p:nvSpPr>
          <p:cNvPr id="9" name="Text 5"/>
          <p:cNvSpPr/>
          <p:nvPr/>
        </p:nvSpPr>
        <p:spPr>
          <a:xfrm>
            <a:off x="5954078" y="20919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Конфігурація мережі</a:t>
            </a:r>
            <a:endParaRPr lang="en-US" sz="2200" dirty="0"/>
          </a:p>
        </p:txBody>
      </p:sp>
      <p:sp>
        <p:nvSpPr>
          <p:cNvPr id="10" name="Text 6"/>
          <p:cNvSpPr/>
          <p:nvPr/>
        </p:nvSpPr>
        <p:spPr>
          <a:xfrm>
            <a:off x="5954078" y="2582347"/>
            <a:ext cx="3459242" cy="217741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Проектується у вигляді системи трикутників або просторових засічок з оптимальною геометрією. Довжина сторін трикутників у мережах 1-го розряду становить 1-5 км.</a:t>
            </a:r>
            <a:endParaRPr lang="en-US" sz="1750" dirty="0"/>
          </a:p>
        </p:txBody>
      </p:sp>
      <p:sp>
        <p:nvSpPr>
          <p:cNvPr id="11" name="Shape 7"/>
          <p:cNvSpPr/>
          <p:nvPr/>
        </p:nvSpPr>
        <p:spPr>
          <a:xfrm>
            <a:off x="9640133" y="2091928"/>
            <a:ext cx="510302" cy="510302"/>
          </a:xfrm>
          <a:prstGeom prst="roundRect">
            <a:avLst>
              <a:gd name="adj" fmla="val 18669"/>
            </a:avLst>
          </a:prstGeom>
          <a:solidFill>
            <a:srgbClr val="E2E3E9"/>
          </a:solidFill>
          <a:ln w="7620">
            <a:solidFill>
              <a:srgbClr val="C8C9CF"/>
            </a:solidFill>
            <a:prstDash val="solid"/>
          </a:ln>
        </p:spPr>
        <p:txBody>
          <a:bodyPr/>
          <a:lstStyle/>
          <a:p>
            <a:endParaRPr lang="uk-UA"/>
          </a:p>
        </p:txBody>
      </p:sp>
      <p:pic>
        <p:nvPicPr>
          <p:cNvPr id="12" name="Image 2" descr="preencoded.png"/>
          <p:cNvPicPr>
            <a:picLocks noChangeAspect="1"/>
          </p:cNvPicPr>
          <p:nvPr/>
        </p:nvPicPr>
        <p:blipFill>
          <a:blip r:embed="rId5"/>
          <a:stretch>
            <a:fillRect/>
          </a:stretch>
        </p:blipFill>
        <p:spPr>
          <a:xfrm>
            <a:off x="9725204" y="2134433"/>
            <a:ext cx="340162" cy="425291"/>
          </a:xfrm>
          <a:prstGeom prst="rect">
            <a:avLst/>
          </a:prstGeom>
        </p:spPr>
      </p:pic>
      <p:sp>
        <p:nvSpPr>
          <p:cNvPr id="13" name="Text 8"/>
          <p:cNvSpPr/>
          <p:nvPr/>
        </p:nvSpPr>
        <p:spPr>
          <a:xfrm>
            <a:off x="10377249" y="2091928"/>
            <a:ext cx="3116580"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Методика вимірювань</a:t>
            </a:r>
            <a:endParaRPr lang="en-US" sz="2200" dirty="0"/>
          </a:p>
        </p:txBody>
      </p:sp>
      <p:sp>
        <p:nvSpPr>
          <p:cNvPr id="14" name="Text 9"/>
          <p:cNvSpPr/>
          <p:nvPr/>
        </p:nvSpPr>
        <p:spPr>
          <a:xfrm>
            <a:off x="10377249" y="2582347"/>
            <a:ext cx="3459242" cy="3266123"/>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Кутові вимірювання виконуються теодолітами з точністю не нижче 5" повними прийомами. Лінійні вимірювання здійснюються електронними тахеометрами або світловіддалемірами з відносною похибкою не більше 1:10000.</a:t>
            </a:r>
            <a:endParaRPr lang="en-US" sz="1750" dirty="0"/>
          </a:p>
        </p:txBody>
      </p:sp>
      <p:sp>
        <p:nvSpPr>
          <p:cNvPr id="15" name="Text 10"/>
          <p:cNvSpPr/>
          <p:nvPr/>
        </p:nvSpPr>
        <p:spPr>
          <a:xfrm>
            <a:off x="793790" y="6103620"/>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Аналітичні мережі 1-го розряду створюються з використанням сучасних високоточних приладів та технологій. Вони служать основою для подальшого розвитку знімальних мереж та виконання маркшейдерських робіт на кар'єрах та відкритих гірничих розробках. Від точності цих мереж залежить достовірність всіх маркшейдерських планів та розрахунків.</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45081" y="506849"/>
            <a:ext cx="7020163" cy="575905"/>
          </a:xfrm>
          <a:prstGeom prst="rect">
            <a:avLst/>
          </a:prstGeom>
          <a:noFill/>
          <a:ln/>
        </p:spPr>
        <p:txBody>
          <a:bodyPr wrap="none" lIns="0" tIns="0" rIns="0" bIns="0" rtlCol="0" anchor="t"/>
          <a:lstStyle/>
          <a:p>
            <a:pPr marL="0" indent="0" algn="l">
              <a:lnSpc>
                <a:spcPts val="4500"/>
              </a:lnSpc>
              <a:buNone/>
            </a:pPr>
            <a:r>
              <a:rPr lang="en-US" sz="3600" dirty="0">
                <a:solidFill>
                  <a:srgbClr val="505468"/>
                </a:solidFill>
                <a:latin typeface="Instrument Sans Semi Bold" pitchFamily="34" charset="0"/>
                <a:ea typeface="Instrument Sans Semi Bold" pitchFamily="34" charset="-122"/>
                <a:cs typeface="Instrument Sans Semi Bold" pitchFamily="34" charset="-120"/>
              </a:rPr>
              <a:t>Аналітичні мережі 2-го розряду</a:t>
            </a:r>
            <a:endParaRPr lang="en-US" sz="3600" dirty="0"/>
          </a:p>
        </p:txBody>
      </p:sp>
      <p:pic>
        <p:nvPicPr>
          <p:cNvPr id="3" name="Image 0" descr="preencoded.png"/>
          <p:cNvPicPr>
            <a:picLocks noChangeAspect="1"/>
          </p:cNvPicPr>
          <p:nvPr/>
        </p:nvPicPr>
        <p:blipFill>
          <a:blip r:embed="rId3"/>
          <a:stretch>
            <a:fillRect/>
          </a:stretch>
        </p:blipFill>
        <p:spPr>
          <a:xfrm>
            <a:off x="3154680" y="1451372"/>
            <a:ext cx="1650802" cy="1061799"/>
          </a:xfrm>
          <a:prstGeom prst="rect">
            <a:avLst/>
          </a:prstGeom>
        </p:spPr>
      </p:pic>
      <p:pic>
        <p:nvPicPr>
          <p:cNvPr id="4" name="Image 1" descr="preencoded.png"/>
          <p:cNvPicPr>
            <a:picLocks noChangeAspect="1"/>
          </p:cNvPicPr>
          <p:nvPr/>
        </p:nvPicPr>
        <p:blipFill>
          <a:blip r:embed="rId4"/>
          <a:stretch>
            <a:fillRect/>
          </a:stretch>
        </p:blipFill>
        <p:spPr>
          <a:xfrm>
            <a:off x="3850481" y="1951792"/>
            <a:ext cx="259080" cy="323969"/>
          </a:xfrm>
          <a:prstGeom prst="rect">
            <a:avLst/>
          </a:prstGeom>
        </p:spPr>
      </p:pic>
      <p:sp>
        <p:nvSpPr>
          <p:cNvPr id="5" name="Text 1"/>
          <p:cNvSpPr/>
          <p:nvPr/>
        </p:nvSpPr>
        <p:spPr>
          <a:xfrm>
            <a:off x="4989790" y="1635681"/>
            <a:ext cx="2303859" cy="287893"/>
          </a:xfrm>
          <a:prstGeom prst="rect">
            <a:avLst/>
          </a:prstGeom>
          <a:noFill/>
          <a:ln/>
        </p:spPr>
        <p:txBody>
          <a:bodyPr wrap="none" lIns="0" tIns="0" rIns="0" bIns="0" rtlCol="0" anchor="t"/>
          <a:lstStyle/>
          <a:p>
            <a:pPr marL="0" indent="0" algn="l">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Точність</a:t>
            </a:r>
            <a:endParaRPr lang="en-US" sz="1800" dirty="0"/>
          </a:p>
        </p:txBody>
      </p:sp>
      <p:sp>
        <p:nvSpPr>
          <p:cNvPr id="6" name="Text 2"/>
          <p:cNvSpPr/>
          <p:nvPr/>
        </p:nvSpPr>
        <p:spPr>
          <a:xfrm>
            <a:off x="4989790" y="2034064"/>
            <a:ext cx="3401854" cy="294799"/>
          </a:xfrm>
          <a:prstGeom prst="rect">
            <a:avLst/>
          </a:prstGeom>
          <a:noFill/>
          <a:ln/>
        </p:spPr>
        <p:txBody>
          <a:bodyPr wrap="non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До 10 см відносно пунктів 1-го розряду</a:t>
            </a:r>
            <a:endParaRPr lang="en-US" sz="1450" dirty="0"/>
          </a:p>
        </p:txBody>
      </p:sp>
      <p:sp>
        <p:nvSpPr>
          <p:cNvPr id="7" name="Shape 3"/>
          <p:cNvSpPr/>
          <p:nvPr/>
        </p:nvSpPr>
        <p:spPr>
          <a:xfrm>
            <a:off x="4851559" y="2526625"/>
            <a:ext cx="9087683" cy="11430"/>
          </a:xfrm>
          <a:prstGeom prst="roundRect">
            <a:avLst>
              <a:gd name="adj" fmla="val 677269"/>
            </a:avLst>
          </a:prstGeom>
          <a:solidFill>
            <a:srgbClr val="C8C9CF"/>
          </a:solidFill>
          <a:ln/>
        </p:spPr>
        <p:txBody>
          <a:bodyPr/>
          <a:lstStyle/>
          <a:p>
            <a:endParaRPr lang="uk-UA"/>
          </a:p>
        </p:txBody>
      </p:sp>
      <p:pic>
        <p:nvPicPr>
          <p:cNvPr id="8" name="Image 2" descr="preencoded.png"/>
          <p:cNvPicPr>
            <a:picLocks noChangeAspect="1"/>
          </p:cNvPicPr>
          <p:nvPr/>
        </p:nvPicPr>
        <p:blipFill>
          <a:blip r:embed="rId5"/>
          <a:stretch>
            <a:fillRect/>
          </a:stretch>
        </p:blipFill>
        <p:spPr>
          <a:xfrm>
            <a:off x="2329220" y="2559248"/>
            <a:ext cx="3301603" cy="1061799"/>
          </a:xfrm>
          <a:prstGeom prst="rect">
            <a:avLst/>
          </a:prstGeom>
        </p:spPr>
      </p:pic>
      <p:pic>
        <p:nvPicPr>
          <p:cNvPr id="9" name="Image 3" descr="preencoded.png"/>
          <p:cNvPicPr>
            <a:picLocks noChangeAspect="1"/>
          </p:cNvPicPr>
          <p:nvPr/>
        </p:nvPicPr>
        <p:blipFill>
          <a:blip r:embed="rId6"/>
          <a:stretch>
            <a:fillRect/>
          </a:stretch>
        </p:blipFill>
        <p:spPr>
          <a:xfrm>
            <a:off x="3850362" y="2928104"/>
            <a:ext cx="259080" cy="323969"/>
          </a:xfrm>
          <a:prstGeom prst="rect">
            <a:avLst/>
          </a:prstGeom>
        </p:spPr>
      </p:pic>
      <p:sp>
        <p:nvSpPr>
          <p:cNvPr id="10" name="Text 4"/>
          <p:cNvSpPr/>
          <p:nvPr/>
        </p:nvSpPr>
        <p:spPr>
          <a:xfrm>
            <a:off x="5815132" y="2743557"/>
            <a:ext cx="2156936" cy="287893"/>
          </a:xfrm>
          <a:prstGeom prst="rect">
            <a:avLst/>
          </a:prstGeom>
          <a:noFill/>
          <a:ln/>
        </p:spPr>
        <p:txBody>
          <a:bodyPr wrap="none" lIns="0" tIns="0" rIns="0" bIns="0" rtlCol="0" anchor="t"/>
          <a:lstStyle/>
          <a:p>
            <a:pPr marL="0" indent="0" algn="l">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Протяжність сторін</a:t>
            </a:r>
            <a:endParaRPr lang="en-US" sz="1800" dirty="0"/>
          </a:p>
        </p:txBody>
      </p:sp>
      <p:sp>
        <p:nvSpPr>
          <p:cNvPr id="11" name="Text 5"/>
          <p:cNvSpPr/>
          <p:nvPr/>
        </p:nvSpPr>
        <p:spPr>
          <a:xfrm>
            <a:off x="5815132" y="3141940"/>
            <a:ext cx="2156936" cy="294799"/>
          </a:xfrm>
          <a:prstGeom prst="rect">
            <a:avLst/>
          </a:prstGeom>
          <a:noFill/>
          <a:ln/>
        </p:spPr>
        <p:txBody>
          <a:bodyPr wrap="non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0,5-1,5 км між пунктами</a:t>
            </a:r>
            <a:endParaRPr lang="en-US" sz="1450" dirty="0"/>
          </a:p>
        </p:txBody>
      </p:sp>
      <p:sp>
        <p:nvSpPr>
          <p:cNvPr id="12" name="Shape 6"/>
          <p:cNvSpPr/>
          <p:nvPr/>
        </p:nvSpPr>
        <p:spPr>
          <a:xfrm>
            <a:off x="5676900" y="3634502"/>
            <a:ext cx="8262342" cy="11430"/>
          </a:xfrm>
          <a:prstGeom prst="roundRect">
            <a:avLst>
              <a:gd name="adj" fmla="val 677269"/>
            </a:avLst>
          </a:prstGeom>
          <a:solidFill>
            <a:srgbClr val="C8C9CF"/>
          </a:solidFill>
          <a:ln/>
        </p:spPr>
        <p:txBody>
          <a:bodyPr/>
          <a:lstStyle/>
          <a:p>
            <a:endParaRPr lang="uk-UA"/>
          </a:p>
        </p:txBody>
      </p:sp>
      <p:pic>
        <p:nvPicPr>
          <p:cNvPr id="13" name="Image 4" descr="preencoded.png"/>
          <p:cNvPicPr>
            <a:picLocks noChangeAspect="1"/>
          </p:cNvPicPr>
          <p:nvPr/>
        </p:nvPicPr>
        <p:blipFill>
          <a:blip r:embed="rId7"/>
          <a:stretch>
            <a:fillRect/>
          </a:stretch>
        </p:blipFill>
        <p:spPr>
          <a:xfrm>
            <a:off x="1503759" y="3667125"/>
            <a:ext cx="4952524" cy="1061799"/>
          </a:xfrm>
          <a:prstGeom prst="rect">
            <a:avLst/>
          </a:prstGeom>
        </p:spPr>
      </p:pic>
      <p:pic>
        <p:nvPicPr>
          <p:cNvPr id="14" name="Image 5" descr="preencoded.png"/>
          <p:cNvPicPr>
            <a:picLocks noChangeAspect="1"/>
          </p:cNvPicPr>
          <p:nvPr/>
        </p:nvPicPr>
        <p:blipFill>
          <a:blip r:embed="rId8"/>
          <a:stretch>
            <a:fillRect/>
          </a:stretch>
        </p:blipFill>
        <p:spPr>
          <a:xfrm>
            <a:off x="3850362" y="4035981"/>
            <a:ext cx="259080" cy="323969"/>
          </a:xfrm>
          <a:prstGeom prst="rect">
            <a:avLst/>
          </a:prstGeom>
        </p:spPr>
      </p:pic>
      <p:sp>
        <p:nvSpPr>
          <p:cNvPr id="15" name="Text 7"/>
          <p:cNvSpPr/>
          <p:nvPr/>
        </p:nvSpPr>
        <p:spPr>
          <a:xfrm>
            <a:off x="6640592" y="3851434"/>
            <a:ext cx="2303859" cy="287893"/>
          </a:xfrm>
          <a:prstGeom prst="rect">
            <a:avLst/>
          </a:prstGeom>
          <a:noFill/>
          <a:ln/>
        </p:spPr>
        <p:txBody>
          <a:bodyPr wrap="none" lIns="0" tIns="0" rIns="0" bIns="0" rtlCol="0" anchor="t"/>
          <a:lstStyle/>
          <a:p>
            <a:pPr marL="0" indent="0" algn="l">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Щільність мережі</a:t>
            </a:r>
            <a:endParaRPr lang="en-US" sz="1800" dirty="0"/>
          </a:p>
        </p:txBody>
      </p:sp>
      <p:sp>
        <p:nvSpPr>
          <p:cNvPr id="16" name="Text 8"/>
          <p:cNvSpPr/>
          <p:nvPr/>
        </p:nvSpPr>
        <p:spPr>
          <a:xfrm>
            <a:off x="6640592" y="4249817"/>
            <a:ext cx="2518172" cy="294799"/>
          </a:xfrm>
          <a:prstGeom prst="rect">
            <a:avLst/>
          </a:prstGeom>
          <a:noFill/>
          <a:ln/>
        </p:spPr>
        <p:txBody>
          <a:bodyPr wrap="non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1 пункт на 20-30 га території</a:t>
            </a:r>
            <a:endParaRPr lang="en-US" sz="1450" dirty="0"/>
          </a:p>
        </p:txBody>
      </p:sp>
      <p:sp>
        <p:nvSpPr>
          <p:cNvPr id="17" name="Shape 9"/>
          <p:cNvSpPr/>
          <p:nvPr/>
        </p:nvSpPr>
        <p:spPr>
          <a:xfrm>
            <a:off x="6502360" y="4742378"/>
            <a:ext cx="7436882" cy="11430"/>
          </a:xfrm>
          <a:prstGeom prst="roundRect">
            <a:avLst>
              <a:gd name="adj" fmla="val 677269"/>
            </a:avLst>
          </a:prstGeom>
          <a:solidFill>
            <a:srgbClr val="C8C9CF"/>
          </a:solidFill>
          <a:ln/>
        </p:spPr>
        <p:txBody>
          <a:bodyPr/>
          <a:lstStyle/>
          <a:p>
            <a:endParaRPr lang="uk-UA"/>
          </a:p>
        </p:txBody>
      </p:sp>
      <p:pic>
        <p:nvPicPr>
          <p:cNvPr id="18" name="Image 6" descr="preencoded.png"/>
          <p:cNvPicPr>
            <a:picLocks noChangeAspect="1"/>
          </p:cNvPicPr>
          <p:nvPr/>
        </p:nvPicPr>
        <p:blipFill>
          <a:blip r:embed="rId9"/>
          <a:stretch>
            <a:fillRect/>
          </a:stretch>
        </p:blipFill>
        <p:spPr>
          <a:xfrm>
            <a:off x="678418" y="4775002"/>
            <a:ext cx="6603325" cy="1061799"/>
          </a:xfrm>
          <a:prstGeom prst="rect">
            <a:avLst/>
          </a:prstGeom>
        </p:spPr>
      </p:pic>
      <p:pic>
        <p:nvPicPr>
          <p:cNvPr id="19" name="Image 7" descr="preencoded.png"/>
          <p:cNvPicPr>
            <a:picLocks noChangeAspect="1"/>
          </p:cNvPicPr>
          <p:nvPr/>
        </p:nvPicPr>
        <p:blipFill>
          <a:blip r:embed="rId10"/>
          <a:stretch>
            <a:fillRect/>
          </a:stretch>
        </p:blipFill>
        <p:spPr>
          <a:xfrm>
            <a:off x="3850481" y="5143857"/>
            <a:ext cx="259080" cy="323969"/>
          </a:xfrm>
          <a:prstGeom prst="rect">
            <a:avLst/>
          </a:prstGeom>
        </p:spPr>
      </p:pic>
      <p:sp>
        <p:nvSpPr>
          <p:cNvPr id="20" name="Text 10"/>
          <p:cNvSpPr/>
          <p:nvPr/>
        </p:nvSpPr>
        <p:spPr>
          <a:xfrm>
            <a:off x="7466052" y="4959310"/>
            <a:ext cx="2303859" cy="287893"/>
          </a:xfrm>
          <a:prstGeom prst="rect">
            <a:avLst/>
          </a:prstGeom>
          <a:noFill/>
          <a:ln/>
        </p:spPr>
        <p:txBody>
          <a:bodyPr wrap="none" lIns="0" tIns="0" rIns="0" bIns="0" rtlCol="0" anchor="t"/>
          <a:lstStyle/>
          <a:p>
            <a:pPr marL="0" indent="0" algn="l">
              <a:lnSpc>
                <a:spcPts val="2250"/>
              </a:lnSpc>
              <a:buNone/>
            </a:pPr>
            <a:r>
              <a:rPr lang="en-US" sz="1800" dirty="0">
                <a:solidFill>
                  <a:srgbClr val="5B5F71"/>
                </a:solidFill>
                <a:latin typeface="Instrument Sans Semi Bold" pitchFamily="34" charset="0"/>
                <a:ea typeface="Instrument Sans Semi Bold" pitchFamily="34" charset="-122"/>
                <a:cs typeface="Instrument Sans Semi Bold" pitchFamily="34" charset="-120"/>
              </a:rPr>
              <a:t>Інструментарій</a:t>
            </a:r>
            <a:endParaRPr lang="en-US" sz="1800" dirty="0"/>
          </a:p>
        </p:txBody>
      </p:sp>
      <p:sp>
        <p:nvSpPr>
          <p:cNvPr id="21" name="Text 11"/>
          <p:cNvSpPr/>
          <p:nvPr/>
        </p:nvSpPr>
        <p:spPr>
          <a:xfrm>
            <a:off x="7466052" y="5357693"/>
            <a:ext cx="4298513" cy="294799"/>
          </a:xfrm>
          <a:prstGeom prst="rect">
            <a:avLst/>
          </a:prstGeom>
          <a:noFill/>
          <a:ln/>
        </p:spPr>
        <p:txBody>
          <a:bodyPr wrap="non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Теодоліти з точністю 10", електронні тахеометри</a:t>
            </a:r>
            <a:endParaRPr lang="en-US" sz="1450" dirty="0"/>
          </a:p>
        </p:txBody>
      </p:sp>
      <p:sp>
        <p:nvSpPr>
          <p:cNvPr id="22" name="Text 12"/>
          <p:cNvSpPr/>
          <p:nvPr/>
        </p:nvSpPr>
        <p:spPr>
          <a:xfrm>
            <a:off x="645081" y="6044089"/>
            <a:ext cx="13340239" cy="884396"/>
          </a:xfrm>
          <a:prstGeom prst="rect">
            <a:avLst/>
          </a:prstGeom>
          <a:noFill/>
          <a:ln/>
        </p:spPr>
        <p:txBody>
          <a:bodyPr wrap="squar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Аналітичні мережі 2-го розряду є подальшим згущенням опорних маркшейдерських мереж 1-го розряду. Вони створюються для забезпечення детального маркшейдерського знімання на ділянках гірничих робіт. При побудові цих мереж особлива увага приділяється рівномірному розподілу пунктів по території, що дозволяє оптимізувати процес знімання та підвищити його ефективність.</a:t>
            </a:r>
            <a:endParaRPr lang="en-US" sz="1450" dirty="0"/>
          </a:p>
        </p:txBody>
      </p:sp>
      <p:sp>
        <p:nvSpPr>
          <p:cNvPr id="23" name="Text 13"/>
          <p:cNvSpPr/>
          <p:nvPr/>
        </p:nvSpPr>
        <p:spPr>
          <a:xfrm>
            <a:off x="645081" y="7135773"/>
            <a:ext cx="13340239" cy="589598"/>
          </a:xfrm>
          <a:prstGeom prst="rect">
            <a:avLst/>
          </a:prstGeom>
          <a:noFill/>
          <a:ln/>
        </p:spPr>
        <p:txBody>
          <a:bodyPr wrap="squar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Методика створення мереж 2-го розряду дещо спрощена порівняно з мережами 1-го розряду, що дозволяє знизити трудомісткість робіт при збереженні необхідної точності результатів.</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42913" y="348020"/>
            <a:ext cx="8369856" cy="395407"/>
          </a:xfrm>
          <a:prstGeom prst="rect">
            <a:avLst/>
          </a:prstGeom>
          <a:noFill/>
          <a:ln/>
        </p:spPr>
        <p:txBody>
          <a:bodyPr wrap="none" lIns="0" tIns="0" rIns="0" bIns="0" rtlCol="0" anchor="t"/>
          <a:lstStyle/>
          <a:p>
            <a:pPr marL="0" indent="0" algn="l">
              <a:lnSpc>
                <a:spcPts val="3100"/>
              </a:lnSpc>
              <a:buNone/>
            </a:pPr>
            <a:r>
              <a:rPr lang="en-US" sz="2450" dirty="0">
                <a:solidFill>
                  <a:srgbClr val="505468"/>
                </a:solidFill>
                <a:latin typeface="Instrument Sans Semi Bold" pitchFamily="34" charset="0"/>
                <a:ea typeface="Instrument Sans Semi Bold" pitchFamily="34" charset="-122"/>
                <a:cs typeface="Instrument Sans Semi Bold" pitchFamily="34" charset="-120"/>
              </a:rPr>
              <a:t>Полігонометрія в опорних маркшейдерських мережах</a:t>
            </a:r>
            <a:endParaRPr lang="en-US" sz="2450" dirty="0"/>
          </a:p>
        </p:txBody>
      </p:sp>
      <p:pic>
        <p:nvPicPr>
          <p:cNvPr id="3" name="Image 0" descr="preencoded.png"/>
          <p:cNvPicPr>
            <a:picLocks noChangeAspect="1"/>
          </p:cNvPicPr>
          <p:nvPr/>
        </p:nvPicPr>
        <p:blipFill>
          <a:blip r:embed="rId3"/>
          <a:stretch>
            <a:fillRect/>
          </a:stretch>
        </p:blipFill>
        <p:spPr>
          <a:xfrm>
            <a:off x="442913" y="996434"/>
            <a:ext cx="13744575" cy="7317224"/>
          </a:xfrm>
          <a:prstGeom prst="rect">
            <a:avLst/>
          </a:prstGeom>
        </p:spPr>
      </p:pic>
      <p:sp>
        <p:nvSpPr>
          <p:cNvPr id="4" name="Shape 1"/>
          <p:cNvSpPr/>
          <p:nvPr/>
        </p:nvSpPr>
        <p:spPr>
          <a:xfrm>
            <a:off x="5305306" y="8313658"/>
            <a:ext cx="126444" cy="126444"/>
          </a:xfrm>
          <a:prstGeom prst="roundRect">
            <a:avLst>
              <a:gd name="adj" fmla="val 14463"/>
            </a:avLst>
          </a:prstGeom>
          <a:solidFill>
            <a:srgbClr val="21232B"/>
          </a:solidFill>
          <a:ln/>
        </p:spPr>
        <p:txBody>
          <a:bodyPr/>
          <a:lstStyle/>
          <a:p>
            <a:endParaRPr lang="uk-UA"/>
          </a:p>
        </p:txBody>
      </p:sp>
      <p:sp>
        <p:nvSpPr>
          <p:cNvPr id="5" name="Text 2"/>
          <p:cNvSpPr/>
          <p:nvPr/>
        </p:nvSpPr>
        <p:spPr>
          <a:xfrm>
            <a:off x="5492710" y="8313658"/>
            <a:ext cx="1746290" cy="126444"/>
          </a:xfrm>
          <a:prstGeom prst="rect">
            <a:avLst/>
          </a:prstGeom>
          <a:noFill/>
          <a:ln/>
        </p:spPr>
        <p:txBody>
          <a:bodyPr wrap="none" lIns="0" tIns="0" rIns="0" bIns="0" rtlCol="0" anchor="t"/>
          <a:lstStyle/>
          <a:p>
            <a:pPr marL="0" indent="0" algn="l">
              <a:lnSpc>
                <a:spcPts val="950"/>
              </a:lnSpc>
              <a:buNone/>
            </a:pPr>
            <a:r>
              <a:rPr lang="en-US" sz="950" dirty="0">
                <a:solidFill>
                  <a:srgbClr val="5B5F71"/>
                </a:solidFill>
                <a:latin typeface="Instrument Sans Medium" pitchFamily="34" charset="0"/>
                <a:ea typeface="Instrument Sans Medium" pitchFamily="34" charset="-122"/>
                <a:cs typeface="Instrument Sans Medium" pitchFamily="34" charset="-120"/>
              </a:rPr>
              <a:t>Полігонометрія 1-го розряду</a:t>
            </a:r>
            <a:endParaRPr lang="en-US" sz="950" dirty="0"/>
          </a:p>
        </p:txBody>
      </p:sp>
      <p:sp>
        <p:nvSpPr>
          <p:cNvPr id="6" name="Shape 3"/>
          <p:cNvSpPr/>
          <p:nvPr/>
        </p:nvSpPr>
        <p:spPr>
          <a:xfrm>
            <a:off x="7391400" y="8313658"/>
            <a:ext cx="126444" cy="126444"/>
          </a:xfrm>
          <a:prstGeom prst="roundRect">
            <a:avLst>
              <a:gd name="adj" fmla="val 14463"/>
            </a:avLst>
          </a:prstGeom>
          <a:solidFill>
            <a:srgbClr val="52566B"/>
          </a:solidFill>
          <a:ln/>
        </p:spPr>
        <p:txBody>
          <a:bodyPr/>
          <a:lstStyle/>
          <a:p>
            <a:endParaRPr lang="uk-UA"/>
          </a:p>
        </p:txBody>
      </p:sp>
      <p:sp>
        <p:nvSpPr>
          <p:cNvPr id="7" name="Text 4"/>
          <p:cNvSpPr/>
          <p:nvPr/>
        </p:nvSpPr>
        <p:spPr>
          <a:xfrm>
            <a:off x="7578804" y="8313658"/>
            <a:ext cx="1764268" cy="126444"/>
          </a:xfrm>
          <a:prstGeom prst="rect">
            <a:avLst/>
          </a:prstGeom>
          <a:noFill/>
          <a:ln/>
        </p:spPr>
        <p:txBody>
          <a:bodyPr wrap="none" lIns="0" tIns="0" rIns="0" bIns="0" rtlCol="0" anchor="t"/>
          <a:lstStyle/>
          <a:p>
            <a:pPr marL="0" indent="0" algn="l">
              <a:lnSpc>
                <a:spcPts val="950"/>
              </a:lnSpc>
              <a:buNone/>
            </a:pPr>
            <a:r>
              <a:rPr lang="en-US" sz="950" dirty="0">
                <a:solidFill>
                  <a:srgbClr val="5B5F71"/>
                </a:solidFill>
                <a:latin typeface="Instrument Sans Medium" pitchFamily="34" charset="0"/>
                <a:ea typeface="Instrument Sans Medium" pitchFamily="34" charset="-122"/>
                <a:cs typeface="Instrument Sans Medium" pitchFamily="34" charset="-120"/>
              </a:rPr>
              <a:t>Полігонометрія 2-го розряду</a:t>
            </a:r>
            <a:endParaRPr lang="en-US" sz="950" dirty="0"/>
          </a:p>
        </p:txBody>
      </p:sp>
      <p:sp>
        <p:nvSpPr>
          <p:cNvPr id="8" name="Text 5"/>
          <p:cNvSpPr/>
          <p:nvPr/>
        </p:nvSpPr>
        <p:spPr>
          <a:xfrm>
            <a:off x="442913" y="8835628"/>
            <a:ext cx="13744575" cy="404813"/>
          </a:xfrm>
          <a:prstGeom prst="rect">
            <a:avLst/>
          </a:prstGeom>
          <a:noFill/>
          <a:ln/>
        </p:spPr>
        <p:txBody>
          <a:bodyPr wrap="square" lIns="0" tIns="0" rIns="0" bIns="0" rtlCol="0" anchor="t"/>
          <a:lstStyle/>
          <a:p>
            <a:pPr marL="0" indent="0" algn="l">
              <a:lnSpc>
                <a:spcPts val="1550"/>
              </a:lnSpc>
              <a:buNone/>
            </a:pPr>
            <a:r>
              <a:rPr lang="en-US" sz="950" dirty="0">
                <a:solidFill>
                  <a:srgbClr val="5B5F71"/>
                </a:solidFill>
                <a:latin typeface="Instrument Sans Medium" pitchFamily="34" charset="0"/>
                <a:ea typeface="Instrument Sans Medium" pitchFamily="34" charset="-122"/>
                <a:cs typeface="Instrument Sans Medium" pitchFamily="34" charset="-120"/>
              </a:rPr>
              <a:t>Полігонометрія є одним з основних методів створення опорних маркшейдерських мереж на відкритих гірничих роботах. Вона застосовується в умовах складного рельєфу, де тріангуляція неефективна або неможлива. Полігонометричні ходи прокладаються між пунктами державної геодезичної мережі або між пунктами маркшейдерських мереж вищого порядку.</a:t>
            </a:r>
            <a:endParaRPr lang="en-US" sz="950" dirty="0"/>
          </a:p>
        </p:txBody>
      </p:sp>
      <p:sp>
        <p:nvSpPr>
          <p:cNvPr id="9" name="Text 6"/>
          <p:cNvSpPr/>
          <p:nvPr/>
        </p:nvSpPr>
        <p:spPr>
          <a:xfrm>
            <a:off x="442913" y="9382720"/>
            <a:ext cx="13744575" cy="404813"/>
          </a:xfrm>
          <a:prstGeom prst="rect">
            <a:avLst/>
          </a:prstGeom>
          <a:noFill/>
          <a:ln/>
        </p:spPr>
        <p:txBody>
          <a:bodyPr wrap="square" lIns="0" tIns="0" rIns="0" bIns="0" rtlCol="0" anchor="t"/>
          <a:lstStyle/>
          <a:p>
            <a:pPr marL="0" indent="0" algn="l">
              <a:lnSpc>
                <a:spcPts val="1550"/>
              </a:lnSpc>
              <a:buNone/>
            </a:pPr>
            <a:r>
              <a:rPr lang="en-US" sz="950" dirty="0">
                <a:solidFill>
                  <a:srgbClr val="5B5F71"/>
                </a:solidFill>
                <a:latin typeface="Instrument Sans Medium" pitchFamily="34" charset="0"/>
                <a:ea typeface="Instrument Sans Medium" pitchFamily="34" charset="-122"/>
                <a:cs typeface="Instrument Sans Medium" pitchFamily="34" charset="-120"/>
              </a:rPr>
              <a:t>Технічні характеристики полігонометрії залежать від її розряду і визначають точність вимірювань, що проводяться. Полігонометрія 1-го розряду забезпечує вищу точність, але вимагає більш трудомістких вимірювань і розрахунків.</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53879" y="670441"/>
            <a:ext cx="9697998" cy="494467"/>
          </a:xfrm>
          <a:prstGeom prst="rect">
            <a:avLst/>
          </a:prstGeom>
          <a:noFill/>
          <a:ln/>
        </p:spPr>
        <p:txBody>
          <a:bodyPr wrap="none" lIns="0" tIns="0" rIns="0" bIns="0" rtlCol="0" anchor="t"/>
          <a:lstStyle/>
          <a:p>
            <a:pPr marL="0" indent="0" algn="l">
              <a:lnSpc>
                <a:spcPts val="3850"/>
              </a:lnSpc>
              <a:buNone/>
            </a:pPr>
            <a:r>
              <a:rPr lang="en-US" sz="3100" dirty="0">
                <a:solidFill>
                  <a:srgbClr val="505468"/>
                </a:solidFill>
                <a:latin typeface="Instrument Sans Semi Bold" pitchFamily="34" charset="0"/>
                <a:ea typeface="Instrument Sans Semi Bold" pitchFamily="34" charset="-122"/>
                <a:cs typeface="Instrument Sans Semi Bold" pitchFamily="34" charset="-120"/>
              </a:rPr>
              <a:t>Методика проведення полігонометрії 1-го розряду</a:t>
            </a:r>
            <a:endParaRPr lang="en-US" sz="3100" dirty="0"/>
          </a:p>
        </p:txBody>
      </p:sp>
      <p:pic>
        <p:nvPicPr>
          <p:cNvPr id="3" name="Image 0" descr="preencoded.png"/>
          <p:cNvPicPr>
            <a:picLocks noChangeAspect="1"/>
          </p:cNvPicPr>
          <p:nvPr/>
        </p:nvPicPr>
        <p:blipFill>
          <a:blip r:embed="rId3"/>
          <a:stretch>
            <a:fillRect/>
          </a:stretch>
        </p:blipFill>
        <p:spPr>
          <a:xfrm>
            <a:off x="553879" y="1481376"/>
            <a:ext cx="791170" cy="1164788"/>
          </a:xfrm>
          <a:prstGeom prst="rect">
            <a:avLst/>
          </a:prstGeom>
        </p:spPr>
      </p:pic>
      <p:sp>
        <p:nvSpPr>
          <p:cNvPr id="4" name="Text 1"/>
          <p:cNvSpPr/>
          <p:nvPr/>
        </p:nvSpPr>
        <p:spPr>
          <a:xfrm>
            <a:off x="1582341" y="1639610"/>
            <a:ext cx="1978104" cy="247174"/>
          </a:xfrm>
          <a:prstGeom prst="rect">
            <a:avLst/>
          </a:prstGeom>
          <a:noFill/>
          <a:ln/>
        </p:spPr>
        <p:txBody>
          <a:bodyPr wrap="none" lIns="0" tIns="0" rIns="0" bIns="0" rtlCol="0" anchor="t"/>
          <a:lstStyle/>
          <a:p>
            <a:pPr marL="0" indent="0" algn="l">
              <a:lnSpc>
                <a:spcPts val="1900"/>
              </a:lnSpc>
              <a:buNone/>
            </a:pPr>
            <a:r>
              <a:rPr lang="en-US" sz="1550" dirty="0">
                <a:solidFill>
                  <a:srgbClr val="5B5F71"/>
                </a:solidFill>
                <a:latin typeface="Instrument Sans Semi Bold" pitchFamily="34" charset="0"/>
                <a:ea typeface="Instrument Sans Semi Bold" pitchFamily="34" charset="-122"/>
                <a:cs typeface="Instrument Sans Semi Bold" pitchFamily="34" charset="-120"/>
              </a:rPr>
              <a:t>Проектування ходів</a:t>
            </a:r>
            <a:endParaRPr lang="en-US" sz="1550" dirty="0"/>
          </a:p>
        </p:txBody>
      </p:sp>
      <p:sp>
        <p:nvSpPr>
          <p:cNvPr id="5" name="Text 2"/>
          <p:cNvSpPr/>
          <p:nvPr/>
        </p:nvSpPr>
        <p:spPr>
          <a:xfrm>
            <a:off x="1582341" y="1981676"/>
            <a:ext cx="12494181" cy="506254"/>
          </a:xfrm>
          <a:prstGeom prst="rect">
            <a:avLst/>
          </a:prstGeom>
          <a:noFill/>
          <a:ln/>
        </p:spPr>
        <p:txBody>
          <a:bodyPr wrap="square" lIns="0" tIns="0" rIns="0" bIns="0" rtlCol="0" anchor="t"/>
          <a:lstStyle/>
          <a:p>
            <a:pPr marL="0" indent="0" algn="l">
              <a:lnSpc>
                <a:spcPts val="1950"/>
              </a:lnSpc>
              <a:buNone/>
            </a:pPr>
            <a:r>
              <a:rPr lang="en-US" sz="1200" dirty="0">
                <a:solidFill>
                  <a:srgbClr val="5B5F71"/>
                </a:solidFill>
                <a:latin typeface="Instrument Sans Medium" pitchFamily="34" charset="0"/>
                <a:ea typeface="Instrument Sans Medium" pitchFamily="34" charset="-122"/>
                <a:cs typeface="Instrument Sans Medium" pitchFamily="34" charset="-120"/>
              </a:rPr>
              <a:t>Розробка схеми розташування полігонометричних ходів з урахуванням рельєфу та планування гірничих робіт. Оптимальна форма ходу – витягнутий прямолінійний.</a:t>
            </a:r>
            <a:endParaRPr lang="en-US" sz="1200" dirty="0"/>
          </a:p>
        </p:txBody>
      </p:sp>
      <p:pic>
        <p:nvPicPr>
          <p:cNvPr id="6" name="Image 1" descr="preencoded.png"/>
          <p:cNvPicPr>
            <a:picLocks noChangeAspect="1"/>
          </p:cNvPicPr>
          <p:nvPr/>
        </p:nvPicPr>
        <p:blipFill>
          <a:blip r:embed="rId4"/>
          <a:stretch>
            <a:fillRect/>
          </a:stretch>
        </p:blipFill>
        <p:spPr>
          <a:xfrm>
            <a:off x="553879" y="2646164"/>
            <a:ext cx="791170" cy="1164788"/>
          </a:xfrm>
          <a:prstGeom prst="rect">
            <a:avLst/>
          </a:prstGeom>
        </p:spPr>
      </p:pic>
      <p:sp>
        <p:nvSpPr>
          <p:cNvPr id="7" name="Text 3"/>
          <p:cNvSpPr/>
          <p:nvPr/>
        </p:nvSpPr>
        <p:spPr>
          <a:xfrm>
            <a:off x="1582341" y="2804398"/>
            <a:ext cx="1978104" cy="247174"/>
          </a:xfrm>
          <a:prstGeom prst="rect">
            <a:avLst/>
          </a:prstGeom>
          <a:noFill/>
          <a:ln/>
        </p:spPr>
        <p:txBody>
          <a:bodyPr wrap="none" lIns="0" tIns="0" rIns="0" bIns="0" rtlCol="0" anchor="t"/>
          <a:lstStyle/>
          <a:p>
            <a:pPr marL="0" indent="0" algn="l">
              <a:lnSpc>
                <a:spcPts val="1900"/>
              </a:lnSpc>
              <a:buNone/>
            </a:pPr>
            <a:r>
              <a:rPr lang="en-US" sz="1550" dirty="0">
                <a:solidFill>
                  <a:srgbClr val="5B5F71"/>
                </a:solidFill>
                <a:latin typeface="Instrument Sans Semi Bold" pitchFamily="34" charset="0"/>
                <a:ea typeface="Instrument Sans Semi Bold" pitchFamily="34" charset="-122"/>
                <a:cs typeface="Instrument Sans Semi Bold" pitchFamily="34" charset="-120"/>
              </a:rPr>
              <a:t>Закріплення пунктів</a:t>
            </a:r>
            <a:endParaRPr lang="en-US" sz="1550" dirty="0"/>
          </a:p>
        </p:txBody>
      </p:sp>
      <p:sp>
        <p:nvSpPr>
          <p:cNvPr id="8" name="Text 4"/>
          <p:cNvSpPr/>
          <p:nvPr/>
        </p:nvSpPr>
        <p:spPr>
          <a:xfrm>
            <a:off x="1582341" y="3146465"/>
            <a:ext cx="12494181" cy="506254"/>
          </a:xfrm>
          <a:prstGeom prst="rect">
            <a:avLst/>
          </a:prstGeom>
          <a:noFill/>
          <a:ln/>
        </p:spPr>
        <p:txBody>
          <a:bodyPr wrap="square" lIns="0" tIns="0" rIns="0" bIns="0" rtlCol="0" anchor="t"/>
          <a:lstStyle/>
          <a:p>
            <a:pPr marL="0" indent="0" algn="l">
              <a:lnSpc>
                <a:spcPts val="1950"/>
              </a:lnSpc>
              <a:buNone/>
            </a:pPr>
            <a:r>
              <a:rPr lang="en-US" sz="1200" dirty="0">
                <a:solidFill>
                  <a:srgbClr val="5B5F71"/>
                </a:solidFill>
                <a:latin typeface="Instrument Sans Medium" pitchFamily="34" charset="0"/>
                <a:ea typeface="Instrument Sans Medium" pitchFamily="34" charset="-122"/>
                <a:cs typeface="Instrument Sans Medium" pitchFamily="34" charset="-120"/>
              </a:rPr>
              <a:t>Встановлення постійних маркшейдерських знаків (центрів) відповідно до вимог інструкцій. Пункти повинні забезпечувати довготривалу збереженість та стабільність положення.</a:t>
            </a:r>
            <a:endParaRPr lang="en-US" sz="1200" dirty="0"/>
          </a:p>
        </p:txBody>
      </p:sp>
      <p:pic>
        <p:nvPicPr>
          <p:cNvPr id="9" name="Image 2" descr="preencoded.png"/>
          <p:cNvPicPr>
            <a:picLocks noChangeAspect="1"/>
          </p:cNvPicPr>
          <p:nvPr/>
        </p:nvPicPr>
        <p:blipFill>
          <a:blip r:embed="rId5"/>
          <a:stretch>
            <a:fillRect/>
          </a:stretch>
        </p:blipFill>
        <p:spPr>
          <a:xfrm>
            <a:off x="553879" y="3810953"/>
            <a:ext cx="791170" cy="1164788"/>
          </a:xfrm>
          <a:prstGeom prst="rect">
            <a:avLst/>
          </a:prstGeom>
        </p:spPr>
      </p:pic>
      <p:sp>
        <p:nvSpPr>
          <p:cNvPr id="10" name="Text 5"/>
          <p:cNvSpPr/>
          <p:nvPr/>
        </p:nvSpPr>
        <p:spPr>
          <a:xfrm>
            <a:off x="1582341" y="3969187"/>
            <a:ext cx="2005489" cy="247174"/>
          </a:xfrm>
          <a:prstGeom prst="rect">
            <a:avLst/>
          </a:prstGeom>
          <a:noFill/>
          <a:ln/>
        </p:spPr>
        <p:txBody>
          <a:bodyPr wrap="none" lIns="0" tIns="0" rIns="0" bIns="0" rtlCol="0" anchor="t"/>
          <a:lstStyle/>
          <a:p>
            <a:pPr marL="0" indent="0" algn="l">
              <a:lnSpc>
                <a:spcPts val="1900"/>
              </a:lnSpc>
              <a:buNone/>
            </a:pPr>
            <a:r>
              <a:rPr lang="en-US" sz="1550" dirty="0">
                <a:solidFill>
                  <a:srgbClr val="5B5F71"/>
                </a:solidFill>
                <a:latin typeface="Instrument Sans Semi Bold" pitchFamily="34" charset="0"/>
                <a:ea typeface="Instrument Sans Semi Bold" pitchFamily="34" charset="-122"/>
                <a:cs typeface="Instrument Sans Semi Bold" pitchFamily="34" charset="-120"/>
              </a:rPr>
              <a:t>Лінійні вимірювання</a:t>
            </a:r>
            <a:endParaRPr lang="en-US" sz="1550" dirty="0"/>
          </a:p>
        </p:txBody>
      </p:sp>
      <p:sp>
        <p:nvSpPr>
          <p:cNvPr id="11" name="Text 6"/>
          <p:cNvSpPr/>
          <p:nvPr/>
        </p:nvSpPr>
        <p:spPr>
          <a:xfrm>
            <a:off x="1582341" y="4311253"/>
            <a:ext cx="12494181" cy="506254"/>
          </a:xfrm>
          <a:prstGeom prst="rect">
            <a:avLst/>
          </a:prstGeom>
          <a:noFill/>
          <a:ln/>
        </p:spPr>
        <p:txBody>
          <a:bodyPr wrap="square" lIns="0" tIns="0" rIns="0" bIns="0" rtlCol="0" anchor="t"/>
          <a:lstStyle/>
          <a:p>
            <a:pPr marL="0" indent="0" algn="l">
              <a:lnSpc>
                <a:spcPts val="1950"/>
              </a:lnSpc>
              <a:buNone/>
            </a:pPr>
            <a:r>
              <a:rPr lang="en-US" sz="1200" dirty="0">
                <a:solidFill>
                  <a:srgbClr val="5B5F71"/>
                </a:solidFill>
                <a:latin typeface="Instrument Sans Medium" pitchFamily="34" charset="0"/>
                <a:ea typeface="Instrument Sans Medium" pitchFamily="34" charset="-122"/>
                <a:cs typeface="Instrument Sans Medium" pitchFamily="34" charset="-120"/>
              </a:rPr>
              <a:t>Визначення довжин сторін електронними тахеометрами або світловіддалемірами з відносною похибкою не більше 1:10000. Необхідне введення поправок за метеоумови та приведення до горизонту.</a:t>
            </a:r>
            <a:endParaRPr lang="en-US" sz="1200" dirty="0"/>
          </a:p>
        </p:txBody>
      </p:sp>
      <p:pic>
        <p:nvPicPr>
          <p:cNvPr id="12" name="Image 3" descr="preencoded.png"/>
          <p:cNvPicPr>
            <a:picLocks noChangeAspect="1"/>
          </p:cNvPicPr>
          <p:nvPr/>
        </p:nvPicPr>
        <p:blipFill>
          <a:blip r:embed="rId6"/>
          <a:stretch>
            <a:fillRect/>
          </a:stretch>
        </p:blipFill>
        <p:spPr>
          <a:xfrm>
            <a:off x="553879" y="4975741"/>
            <a:ext cx="791170" cy="949523"/>
          </a:xfrm>
          <a:prstGeom prst="rect">
            <a:avLst/>
          </a:prstGeom>
        </p:spPr>
      </p:pic>
      <p:sp>
        <p:nvSpPr>
          <p:cNvPr id="13" name="Text 7"/>
          <p:cNvSpPr/>
          <p:nvPr/>
        </p:nvSpPr>
        <p:spPr>
          <a:xfrm>
            <a:off x="1582341" y="5133975"/>
            <a:ext cx="1978104" cy="247174"/>
          </a:xfrm>
          <a:prstGeom prst="rect">
            <a:avLst/>
          </a:prstGeom>
          <a:noFill/>
          <a:ln/>
        </p:spPr>
        <p:txBody>
          <a:bodyPr wrap="none" lIns="0" tIns="0" rIns="0" bIns="0" rtlCol="0" anchor="t"/>
          <a:lstStyle/>
          <a:p>
            <a:pPr marL="0" indent="0" algn="l">
              <a:lnSpc>
                <a:spcPts val="1900"/>
              </a:lnSpc>
              <a:buNone/>
            </a:pPr>
            <a:r>
              <a:rPr lang="en-US" sz="1550" dirty="0">
                <a:solidFill>
                  <a:srgbClr val="5B5F71"/>
                </a:solidFill>
                <a:latin typeface="Instrument Sans Semi Bold" pitchFamily="34" charset="0"/>
                <a:ea typeface="Instrument Sans Semi Bold" pitchFamily="34" charset="-122"/>
                <a:cs typeface="Instrument Sans Semi Bold" pitchFamily="34" charset="-120"/>
              </a:rPr>
              <a:t>Кутові вимірювання</a:t>
            </a:r>
            <a:endParaRPr lang="en-US" sz="1550" dirty="0"/>
          </a:p>
        </p:txBody>
      </p:sp>
      <p:sp>
        <p:nvSpPr>
          <p:cNvPr id="14" name="Text 8"/>
          <p:cNvSpPr/>
          <p:nvPr/>
        </p:nvSpPr>
        <p:spPr>
          <a:xfrm>
            <a:off x="1582341" y="5476042"/>
            <a:ext cx="12494181" cy="253127"/>
          </a:xfrm>
          <a:prstGeom prst="rect">
            <a:avLst/>
          </a:prstGeom>
          <a:noFill/>
          <a:ln/>
        </p:spPr>
        <p:txBody>
          <a:bodyPr wrap="none" lIns="0" tIns="0" rIns="0" bIns="0" rtlCol="0" anchor="t"/>
          <a:lstStyle/>
          <a:p>
            <a:pPr marL="0" indent="0" algn="l">
              <a:lnSpc>
                <a:spcPts val="1950"/>
              </a:lnSpc>
              <a:buNone/>
            </a:pPr>
            <a:r>
              <a:rPr lang="en-US" sz="1200" dirty="0">
                <a:solidFill>
                  <a:srgbClr val="5B5F71"/>
                </a:solidFill>
                <a:latin typeface="Instrument Sans Medium" pitchFamily="34" charset="0"/>
                <a:ea typeface="Instrument Sans Medium" pitchFamily="34" charset="-122"/>
                <a:cs typeface="Instrument Sans Medium" pitchFamily="34" charset="-120"/>
              </a:rPr>
              <a:t>Вимірювання горизонтальних кутів теодолітами з точністю не нижче 5" трьома повними прийомами. Розбіжності між прийомами не повинні перевищувати 10".</a:t>
            </a:r>
            <a:endParaRPr lang="en-US" sz="1200" dirty="0"/>
          </a:p>
        </p:txBody>
      </p:sp>
      <p:pic>
        <p:nvPicPr>
          <p:cNvPr id="15" name="Image 4" descr="preencoded.png"/>
          <p:cNvPicPr>
            <a:picLocks noChangeAspect="1"/>
          </p:cNvPicPr>
          <p:nvPr/>
        </p:nvPicPr>
        <p:blipFill>
          <a:blip r:embed="rId7"/>
          <a:stretch>
            <a:fillRect/>
          </a:stretch>
        </p:blipFill>
        <p:spPr>
          <a:xfrm>
            <a:off x="553879" y="5925264"/>
            <a:ext cx="791170" cy="949523"/>
          </a:xfrm>
          <a:prstGeom prst="rect">
            <a:avLst/>
          </a:prstGeom>
        </p:spPr>
      </p:pic>
      <p:sp>
        <p:nvSpPr>
          <p:cNvPr id="16" name="Text 9"/>
          <p:cNvSpPr/>
          <p:nvPr/>
        </p:nvSpPr>
        <p:spPr>
          <a:xfrm>
            <a:off x="1582341" y="6083498"/>
            <a:ext cx="1995368" cy="247174"/>
          </a:xfrm>
          <a:prstGeom prst="rect">
            <a:avLst/>
          </a:prstGeom>
          <a:noFill/>
          <a:ln/>
        </p:spPr>
        <p:txBody>
          <a:bodyPr wrap="none" lIns="0" tIns="0" rIns="0" bIns="0" rtlCol="0" anchor="t"/>
          <a:lstStyle/>
          <a:p>
            <a:pPr marL="0" indent="0" algn="l">
              <a:lnSpc>
                <a:spcPts val="1900"/>
              </a:lnSpc>
              <a:buNone/>
            </a:pPr>
            <a:r>
              <a:rPr lang="en-US" sz="1550" dirty="0">
                <a:solidFill>
                  <a:srgbClr val="5B5F71"/>
                </a:solidFill>
                <a:latin typeface="Instrument Sans Semi Bold" pitchFamily="34" charset="0"/>
                <a:ea typeface="Instrument Sans Semi Bold" pitchFamily="34" charset="-122"/>
                <a:cs typeface="Instrument Sans Semi Bold" pitchFamily="34" charset="-120"/>
              </a:rPr>
              <a:t>Обробка результатів</a:t>
            </a:r>
            <a:endParaRPr lang="en-US" sz="1550" dirty="0"/>
          </a:p>
        </p:txBody>
      </p:sp>
      <p:sp>
        <p:nvSpPr>
          <p:cNvPr id="17" name="Text 10"/>
          <p:cNvSpPr/>
          <p:nvPr/>
        </p:nvSpPr>
        <p:spPr>
          <a:xfrm>
            <a:off x="1582341" y="6425565"/>
            <a:ext cx="12494181" cy="253127"/>
          </a:xfrm>
          <a:prstGeom prst="rect">
            <a:avLst/>
          </a:prstGeom>
          <a:noFill/>
          <a:ln/>
        </p:spPr>
        <p:txBody>
          <a:bodyPr wrap="none" lIns="0" tIns="0" rIns="0" bIns="0" rtlCol="0" anchor="t"/>
          <a:lstStyle/>
          <a:p>
            <a:pPr marL="0" indent="0" algn="l">
              <a:lnSpc>
                <a:spcPts val="1950"/>
              </a:lnSpc>
              <a:buNone/>
            </a:pPr>
            <a:r>
              <a:rPr lang="en-US" sz="1200" dirty="0">
                <a:solidFill>
                  <a:srgbClr val="5B5F71"/>
                </a:solidFill>
                <a:latin typeface="Instrument Sans Medium" pitchFamily="34" charset="0"/>
                <a:ea typeface="Instrument Sans Medium" pitchFamily="34" charset="-122"/>
                <a:cs typeface="Instrument Sans Medium" pitchFamily="34" charset="-120"/>
              </a:rPr>
              <a:t>Виконання зрівнювання ходів методом найменших квадратів. Обчислення координат пунктів та оцінка точності результатів.</a:t>
            </a:r>
            <a:endParaRPr lang="en-US" sz="1200" dirty="0"/>
          </a:p>
        </p:txBody>
      </p:sp>
      <p:sp>
        <p:nvSpPr>
          <p:cNvPr id="18" name="Text 11"/>
          <p:cNvSpPr/>
          <p:nvPr/>
        </p:nvSpPr>
        <p:spPr>
          <a:xfrm>
            <a:off x="553879" y="7052786"/>
            <a:ext cx="13522643" cy="506254"/>
          </a:xfrm>
          <a:prstGeom prst="rect">
            <a:avLst/>
          </a:prstGeom>
          <a:noFill/>
          <a:ln/>
        </p:spPr>
        <p:txBody>
          <a:bodyPr wrap="square" lIns="0" tIns="0" rIns="0" bIns="0" rtlCol="0" anchor="t"/>
          <a:lstStyle/>
          <a:p>
            <a:pPr marL="0" indent="0" algn="l">
              <a:lnSpc>
                <a:spcPts val="1950"/>
              </a:lnSpc>
              <a:buNone/>
            </a:pPr>
            <a:r>
              <a:rPr lang="en-US" sz="1200" dirty="0">
                <a:solidFill>
                  <a:srgbClr val="5B5F71"/>
                </a:solidFill>
                <a:latin typeface="Instrument Sans Medium" pitchFamily="34" charset="0"/>
                <a:ea typeface="Instrument Sans Medium" pitchFamily="34" charset="-122"/>
                <a:cs typeface="Instrument Sans Medium" pitchFamily="34" charset="-120"/>
              </a:rPr>
              <a:t>Полігонометрія 1-го розряду вимагає суворого дотримання методики проведення робіт для забезпечення необхідної точності. Всі вимірювання проводяться з ретельним контролем та повинні відповідати технічним вимогам. Після обробки результатів обов'язково проводиться оцінка точності отриманих координат пунктів.</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9620" y="606266"/>
            <a:ext cx="10865763" cy="687110"/>
          </a:xfrm>
          <a:prstGeom prst="rect">
            <a:avLst/>
          </a:prstGeom>
          <a:noFill/>
          <a:ln/>
        </p:spPr>
        <p:txBody>
          <a:bodyPr wrap="none" lIns="0" tIns="0" rIns="0" bIns="0" rtlCol="0" anchor="t"/>
          <a:lstStyle/>
          <a:p>
            <a:pPr marL="0" indent="0" algn="l">
              <a:lnSpc>
                <a:spcPts val="5400"/>
              </a:lnSpc>
              <a:buNone/>
            </a:pPr>
            <a:r>
              <a:rPr lang="en-US" sz="4300" dirty="0">
                <a:solidFill>
                  <a:srgbClr val="505468"/>
                </a:solidFill>
                <a:latin typeface="Instrument Sans Semi Bold" pitchFamily="34" charset="0"/>
                <a:ea typeface="Instrument Sans Semi Bold" pitchFamily="34" charset="-122"/>
                <a:cs typeface="Instrument Sans Semi Bold" pitchFamily="34" charset="-120"/>
              </a:rPr>
              <a:t>Особливості полігонометрії 2-го розряду</a:t>
            </a:r>
            <a:endParaRPr lang="en-US" sz="4300" dirty="0"/>
          </a:p>
        </p:txBody>
      </p:sp>
      <p:sp>
        <p:nvSpPr>
          <p:cNvPr id="3" name="Text 1"/>
          <p:cNvSpPr/>
          <p:nvPr/>
        </p:nvSpPr>
        <p:spPr>
          <a:xfrm>
            <a:off x="769620" y="1842968"/>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505468"/>
                </a:solidFill>
                <a:latin typeface="Instrument Sans Semi Bold" pitchFamily="34" charset="0"/>
                <a:ea typeface="Instrument Sans Semi Bold" pitchFamily="34" charset="-122"/>
                <a:cs typeface="Instrument Sans Semi Bold" pitchFamily="34" charset="-120"/>
              </a:rPr>
              <a:t>Технічні вимоги</a:t>
            </a:r>
            <a:endParaRPr lang="en-US" sz="2150" dirty="0"/>
          </a:p>
        </p:txBody>
      </p:sp>
      <p:sp>
        <p:nvSpPr>
          <p:cNvPr id="4" name="Text 2"/>
          <p:cNvSpPr/>
          <p:nvPr/>
        </p:nvSpPr>
        <p:spPr>
          <a:xfrm>
            <a:off x="769620" y="2406372"/>
            <a:ext cx="6277332" cy="1759148"/>
          </a:xfrm>
          <a:prstGeom prst="rect">
            <a:avLst/>
          </a:prstGeom>
          <a:noFill/>
          <a:ln/>
        </p:spPr>
        <p:txBody>
          <a:bodyPr wrap="square" lIns="0" tIns="0" rIns="0" bIns="0" rtlCol="0" anchor="t"/>
          <a:lstStyle/>
          <a:p>
            <a:pPr marL="0" indent="0" algn="l">
              <a:lnSpc>
                <a:spcPts val="2750"/>
              </a:lnSpc>
              <a:buNone/>
            </a:pPr>
            <a:r>
              <a:rPr lang="en-US" sz="1700" dirty="0">
                <a:solidFill>
                  <a:srgbClr val="5B5F71"/>
                </a:solidFill>
                <a:latin typeface="Instrument Sans Medium" pitchFamily="34" charset="0"/>
                <a:ea typeface="Instrument Sans Medium" pitchFamily="34" charset="-122"/>
                <a:cs typeface="Instrument Sans Medium" pitchFamily="34" charset="-120"/>
              </a:rPr>
              <a:t>Полігонометрія 2-го розряду характеризується менш суворими вимогами до точності порівняно з 1-м розрядом. Довжина ходу обмежується 6 км, а середня довжина сторони становить 150-300 м. Відносна похибка ходу не повинна перевищувати 1:5000.</a:t>
            </a:r>
            <a:endParaRPr lang="en-US" sz="1700" dirty="0"/>
          </a:p>
        </p:txBody>
      </p:sp>
      <p:sp>
        <p:nvSpPr>
          <p:cNvPr id="5" name="Text 3"/>
          <p:cNvSpPr/>
          <p:nvPr/>
        </p:nvSpPr>
        <p:spPr>
          <a:xfrm>
            <a:off x="769620" y="4363403"/>
            <a:ext cx="6277332" cy="1407319"/>
          </a:xfrm>
          <a:prstGeom prst="rect">
            <a:avLst/>
          </a:prstGeom>
          <a:noFill/>
          <a:ln/>
        </p:spPr>
        <p:txBody>
          <a:bodyPr wrap="square" lIns="0" tIns="0" rIns="0" bIns="0" rtlCol="0" anchor="t"/>
          <a:lstStyle/>
          <a:p>
            <a:pPr marL="0" indent="0" algn="l">
              <a:lnSpc>
                <a:spcPts val="2750"/>
              </a:lnSpc>
              <a:buNone/>
            </a:pPr>
            <a:r>
              <a:rPr lang="en-US" sz="1700" dirty="0">
                <a:solidFill>
                  <a:srgbClr val="5B5F71"/>
                </a:solidFill>
                <a:latin typeface="Instrument Sans Medium" pitchFamily="34" charset="0"/>
                <a:ea typeface="Instrument Sans Medium" pitchFamily="34" charset="-122"/>
                <a:cs typeface="Instrument Sans Medium" pitchFamily="34" charset="-120"/>
              </a:rPr>
              <a:t>Кутові вимірювання проводяться теодолітами з точністю 20-30" двома повними прийомами. Лінійні вимірювання можуть виконуватися як електронними, так і механічними засобами з відповідною точністю.</a:t>
            </a:r>
            <a:endParaRPr lang="en-US" sz="1700" dirty="0"/>
          </a:p>
        </p:txBody>
      </p:sp>
      <p:sp>
        <p:nvSpPr>
          <p:cNvPr id="6" name="Text 4"/>
          <p:cNvSpPr/>
          <p:nvPr/>
        </p:nvSpPr>
        <p:spPr>
          <a:xfrm>
            <a:off x="7591068" y="1842968"/>
            <a:ext cx="3306485" cy="343614"/>
          </a:xfrm>
          <a:prstGeom prst="rect">
            <a:avLst/>
          </a:prstGeom>
          <a:noFill/>
          <a:ln/>
        </p:spPr>
        <p:txBody>
          <a:bodyPr wrap="none" lIns="0" tIns="0" rIns="0" bIns="0" rtlCol="0" anchor="t"/>
          <a:lstStyle/>
          <a:p>
            <a:pPr marL="0" indent="0" algn="l">
              <a:lnSpc>
                <a:spcPts val="2700"/>
              </a:lnSpc>
              <a:buNone/>
            </a:pPr>
            <a:r>
              <a:rPr lang="en-US" sz="2150" dirty="0">
                <a:solidFill>
                  <a:srgbClr val="505468"/>
                </a:solidFill>
                <a:latin typeface="Instrument Sans Semi Bold" pitchFamily="34" charset="0"/>
                <a:ea typeface="Instrument Sans Semi Bold" pitchFamily="34" charset="-122"/>
                <a:cs typeface="Instrument Sans Semi Bold" pitchFamily="34" charset="-120"/>
              </a:rPr>
              <a:t>Практичне застосування</a:t>
            </a:r>
            <a:endParaRPr lang="en-US" sz="2150" dirty="0"/>
          </a:p>
        </p:txBody>
      </p:sp>
      <p:sp>
        <p:nvSpPr>
          <p:cNvPr id="7" name="Text 5"/>
          <p:cNvSpPr/>
          <p:nvPr/>
        </p:nvSpPr>
        <p:spPr>
          <a:xfrm>
            <a:off x="7591068" y="2406372"/>
            <a:ext cx="6277332" cy="1759148"/>
          </a:xfrm>
          <a:prstGeom prst="rect">
            <a:avLst/>
          </a:prstGeom>
          <a:noFill/>
          <a:ln/>
        </p:spPr>
        <p:txBody>
          <a:bodyPr wrap="square" lIns="0" tIns="0" rIns="0" bIns="0" rtlCol="0" anchor="t"/>
          <a:lstStyle/>
          <a:p>
            <a:pPr marL="0" indent="0" algn="l">
              <a:lnSpc>
                <a:spcPts val="2750"/>
              </a:lnSpc>
              <a:buNone/>
            </a:pPr>
            <a:r>
              <a:rPr lang="en-US" sz="1700" dirty="0">
                <a:solidFill>
                  <a:srgbClr val="5B5F71"/>
                </a:solidFill>
                <a:latin typeface="Instrument Sans Medium" pitchFamily="34" charset="0"/>
                <a:ea typeface="Instrument Sans Medium" pitchFamily="34" charset="-122"/>
                <a:cs typeface="Instrument Sans Medium" pitchFamily="34" charset="-120"/>
              </a:rPr>
              <a:t>Мережі 2-го розряду застосовуються для локальних маркшейдерських знімань на окремих ділянках кар'єрів. Вони є основою для поточних маркшейдерських робіт, пов'язаних з плануванням та контролем видобутку корисних копалин.</a:t>
            </a:r>
            <a:endParaRPr lang="en-US" sz="1700" dirty="0"/>
          </a:p>
        </p:txBody>
      </p:sp>
      <p:sp>
        <p:nvSpPr>
          <p:cNvPr id="8" name="Text 6"/>
          <p:cNvSpPr/>
          <p:nvPr/>
        </p:nvSpPr>
        <p:spPr>
          <a:xfrm>
            <a:off x="7591068" y="4363403"/>
            <a:ext cx="6277332" cy="1759148"/>
          </a:xfrm>
          <a:prstGeom prst="rect">
            <a:avLst/>
          </a:prstGeom>
          <a:noFill/>
          <a:ln/>
        </p:spPr>
        <p:txBody>
          <a:bodyPr wrap="square" lIns="0" tIns="0" rIns="0" bIns="0" rtlCol="0" anchor="t"/>
          <a:lstStyle/>
          <a:p>
            <a:pPr marL="0" indent="0" algn="l">
              <a:lnSpc>
                <a:spcPts val="2750"/>
              </a:lnSpc>
              <a:buNone/>
            </a:pPr>
            <a:r>
              <a:rPr lang="en-US" sz="1700" dirty="0">
                <a:solidFill>
                  <a:srgbClr val="5B5F71"/>
                </a:solidFill>
                <a:latin typeface="Instrument Sans Medium" pitchFamily="34" charset="0"/>
                <a:ea typeface="Instrument Sans Medium" pitchFamily="34" charset="-122"/>
                <a:cs typeface="Instrument Sans Medium" pitchFamily="34" charset="-120"/>
              </a:rPr>
              <a:t>Особливістю полігонометрії 2-го розряду є можливість прокладання системи взаємопов'язаних ходів, що утворюють замкнені полігони. Це підвищує надійність мережі та контроль якості вимірювань за рахунок додаткових умовних рівнянь при зрівнюванні.</a:t>
            </a:r>
            <a:endParaRPr lang="en-US" sz="1700" dirty="0"/>
          </a:p>
        </p:txBody>
      </p:sp>
      <p:sp>
        <p:nvSpPr>
          <p:cNvPr id="9" name="Text 7"/>
          <p:cNvSpPr/>
          <p:nvPr/>
        </p:nvSpPr>
        <p:spPr>
          <a:xfrm>
            <a:off x="769620" y="6567726"/>
            <a:ext cx="13091160" cy="1055489"/>
          </a:xfrm>
          <a:prstGeom prst="rect">
            <a:avLst/>
          </a:prstGeom>
          <a:noFill/>
          <a:ln/>
        </p:spPr>
        <p:txBody>
          <a:bodyPr wrap="square" lIns="0" tIns="0" rIns="0" bIns="0" rtlCol="0" anchor="t"/>
          <a:lstStyle/>
          <a:p>
            <a:pPr marL="0" indent="0" algn="l">
              <a:lnSpc>
                <a:spcPts val="2750"/>
              </a:lnSpc>
              <a:buNone/>
            </a:pPr>
            <a:r>
              <a:rPr lang="en-US" sz="1700" dirty="0">
                <a:solidFill>
                  <a:srgbClr val="5B5F71"/>
                </a:solidFill>
                <a:latin typeface="Instrument Sans Medium" pitchFamily="34" charset="0"/>
                <a:ea typeface="Instrument Sans Medium" pitchFamily="34" charset="-122"/>
                <a:cs typeface="Instrument Sans Medium" pitchFamily="34" charset="-120"/>
              </a:rPr>
              <a:t>При створенні полігонометрії 2-го розряду необхідно прагнути до оптимального співвідношення між трудомісткістю робіт та точністю результатів. Використання сучасних електронних тахеометрів дозволяє значно підвищити продуктивність праці при прокладанні ходів та зменшити вплив випадкових похибок на результати вимірювань.</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23411" y="489823"/>
            <a:ext cx="11275695" cy="556617"/>
          </a:xfrm>
          <a:prstGeom prst="rect">
            <a:avLst/>
          </a:prstGeom>
          <a:noFill/>
          <a:ln/>
        </p:spPr>
        <p:txBody>
          <a:bodyPr wrap="none" lIns="0" tIns="0" rIns="0" bIns="0" rtlCol="0" anchor="t"/>
          <a:lstStyle/>
          <a:p>
            <a:pPr marL="0" indent="0" algn="l">
              <a:lnSpc>
                <a:spcPts val="4350"/>
              </a:lnSpc>
              <a:buNone/>
            </a:pPr>
            <a:r>
              <a:rPr lang="en-US" sz="3500" dirty="0">
                <a:solidFill>
                  <a:srgbClr val="505468"/>
                </a:solidFill>
                <a:latin typeface="Instrument Sans Semi Bold" pitchFamily="34" charset="0"/>
                <a:ea typeface="Instrument Sans Semi Bold" pitchFamily="34" charset="-122"/>
                <a:cs typeface="Instrument Sans Semi Bold" pitchFamily="34" charset="-120"/>
              </a:rPr>
              <a:t>Нівелювання в опорних маркшейдерських мережах</a:t>
            </a:r>
            <a:endParaRPr lang="en-US" sz="3500" dirty="0"/>
          </a:p>
        </p:txBody>
      </p:sp>
      <p:sp>
        <p:nvSpPr>
          <p:cNvPr id="3" name="Text 1"/>
          <p:cNvSpPr/>
          <p:nvPr/>
        </p:nvSpPr>
        <p:spPr>
          <a:xfrm>
            <a:off x="1799153" y="2029420"/>
            <a:ext cx="2906792" cy="278249"/>
          </a:xfrm>
          <a:prstGeom prst="rect">
            <a:avLst/>
          </a:prstGeom>
          <a:noFill/>
          <a:ln/>
        </p:spPr>
        <p:txBody>
          <a:bodyPr wrap="none" lIns="0" tIns="0" rIns="0" bIns="0" rtlCol="0" anchor="t"/>
          <a:lstStyle/>
          <a:p>
            <a:pPr marL="0" indent="0" algn="r">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Геометричне нівелювання</a:t>
            </a:r>
            <a:endParaRPr lang="en-US" sz="1750" dirty="0"/>
          </a:p>
        </p:txBody>
      </p:sp>
      <p:sp>
        <p:nvSpPr>
          <p:cNvPr id="4" name="Text 2"/>
          <p:cNvSpPr/>
          <p:nvPr/>
        </p:nvSpPr>
        <p:spPr>
          <a:xfrm>
            <a:off x="623411" y="2414468"/>
            <a:ext cx="4082534" cy="569833"/>
          </a:xfrm>
          <a:prstGeom prst="rect">
            <a:avLst/>
          </a:prstGeom>
          <a:noFill/>
          <a:ln/>
        </p:spPr>
        <p:txBody>
          <a:bodyPr wrap="square" lIns="0" tIns="0" rIns="0" bIns="0" rtlCol="0" anchor="t"/>
          <a:lstStyle/>
          <a:p>
            <a:pPr marL="0" indent="0" algn="r">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Визначення перевищень горизонтальним променем візування</a:t>
            </a:r>
            <a:endParaRPr lang="en-US" sz="1400" dirty="0"/>
          </a:p>
        </p:txBody>
      </p:sp>
      <p:pic>
        <p:nvPicPr>
          <p:cNvPr id="5" name="Image 0" descr="preencoded.png"/>
          <p:cNvPicPr>
            <a:picLocks noChangeAspect="1"/>
          </p:cNvPicPr>
          <p:nvPr/>
        </p:nvPicPr>
        <p:blipFill>
          <a:blip r:embed="rId3"/>
          <a:stretch>
            <a:fillRect/>
          </a:stretch>
        </p:blipFill>
        <p:spPr>
          <a:xfrm>
            <a:off x="4973122" y="1402675"/>
            <a:ext cx="4684157" cy="4684157"/>
          </a:xfrm>
          <a:prstGeom prst="rect">
            <a:avLst/>
          </a:prstGeom>
        </p:spPr>
      </p:pic>
      <p:pic>
        <p:nvPicPr>
          <p:cNvPr id="6" name="Image 1" descr="preencoded.png"/>
          <p:cNvPicPr>
            <a:picLocks noChangeAspect="1"/>
          </p:cNvPicPr>
          <p:nvPr/>
        </p:nvPicPr>
        <p:blipFill>
          <a:blip r:embed="rId4"/>
          <a:stretch>
            <a:fillRect/>
          </a:stretch>
        </p:blipFill>
        <p:spPr>
          <a:xfrm>
            <a:off x="6239232" y="2236827"/>
            <a:ext cx="266462" cy="333137"/>
          </a:xfrm>
          <a:prstGeom prst="rect">
            <a:avLst/>
          </a:prstGeom>
        </p:spPr>
      </p:pic>
      <p:sp>
        <p:nvSpPr>
          <p:cNvPr id="7" name="Text 3"/>
          <p:cNvSpPr/>
          <p:nvPr/>
        </p:nvSpPr>
        <p:spPr>
          <a:xfrm>
            <a:off x="9924455" y="2029420"/>
            <a:ext cx="3436858" cy="278249"/>
          </a:xfrm>
          <a:prstGeom prst="rect">
            <a:avLst/>
          </a:prstGeom>
          <a:noFill/>
          <a:ln/>
        </p:spPr>
        <p:txBody>
          <a:bodyPr wrap="none" lIns="0" tIns="0" rIns="0" bIns="0" rtlCol="0" anchor="t"/>
          <a:lstStyle/>
          <a:p>
            <a:pPr marL="0" indent="0" algn="l">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Тригонометричне нівелювання</a:t>
            </a:r>
            <a:endParaRPr lang="en-US" sz="1750" dirty="0"/>
          </a:p>
        </p:txBody>
      </p:sp>
      <p:sp>
        <p:nvSpPr>
          <p:cNvPr id="8" name="Text 4"/>
          <p:cNvSpPr/>
          <p:nvPr/>
        </p:nvSpPr>
        <p:spPr>
          <a:xfrm>
            <a:off x="9924455" y="2414468"/>
            <a:ext cx="4082534" cy="569833"/>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Визначення перевищень за вертикальним кутом та відстанню</a:t>
            </a:r>
            <a:endParaRPr lang="en-US" sz="1400" dirty="0"/>
          </a:p>
        </p:txBody>
      </p:sp>
      <p:pic>
        <p:nvPicPr>
          <p:cNvPr id="9" name="Image 2" descr="preencoded.png"/>
          <p:cNvPicPr>
            <a:picLocks noChangeAspect="1"/>
          </p:cNvPicPr>
          <p:nvPr/>
        </p:nvPicPr>
        <p:blipFill>
          <a:blip r:embed="rId5"/>
          <a:stretch>
            <a:fillRect/>
          </a:stretch>
        </p:blipFill>
        <p:spPr>
          <a:xfrm>
            <a:off x="4973122" y="1402675"/>
            <a:ext cx="4684157" cy="4684157"/>
          </a:xfrm>
          <a:prstGeom prst="rect">
            <a:avLst/>
          </a:prstGeom>
        </p:spPr>
      </p:pic>
      <p:pic>
        <p:nvPicPr>
          <p:cNvPr id="10" name="Image 3" descr="preencoded.png"/>
          <p:cNvPicPr>
            <a:picLocks noChangeAspect="1"/>
          </p:cNvPicPr>
          <p:nvPr/>
        </p:nvPicPr>
        <p:blipFill>
          <a:blip r:embed="rId6"/>
          <a:stretch>
            <a:fillRect/>
          </a:stretch>
        </p:blipFill>
        <p:spPr>
          <a:xfrm>
            <a:off x="8523208" y="2635448"/>
            <a:ext cx="266462" cy="333137"/>
          </a:xfrm>
          <a:prstGeom prst="rect">
            <a:avLst/>
          </a:prstGeom>
        </p:spPr>
      </p:pic>
      <p:sp>
        <p:nvSpPr>
          <p:cNvPr id="11" name="Text 5"/>
          <p:cNvSpPr/>
          <p:nvPr/>
        </p:nvSpPr>
        <p:spPr>
          <a:xfrm>
            <a:off x="9924455" y="4505087"/>
            <a:ext cx="2850594" cy="278249"/>
          </a:xfrm>
          <a:prstGeom prst="rect">
            <a:avLst/>
          </a:prstGeom>
          <a:noFill/>
          <a:ln/>
        </p:spPr>
        <p:txBody>
          <a:bodyPr wrap="none" lIns="0" tIns="0" rIns="0" bIns="0" rtlCol="0" anchor="t"/>
          <a:lstStyle/>
          <a:p>
            <a:pPr marL="0" indent="0" algn="l">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Супутникове нівелювання</a:t>
            </a:r>
            <a:endParaRPr lang="en-US" sz="1750" dirty="0"/>
          </a:p>
        </p:txBody>
      </p:sp>
      <p:sp>
        <p:nvSpPr>
          <p:cNvPr id="12" name="Text 6"/>
          <p:cNvSpPr/>
          <p:nvPr/>
        </p:nvSpPr>
        <p:spPr>
          <a:xfrm>
            <a:off x="9924455" y="4890135"/>
            <a:ext cx="4082534" cy="569833"/>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Визначення висот пунктів за допомогою GNSS-технологій</a:t>
            </a:r>
            <a:endParaRPr lang="en-US" sz="1400" dirty="0"/>
          </a:p>
        </p:txBody>
      </p:sp>
      <p:pic>
        <p:nvPicPr>
          <p:cNvPr id="13" name="Image 4" descr="preencoded.png"/>
          <p:cNvPicPr>
            <a:picLocks noChangeAspect="1"/>
          </p:cNvPicPr>
          <p:nvPr/>
        </p:nvPicPr>
        <p:blipFill>
          <a:blip r:embed="rId7"/>
          <a:stretch>
            <a:fillRect/>
          </a:stretch>
        </p:blipFill>
        <p:spPr>
          <a:xfrm>
            <a:off x="4973122" y="1402675"/>
            <a:ext cx="4684157" cy="4684157"/>
          </a:xfrm>
          <a:prstGeom prst="rect">
            <a:avLst/>
          </a:prstGeom>
        </p:spPr>
      </p:pic>
      <p:pic>
        <p:nvPicPr>
          <p:cNvPr id="14" name="Image 5" descr="preencoded.png"/>
          <p:cNvPicPr>
            <a:picLocks noChangeAspect="1"/>
          </p:cNvPicPr>
          <p:nvPr/>
        </p:nvPicPr>
        <p:blipFill>
          <a:blip r:embed="rId8"/>
          <a:stretch>
            <a:fillRect/>
          </a:stretch>
        </p:blipFill>
        <p:spPr>
          <a:xfrm>
            <a:off x="8124587" y="4919424"/>
            <a:ext cx="266462" cy="333137"/>
          </a:xfrm>
          <a:prstGeom prst="rect">
            <a:avLst/>
          </a:prstGeom>
        </p:spPr>
      </p:pic>
      <p:sp>
        <p:nvSpPr>
          <p:cNvPr id="15" name="Text 7"/>
          <p:cNvSpPr/>
          <p:nvPr/>
        </p:nvSpPr>
        <p:spPr>
          <a:xfrm>
            <a:off x="1693307" y="4505087"/>
            <a:ext cx="3012638" cy="278249"/>
          </a:xfrm>
          <a:prstGeom prst="rect">
            <a:avLst/>
          </a:prstGeom>
          <a:noFill/>
          <a:ln/>
        </p:spPr>
        <p:txBody>
          <a:bodyPr wrap="none" lIns="0" tIns="0" rIns="0" bIns="0" rtlCol="0" anchor="t"/>
          <a:lstStyle/>
          <a:p>
            <a:pPr marL="0" indent="0" algn="r">
              <a:lnSpc>
                <a:spcPts val="2150"/>
              </a:lnSpc>
              <a:buNone/>
            </a:pPr>
            <a:r>
              <a:rPr lang="en-US" sz="1750" dirty="0">
                <a:solidFill>
                  <a:srgbClr val="5B5F71"/>
                </a:solidFill>
                <a:latin typeface="Instrument Sans Semi Bold" pitchFamily="34" charset="0"/>
                <a:ea typeface="Instrument Sans Semi Bold" pitchFamily="34" charset="-122"/>
                <a:cs typeface="Instrument Sans Semi Bold" pitchFamily="34" charset="-120"/>
              </a:rPr>
              <a:t>Гідростатичне нівелювання</a:t>
            </a:r>
            <a:endParaRPr lang="en-US" sz="1750" dirty="0"/>
          </a:p>
        </p:txBody>
      </p:sp>
      <p:sp>
        <p:nvSpPr>
          <p:cNvPr id="16" name="Text 8"/>
          <p:cNvSpPr/>
          <p:nvPr/>
        </p:nvSpPr>
        <p:spPr>
          <a:xfrm>
            <a:off x="623411" y="4890135"/>
            <a:ext cx="4082534" cy="569833"/>
          </a:xfrm>
          <a:prstGeom prst="rect">
            <a:avLst/>
          </a:prstGeom>
          <a:noFill/>
          <a:ln/>
        </p:spPr>
        <p:txBody>
          <a:bodyPr wrap="square" lIns="0" tIns="0" rIns="0" bIns="0" rtlCol="0" anchor="t"/>
          <a:lstStyle/>
          <a:p>
            <a:pPr marL="0" indent="0" algn="r">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Визначення перевищень за рівнем рідини в сполучених посудинах</a:t>
            </a:r>
            <a:endParaRPr lang="en-US" sz="1400" dirty="0"/>
          </a:p>
        </p:txBody>
      </p:sp>
      <p:pic>
        <p:nvPicPr>
          <p:cNvPr id="17" name="Image 6" descr="preencoded.png"/>
          <p:cNvPicPr>
            <a:picLocks noChangeAspect="1"/>
          </p:cNvPicPr>
          <p:nvPr/>
        </p:nvPicPr>
        <p:blipFill>
          <a:blip r:embed="rId9"/>
          <a:stretch>
            <a:fillRect/>
          </a:stretch>
        </p:blipFill>
        <p:spPr>
          <a:xfrm>
            <a:off x="4973122" y="1402675"/>
            <a:ext cx="4684157" cy="4684157"/>
          </a:xfrm>
          <a:prstGeom prst="rect">
            <a:avLst/>
          </a:prstGeom>
        </p:spPr>
      </p:pic>
      <p:pic>
        <p:nvPicPr>
          <p:cNvPr id="18" name="Image 7" descr="preencoded.png"/>
          <p:cNvPicPr>
            <a:picLocks noChangeAspect="1"/>
          </p:cNvPicPr>
          <p:nvPr/>
        </p:nvPicPr>
        <p:blipFill>
          <a:blip r:embed="rId10"/>
          <a:stretch>
            <a:fillRect/>
          </a:stretch>
        </p:blipFill>
        <p:spPr>
          <a:xfrm>
            <a:off x="5840611" y="4520803"/>
            <a:ext cx="266462" cy="333137"/>
          </a:xfrm>
          <a:prstGeom prst="rect">
            <a:avLst/>
          </a:prstGeom>
        </p:spPr>
      </p:pic>
      <p:sp>
        <p:nvSpPr>
          <p:cNvPr id="19" name="Text 9"/>
          <p:cNvSpPr/>
          <p:nvPr/>
        </p:nvSpPr>
        <p:spPr>
          <a:xfrm>
            <a:off x="623411" y="6287214"/>
            <a:ext cx="13383577" cy="854750"/>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Нівелювання є невід'ємною частиною створення опорних маркшейдерських мереж на відкритих гірничих роботах. Воно забезпечує визначення висот пунктів з необхідною точністю для просторового позиціонування об'єктів. Вибір методу нівелювання залежить від необхідної точності, рельєфу місцевості та наявного обладнання.</a:t>
            </a:r>
            <a:endParaRPr lang="en-US" sz="1400" dirty="0"/>
          </a:p>
        </p:txBody>
      </p:sp>
      <p:sp>
        <p:nvSpPr>
          <p:cNvPr id="20" name="Text 10"/>
          <p:cNvSpPr/>
          <p:nvPr/>
        </p:nvSpPr>
        <p:spPr>
          <a:xfrm>
            <a:off x="623411" y="7342346"/>
            <a:ext cx="13383577" cy="569833"/>
          </a:xfrm>
          <a:prstGeom prst="rect">
            <a:avLst/>
          </a:prstGeom>
          <a:noFill/>
          <a:ln/>
        </p:spPr>
        <p:txBody>
          <a:bodyPr wrap="square" lIns="0" tIns="0" rIns="0" bIns="0" rtlCol="0" anchor="t"/>
          <a:lstStyle/>
          <a:p>
            <a:pPr marL="0" indent="0" algn="l">
              <a:lnSpc>
                <a:spcPts val="2200"/>
              </a:lnSpc>
              <a:buNone/>
            </a:pPr>
            <a:r>
              <a:rPr lang="en-US" sz="1400" dirty="0">
                <a:solidFill>
                  <a:srgbClr val="5B5F71"/>
                </a:solidFill>
                <a:latin typeface="Instrument Sans Medium" pitchFamily="34" charset="0"/>
                <a:ea typeface="Instrument Sans Medium" pitchFamily="34" charset="-122"/>
                <a:cs typeface="Instrument Sans Medium" pitchFamily="34" charset="-120"/>
              </a:rPr>
              <a:t>У маркшейдерській практиці найчастіше застосовують геометричне нівелювання для мереж 1-го розряду та тригонометричне нівелювання для мереж 2-го розряду. Супутникове нівелювання набуває все більшого поширення завдяки високій продуктивності та можливості роботи в складних умовах.</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Довільний</PresentationFormat>
  <Paragraphs>145</Paragraphs>
  <Slides>14</Slides>
  <Notes>14</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14</vt:i4>
      </vt:variant>
    </vt:vector>
  </HeadingPairs>
  <TitlesOfParts>
    <vt:vector size="18" baseType="lpstr">
      <vt:lpstr>Instrument Sans Medium</vt:lpstr>
      <vt:lpstr>Instrument Sans Semi Bold</vt:lpstr>
      <vt:lpstr>Arial</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Марина Куницька</cp:lastModifiedBy>
  <cp:revision>2</cp:revision>
  <dcterms:created xsi:type="dcterms:W3CDTF">2025-03-27T11:24:37Z</dcterms:created>
  <dcterms:modified xsi:type="dcterms:W3CDTF">2025-03-27T11:27:12Z</dcterms:modified>
</cp:coreProperties>
</file>