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Barlow Bold" panose="00000800000000000000" pitchFamily="2" charset="0"/>
      <p:bold r:id="rId15"/>
    </p:embeddedFont>
    <p:embeddedFont>
      <p:font typeface="Montserrat" panose="00000500000000000000" pitchFamily="2" charset="-52"/>
      <p:regular r:id="rId16"/>
      <p:bold r:id="rId17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4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072753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Державні геодезичні мережі України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2823091"/>
            <a:ext cx="7627382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Державна геодезична мережа України — це система геодезичних пунктів, рівномірно розміщених на території держави, положення яких визначено в єдиній системі координат. Вона є основою для проведення топографо-геодезичних, картографічних робіт та інженерних вишукувань.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244709" y="4800362"/>
            <a:ext cx="7627382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Сучасна ДГМ України має трирівневу структуру, що включає геодезичні мережі 1-го, 2-го та 3-го класів. Розвиток мережі відбувається за принципами ієрархічності, однорідності, оптимальності та доступності, що забезпечує її ефективне функціонування та використання.</a:t>
            </a:r>
            <a:endParaRPr lang="en-US" sz="1700" dirty="0"/>
          </a:p>
        </p:txBody>
      </p:sp>
      <p:sp>
        <p:nvSpPr>
          <p:cNvPr id="6" name="Shape 3"/>
          <p:cNvSpPr/>
          <p:nvPr/>
        </p:nvSpPr>
        <p:spPr>
          <a:xfrm>
            <a:off x="6244709" y="6793825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4"/>
          <p:cNvSpPr/>
          <p:nvPr/>
        </p:nvSpPr>
        <p:spPr>
          <a:xfrm>
            <a:off x="6699528" y="6777633"/>
            <a:ext cx="3806785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5922" y="554712"/>
            <a:ext cx="8888611" cy="663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Маркшейдерські опорні мережі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705922" y="1722477"/>
            <a:ext cx="3960733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Визначення та призначення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705922" y="2255877"/>
            <a:ext cx="6363295" cy="1290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Маркшейдерські опорні мережі — це система геодезичних пунктів, яка створюється для забезпечення гірничих та будівельних робіт при розробці корисних копалин відкритим та підземним способами.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05922" y="3748207"/>
            <a:ext cx="4411266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Види маркшейдерських мереж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705922" y="4281607"/>
            <a:ext cx="6363295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Планові маркшейдерські мережі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05922" y="4674751"/>
            <a:ext cx="6363295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Висотні маркшейдерські мережі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05922" y="5067895"/>
            <a:ext cx="6363295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З'єднувальні маркшейдерські мережі</a:t>
            </a:r>
            <a:endParaRPr lang="en-US" sz="15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803" y="1747718"/>
            <a:ext cx="6363295" cy="424219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568803" y="6216848"/>
            <a:ext cx="6363295" cy="16132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Маркшейдерські мережі мають свої особливості: динамічність через прогресування гірничих робіт, обмеженість у просторі, специфічні умови вимірювань (підвищена вологість, запиленість, обмежена видимість) та безперервність розвитку.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9373" y="679013"/>
            <a:ext cx="12404050" cy="657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Методи створення маркшейдерських мереж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866656" y="2274927"/>
            <a:ext cx="3833336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Планові мережі на поверхні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699373" y="2723317"/>
            <a:ext cx="4000619" cy="639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GNSS-методи, полігонометрія, тріангуляція</a:t>
            </a:r>
            <a:endParaRPr lang="en-US" sz="15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673" y="1735931"/>
            <a:ext cx="4631055" cy="463105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313" y="2529542"/>
            <a:ext cx="298966" cy="37361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0408" y="2274927"/>
            <a:ext cx="3424238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Підземні планові мережі</a:t>
            </a:r>
            <a:endParaRPr lang="en-US" sz="2050" dirty="0"/>
          </a:p>
        </p:txBody>
      </p:sp>
      <p:sp>
        <p:nvSpPr>
          <p:cNvPr id="8" name="Text 4"/>
          <p:cNvSpPr/>
          <p:nvPr/>
        </p:nvSpPr>
        <p:spPr>
          <a:xfrm>
            <a:off x="9930408" y="2723317"/>
            <a:ext cx="4000619" cy="639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Полігонометрія, тріангуляція, лінійно-кутові побудови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673" y="1735931"/>
            <a:ext cx="4631055" cy="463105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9331" y="2920186"/>
            <a:ext cx="298966" cy="37361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0408" y="4740354"/>
            <a:ext cx="2821067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З'єднувальні мережі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9930408" y="5188744"/>
            <a:ext cx="4000619" cy="639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Гіроскопічне орієнтування, орієнтування через шахтні стволи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673" y="1735931"/>
            <a:ext cx="4631055" cy="463105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8687" y="5158204"/>
            <a:ext cx="298966" cy="373618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070735" y="4740354"/>
            <a:ext cx="2629257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Висотні мережі</a:t>
            </a:r>
            <a:endParaRPr lang="en-US" sz="2050" dirty="0"/>
          </a:p>
        </p:txBody>
      </p:sp>
      <p:sp>
        <p:nvSpPr>
          <p:cNvPr id="16" name="Text 8"/>
          <p:cNvSpPr/>
          <p:nvPr/>
        </p:nvSpPr>
        <p:spPr>
          <a:xfrm>
            <a:off x="699373" y="5188744"/>
            <a:ext cx="4000619" cy="639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Геометричне, тригонометричне, гідростатичне нівелювання</a:t>
            </a:r>
            <a:endParaRPr lang="en-US" sz="15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673" y="1735931"/>
            <a:ext cx="4631055" cy="463105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0669" y="4767560"/>
            <a:ext cx="298966" cy="373618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699373" y="6591776"/>
            <a:ext cx="13231654" cy="95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Методи створення маркшейдерських мереж обираються залежно від умов робіт, необхідної точності та наявного обладнання. Сучасні технології дозволяють підвищувати ефективність та точність маркшейдерських робіт навіть у складних умовах гірничих виробок.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302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463" y="2843332"/>
            <a:ext cx="13325475" cy="122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Точність та закріплення пунктів маркшейдерських мереж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52463" y="4442579"/>
            <a:ext cx="4255413" cy="615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1:3000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652463" y="5290661"/>
            <a:ext cx="4255413" cy="613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Відносна похибка підземних ходів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52463" y="6015633"/>
            <a:ext cx="4255413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Мінімальна точність для основних підземних полігонометричних ходів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5187434" y="4442579"/>
            <a:ext cx="4255413" cy="615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20-30″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5528072" y="5290661"/>
            <a:ext cx="3574137" cy="306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Похибка дирекційного кута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5187434" y="5709047"/>
            <a:ext cx="4255413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Середня квадратична похибка для з'єднувальних вимірювань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9722406" y="4442579"/>
            <a:ext cx="4255413" cy="615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1:5000</a:t>
            </a:r>
            <a:endParaRPr lang="en-US" sz="4800" dirty="0"/>
          </a:p>
        </p:txBody>
      </p:sp>
      <p:sp>
        <p:nvSpPr>
          <p:cNvPr id="11" name="Text 8"/>
          <p:cNvSpPr/>
          <p:nvPr/>
        </p:nvSpPr>
        <p:spPr>
          <a:xfrm>
            <a:off x="9722406" y="5290661"/>
            <a:ext cx="4255413" cy="613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Відносна похибка передачі координат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9722406" y="6015633"/>
            <a:ext cx="4255413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Максимальна точність для з'єднувальних вимірювань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652463" y="6821805"/>
            <a:ext cx="13325475" cy="894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Закріплення пунктів маркшейдерських мереж має свої особливості. На поверхні використовуються постійні центри, аналогічні пунктам державних геодезичних мереж. У підземних виробках застосовуються металеві скоби (кронштейни), закріплені в покрівлі або стінах виробок, металеві марки в бетонних монолітах та спеціальні репери в підлозі виробок.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10764" y="783312"/>
            <a:ext cx="7895273" cy="117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Принципи побудови Державної геодезичної мережі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110764" y="2424946"/>
            <a:ext cx="401360" cy="401360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44450" dist="2159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593" y="2449532"/>
            <a:ext cx="281583" cy="35206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90479" y="2424946"/>
            <a:ext cx="2795468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 ієрархічності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6690479" y="2825472"/>
            <a:ext cx="731555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Побудова мережі від вищого класу точності до нижчого, забезпечуючи послідовне підвищення щільності пунктів</a:t>
            </a:r>
            <a:endParaRPr lang="en-US" sz="1400" dirty="0"/>
          </a:p>
        </p:txBody>
      </p:sp>
      <p:sp>
        <p:nvSpPr>
          <p:cNvPr id="8" name="Shape 4"/>
          <p:cNvSpPr/>
          <p:nvPr/>
        </p:nvSpPr>
        <p:spPr>
          <a:xfrm>
            <a:off x="6110764" y="3774996"/>
            <a:ext cx="401360" cy="401360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44450" dist="2159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593" y="3799582"/>
            <a:ext cx="281583" cy="3520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690479" y="3774996"/>
            <a:ext cx="2778681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 однорідності</a:t>
            </a:r>
            <a:endParaRPr lang="en-US" sz="1800" dirty="0"/>
          </a:p>
        </p:txBody>
      </p:sp>
      <p:sp>
        <p:nvSpPr>
          <p:cNvPr id="11" name="Text 6"/>
          <p:cNvSpPr/>
          <p:nvPr/>
        </p:nvSpPr>
        <p:spPr>
          <a:xfrm>
            <a:off x="6690479" y="4175522"/>
            <a:ext cx="731555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Забезпечення однакової точності визначення координат та висот на всій території країни</a:t>
            </a:r>
            <a:endParaRPr lang="en-US" sz="1400" dirty="0"/>
          </a:p>
        </p:txBody>
      </p:sp>
      <p:sp>
        <p:nvSpPr>
          <p:cNvPr id="12" name="Shape 7"/>
          <p:cNvSpPr/>
          <p:nvPr/>
        </p:nvSpPr>
        <p:spPr>
          <a:xfrm>
            <a:off x="6110764" y="5125045"/>
            <a:ext cx="401360" cy="401360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44450" dist="2159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593" y="5149632"/>
            <a:ext cx="281583" cy="35206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690479" y="5125045"/>
            <a:ext cx="3033355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 оптимальності</a:t>
            </a:r>
            <a:endParaRPr lang="en-US" sz="1800" dirty="0"/>
          </a:p>
        </p:txBody>
      </p:sp>
      <p:sp>
        <p:nvSpPr>
          <p:cNvPr id="15" name="Text 9"/>
          <p:cNvSpPr/>
          <p:nvPr/>
        </p:nvSpPr>
        <p:spPr>
          <a:xfrm>
            <a:off x="6690479" y="5525572"/>
            <a:ext cx="731555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Досягнення максимальної ефективності при мінімальних витратах на створення та підтримку мережі</a:t>
            </a:r>
            <a:endParaRPr lang="en-US" sz="1400" dirty="0"/>
          </a:p>
        </p:txBody>
      </p:sp>
      <p:sp>
        <p:nvSpPr>
          <p:cNvPr id="16" name="Shape 10"/>
          <p:cNvSpPr/>
          <p:nvPr/>
        </p:nvSpPr>
        <p:spPr>
          <a:xfrm>
            <a:off x="6110764" y="6475095"/>
            <a:ext cx="401360" cy="401360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44450" dist="2159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593" y="6499681"/>
            <a:ext cx="281583" cy="35206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690479" y="6475095"/>
            <a:ext cx="2639020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 доступності</a:t>
            </a:r>
            <a:endParaRPr lang="en-US" sz="1800" dirty="0"/>
          </a:p>
        </p:txBody>
      </p:sp>
      <p:sp>
        <p:nvSpPr>
          <p:cNvPr id="19" name="Text 12"/>
          <p:cNvSpPr/>
          <p:nvPr/>
        </p:nvSpPr>
        <p:spPr>
          <a:xfrm>
            <a:off x="6690479" y="6875621"/>
            <a:ext cx="731555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Забезпечення доступу до пунктів ДГМ для всіх суб'єктів господарювання, що виконують геодезичні роботи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8543" y="572453"/>
            <a:ext cx="9249489" cy="684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Структура сучасної ДГМ України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10" y="1673423"/>
            <a:ext cx="2173486" cy="154936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365" y="2466261"/>
            <a:ext cx="292656" cy="36587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16617" y="2047994"/>
            <a:ext cx="4318635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Геодезична мережа 1-го класу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5316617" y="2515314"/>
            <a:ext cx="7634407" cy="332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Основа ДГМ, включає українську постійнодіючу мережу GNSS станцій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5160526" y="3239214"/>
            <a:ext cx="8689300" cy="11430"/>
          </a:xfrm>
          <a:prstGeom prst="roundRect">
            <a:avLst>
              <a:gd name="adj" fmla="val 1639216"/>
            </a:avLst>
          </a:prstGeom>
          <a:solidFill>
            <a:srgbClr val="60646A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207" y="3274814"/>
            <a:ext cx="4347091" cy="1549360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5365" y="3866555"/>
            <a:ext cx="292656" cy="36587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3419" y="3482935"/>
            <a:ext cx="4375071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Геодезична мережа 2-го класу</a:t>
            </a:r>
            <a:endParaRPr lang="en-US" sz="2150" dirty="0"/>
          </a:p>
        </p:txBody>
      </p:sp>
      <p:sp>
        <p:nvSpPr>
          <p:cNvPr id="11" name="Text 5"/>
          <p:cNvSpPr/>
          <p:nvPr/>
        </p:nvSpPr>
        <p:spPr>
          <a:xfrm>
            <a:off x="6403419" y="3950256"/>
            <a:ext cx="7290316" cy="665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Будується методами супутникової геодезії та традиційними методами</a:t>
            </a: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6247328" y="4840605"/>
            <a:ext cx="7602498" cy="11430"/>
          </a:xfrm>
          <a:prstGeom prst="roundRect">
            <a:avLst>
              <a:gd name="adj" fmla="val 1639216"/>
            </a:avLst>
          </a:prstGeom>
          <a:solidFill>
            <a:srgbClr val="60646A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05" y="4876205"/>
            <a:ext cx="6520696" cy="154936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365" y="5467945"/>
            <a:ext cx="292656" cy="365879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490222" y="5084326"/>
            <a:ext cx="4369594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Геодезична мережа 3-го класу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7490222" y="5551646"/>
            <a:ext cx="6203513" cy="665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Мережа згущення, будується методами тріангуляції, полігонометрії та GNSS</a:t>
            </a:r>
            <a:endParaRPr lang="en-US" sz="1600" dirty="0"/>
          </a:p>
        </p:txBody>
      </p:sp>
      <p:sp>
        <p:nvSpPr>
          <p:cNvPr id="17" name="Text 9"/>
          <p:cNvSpPr/>
          <p:nvPr/>
        </p:nvSpPr>
        <p:spPr>
          <a:xfrm>
            <a:off x="728543" y="6659761"/>
            <a:ext cx="13173313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Трирівнева структура Державної геодезичної мережі України забезпечує оптимальне покриття території країни геодезичними пунктами різної точності. Мережа 1-го класу створює каркас, який згущується мережами нижчих класів для забезпечення потреб різних видів геодезичних робіт.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8285" y="538520"/>
            <a:ext cx="8007429" cy="1068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Методи розвитку Державної геодезичної мережі</a:t>
            </a:r>
            <a:endParaRPr lang="en-US" sz="3350" dirty="0"/>
          </a:p>
        </p:txBody>
      </p:sp>
      <p:sp>
        <p:nvSpPr>
          <p:cNvPr id="4" name="Shape 1"/>
          <p:cNvSpPr/>
          <p:nvPr/>
        </p:nvSpPr>
        <p:spPr>
          <a:xfrm>
            <a:off x="568285" y="1850231"/>
            <a:ext cx="8007429" cy="1468398"/>
          </a:xfrm>
          <a:prstGeom prst="roundRect">
            <a:avLst>
              <a:gd name="adj" fmla="val 9953"/>
            </a:avLst>
          </a:prstGeom>
          <a:solidFill>
            <a:srgbClr val="282C32"/>
          </a:solidFill>
          <a:ln/>
          <a:effectLst>
            <a:outerShdw blurRad="39370" dist="1905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730568" y="2012513"/>
            <a:ext cx="2291239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Супутникові методи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730568" y="2376964"/>
            <a:ext cx="7682865" cy="779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Використання глобальних навігаційних супутникових систем (GPS, ГЛОНАСС, Galileo) для визначення координат пунктів з високою точністю. Ці методи дозволяють отримувати тривимірні координати незалежно від погодних умов та часу доби.</a:t>
            </a:r>
            <a:endParaRPr lang="en-US" sz="1250" dirty="0"/>
          </a:p>
        </p:txBody>
      </p:sp>
      <p:sp>
        <p:nvSpPr>
          <p:cNvPr id="7" name="Shape 4"/>
          <p:cNvSpPr/>
          <p:nvPr/>
        </p:nvSpPr>
        <p:spPr>
          <a:xfrm>
            <a:off x="568285" y="3480911"/>
            <a:ext cx="8007429" cy="1468398"/>
          </a:xfrm>
          <a:prstGeom prst="roundRect">
            <a:avLst>
              <a:gd name="adj" fmla="val 9953"/>
            </a:avLst>
          </a:prstGeom>
          <a:solidFill>
            <a:srgbClr val="282C32"/>
          </a:solidFill>
          <a:ln/>
          <a:effectLst>
            <a:outerShdw blurRad="39370" dist="1905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730568" y="3643193"/>
            <a:ext cx="2136696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Тріангуляція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730568" y="4007644"/>
            <a:ext cx="7682865" cy="779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Метод побудови мережі трикутників та вимірювання кутів між напрямками на пункти. Традиційний метод, що використовувався для створення геодезичних мереж протягом багатьох десятиліть.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68285" y="5111591"/>
            <a:ext cx="8007429" cy="1208603"/>
          </a:xfrm>
          <a:prstGeom prst="roundRect">
            <a:avLst>
              <a:gd name="adj" fmla="val 12093"/>
            </a:avLst>
          </a:prstGeom>
          <a:solidFill>
            <a:srgbClr val="282C32"/>
          </a:solidFill>
          <a:ln/>
          <a:effectLst>
            <a:outerShdw blurRad="39370" dist="1905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730568" y="5273873"/>
            <a:ext cx="2136696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Полігонометрія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730568" y="5638324"/>
            <a:ext cx="7682865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Метод побудови мережі ходів з вимірюванням довжин сторін та кутів між ними. Ефективний у населених пунктах та на територіях з обмеженою видимістю.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568285" y="6482477"/>
            <a:ext cx="8007429" cy="1208603"/>
          </a:xfrm>
          <a:prstGeom prst="roundRect">
            <a:avLst>
              <a:gd name="adj" fmla="val 12093"/>
            </a:avLst>
          </a:prstGeom>
          <a:solidFill>
            <a:srgbClr val="282C32"/>
          </a:solidFill>
          <a:ln/>
          <a:effectLst>
            <a:outerShdw blurRad="39370" dist="1905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730568" y="6644759"/>
            <a:ext cx="2136696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Трилатерація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730568" y="7009209"/>
            <a:ext cx="7682865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Метод побудови мережі з вимірюванням довжин сторін між пунктами. Використовується з появою точних електронних далекомірів.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65163" y="852130"/>
            <a:ext cx="7986474" cy="1088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Державні геодезичні мережі згущення</a:t>
            </a:r>
            <a:endParaRPr lang="en-US" sz="3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163" y="2188369"/>
            <a:ext cx="826889" cy="149566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40059" y="2353747"/>
            <a:ext cx="3246477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Визначення та призначення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7140059" y="2724983"/>
            <a:ext cx="6911578" cy="793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Державні геодезичні мережі згущення — це геодезичні мережі, які створюються для згущення ДГМ та для виконання топографічних знімань різних масштабів, інженерно-геодезичних робіт, межування земель.</a:t>
            </a:r>
            <a:endParaRPr lang="en-US" sz="13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163" y="3684032"/>
            <a:ext cx="826889" cy="123110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140059" y="3849410"/>
            <a:ext cx="2544604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Типи мереж згущення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7140059" y="4220647"/>
            <a:ext cx="6911578" cy="529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Включають геодезичні мережі 4-го класу, мережі 1-го та 2-го розрядів, а також знімальні геодезичні мережі, що створюються для конкретних видів робіт.</a:t>
            </a:r>
            <a:endParaRPr lang="en-US" sz="13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163" y="4915138"/>
            <a:ext cx="826889" cy="123110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40059" y="5080516"/>
            <a:ext cx="2176105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Методи створення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7140059" y="5451753"/>
            <a:ext cx="6911578" cy="529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Використовуються як сучасні супутникові технології (GNSS), так і традиційні методи: полігонометрія, тріангуляція та лінійно-кутові мережі.</a:t>
            </a:r>
            <a:endParaRPr lang="en-US" sz="13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163" y="6146244"/>
            <a:ext cx="826889" cy="123110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140059" y="6311622"/>
            <a:ext cx="2350056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Закріплення пунктів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7140059" y="6682859"/>
            <a:ext cx="6911578" cy="529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Пункти закріплюються центрами для довготривалого збереження, зовнішніми знаками, а в населених пунктах — стінними марками та реперами.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51272" y="1189553"/>
            <a:ext cx="6623566" cy="6121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Точність мереж згущення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51272" y="2080736"/>
            <a:ext cx="7841456" cy="2754630"/>
          </a:xfrm>
          <a:prstGeom prst="roundRect">
            <a:avLst>
              <a:gd name="adj" fmla="val 608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658892" y="2088356"/>
            <a:ext cx="7825383" cy="11313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Text 3"/>
          <p:cNvSpPr/>
          <p:nvPr/>
        </p:nvSpPr>
        <p:spPr>
          <a:xfrm>
            <a:off x="845701" y="2207538"/>
            <a:ext cx="2232422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Тип мережі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3457694" y="2207538"/>
            <a:ext cx="2228612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Відносна похибка вимірювання довжин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6065877" y="2207538"/>
            <a:ext cx="2232422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Середня квадратична похибка вимірювання кутів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658892" y="3219688"/>
            <a:ext cx="7825383" cy="5360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0" name="Text 7"/>
          <p:cNvSpPr/>
          <p:nvPr/>
        </p:nvSpPr>
        <p:spPr>
          <a:xfrm>
            <a:off x="845701" y="3338870"/>
            <a:ext cx="2232422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Мережі 4-го класу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3457694" y="3338870"/>
            <a:ext cx="2228612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1:25000 - 1:50000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6065877" y="3338870"/>
            <a:ext cx="2232422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2-3"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58892" y="3755708"/>
            <a:ext cx="7825383" cy="5360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845701" y="3874889"/>
            <a:ext cx="2232422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Мережі 1-го розряду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3457694" y="3874889"/>
            <a:ext cx="2228612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1:10000 - 1:20000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6065877" y="3874889"/>
            <a:ext cx="2232422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5"</a:t>
            </a:r>
            <a:endParaRPr lang="en-US" sz="1450" dirty="0"/>
          </a:p>
        </p:txBody>
      </p:sp>
      <p:sp>
        <p:nvSpPr>
          <p:cNvPr id="17" name="Shape 14"/>
          <p:cNvSpPr/>
          <p:nvPr/>
        </p:nvSpPr>
        <p:spPr>
          <a:xfrm>
            <a:off x="658892" y="4291727"/>
            <a:ext cx="7825383" cy="5360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8" name="Text 15"/>
          <p:cNvSpPr/>
          <p:nvPr/>
        </p:nvSpPr>
        <p:spPr>
          <a:xfrm>
            <a:off x="845701" y="4410908"/>
            <a:ext cx="2232422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Мережі 2-го розряду</a:t>
            </a:r>
            <a:endParaRPr lang="en-US" sz="1450" dirty="0"/>
          </a:p>
        </p:txBody>
      </p:sp>
      <p:sp>
        <p:nvSpPr>
          <p:cNvPr id="19" name="Text 16"/>
          <p:cNvSpPr/>
          <p:nvPr/>
        </p:nvSpPr>
        <p:spPr>
          <a:xfrm>
            <a:off x="3457694" y="4410908"/>
            <a:ext cx="2228612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1:5000 - 1:10000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6065877" y="4410908"/>
            <a:ext cx="2232422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10"</a:t>
            </a:r>
            <a:endParaRPr lang="en-US" sz="1450" dirty="0"/>
          </a:p>
        </p:txBody>
      </p:sp>
      <p:sp>
        <p:nvSpPr>
          <p:cNvPr id="21" name="Text 18"/>
          <p:cNvSpPr/>
          <p:nvPr/>
        </p:nvSpPr>
        <p:spPr>
          <a:xfrm>
            <a:off x="651272" y="5044678"/>
            <a:ext cx="7841456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Точність геодезичних мереж згущення є ключовим параметром, що визначає їх придатність для різних видів робіт. Мережі вищих класів забезпечують більшу точність і служать основою для розвитку мереж нижчих класів.</a:t>
            </a:r>
            <a:endParaRPr lang="en-US" sz="1450" dirty="0"/>
          </a:p>
        </p:txBody>
      </p:sp>
      <p:sp>
        <p:nvSpPr>
          <p:cNvPr id="22" name="Text 19"/>
          <p:cNvSpPr/>
          <p:nvPr/>
        </p:nvSpPr>
        <p:spPr>
          <a:xfrm>
            <a:off x="651272" y="6146959"/>
            <a:ext cx="7841456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Сучасні технології та обладнання дозволяють досягати високої точності вимірювань навіть у складних умовах, що підвищує якість геодезичного забезпечення різноманітних галузей економіки.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72346" y="1025009"/>
            <a:ext cx="7548682" cy="631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Державна нівелірна мережа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72346" y="1945005"/>
            <a:ext cx="144066" cy="1045964"/>
          </a:xfrm>
          <a:prstGeom prst="roundRect">
            <a:avLst>
              <a:gd name="adj" fmla="val 120023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1104543" y="1945005"/>
            <a:ext cx="3307080" cy="315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Нівелірна мережа I класу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104543" y="2376130"/>
            <a:ext cx="7367111" cy="614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Основні нівелірні ходи, які утворюють замкнуті полігони. Середня квадратична похибка визначення перевищення на 1 км ходу: 0,5 мм.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960477" y="3183017"/>
            <a:ext cx="144066" cy="1045964"/>
          </a:xfrm>
          <a:prstGeom prst="roundRect">
            <a:avLst>
              <a:gd name="adj" fmla="val 120023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1392674" y="3183017"/>
            <a:ext cx="3373517" cy="315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Нівелірна мережа II класу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392674" y="3614142"/>
            <a:ext cx="7078980" cy="614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Другорядні ходи, які створюють полігони всередині полігонів I класу. Середня квадратична похибка: 0,8 мм на 1 км ходу.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248608" y="4421029"/>
            <a:ext cx="144066" cy="1045964"/>
          </a:xfrm>
          <a:prstGeom prst="roundRect">
            <a:avLst>
              <a:gd name="adj" fmla="val 120023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1680805" y="4421029"/>
            <a:ext cx="3439954" cy="315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Нівелірна мережа III класу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1680805" y="4852154"/>
            <a:ext cx="6790849" cy="614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Заповнююча мережа, яка створюється всередині полігонів II класу. Середня квадратична похибка: 1,5 мм на 1 км ходу.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1536859" y="5659041"/>
            <a:ext cx="144066" cy="1353383"/>
          </a:xfrm>
          <a:prstGeom prst="roundRect">
            <a:avLst>
              <a:gd name="adj" fmla="val 120023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1969056" y="5659041"/>
            <a:ext cx="3464123" cy="315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Нівелірна мережа IV класу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969056" y="6090166"/>
            <a:ext cx="6502598" cy="922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Згущення для забезпечення топографічних знімань та інженерних робіт. Середня квадратична похибка: 3,0 мм на 1 км ходу.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790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8056" y="2782372"/>
            <a:ext cx="5348407" cy="599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Методи нівелювання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56" y="3687366"/>
            <a:ext cx="455771" cy="45577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76112" y="3655576"/>
            <a:ext cx="3376255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Геометричне нівелювання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1276112" y="4064675"/>
            <a:ext cx="12716232" cy="583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Найточніший метод, який використовується для створення нівелірних мереж I-IV класів. Основний спосіб — із середини, що забезпечує найвищу точність. Спосіб вперед використовується в специфічних умовах.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56" y="5226606"/>
            <a:ext cx="455771" cy="45577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276112" y="5194816"/>
            <a:ext cx="3985260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Тригонометричне нівелювання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1276112" y="5603915"/>
            <a:ext cx="12716232" cy="583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Використовується для визначення висот у гірській місцевості та при інженерно-геодезичних роботах. Базується на вимірюванні вертикальних кутів та відстаней.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56" y="6765846"/>
            <a:ext cx="455771" cy="45577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276112" y="6734056"/>
            <a:ext cx="3328154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Супутникове нівелювання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1276112" y="7143155"/>
            <a:ext cx="12716232" cy="583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Використовується із застосуванням GNSS-технологій з урахуванням моделі геоїда. Дозволяє визначати висоти в єдиній системі на великих територіях.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588645"/>
            <a:ext cx="9425821" cy="704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Закріплення нівелірних пунктів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80" y="1859280"/>
            <a:ext cx="3150751" cy="315075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843" y="1859280"/>
            <a:ext cx="3150751" cy="315075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806" y="1859280"/>
            <a:ext cx="3150751" cy="3150751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69" y="1859280"/>
            <a:ext cx="3150751" cy="3150751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49260" y="5389007"/>
            <a:ext cx="13131879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Нівелірні пункти закріплюються різними способами залежно від їх призначення та умов експлуатації. Фундаментальні репери є найбільш стабільними пунктами, закладеними на глибину 1,5-2,5 м. Ґрунтові репери закладаються на глибину 1-1,5 м.</a:t>
            </a:r>
            <a:endParaRPr lang="en-US" sz="1650" dirty="0"/>
          </a:p>
        </p:txBody>
      </p:sp>
      <p:sp>
        <p:nvSpPr>
          <p:cNvPr id="8" name="Text 2"/>
          <p:cNvSpPr/>
          <p:nvPr/>
        </p:nvSpPr>
        <p:spPr>
          <a:xfrm>
            <a:off x="749260" y="6657023"/>
            <a:ext cx="13131879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населених пунктах широко використовуються стінні марки та репери, закріплені в стінах капітальних споруд. Для виконання поточних робіт встановлюються тимчасові репери. В Україні прийнята Балтійська система нормальних висот.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Довільний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Montserrat</vt:lpstr>
      <vt:lpstr>Barlow Bold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Куницька</cp:lastModifiedBy>
  <cp:revision>2</cp:revision>
  <dcterms:created xsi:type="dcterms:W3CDTF">2025-03-27T11:14:36Z</dcterms:created>
  <dcterms:modified xsi:type="dcterms:W3CDTF">2025-03-27T11:21:06Z</dcterms:modified>
</cp:coreProperties>
</file>