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76" autoAdjust="0"/>
  </p:normalViewPr>
  <p:slideViewPr>
    <p:cSldViewPr>
      <p:cViewPr varScale="1">
        <p:scale>
          <a:sx n="98" d="100"/>
          <a:sy n="98" d="100"/>
        </p:scale>
        <p:origin x="-11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CB404-BF8F-444B-8C6A-1BE79CD1C286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CDFEA-954B-44A9-A41A-F71F85D10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7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CDFEA-954B-44A9-A41A-F71F85D10A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0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1%80%D0%B8%D0%BB%D0%B0%D1%82%D0%B5%D1%80%D0%B0%D1%86%D1%96%D1%8F" TargetMode="External"/><Relationship Id="rId2" Type="http://schemas.openxmlformats.org/officeDocument/2006/relationships/hyperlink" Target="https://uk.wikipedia.org/wiki/%D0%A2%D1%80%D1%96%D0%B0%D0%BD%D0%B3%D1%83%D0%BB%D1%8F%D1%86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F%D0%BE%D0%BB%D1%96%D0%B3%D0%BE%D0%BD%D0%BE%D0%BC%D0%B5%D1%82%D1%80%D1%96%D1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Державні геодезичні мережі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1781702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</a:rPr>
              <a:t>Принципи побудови і розвитку Державної геодезичної мережі України. Державні геодезичні мережі згущення. Державна нівелірна мережа. Маркшейдерські опорні мережі.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224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80112" y="685801"/>
            <a:ext cx="3384376" cy="3429000"/>
          </a:xfrm>
        </p:spPr>
        <p:txBody>
          <a:bodyPr>
            <a:noAutofit/>
          </a:bodyPr>
          <a:lstStyle/>
          <a:p>
            <a:r>
              <a:rPr lang="ru-RU" sz="2400" dirty="0" err="1"/>
              <a:t>Геодезична</a:t>
            </a:r>
            <a:r>
              <a:rPr lang="ru-RU" sz="2400" dirty="0"/>
              <a:t> мережа 2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будується</a:t>
            </a:r>
            <a:r>
              <a:rPr lang="ru-RU" sz="2400" dirty="0"/>
              <a:t> за </a:t>
            </a:r>
            <a:r>
              <a:rPr lang="ru-RU" sz="2400" dirty="0" err="1"/>
              <a:t>однаковою</a:t>
            </a:r>
            <a:r>
              <a:rPr lang="ru-RU" sz="2400" dirty="0"/>
              <a:t> </a:t>
            </a:r>
            <a:r>
              <a:rPr lang="ru-RU" sz="2400" dirty="0" err="1"/>
              <a:t>точністю</a:t>
            </a:r>
            <a:r>
              <a:rPr lang="ru-RU" sz="2400" dirty="0"/>
              <a:t> </a:t>
            </a:r>
            <a:r>
              <a:rPr lang="ru-RU" sz="2400" dirty="0" err="1"/>
              <a:t>просторової</a:t>
            </a:r>
            <a:endParaRPr lang="ru-RU" sz="2400" dirty="0"/>
          </a:p>
          <a:p>
            <a:r>
              <a:rPr lang="uk-UA" sz="2400" dirty="0"/>
              <a:t>геодезичної мережі із рівномірно розміщених пунктів існуючої геодезичної</a:t>
            </a:r>
          </a:p>
          <a:p>
            <a:r>
              <a:rPr lang="ru-RU" sz="2400" dirty="0" err="1"/>
              <a:t>мережі</a:t>
            </a:r>
            <a:r>
              <a:rPr lang="ru-RU" sz="2400" dirty="0"/>
              <a:t> 1 та 2 </a:t>
            </a:r>
            <a:r>
              <a:rPr lang="ru-RU" sz="2400" dirty="0" err="1"/>
              <a:t>класів</a:t>
            </a:r>
            <a:r>
              <a:rPr lang="ru-RU" sz="2400" dirty="0"/>
              <a:t> і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пунктів</a:t>
            </a:r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5013176"/>
            <a:ext cx="7543800" cy="1512168"/>
          </a:xfrm>
        </p:spPr>
        <p:txBody>
          <a:bodyPr/>
          <a:lstStyle/>
          <a:p>
            <a:r>
              <a:rPr lang="uk-UA" sz="5400" b="1" i="1" dirty="0" err="1">
                <a:effectLst/>
              </a:rPr>
              <a:t>Держа́вна</a:t>
            </a:r>
            <a:r>
              <a:rPr lang="uk-UA" sz="5400" b="1" i="1" dirty="0">
                <a:effectLst/>
              </a:rPr>
              <a:t> </a:t>
            </a:r>
            <a:r>
              <a:rPr lang="uk-UA" sz="5400" b="1" i="1" dirty="0" err="1">
                <a:effectLst/>
              </a:rPr>
              <a:t>геодези́чна</a:t>
            </a:r>
            <a:r>
              <a:rPr lang="uk-UA" sz="5400" b="1" i="1" dirty="0">
                <a:effectLst/>
              </a:rPr>
              <a:t/>
            </a:r>
            <a:br>
              <a:rPr lang="uk-UA" sz="5400" b="1" i="1" dirty="0">
                <a:effectLst/>
              </a:rPr>
            </a:br>
            <a:r>
              <a:rPr lang="uk-UA" sz="5400" b="1" i="1" dirty="0">
                <a:effectLst/>
              </a:rPr>
              <a:t> </a:t>
            </a:r>
            <a:r>
              <a:rPr lang="uk-UA" sz="5400" b="1" i="1" dirty="0" err="1">
                <a:effectLst/>
              </a:rPr>
              <a:t>мере́жа</a:t>
            </a:r>
            <a:r>
              <a:rPr lang="uk-UA" sz="5400" b="1" i="1" dirty="0">
                <a:effectLst/>
              </a:rPr>
              <a:t> України 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172"/>
            <a:ext cx="4343400" cy="22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80112" y="548680"/>
            <a:ext cx="3384376" cy="4104456"/>
          </a:xfrm>
        </p:spPr>
        <p:txBody>
          <a:bodyPr>
            <a:noAutofit/>
          </a:bodyPr>
          <a:lstStyle/>
          <a:p>
            <a:r>
              <a:rPr lang="ru-RU" sz="2400" dirty="0" err="1"/>
              <a:t>Геодезична</a:t>
            </a:r>
            <a:r>
              <a:rPr lang="ru-RU" sz="2400" dirty="0"/>
              <a:t> мережа </a:t>
            </a:r>
            <a:r>
              <a:rPr lang="ru-RU" sz="2400" dirty="0" err="1"/>
              <a:t>згущення</a:t>
            </a:r>
            <a:r>
              <a:rPr lang="ru-RU" sz="2400" dirty="0"/>
              <a:t> 3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щільність</a:t>
            </a:r>
            <a:r>
              <a:rPr lang="ru-RU" sz="2400" dirty="0"/>
              <a:t> </a:t>
            </a:r>
            <a:r>
              <a:rPr lang="ru-RU" sz="2400" dirty="0" err="1"/>
              <a:t>пунктів</a:t>
            </a:r>
            <a:r>
              <a:rPr lang="ru-RU" sz="2400" dirty="0"/>
              <a:t> до </a:t>
            </a:r>
            <a:r>
              <a:rPr lang="ru-RU" sz="2400" dirty="0" smtClean="0"/>
              <a:t>2-10км</a:t>
            </a:r>
            <a:endParaRPr lang="ru-RU" sz="2400" dirty="0"/>
          </a:p>
          <a:p>
            <a:r>
              <a:rPr lang="ru-RU" sz="2400" dirty="0" smtClean="0"/>
              <a:t>і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супутниковим</a:t>
            </a:r>
            <a:r>
              <a:rPr lang="ru-RU" sz="2400" dirty="0"/>
              <a:t> методом, </a:t>
            </a:r>
            <a:r>
              <a:rPr lang="ru-RU" sz="2400" dirty="0" err="1" smtClean="0"/>
              <a:t>тріангуляцією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полігонометрією</a:t>
            </a:r>
            <a:r>
              <a:rPr lang="ru-RU" sz="2400" dirty="0" smtClean="0"/>
              <a:t> </a:t>
            </a:r>
            <a:r>
              <a:rPr lang="ru-RU" sz="2400" dirty="0"/>
              <a:t>та</a:t>
            </a:r>
          </a:p>
          <a:p>
            <a:r>
              <a:rPr lang="uk-UA" sz="2400" dirty="0" smtClean="0"/>
              <a:t>трилатерацією</a:t>
            </a:r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5013176"/>
            <a:ext cx="7543800" cy="1512168"/>
          </a:xfrm>
        </p:spPr>
        <p:txBody>
          <a:bodyPr/>
          <a:lstStyle/>
          <a:p>
            <a:r>
              <a:rPr lang="uk-UA" sz="5400" b="1" i="1" dirty="0" err="1">
                <a:effectLst/>
              </a:rPr>
              <a:t>Держа́вна</a:t>
            </a:r>
            <a:r>
              <a:rPr lang="uk-UA" sz="5400" b="1" i="1" dirty="0">
                <a:effectLst/>
              </a:rPr>
              <a:t> </a:t>
            </a:r>
            <a:r>
              <a:rPr lang="uk-UA" sz="5400" b="1" i="1" dirty="0" err="1">
                <a:effectLst/>
              </a:rPr>
              <a:t>геодези́чна</a:t>
            </a:r>
            <a:r>
              <a:rPr lang="uk-UA" sz="5400" b="1" i="1" dirty="0">
                <a:effectLst/>
              </a:rPr>
              <a:t/>
            </a:r>
            <a:br>
              <a:rPr lang="uk-UA" sz="5400" b="1" i="1" dirty="0">
                <a:effectLst/>
              </a:rPr>
            </a:br>
            <a:r>
              <a:rPr lang="uk-UA" sz="5400" b="1" i="1" dirty="0">
                <a:effectLst/>
              </a:rPr>
              <a:t> </a:t>
            </a:r>
            <a:r>
              <a:rPr lang="uk-UA" sz="5400" b="1" i="1" dirty="0" err="1">
                <a:effectLst/>
              </a:rPr>
              <a:t>мере́жа</a:t>
            </a:r>
            <a:r>
              <a:rPr lang="uk-UA" sz="5400" b="1" i="1" dirty="0">
                <a:effectLst/>
              </a:rPr>
              <a:t> України 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5460"/>
            <a:ext cx="4343400" cy="240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/>
              <a:t>Тріангуляція </a:t>
            </a:r>
            <a:r>
              <a:rPr lang="uk-UA" dirty="0"/>
              <a:t>— метод геодезичних вимірювань на місцевості за допомогою побудови </a:t>
            </a:r>
            <a:r>
              <a:rPr lang="uk-UA" dirty="0" smtClean="0"/>
              <a:t>системи </a:t>
            </a:r>
            <a:r>
              <a:rPr lang="uk-UA" dirty="0" err="1" smtClean="0"/>
              <a:t>три</a:t>
            </a:r>
            <a:r>
              <a:rPr lang="uk-UA" dirty="0" smtClean="0"/>
              <a:t>кутників</a:t>
            </a:r>
            <a:r>
              <a:rPr lang="uk-UA" dirty="0"/>
              <a:t>  та </a:t>
            </a:r>
            <a:r>
              <a:rPr lang="uk-UA" i="1" dirty="0">
                <a:solidFill>
                  <a:srgbClr val="FFC000"/>
                </a:solidFill>
              </a:rPr>
              <a:t>вимірювання всіх </a:t>
            </a:r>
            <a:r>
              <a:rPr lang="uk-UA" i="1" dirty="0" smtClean="0">
                <a:solidFill>
                  <a:srgbClr val="FFC000"/>
                </a:solidFill>
              </a:rPr>
              <a:t>їхніх кутів.</a:t>
            </a:r>
            <a:r>
              <a:rPr lang="uk-UA" dirty="0"/>
              <a:t> </a:t>
            </a:r>
            <a:r>
              <a:rPr lang="uk-UA" dirty="0" smtClean="0"/>
              <a:t>Тріангуляцію </a:t>
            </a:r>
            <a:r>
              <a:rPr lang="uk-UA" dirty="0"/>
              <a:t>поділяють на чотири класи точності.</a:t>
            </a:r>
          </a:p>
          <a:p>
            <a:endParaRPr lang="uk-UA" sz="2400" b="1" u="sng" dirty="0" smtClean="0"/>
          </a:p>
          <a:p>
            <a:r>
              <a:rPr lang="uk-UA" sz="2400" b="1" u="sng" dirty="0" smtClean="0"/>
              <a:t>Трилатерація</a:t>
            </a:r>
            <a:r>
              <a:rPr lang="uk-UA" dirty="0"/>
              <a:t> — один з методів визначення на місцевості координат пунктів геодезичних мереж, що здійснюється шляхом побудови </a:t>
            </a:r>
            <a:r>
              <a:rPr lang="uk-UA" dirty="0" smtClean="0"/>
              <a:t>системи трикутників</a:t>
            </a:r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та </a:t>
            </a:r>
            <a:r>
              <a:rPr lang="uk-UA" i="1" dirty="0">
                <a:solidFill>
                  <a:srgbClr val="FFC000"/>
                </a:solidFill>
              </a:rPr>
              <a:t>вимірів всіх їх сторін. </a:t>
            </a:r>
            <a:r>
              <a:rPr lang="uk-UA" dirty="0"/>
              <a:t>На відміну </a:t>
            </a:r>
            <a:r>
              <a:rPr lang="uk-UA" dirty="0" smtClean="0"/>
              <a:t>від тріангуляції</a:t>
            </a:r>
            <a:r>
              <a:rPr lang="uk-UA" dirty="0"/>
              <a:t> </a:t>
            </a:r>
            <a:r>
              <a:rPr lang="uk-UA" dirty="0" smtClean="0"/>
              <a:t>, </a:t>
            </a:r>
            <a:r>
              <a:rPr lang="uk-UA" dirty="0"/>
              <a:t>де здійснюється </a:t>
            </a:r>
            <a:r>
              <a:rPr lang="uk-UA" dirty="0" smtClean="0"/>
              <a:t>вимір кутів усіх </a:t>
            </a:r>
            <a:r>
              <a:rPr lang="uk-UA" dirty="0"/>
              <a:t>трикутників, у трилатерації застосовують саме вимір сторін.</a:t>
            </a:r>
          </a:p>
          <a:p>
            <a:endParaRPr lang="uk-UA" b="1" u="sng" dirty="0" smtClean="0"/>
          </a:p>
          <a:p>
            <a:r>
              <a:rPr lang="uk-UA" sz="2400" b="1" u="sng" dirty="0" smtClean="0"/>
              <a:t>Полігонометрія</a:t>
            </a:r>
            <a:r>
              <a:rPr lang="uk-UA" sz="2400" dirty="0"/>
              <a:t> </a:t>
            </a:r>
            <a:r>
              <a:rPr lang="uk-UA" dirty="0" smtClean="0"/>
              <a:t>– </a:t>
            </a:r>
            <a:r>
              <a:rPr lang="uk-UA" dirty="0"/>
              <a:t>спосіб побудови планової </a:t>
            </a:r>
            <a:r>
              <a:rPr lang="uk-UA" dirty="0" smtClean="0"/>
              <a:t> геодезичної або маркшейдерської мережі шляхом </a:t>
            </a:r>
            <a:r>
              <a:rPr lang="uk-UA" dirty="0"/>
              <a:t>вимірювання ліній і кутів </a:t>
            </a:r>
            <a:r>
              <a:rPr lang="uk-UA" dirty="0" err="1"/>
              <a:t>полігонометричних</a:t>
            </a:r>
            <a:r>
              <a:rPr lang="uk-UA" dirty="0"/>
              <a:t> ходів; в результаті вимірювань та обчислень одержують координати пунктів.</a:t>
            </a:r>
          </a:p>
        </p:txBody>
      </p:sp>
    </p:spTree>
    <p:extLst>
      <p:ext uri="{BB962C8B-B14F-4D97-AF65-F5344CB8AC3E}">
        <p14:creationId xmlns:p14="http://schemas.microsoft.com/office/powerpoint/2010/main" val="405409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1576536"/>
          </a:xfrm>
        </p:spPr>
        <p:txBody>
          <a:bodyPr/>
          <a:lstStyle/>
          <a:p>
            <a:r>
              <a:rPr lang="uk-UA" sz="3600" i="1" dirty="0">
                <a:effectLst/>
              </a:rPr>
              <a:t>ГЕОДЕЗИЧНІ МЕРЕЖІ ЗГУЩЕННЯ УКРАЇНИ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332657"/>
            <a:ext cx="7992888" cy="4824536"/>
          </a:xfrm>
        </p:spPr>
        <p:txBody>
          <a:bodyPr>
            <a:noAutofit/>
          </a:bodyPr>
          <a:lstStyle/>
          <a:p>
            <a:r>
              <a:rPr lang="uk-UA" sz="1800" dirty="0"/>
              <a:t>– мережі, що складаються з багатьох закріплених на земній поверхні пунктів, координати яких визначені в загальній для них системі координат. Це геодезичні мережі, створювані як розвиток мереж більш високого класу. </a:t>
            </a:r>
            <a:endParaRPr lang="uk-UA" sz="1800" dirty="0" smtClean="0"/>
          </a:p>
          <a:p>
            <a:r>
              <a:rPr lang="uk-UA" sz="1800" dirty="0" err="1" smtClean="0">
                <a:solidFill>
                  <a:srgbClr val="FFC000"/>
                </a:solidFill>
              </a:rPr>
              <a:t>Г.м.з</a:t>
            </a:r>
            <a:r>
              <a:rPr lang="uk-UA" sz="1800" dirty="0">
                <a:solidFill>
                  <a:srgbClr val="FFC000"/>
                </a:solidFill>
              </a:rPr>
              <a:t>. розвиваються на основі пунктів </a:t>
            </a:r>
            <a:r>
              <a:rPr lang="uk-UA" sz="1800" dirty="0" smtClean="0">
                <a:solidFill>
                  <a:srgbClr val="FFC000"/>
                </a:solidFill>
              </a:rPr>
              <a:t>Державної </a:t>
            </a:r>
            <a:r>
              <a:rPr lang="uk-UA" sz="1800" dirty="0">
                <a:solidFill>
                  <a:srgbClr val="FFC000"/>
                </a:solidFill>
              </a:rPr>
              <a:t>геодезичної мережі шляхом переходу від загального до часткового (від вищого розряду до нижчого), збільшуючи щільність пунктів геодезичної мережі для створення можливості виконання зйомок великих масштабів і безпосереднього рішення маркшейдерських задач. </a:t>
            </a:r>
            <a:endParaRPr lang="uk-UA" sz="1800" dirty="0" smtClean="0">
              <a:solidFill>
                <a:srgbClr val="FFC000"/>
              </a:solidFill>
            </a:endParaRPr>
          </a:p>
          <a:p>
            <a:r>
              <a:rPr lang="uk-UA" sz="1800" dirty="0" smtClean="0">
                <a:solidFill>
                  <a:srgbClr val="FFC000"/>
                </a:solidFill>
              </a:rPr>
              <a:t>Геодезичні </a:t>
            </a:r>
            <a:r>
              <a:rPr lang="uk-UA" sz="1800" dirty="0">
                <a:solidFill>
                  <a:srgbClr val="FFC000"/>
                </a:solidFill>
              </a:rPr>
              <a:t>мережі України підрозділяються на </a:t>
            </a:r>
            <a:r>
              <a:rPr lang="uk-UA" sz="1800" dirty="0" smtClean="0">
                <a:solidFill>
                  <a:srgbClr val="FFC000"/>
                </a:solidFill>
              </a:rPr>
              <a:t>Державну </a:t>
            </a:r>
            <a:r>
              <a:rPr lang="uk-UA" sz="1800" dirty="0">
                <a:solidFill>
                  <a:srgbClr val="FFC000"/>
                </a:solidFill>
              </a:rPr>
              <a:t>геодезичну мережу, мережі згущення і зйомочні мережі. Координати пунктів </a:t>
            </a:r>
            <a:r>
              <a:rPr lang="uk-UA" sz="1800" dirty="0" smtClean="0">
                <a:solidFill>
                  <a:srgbClr val="FFC000"/>
                </a:solidFill>
              </a:rPr>
              <a:t>Державної </a:t>
            </a:r>
            <a:r>
              <a:rPr lang="uk-UA" sz="1800" dirty="0">
                <a:solidFill>
                  <a:srgbClr val="FFC000"/>
                </a:solidFill>
              </a:rPr>
              <a:t>геодезичної мережі (</a:t>
            </a:r>
            <a:r>
              <a:rPr lang="en-US" sz="1800" dirty="0">
                <a:solidFill>
                  <a:srgbClr val="FFC000"/>
                </a:solidFill>
              </a:rPr>
              <a:t>I, II, III </a:t>
            </a:r>
            <a:r>
              <a:rPr lang="uk-UA" sz="1800" dirty="0">
                <a:solidFill>
                  <a:srgbClr val="FFC000"/>
                </a:solidFill>
              </a:rPr>
              <a:t>і </a:t>
            </a:r>
            <a:r>
              <a:rPr lang="en-US" sz="1800" dirty="0">
                <a:solidFill>
                  <a:srgbClr val="FFC000"/>
                </a:solidFill>
              </a:rPr>
              <a:t>IV </a:t>
            </a:r>
            <a:r>
              <a:rPr lang="uk-UA" sz="1800" dirty="0">
                <a:solidFill>
                  <a:srgbClr val="FFC000"/>
                </a:solidFill>
              </a:rPr>
              <a:t>класів) наводяться в каталогах у системах географічних і плоских прямокутних координат в проекції </a:t>
            </a:r>
            <a:r>
              <a:rPr lang="uk-UA" sz="1800" dirty="0" err="1">
                <a:solidFill>
                  <a:srgbClr val="FFC000"/>
                </a:solidFill>
              </a:rPr>
              <a:t>Ґаусса</a:t>
            </a:r>
            <a:r>
              <a:rPr lang="uk-UA" sz="1800" dirty="0">
                <a:solidFill>
                  <a:srgbClr val="FFC000"/>
                </a:solidFill>
              </a:rPr>
              <a:t> в 6° зонах. </a:t>
            </a:r>
            <a:endParaRPr lang="uk-UA" sz="1800" dirty="0" smtClean="0">
              <a:solidFill>
                <a:srgbClr val="FFC000"/>
              </a:solidFill>
            </a:endParaRPr>
          </a:p>
          <a:p>
            <a:r>
              <a:rPr lang="uk-UA" sz="1800" dirty="0" smtClean="0"/>
              <a:t>Для </a:t>
            </a:r>
            <a:r>
              <a:rPr lang="uk-UA" sz="1800" dirty="0"/>
              <a:t>пунктів, розташованих у зоні перекриття, наводяться координати в основний і в сусідніх зонах; для мереж згущення і зйомочних мереж даються тільки плоскі прямокутні координати.</a:t>
            </a:r>
          </a:p>
        </p:txBody>
      </p:sp>
    </p:spTree>
    <p:extLst>
      <p:ext uri="{BB962C8B-B14F-4D97-AF65-F5344CB8AC3E}">
        <p14:creationId xmlns:p14="http://schemas.microsoft.com/office/powerpoint/2010/main" val="3580415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332656"/>
            <a:ext cx="7402016" cy="4680520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FFC000"/>
                </a:solidFill>
                <a:effectLst/>
              </a:rPr>
              <a:t>це включення в створювану мережу елементів раніше прокладеної мережі як вихідну опору або з метою приєднання до неї. </a:t>
            </a:r>
            <a:endParaRPr lang="uk-UA" dirty="0" smtClean="0">
              <a:solidFill>
                <a:srgbClr val="FFC000"/>
              </a:solidFill>
              <a:effectLst/>
            </a:endParaRPr>
          </a:p>
          <a:p>
            <a:r>
              <a:rPr lang="uk-UA" i="1" dirty="0" smtClean="0">
                <a:effectLst/>
              </a:rPr>
              <a:t>Прив'язка </a:t>
            </a:r>
            <a:r>
              <a:rPr lang="uk-UA" i="1" dirty="0" err="1">
                <a:effectLst/>
              </a:rPr>
              <a:t>полігонометричного</a:t>
            </a:r>
            <a:r>
              <a:rPr lang="uk-UA" i="1" dirty="0">
                <a:effectLst/>
              </a:rPr>
              <a:t> ходу</a:t>
            </a:r>
            <a:r>
              <a:rPr lang="uk-UA" dirty="0">
                <a:effectLst/>
              </a:rPr>
              <a:t> полягає в тому, що одним або обома його кінцевими пунктами служать пункти раніше прокладеної мережі, на яких виміряються кути, утворені кінцевими сторонами ходу і сторонами раніше прокладеної мережі (прив'язка координатна й азимутальна). </a:t>
            </a:r>
            <a:endParaRPr lang="uk-UA" dirty="0" smtClean="0">
              <a:effectLst/>
            </a:endParaRPr>
          </a:p>
          <a:p>
            <a:r>
              <a:rPr lang="uk-UA" i="1" dirty="0" smtClean="0">
                <a:effectLst/>
              </a:rPr>
              <a:t>Прив'язка </a:t>
            </a:r>
            <a:r>
              <a:rPr lang="uk-UA" i="1" dirty="0">
                <a:effectLst/>
              </a:rPr>
              <a:t>нівелірного ходу</a:t>
            </a:r>
            <a:r>
              <a:rPr lang="uk-UA" dirty="0">
                <a:effectLst/>
              </a:rPr>
              <a:t> — включення в число точок ходу пункту прив'язки. </a:t>
            </a:r>
            <a:endParaRPr lang="uk-UA" dirty="0" smtClean="0">
              <a:effectLst/>
            </a:endParaRPr>
          </a:p>
          <a:p>
            <a:r>
              <a:rPr lang="uk-UA" i="1" dirty="0" smtClean="0">
                <a:effectLst/>
              </a:rPr>
              <a:t>Прив'язка </a:t>
            </a:r>
            <a:r>
              <a:rPr lang="uk-UA" i="1" dirty="0">
                <a:effectLst/>
              </a:rPr>
              <a:t>тріангуляційної мережі</a:t>
            </a:r>
            <a:r>
              <a:rPr lang="uk-UA" dirty="0">
                <a:effectLst/>
              </a:rPr>
              <a:t> здійснюється включенням у створювану мережу сторони раніше прокладеної мережі.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013176"/>
            <a:ext cx="7543800" cy="1512168"/>
          </a:xfrm>
        </p:spPr>
        <p:txBody>
          <a:bodyPr/>
          <a:lstStyle/>
          <a:p>
            <a:r>
              <a:rPr lang="uk-UA" b="1" i="1" dirty="0">
                <a:effectLst/>
              </a:rPr>
              <a:t>Прив’язка геодезичної мережі</a:t>
            </a:r>
            <a:r>
              <a:rPr lang="uk-UA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8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620688"/>
            <a:ext cx="6609928" cy="4320479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C000"/>
                </a:solidFill>
                <a:effectLst/>
              </a:rPr>
              <a:t>Мережа точок, </a:t>
            </a:r>
            <a:r>
              <a:rPr lang="uk-UA" dirty="0">
                <a:solidFill>
                  <a:srgbClr val="FFC000"/>
                </a:solidFill>
                <a:effectLst/>
              </a:rPr>
              <a:t>закріплених </a:t>
            </a:r>
            <a:r>
              <a:rPr lang="uk-UA" dirty="0" smtClean="0">
                <a:solidFill>
                  <a:srgbClr val="FFC000"/>
                </a:solidFill>
                <a:effectLst/>
              </a:rPr>
              <a:t>на земній поверхні, </a:t>
            </a:r>
            <a:r>
              <a:rPr lang="uk-UA" dirty="0">
                <a:solidFill>
                  <a:srgbClr val="FFC000"/>
                </a:solidFill>
                <a:effectLst/>
              </a:rPr>
              <a:t>положення яких визначено в загальній для них </a:t>
            </a:r>
            <a:r>
              <a:rPr lang="uk-UA" dirty="0" smtClean="0">
                <a:solidFill>
                  <a:srgbClr val="FFC000"/>
                </a:solidFill>
                <a:effectLst/>
              </a:rPr>
              <a:t>системі геодезичних координат.</a:t>
            </a:r>
            <a:endParaRPr lang="uk-UA" dirty="0">
              <a:solidFill>
                <a:srgbClr val="FFC000"/>
              </a:solidFill>
              <a:effectLst/>
            </a:endParaRPr>
          </a:p>
          <a:p>
            <a:r>
              <a:rPr lang="uk-UA" dirty="0">
                <a:effectLst/>
              </a:rPr>
              <a:t>Пункти закріплюються на місцевості за допомогою геодезичних знаків. Планові координати пунктів </a:t>
            </a:r>
            <a:r>
              <a:rPr lang="uk-UA" dirty="0" smtClean="0">
                <a:effectLst/>
              </a:rPr>
              <a:t>геодезичної мережі  </a:t>
            </a:r>
            <a:r>
              <a:rPr lang="uk-UA" dirty="0">
                <a:effectLst/>
              </a:rPr>
              <a:t>визначаються методами </a:t>
            </a:r>
            <a:r>
              <a:rPr lang="uk-UA" dirty="0">
                <a:effectLst/>
                <a:hlinkClick r:id="rId2" tooltip="Тріангуляція"/>
              </a:rPr>
              <a:t>тріангуляції</a:t>
            </a:r>
            <a:r>
              <a:rPr lang="uk-UA" dirty="0">
                <a:effectLst/>
              </a:rPr>
              <a:t>, </a:t>
            </a:r>
            <a:r>
              <a:rPr lang="uk-UA" dirty="0">
                <a:effectLst/>
                <a:hlinkClick r:id="rId3" tooltip="Трилатерація"/>
              </a:rPr>
              <a:t>трилатерації</a:t>
            </a:r>
            <a:r>
              <a:rPr lang="uk-UA" dirty="0">
                <a:effectLst/>
              </a:rPr>
              <a:t>, </a:t>
            </a:r>
            <a:r>
              <a:rPr lang="uk-UA" dirty="0">
                <a:effectLst/>
                <a:hlinkClick r:id="rId4" tooltip="Полігонометрія"/>
              </a:rPr>
              <a:t>полігонометрії</a:t>
            </a:r>
            <a:r>
              <a:rPr lang="uk-UA" dirty="0">
                <a:effectLst/>
              </a:rPr>
              <a:t> і їх поєднанням, а положення пунктів по висоті — способами геометричного чи тригонометричного нівелювання. </a:t>
            </a:r>
            <a:r>
              <a:rPr lang="uk-UA" dirty="0" smtClean="0">
                <a:effectLst/>
              </a:rPr>
              <a:t>Геодезична мережа служить </a:t>
            </a:r>
            <a:r>
              <a:rPr lang="uk-UA" dirty="0">
                <a:effectLst/>
              </a:rPr>
              <a:t>основою для виконання геодезичних, топографічних, </a:t>
            </a:r>
            <a:r>
              <a:rPr lang="uk-UA" dirty="0" err="1">
                <a:effectLst/>
              </a:rPr>
              <a:t>геолого-розвідувальних</a:t>
            </a:r>
            <a:r>
              <a:rPr lang="uk-UA" dirty="0">
                <a:effectLst/>
              </a:rPr>
              <a:t> та маркшейдерських робіт.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effectLst/>
              </a:rPr>
              <a:t>Геодези́чна</a:t>
            </a:r>
            <a:r>
              <a:rPr lang="uk-UA" b="1" dirty="0">
                <a:effectLst/>
              </a:rPr>
              <a:t> </a:t>
            </a:r>
            <a:r>
              <a:rPr lang="uk-UA" b="1" dirty="0" err="1">
                <a:effectLst/>
              </a:rPr>
              <a:t>мере́жа</a:t>
            </a:r>
            <a:r>
              <a:rPr lang="uk-UA" dirty="0">
                <a:effectLst/>
              </a:rPr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437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геодезична мережа, що забезпечує поширення координат на територію держави і є вихідною для побудови інших геодезичних мереж.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496944" cy="850032"/>
          </a:xfrm>
        </p:spPr>
        <p:txBody>
          <a:bodyPr/>
          <a:lstStyle/>
          <a:p>
            <a:r>
              <a:rPr lang="uk-UA" sz="4800" b="1" i="1" dirty="0" err="1">
                <a:effectLst/>
              </a:rPr>
              <a:t>Держа́вна</a:t>
            </a:r>
            <a:r>
              <a:rPr lang="uk-UA" sz="4800" b="1" i="1" dirty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геодези́чна</a:t>
            </a:r>
            <a:r>
              <a:rPr lang="uk-UA" sz="4800" b="1" i="1" dirty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мере́жа</a:t>
            </a:r>
            <a:r>
              <a:rPr lang="uk-UA" sz="4800" b="1" i="1" dirty="0" smtClean="0">
                <a:effectLst/>
              </a:rPr>
              <a:t>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14338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effectLst/>
              </a:rPr>
              <a:t>є головною геодезичною основою топографічних </a:t>
            </a:r>
            <a:r>
              <a:rPr lang="uk-UA" sz="2400" dirty="0" smtClean="0">
                <a:effectLst/>
              </a:rPr>
              <a:t>зйомок </a:t>
            </a:r>
            <a:r>
              <a:rPr lang="uk-UA" sz="2400" dirty="0">
                <a:effectLst/>
              </a:rPr>
              <a:t>і повинна задовольняти вимоги народного господарства і оборони України при вирішенні інженерно-технічних і наукових задач.</a:t>
            </a: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496944" cy="1426096"/>
          </a:xfrm>
        </p:spPr>
        <p:txBody>
          <a:bodyPr/>
          <a:lstStyle/>
          <a:p>
            <a:r>
              <a:rPr lang="uk-UA" sz="4800" b="1" i="1" dirty="0" err="1">
                <a:effectLst/>
              </a:rPr>
              <a:t>Держа́вна</a:t>
            </a:r>
            <a:r>
              <a:rPr lang="uk-UA" sz="4800" b="1" i="1" dirty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геодези́чна</a:t>
            </a:r>
            <a:r>
              <a:rPr lang="uk-UA" sz="4800" b="1" i="1" dirty="0" smtClean="0">
                <a:effectLst/>
              </a:rPr>
              <a:t/>
            </a:r>
            <a:br>
              <a:rPr lang="uk-UA" sz="4800" b="1" i="1" dirty="0" smtClean="0">
                <a:effectLst/>
              </a:rPr>
            </a:br>
            <a:r>
              <a:rPr lang="uk-UA" sz="4800" b="1" i="1" dirty="0" smtClean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мере́жа</a:t>
            </a:r>
            <a:r>
              <a:rPr lang="uk-UA" sz="4800" b="1" i="1" dirty="0" smtClean="0">
                <a:effectLst/>
              </a:rPr>
              <a:t> України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77302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>
                <a:effectLst/>
              </a:rPr>
              <a:t>це сукупність пунктів мережі, рівномірно розміщених на </a:t>
            </a:r>
            <a:r>
              <a:rPr lang="uk-UA" i="1" dirty="0" smtClean="0">
                <a:effectLst/>
              </a:rPr>
              <a:t>території  України </a:t>
            </a:r>
            <a:r>
              <a:rPr lang="uk-UA" i="1" dirty="0">
                <a:effectLst/>
              </a:rPr>
              <a:t>  і закріплених на місцевості спеціальними центрами, які забезпечують їх збереження та стійкість у плані та за висотою протягом тривалого </a:t>
            </a:r>
            <a:r>
              <a:rPr lang="uk-UA" i="1" dirty="0" smtClean="0">
                <a:effectLst/>
              </a:rPr>
              <a:t>часу. </a:t>
            </a:r>
            <a:r>
              <a:rPr lang="uk-UA" i="1" dirty="0">
                <a:effectLst/>
              </a:rPr>
              <a:t>Складається з </a:t>
            </a:r>
            <a:r>
              <a:rPr lang="uk-UA" i="1" u="sng" dirty="0" smtClean="0">
                <a:effectLst/>
              </a:rPr>
              <a:t>астрономо-геодезичної мережі </a:t>
            </a:r>
            <a:r>
              <a:rPr lang="uk-UA" i="1" dirty="0" smtClean="0">
                <a:effectLst/>
              </a:rPr>
              <a:t>(АГМ</a:t>
            </a:r>
            <a:r>
              <a:rPr lang="uk-UA" i="1" dirty="0">
                <a:effectLst/>
              </a:rPr>
              <a:t>) та </a:t>
            </a:r>
            <a:r>
              <a:rPr lang="uk-UA" i="1" u="sng" dirty="0" smtClean="0">
                <a:effectLst/>
              </a:rPr>
              <a:t>опорної геодезичної мережі </a:t>
            </a:r>
            <a:r>
              <a:rPr lang="uk-UA" i="1" dirty="0">
                <a:effectLst/>
              </a:rPr>
              <a:t> (</a:t>
            </a:r>
            <a:r>
              <a:rPr lang="uk-UA" i="1" dirty="0" err="1">
                <a:effectLst/>
              </a:rPr>
              <a:t>мережі</a:t>
            </a:r>
            <a:r>
              <a:rPr lang="uk-UA" i="1" dirty="0">
                <a:effectLst/>
              </a:rPr>
              <a:t> згущення).</a:t>
            </a:r>
            <a:endParaRPr lang="uk-UA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496944" cy="1426096"/>
          </a:xfrm>
        </p:spPr>
        <p:txBody>
          <a:bodyPr/>
          <a:lstStyle/>
          <a:p>
            <a:r>
              <a:rPr lang="uk-UA" sz="4800" b="1" i="1" dirty="0" err="1">
                <a:effectLst/>
              </a:rPr>
              <a:t>Держа́вна</a:t>
            </a:r>
            <a:r>
              <a:rPr lang="uk-UA" sz="4800" b="1" i="1" dirty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геодези́чна</a:t>
            </a:r>
            <a:r>
              <a:rPr lang="uk-UA" sz="4800" b="1" i="1" dirty="0" smtClean="0">
                <a:effectLst/>
              </a:rPr>
              <a:t/>
            </a:r>
            <a:br>
              <a:rPr lang="uk-UA" sz="4800" b="1" i="1" dirty="0" smtClean="0">
                <a:effectLst/>
              </a:rPr>
            </a:br>
            <a:r>
              <a:rPr lang="uk-UA" sz="4800" b="1" i="1" dirty="0" smtClean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мере́жа</a:t>
            </a:r>
            <a:r>
              <a:rPr lang="uk-UA" sz="4800" b="1" i="1" dirty="0" smtClean="0">
                <a:effectLst/>
              </a:rPr>
              <a:t> України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96533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3105472" cy="4399383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систему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endParaRPr lang="ru-RU" dirty="0"/>
          </a:p>
          <a:p>
            <a:r>
              <a:rPr lang="ru-RU" dirty="0" err="1"/>
              <a:t>розміщених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</a:t>
            </a:r>
            <a:r>
              <a:rPr lang="ru-RU" dirty="0" err="1"/>
              <a:t>закріплених</a:t>
            </a:r>
            <a:r>
              <a:rPr lang="ru-RU" dirty="0"/>
              <a:t> на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центрами, </a:t>
            </a:r>
            <a:r>
              <a:rPr lang="ru-RU" dirty="0" err="1"/>
              <a:t>які</a:t>
            </a:r>
            <a:endParaRPr lang="ru-RU" dirty="0"/>
          </a:p>
          <a:p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/>
              <a:t>стійкість</a:t>
            </a:r>
            <a:r>
              <a:rPr lang="ru-RU" dirty="0"/>
              <a:t> у </a:t>
            </a:r>
            <a:r>
              <a:rPr lang="ru-RU" dirty="0" err="1"/>
              <a:t>плані</a:t>
            </a:r>
            <a:r>
              <a:rPr lang="ru-RU" dirty="0"/>
              <a:t> і за </a:t>
            </a:r>
            <a:r>
              <a:rPr lang="ru-RU" dirty="0" err="1"/>
              <a:t>висотою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endParaRPr lang="ru-RU" dirty="0"/>
          </a:p>
          <a:p>
            <a:r>
              <a:rPr lang="uk-UA" dirty="0"/>
              <a:t>тривалого часу.</a:t>
            </a:r>
          </a:p>
          <a:p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</a:t>
            </a:r>
            <a:r>
              <a:rPr lang="ru-RU" dirty="0" err="1"/>
              <a:t>визначались</a:t>
            </a:r>
            <a:r>
              <a:rPr lang="ru-RU" dirty="0"/>
              <a:t> </a:t>
            </a:r>
            <a:r>
              <a:rPr lang="ru-RU" dirty="0" err="1"/>
              <a:t>поетапно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до </a:t>
            </a:r>
            <a:r>
              <a:rPr lang="ru-RU" dirty="0" err="1"/>
              <a:t>часткового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013176"/>
            <a:ext cx="7632848" cy="1440160"/>
          </a:xfrm>
        </p:spPr>
        <p:txBody>
          <a:bodyPr/>
          <a:lstStyle/>
          <a:p>
            <a:r>
              <a:rPr lang="uk-UA" sz="3200" b="1" i="1" dirty="0" err="1">
                <a:effectLst/>
              </a:rPr>
              <a:t>Держа́вна</a:t>
            </a:r>
            <a:r>
              <a:rPr lang="uk-UA" sz="3200" b="1" i="1" dirty="0">
                <a:effectLst/>
              </a:rPr>
              <a:t> </a:t>
            </a:r>
            <a:r>
              <a:rPr lang="uk-UA" sz="3200" b="1" i="1" dirty="0" err="1" smtClean="0">
                <a:effectLst/>
              </a:rPr>
              <a:t>геодези́чна</a:t>
            </a:r>
            <a:r>
              <a:rPr lang="uk-UA" sz="3200" b="1" i="1" dirty="0" smtClean="0">
                <a:effectLst/>
              </a:rPr>
              <a:t> </a:t>
            </a:r>
            <a:r>
              <a:rPr lang="uk-UA" sz="3200" b="1" i="1" dirty="0" err="1" smtClean="0">
                <a:effectLst/>
              </a:rPr>
              <a:t>мере́жа</a:t>
            </a:r>
            <a:r>
              <a:rPr lang="uk-UA" sz="3200" b="1" i="1" dirty="0" smtClean="0">
                <a:effectLst/>
              </a:rPr>
              <a:t> </a:t>
            </a:r>
            <a:r>
              <a:rPr lang="uk-UA" sz="3200" b="1" i="1" dirty="0">
                <a:effectLst/>
              </a:rPr>
              <a:t>України </a:t>
            </a:r>
            <a:r>
              <a:rPr lang="uk-UA" sz="3200" b="1" i="1" dirty="0" smtClean="0">
                <a:effectLst/>
              </a:rPr>
              <a:t/>
            </a:r>
            <a:br>
              <a:rPr lang="uk-UA" sz="3200" b="1" i="1" dirty="0" smtClean="0">
                <a:effectLst/>
              </a:rPr>
            </a:br>
            <a:r>
              <a:rPr lang="ru-RU" sz="1800" dirty="0"/>
              <a:t>За </a:t>
            </a:r>
            <a:r>
              <a:rPr lang="ru-RU" sz="1800" dirty="0" err="1"/>
              <a:t>точністю</a:t>
            </a:r>
            <a:r>
              <a:rPr lang="ru-RU" sz="1800" dirty="0"/>
              <a:t> та методами </a:t>
            </a:r>
            <a:r>
              <a:rPr lang="ru-RU" sz="1800" dirty="0" err="1"/>
              <a:t>визначення</a:t>
            </a:r>
            <a:r>
              <a:rPr lang="ru-RU" sz="1800" dirty="0"/>
              <a:t> вона </a:t>
            </a:r>
            <a:r>
              <a:rPr lang="ru-RU" sz="1800" dirty="0" err="1"/>
              <a:t>складалась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uk-UA" sz="1800" dirty="0"/>
              <a:t>- рядів тріангуляції та ходів полігонометрії 1 класу;</a:t>
            </a:r>
            <a:br>
              <a:rPr lang="uk-UA" sz="1800" dirty="0"/>
            </a:br>
            <a:endParaRPr lang="uk-U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58667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6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мережі тріангуляції і полігонометрії 2 класу;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/>
              <a:t>геодезичних</a:t>
            </a:r>
            <a:r>
              <a:rPr lang="ru-RU" dirty="0"/>
              <a:t> мереж 3 і 4 </a:t>
            </a:r>
            <a:r>
              <a:rPr lang="ru-RU" dirty="0" err="1"/>
              <a:t>класів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err="1">
                <a:effectLst/>
              </a:rPr>
              <a:t>Держа́вна</a:t>
            </a:r>
            <a:r>
              <a:rPr lang="uk-UA" sz="3200" b="1" i="1" dirty="0">
                <a:effectLst/>
              </a:rPr>
              <a:t> </a:t>
            </a:r>
            <a:r>
              <a:rPr lang="uk-UA" sz="3200" b="1" i="1" dirty="0" err="1">
                <a:effectLst/>
              </a:rPr>
              <a:t>геодези́чна</a:t>
            </a:r>
            <a:r>
              <a:rPr lang="uk-UA" sz="3200" b="1" i="1" dirty="0">
                <a:effectLst/>
              </a:rPr>
              <a:t> </a:t>
            </a:r>
            <a:r>
              <a:rPr lang="uk-UA" sz="3200" b="1" i="1" dirty="0" err="1">
                <a:effectLst/>
              </a:rPr>
              <a:t>мере́жа</a:t>
            </a:r>
            <a:r>
              <a:rPr lang="uk-UA" sz="3200" b="1" i="1" dirty="0">
                <a:effectLst/>
              </a:rPr>
              <a:t> України </a:t>
            </a:r>
            <a:endParaRPr lang="uk-UA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848947"/>
            <a:ext cx="3276600" cy="17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68064"/>
            <a:ext cx="3273425" cy="175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5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416824" cy="3895327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Планова</a:t>
            </a:r>
            <a:r>
              <a:rPr lang="ru-RU" dirty="0" smtClean="0"/>
              <a:t> </a:t>
            </a:r>
            <a:r>
              <a:rPr lang="uk-UA" dirty="0"/>
              <a:t>Д</a:t>
            </a:r>
            <a:r>
              <a:rPr lang="ru-RU" dirty="0" err="1" smtClean="0"/>
              <a:t>ержавна</a:t>
            </a:r>
            <a:r>
              <a:rPr lang="ru-RU" dirty="0" smtClean="0"/>
              <a:t> </a:t>
            </a:r>
            <a:r>
              <a:rPr lang="ru-RU" dirty="0" err="1"/>
              <a:t>геодезична</a:t>
            </a:r>
            <a:r>
              <a:rPr lang="ru-RU" dirty="0"/>
              <a:t> мережа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519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класу</a:t>
            </a:r>
            <a:r>
              <a:rPr lang="ru-RU" dirty="0"/>
              <a:t>, 5386 </a:t>
            </a:r>
            <a:r>
              <a:rPr lang="ru-RU" dirty="0" err="1"/>
              <a:t>пунктів</a:t>
            </a:r>
            <a:r>
              <a:rPr lang="ru-RU" dirty="0"/>
              <a:t> – 2 </a:t>
            </a:r>
            <a:r>
              <a:rPr lang="ru-RU" dirty="0" err="1"/>
              <a:t>класу</a:t>
            </a:r>
            <a:r>
              <a:rPr lang="ru-RU" dirty="0"/>
              <a:t>; 13633 – 3 і 4 </a:t>
            </a:r>
            <a:r>
              <a:rPr lang="ru-RU" dirty="0" err="1"/>
              <a:t>класів</a:t>
            </a:r>
            <a:r>
              <a:rPr lang="ru-RU" dirty="0"/>
              <a:t> (</a:t>
            </a:r>
            <a:r>
              <a:rPr lang="ru-RU" dirty="0" err="1"/>
              <a:t>всього</a:t>
            </a:r>
            <a:r>
              <a:rPr lang="ru-RU" dirty="0"/>
              <a:t> 19538 </a:t>
            </a:r>
            <a:r>
              <a:rPr lang="ru-RU" dirty="0" err="1"/>
              <a:t>пунктів</a:t>
            </a:r>
            <a:r>
              <a:rPr lang="ru-RU" dirty="0"/>
              <a:t>).</a:t>
            </a:r>
          </a:p>
          <a:p>
            <a:pPr marL="18288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Постановою</a:t>
            </a:r>
            <a:r>
              <a:rPr lang="ru-RU" dirty="0" smtClean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№ 844 </a:t>
            </a:r>
            <a:r>
              <a:rPr lang="ru-RU" dirty="0" err="1"/>
              <a:t>від</a:t>
            </a:r>
            <a:r>
              <a:rPr lang="ru-RU" dirty="0"/>
              <a:t> 8 </a:t>
            </a:r>
            <a:r>
              <a:rPr lang="ru-RU" dirty="0" err="1"/>
              <a:t>червня</a:t>
            </a:r>
            <a:r>
              <a:rPr lang="ru-RU" dirty="0"/>
              <a:t> 1998 </a:t>
            </a:r>
            <a:r>
              <a:rPr lang="ru-RU" dirty="0" smtClean="0"/>
              <a:t>р. </a:t>
            </a:r>
            <a:r>
              <a:rPr lang="ru-RU" dirty="0" err="1" smtClean="0"/>
              <a:t>введені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дію</a:t>
            </a:r>
            <a:r>
              <a:rPr lang="ru-RU" dirty="0"/>
              <a:t> “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геодезичної</a:t>
            </a:r>
            <a:r>
              <a:rPr lang="ru-RU" dirty="0"/>
              <a:t> </a:t>
            </a:r>
            <a:r>
              <a:rPr lang="ru-RU" dirty="0" err="1" smtClean="0"/>
              <a:t>мережі</a:t>
            </a:r>
            <a:r>
              <a:rPr lang="ru-RU" dirty="0"/>
              <a:t> </a:t>
            </a:r>
            <a:r>
              <a:rPr lang="uk-UA" dirty="0" smtClean="0"/>
              <a:t>України </a:t>
            </a:r>
            <a:r>
              <a:rPr lang="uk-UA" dirty="0"/>
              <a:t>”.</a:t>
            </a:r>
          </a:p>
          <a:p>
            <a:pPr marL="18288" indent="0">
              <a:buNone/>
            </a:pPr>
            <a:r>
              <a:rPr lang="ru-RU" dirty="0" smtClean="0"/>
              <a:t>   За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</a:t>
            </a:r>
            <a:r>
              <a:rPr lang="ru-RU" dirty="0" err="1">
                <a:solidFill>
                  <a:srgbClr val="FFC000"/>
                </a:solidFill>
              </a:rPr>
              <a:t>Державна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планова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геодезична</a:t>
            </a:r>
            <a:r>
              <a:rPr lang="ru-RU" dirty="0">
                <a:solidFill>
                  <a:srgbClr val="FFC000"/>
                </a:solidFill>
              </a:rPr>
              <a:t> мережа </a:t>
            </a:r>
            <a:r>
              <a:rPr lang="ru-RU" dirty="0" err="1" smtClean="0">
                <a:solidFill>
                  <a:srgbClr val="FFC000"/>
                </a:solidFill>
              </a:rPr>
              <a:t>України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uk-UA" dirty="0" smtClean="0">
                <a:solidFill>
                  <a:srgbClr val="FFC000"/>
                </a:solidFill>
              </a:rPr>
              <a:t>складається </a:t>
            </a:r>
            <a:r>
              <a:rPr lang="uk-UA" dirty="0">
                <a:solidFill>
                  <a:srgbClr val="FFC000"/>
                </a:solidFill>
              </a:rPr>
              <a:t>із:</a:t>
            </a:r>
          </a:p>
          <a:p>
            <a:r>
              <a:rPr lang="uk-UA" dirty="0">
                <a:solidFill>
                  <a:srgbClr val="FFC000"/>
                </a:solidFill>
              </a:rPr>
              <a:t>- астрономо-геодезичної мережі 1 класу;</a:t>
            </a:r>
          </a:p>
          <a:p>
            <a:r>
              <a:rPr lang="uk-UA" dirty="0">
                <a:solidFill>
                  <a:srgbClr val="FFC000"/>
                </a:solidFill>
              </a:rPr>
              <a:t>- геодезичної мережі 2 класу;</a:t>
            </a:r>
          </a:p>
          <a:p>
            <a:r>
              <a:rPr lang="uk-UA" dirty="0">
                <a:solidFill>
                  <a:srgbClr val="FFC000"/>
                </a:solidFill>
              </a:rPr>
              <a:t>- геодезичних мереж </a:t>
            </a:r>
            <a:r>
              <a:rPr lang="uk-UA" dirty="0" smtClean="0">
                <a:solidFill>
                  <a:srgbClr val="FFC000"/>
                </a:solidFill>
              </a:rPr>
              <a:t>3 і 4 </a:t>
            </a:r>
            <a:r>
              <a:rPr lang="uk-UA" dirty="0">
                <a:solidFill>
                  <a:srgbClr val="FFC000"/>
                </a:solidFill>
              </a:rPr>
              <a:t>класу.</a:t>
            </a:r>
            <a:endParaRPr lang="uk-UA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496944" cy="1426096"/>
          </a:xfrm>
        </p:spPr>
        <p:txBody>
          <a:bodyPr/>
          <a:lstStyle/>
          <a:p>
            <a:r>
              <a:rPr lang="uk-UA" sz="4800" b="1" i="1" dirty="0" err="1">
                <a:effectLst/>
              </a:rPr>
              <a:t>Держа́вна</a:t>
            </a:r>
            <a:r>
              <a:rPr lang="uk-UA" sz="4800" b="1" i="1" dirty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геодези́чна</a:t>
            </a:r>
            <a:r>
              <a:rPr lang="uk-UA" sz="4800" b="1" i="1" dirty="0" smtClean="0">
                <a:effectLst/>
              </a:rPr>
              <a:t/>
            </a:r>
            <a:br>
              <a:rPr lang="uk-UA" sz="4800" b="1" i="1" dirty="0" smtClean="0">
                <a:effectLst/>
              </a:rPr>
            </a:br>
            <a:r>
              <a:rPr lang="uk-UA" sz="4800" b="1" i="1" dirty="0" smtClean="0">
                <a:effectLst/>
              </a:rPr>
              <a:t> </a:t>
            </a:r>
            <a:r>
              <a:rPr lang="uk-UA" sz="4800" b="1" i="1" dirty="0" err="1" smtClean="0">
                <a:effectLst/>
              </a:rPr>
              <a:t>мере́жа</a:t>
            </a:r>
            <a:r>
              <a:rPr lang="uk-UA" sz="4800" b="1" i="1" dirty="0" smtClean="0">
                <a:effectLst/>
              </a:rPr>
              <a:t> України 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12429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3105472" cy="3429000"/>
          </a:xfrm>
        </p:spPr>
        <p:txBody>
          <a:bodyPr>
            <a:noAutofit/>
          </a:bodyPr>
          <a:lstStyle/>
          <a:p>
            <a:r>
              <a:rPr lang="ru-RU" sz="2400" dirty="0"/>
              <a:t>Астрономо-</a:t>
            </a:r>
            <a:r>
              <a:rPr lang="ru-RU" sz="2400" dirty="0" err="1"/>
              <a:t>геодезична</a:t>
            </a:r>
            <a:r>
              <a:rPr lang="ru-RU" sz="2400" dirty="0"/>
              <a:t> мережа (АГМ</a:t>
            </a:r>
            <a:r>
              <a:rPr lang="ru-RU" sz="2400" dirty="0" smtClean="0"/>
              <a:t>) 1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рівномірно</a:t>
            </a:r>
            <a:endParaRPr lang="ru-RU" sz="2400" dirty="0"/>
          </a:p>
          <a:p>
            <a:r>
              <a:rPr lang="ru-RU" sz="2400" dirty="0" err="1"/>
              <a:t>розміщених</a:t>
            </a:r>
            <a:r>
              <a:rPr lang="ru-RU" sz="2400" dirty="0"/>
              <a:t> </a:t>
            </a:r>
            <a:r>
              <a:rPr lang="ru-RU" sz="2400" dirty="0" err="1"/>
              <a:t>пунктів</a:t>
            </a:r>
            <a:r>
              <a:rPr lang="ru-RU" sz="2400" dirty="0"/>
              <a:t> через 50-150 км</a:t>
            </a:r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5013176"/>
            <a:ext cx="7543800" cy="1512168"/>
          </a:xfrm>
        </p:spPr>
        <p:txBody>
          <a:bodyPr/>
          <a:lstStyle/>
          <a:p>
            <a:r>
              <a:rPr lang="uk-UA" sz="5400" b="1" i="1" dirty="0" err="1">
                <a:effectLst/>
              </a:rPr>
              <a:t>Держа́вна</a:t>
            </a:r>
            <a:r>
              <a:rPr lang="uk-UA" sz="5400" b="1" i="1" dirty="0">
                <a:effectLst/>
              </a:rPr>
              <a:t> </a:t>
            </a:r>
            <a:r>
              <a:rPr lang="uk-UA" sz="5400" b="1" i="1" dirty="0" err="1">
                <a:effectLst/>
              </a:rPr>
              <a:t>геодези́чна</a:t>
            </a:r>
            <a:r>
              <a:rPr lang="uk-UA" sz="5400" b="1" i="1" dirty="0">
                <a:effectLst/>
              </a:rPr>
              <a:t/>
            </a:r>
            <a:br>
              <a:rPr lang="uk-UA" sz="5400" b="1" i="1" dirty="0">
                <a:effectLst/>
              </a:rPr>
            </a:br>
            <a:r>
              <a:rPr lang="uk-UA" sz="5400" b="1" i="1" dirty="0">
                <a:effectLst/>
              </a:rPr>
              <a:t> </a:t>
            </a:r>
            <a:r>
              <a:rPr lang="uk-UA" sz="5400" b="1" i="1" dirty="0" err="1">
                <a:effectLst/>
              </a:rPr>
              <a:t>мере́жа</a:t>
            </a:r>
            <a:r>
              <a:rPr lang="uk-UA" sz="5400" b="1" i="1" dirty="0">
                <a:effectLst/>
              </a:rPr>
              <a:t> України 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1495"/>
            <a:ext cx="4343400" cy="23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5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363</TotalTime>
  <Words>631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Державні геодезичні мережі</vt:lpstr>
      <vt:lpstr>Геодези́чна мере́жа </vt:lpstr>
      <vt:lpstr>Держа́вна геодези́чна мере́жа </vt:lpstr>
      <vt:lpstr>Держа́вна геодези́чна  мере́жа України </vt:lpstr>
      <vt:lpstr>Держа́вна геодези́чна  мере́жа України </vt:lpstr>
      <vt:lpstr>Держа́вна геодези́чна мере́жа України  За точністю та методами визначення вона складалась із: - рядів тріангуляції та ходів полігонометрії 1 класу; </vt:lpstr>
      <vt:lpstr>Держа́вна геодези́чна мере́жа України </vt:lpstr>
      <vt:lpstr>Держа́вна геодези́чна  мере́жа України </vt:lpstr>
      <vt:lpstr>Держа́вна геодези́чна  мере́жа України </vt:lpstr>
      <vt:lpstr>Держа́вна геодези́чна  мере́жа України </vt:lpstr>
      <vt:lpstr>Держа́вна геодези́чна  мере́жа України </vt:lpstr>
      <vt:lpstr>Презентация PowerPoint</vt:lpstr>
      <vt:lpstr>ГЕОДЕЗИЧНІ МЕРЕЖІ ЗГУЩЕННЯ УКРАЇНИ </vt:lpstr>
      <vt:lpstr>Прив’язка геодезичної мережі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Державні геодезичні мережі</dc:title>
  <dc:creator>Admin</dc:creator>
  <cp:lastModifiedBy>Пользователь Windows</cp:lastModifiedBy>
  <cp:revision>15</cp:revision>
  <dcterms:created xsi:type="dcterms:W3CDTF">2020-02-13T08:09:37Z</dcterms:created>
  <dcterms:modified xsi:type="dcterms:W3CDTF">2021-04-08T07:59:44Z</dcterms:modified>
</cp:coreProperties>
</file>