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50" autoAdjust="0"/>
  </p:normalViewPr>
  <p:slideViewPr>
    <p:cSldViewPr snapToGrid="0">
      <p:cViewPr>
        <p:scale>
          <a:sx n="93" d="100"/>
          <a:sy n="93" d="100"/>
        </p:scale>
        <p:origin x="-426" y="-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BB823235-330C-4105-9D2F-ADD362FEEC18}" type="datetimeFigureOut">
              <a:rPr lang="uk-UA" smtClean="0"/>
              <a:t>19.10.2021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18821819-6283-4D2D-A158-09C81E0DF595}" type="slidenum">
              <a:rPr lang="uk-UA" smtClean="0"/>
              <a:t>‹#›</a:t>
            </a:fld>
            <a:endParaRPr lang="uk-UA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19682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23235-330C-4105-9D2F-ADD362FEEC18}" type="datetimeFigureOut">
              <a:rPr lang="uk-UA" smtClean="0"/>
              <a:t>19.10.2021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21819-6283-4D2D-A158-09C81E0DF59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76836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23235-330C-4105-9D2F-ADD362FEEC18}" type="datetimeFigureOut">
              <a:rPr lang="uk-UA" smtClean="0"/>
              <a:t>19.10.2021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21819-6283-4D2D-A158-09C81E0DF59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7025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23235-330C-4105-9D2F-ADD362FEEC18}" type="datetimeFigureOut">
              <a:rPr lang="uk-UA" smtClean="0"/>
              <a:t>19.10.2021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21819-6283-4D2D-A158-09C81E0DF59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0136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23235-330C-4105-9D2F-ADD362FEEC18}" type="datetimeFigureOut">
              <a:rPr lang="uk-UA" smtClean="0"/>
              <a:t>19.10.2021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21819-6283-4D2D-A158-09C81E0DF595}" type="slidenum">
              <a:rPr lang="uk-UA" smtClean="0"/>
              <a:t>‹#›</a:t>
            </a:fld>
            <a:endParaRPr lang="uk-UA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22480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23235-330C-4105-9D2F-ADD362FEEC18}" type="datetimeFigureOut">
              <a:rPr lang="uk-UA" smtClean="0"/>
              <a:t>19.10.2021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21819-6283-4D2D-A158-09C81E0DF59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9937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23235-330C-4105-9D2F-ADD362FEEC18}" type="datetimeFigureOut">
              <a:rPr lang="uk-UA" smtClean="0"/>
              <a:t>19.10.2021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21819-6283-4D2D-A158-09C81E0DF59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3445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23235-330C-4105-9D2F-ADD362FEEC18}" type="datetimeFigureOut">
              <a:rPr lang="uk-UA" smtClean="0"/>
              <a:t>19.10.2021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21819-6283-4D2D-A158-09C81E0DF59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6628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23235-330C-4105-9D2F-ADD362FEEC18}" type="datetimeFigureOut">
              <a:rPr lang="uk-UA" smtClean="0"/>
              <a:t>19.10.2021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21819-6283-4D2D-A158-09C81E0DF59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9177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23235-330C-4105-9D2F-ADD362FEEC18}" type="datetimeFigureOut">
              <a:rPr lang="uk-UA" smtClean="0"/>
              <a:t>19.10.2021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21819-6283-4D2D-A158-09C81E0DF59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75769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23235-330C-4105-9D2F-ADD362FEEC18}" type="datetimeFigureOut">
              <a:rPr lang="uk-UA" smtClean="0"/>
              <a:t>19.10.2021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21819-6283-4D2D-A158-09C81E0DF59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94138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BB823235-330C-4105-9D2F-ADD362FEEC18}" type="datetimeFigureOut">
              <a:rPr lang="uk-UA" smtClean="0"/>
              <a:t>19.10.2021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18821819-6283-4D2D-A158-09C81E0DF59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70929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F3B2CA-8CA1-4641-8C55-7F002B1C25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6840" y="540428"/>
            <a:ext cx="9418320" cy="3033944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pPr algn="ctr"/>
            <a:r>
              <a:rPr lang="uk-UA" dirty="0"/>
              <a:t>Задача </a:t>
            </a:r>
            <a:r>
              <a:rPr lang="ru-RU" dirty="0" smtClean="0"/>
              <a:t>8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одзаголовок 2">
                <a:extLst>
                  <a:ext uri="{FF2B5EF4-FFF2-40B4-BE49-F238E27FC236}">
                    <a16:creationId xmlns:a16="http://schemas.microsoft.com/office/drawing/2014/main" xmlns="" id="{88D7C1AB-AFE2-4725-9104-7FB66C20FE54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386840" y="3574372"/>
                <a:ext cx="10304486" cy="169164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uk-UA" dirty="0" smtClean="0"/>
                  <a:t>Знайти </a:t>
                </a:r>
                <a:r>
                  <a:rPr lang="uk-UA" dirty="0" smtClean="0"/>
                  <a:t>лінію перетину </a:t>
                </a:r>
                <a:r>
                  <a:rPr lang="uk-UA" dirty="0" err="1" smtClean="0"/>
                  <a:t>площин</a:t>
                </a:r>
                <a:r>
                  <a:rPr lang="uk-UA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uk-UA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uk-UA" dirty="0" smtClean="0"/>
                  <a:t> і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uk-UA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dirty="0" smtClean="0"/>
                  <a:t>, </a:t>
                </a:r>
                <a:r>
                  <a:rPr lang="ru-RU" dirty="0" err="1" smtClean="0"/>
                  <a:t>що</a:t>
                </a:r>
                <a:r>
                  <a:rPr lang="ru-RU" dirty="0" smtClean="0"/>
                  <a:t> </a:t>
                </a:r>
                <a:r>
                  <a:rPr lang="ru-RU" dirty="0" err="1" smtClean="0"/>
                  <a:t>задані</a:t>
                </a:r>
                <a:r>
                  <a:rPr lang="ru-RU" dirty="0" smtClean="0"/>
                  <a:t> горизонталями (</a:t>
                </a:r>
                <a:r>
                  <a:rPr lang="ru-RU" dirty="0" err="1" smtClean="0"/>
                  <a:t>однойменні</a:t>
                </a:r>
                <a:r>
                  <a:rPr lang="ru-RU" dirty="0" smtClean="0"/>
                  <a:t> </a:t>
                </a:r>
                <a:r>
                  <a:rPr lang="ru-RU" dirty="0" err="1" smtClean="0"/>
                  <a:t>горизонталі</a:t>
                </a:r>
                <a:r>
                  <a:rPr lang="ru-RU" dirty="0" smtClean="0"/>
                  <a:t> </a:t>
                </a:r>
                <a:r>
                  <a:rPr lang="ru-RU" dirty="0" err="1" smtClean="0"/>
                  <a:t>перетинаються</a:t>
                </a:r>
                <a:r>
                  <a:rPr lang="ru-RU" dirty="0" smtClean="0"/>
                  <a:t> в межах </a:t>
                </a:r>
                <a:r>
                  <a:rPr lang="ru-RU" dirty="0" err="1" smtClean="0"/>
                  <a:t>креслення</a:t>
                </a:r>
                <a:r>
                  <a:rPr lang="ru-RU" dirty="0" smtClean="0"/>
                  <a:t>). </a:t>
                </a:r>
              </a:p>
              <a:p>
                <a:r>
                  <a:rPr lang="ru-RU" dirty="0" smtClean="0"/>
                  <a:t>Масштаб 1:200 .</a:t>
                </a:r>
                <a:endParaRPr lang="uk-UA" dirty="0"/>
              </a:p>
              <a:p>
                <a:r>
                  <a:rPr lang="uk-UA" dirty="0"/>
                  <a:t>Вихідні данні: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i="1">
                            <a:latin typeface="Cambria Math"/>
                          </a:rPr>
                        </m:ctrlPr>
                      </m:sSubPr>
                      <m:e>
                        <m:r>
                          <a:rPr lang="uk-UA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uk-UA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uk-UA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b="0" i="0" smtClean="0">
                        <a:latin typeface="Cambria Math"/>
                      </a:rPr>
                      <m:t>53</m:t>
                    </m:r>
                    <m:r>
                      <a:rPr lang="uk-UA">
                        <a:latin typeface="Cambria Math" panose="02040503050406030204" pitchFamily="18" charset="0"/>
                      </a:rPr>
                      <m:t>˚</m:t>
                    </m:r>
                  </m:oMath>
                </a14:m>
                <a:r>
                  <a:rPr lang="uk-UA" dirty="0"/>
                  <a:t>,</a:t>
                </a:r>
                <a14:m>
                  <m:oMath xmlns:m="http://schemas.openxmlformats.org/officeDocument/2006/math">
                    <m:r>
                      <a:rPr lang="uk-UA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uk-UA" i="1">
                            <a:latin typeface="Cambria Math"/>
                          </a:rPr>
                        </m:ctrlPr>
                      </m:sSubPr>
                      <m:e>
                        <m:r>
                          <a:rPr lang="uk-UA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uk-UA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uk-UA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>
                        <a:latin typeface="Cambria Math" panose="02040503050406030204" pitchFamily="18" charset="0"/>
                      </a:rPr>
                      <m:t>1</m:t>
                    </m:r>
                    <m:r>
                      <a:rPr lang="uk-UA" b="0" i="0" smtClean="0">
                        <a:latin typeface="Cambria Math"/>
                      </a:rPr>
                      <m:t>0</m:t>
                    </m:r>
                    <m:r>
                      <a:rPr lang="uk-UA">
                        <a:latin typeface="Cambria Math" panose="02040503050406030204" pitchFamily="18" charset="0"/>
                      </a:rPr>
                      <m:t>7˚</m:t>
                    </m:r>
                  </m:oMath>
                </a14:m>
                <a:r>
                  <a:rPr lang="uk-UA" dirty="0" smtClean="0"/>
                  <a:t>. Закладення площини вибрати 3 м.</a:t>
                </a:r>
                <a:endParaRPr lang="uk-UA" dirty="0"/>
              </a:p>
              <a:p>
                <a:endParaRPr lang="uk-UA" dirty="0"/>
              </a:p>
            </p:txBody>
          </p:sp>
        </mc:Choice>
        <mc:Fallback>
          <p:sp>
            <p:nvSpPr>
              <p:cNvPr id="3" name="Подзаголовок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8D7C1AB-AFE2-4725-9104-7FB66C20FE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386840" y="3574372"/>
                <a:ext cx="10304486" cy="1691640"/>
              </a:xfrm>
              <a:blipFill rotWithShape="1">
                <a:blip r:embed="rId2"/>
                <a:stretch>
                  <a:fillRect l="-769" t="-5036" b="-39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6768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xmlns="" id="{759FEE73-45B5-4421-B95A-F82914119A8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42481" y="265112"/>
                <a:ext cx="9667982" cy="1820542"/>
              </a:xfrm>
            </p:spPr>
            <p:txBody>
              <a:bodyPr>
                <a:normAutofit fontScale="90000"/>
              </a:bodyPr>
              <a:lstStyle/>
              <a:p>
                <a:r>
                  <a:rPr lang="uk-UA" sz="2000" dirty="0">
                    <a:solidFill>
                      <a:schemeClr val="bg1"/>
                    </a:solidFill>
                  </a:rPr>
                  <a:t>За заданим дирекційним кутом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2000">
                            <a:solidFill>
                              <a:schemeClr val="bg1"/>
                            </a:solidFill>
                          </a:rPr>
                        </m:ctrlPr>
                      </m:sSubPr>
                      <m:e>
                        <m:r>
                          <a:rPr lang="uk-UA" sz="2000">
                            <a:solidFill>
                              <a:schemeClr val="bg1"/>
                            </a:solidFill>
                          </a:rPr>
                          <m:t>𝛼</m:t>
                        </m:r>
                      </m:e>
                      <m:sub>
                        <m:r>
                          <a:rPr lang="uk-UA" sz="2000">
                            <a:solidFill>
                              <a:schemeClr val="bg1"/>
                            </a:solidFill>
                          </a:rPr>
                          <m:t>1</m:t>
                        </m:r>
                      </m:sub>
                    </m:sSub>
                    <m:r>
                      <a:rPr lang="uk-UA" sz="2000">
                        <a:solidFill>
                          <a:schemeClr val="bg1"/>
                        </a:solidFill>
                      </a:rPr>
                      <m:t>=53˚</m:t>
                    </m:r>
                  </m:oMath>
                </a14:m>
                <a:r>
                  <a:rPr lang="uk-UA" sz="2000" dirty="0">
                    <a:solidFill>
                      <a:schemeClr val="bg1"/>
                    </a:solidFill>
                  </a:rPr>
                  <a:t> будуємо першу горизонталь площини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2000">
                            <a:solidFill>
                              <a:schemeClr val="bg1"/>
                            </a:solidFill>
                          </a:rPr>
                        </m:ctrlPr>
                      </m:sSubPr>
                      <m:e>
                        <m:r>
                          <a:rPr lang="en-US" sz="2000">
                            <a:solidFill>
                              <a:schemeClr val="bg1"/>
                            </a:solidFill>
                          </a:rPr>
                          <m:t>𝑃</m:t>
                        </m:r>
                      </m:e>
                      <m:sub>
                        <m:r>
                          <a:rPr lang="uk-UA" sz="2000">
                            <a:solidFill>
                              <a:schemeClr val="bg1"/>
                            </a:solidFill>
                          </a:rPr>
                          <m:t>1</m:t>
                        </m:r>
                      </m:sub>
                    </m:sSub>
                  </m:oMath>
                </a14:m>
                <a:r>
                  <a:rPr lang="uk-UA" sz="2000" dirty="0">
                    <a:solidFill>
                      <a:schemeClr val="bg1"/>
                    </a:solidFill>
                  </a:rPr>
                  <a:t> з числовою відміткою 6 м. відкладаємо закладення площини </a:t>
                </a:r>
                <a:r>
                  <a:rPr lang="en-US" sz="2000" dirty="0">
                    <a:solidFill>
                      <a:schemeClr val="bg1"/>
                    </a:solidFill>
                  </a:rPr>
                  <a:t>S=3 </a:t>
                </a:r>
                <a:r>
                  <a:rPr lang="uk-UA" sz="2000" dirty="0">
                    <a:solidFill>
                      <a:schemeClr val="bg1"/>
                    </a:solidFill>
                  </a:rPr>
                  <a:t>і будуємо паралельно першій горизонталі другу горизонталь з відміткою 5 м. Вказуємо напрям горизонталей (</a:t>
                </a:r>
                <a:r>
                  <a:rPr lang="uk-UA" sz="2000" dirty="0">
                    <a:solidFill>
                      <a:schemeClr val="bg1"/>
                    </a:solidFill>
                  </a:rPr>
                  <a:t>якщо дивитись у напрямку підйому, напрям горизонталей – вправо.</a:t>
                </a:r>
                <a:r>
                  <a:rPr lang="uk-UA" sz="2000" dirty="0">
                    <a:solidFill>
                      <a:schemeClr val="bg1"/>
                    </a:solidFill>
                  </a:rPr>
                  <a:t/>
                </a:r>
                <a:br>
                  <a:rPr lang="uk-UA" sz="2000" dirty="0">
                    <a:solidFill>
                      <a:schemeClr val="bg1"/>
                    </a:solidFill>
                  </a:rPr>
                </a:br>
                <a:r>
                  <a:rPr lang="uk-UA" sz="2000" dirty="0">
                    <a:solidFill>
                      <a:schemeClr val="bg1"/>
                    </a:solidFill>
                  </a:rPr>
                  <a:t>Аналогічно будуємо горизонталі площини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2000">
                            <a:solidFill>
                              <a:schemeClr val="bg1"/>
                            </a:solidFill>
                          </a:rPr>
                        </m:ctrlPr>
                      </m:sSubPr>
                      <m:e>
                        <m:r>
                          <a:rPr lang="en-US" sz="2000">
                            <a:solidFill>
                              <a:schemeClr val="bg1"/>
                            </a:solidFill>
                          </a:rPr>
                          <m:t>𝑃</m:t>
                        </m:r>
                      </m:e>
                      <m:sub>
                        <m:r>
                          <a:rPr lang="uk-UA" sz="2000">
                            <a:solidFill>
                              <a:schemeClr val="bg1"/>
                            </a:solidFill>
                          </a:rPr>
                          <m:t>2</m:t>
                        </m:r>
                      </m:sub>
                    </m:sSub>
                  </m:oMath>
                </a14:m>
                <a:r>
                  <a:rPr lang="uk-UA" sz="2000" dirty="0">
                    <a:solidFill>
                      <a:schemeClr val="bg1"/>
                    </a:solidFill>
                  </a:rPr>
                  <a:t>  з дирекційним кутом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2000">
                            <a:solidFill>
                              <a:schemeClr val="bg1"/>
                            </a:solidFill>
                          </a:rPr>
                        </m:ctrlPr>
                      </m:sSubPr>
                      <m:e>
                        <m:r>
                          <a:rPr lang="uk-UA" sz="2000">
                            <a:solidFill>
                              <a:schemeClr val="bg1"/>
                            </a:solidFill>
                          </a:rPr>
                          <m:t>𝛼</m:t>
                        </m:r>
                      </m:e>
                      <m:sub>
                        <m:r>
                          <a:rPr lang="uk-UA" sz="2000">
                            <a:solidFill>
                              <a:schemeClr val="bg1"/>
                            </a:solidFill>
                          </a:rPr>
                          <m:t>2</m:t>
                        </m:r>
                      </m:sub>
                    </m:sSub>
                    <m:r>
                      <a:rPr lang="uk-UA" sz="2000">
                        <a:solidFill>
                          <a:schemeClr val="bg1"/>
                        </a:solidFill>
                      </a:rPr>
                      <m:t>=107˚</m:t>
                    </m:r>
                  </m:oMath>
                </a14:m>
                <a:r>
                  <a:rPr lang="uk-UA" sz="2000" dirty="0">
                    <a:solidFill>
                      <a:schemeClr val="bg1"/>
                    </a:solidFill>
                  </a:rPr>
                  <a:t>, враховуючи, що за </a:t>
                </a:r>
                <a:r>
                  <a:rPr lang="uk-UA" sz="2000" dirty="0" smtClean="0">
                    <a:solidFill>
                      <a:schemeClr val="bg1"/>
                    </a:solidFill>
                  </a:rPr>
                  <a:t>умовою горизонталі перетинаються в межах креслення.</a:t>
                </a:r>
                <a:endParaRPr lang="uk-UA" sz="20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xmlns="" id="{759FEE73-45B5-4421-B95A-F82914119A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42481" y="265112"/>
                <a:ext cx="9667982" cy="1820542"/>
              </a:xfrm>
              <a:blipFill rotWithShape="1">
                <a:blip r:embed="rId2"/>
                <a:stretch>
                  <a:fillRect l="-504" r="-441" b="-53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304" y="2640013"/>
            <a:ext cx="7275568" cy="3540125"/>
          </a:xfrm>
        </p:spPr>
      </p:pic>
    </p:spTree>
    <p:extLst>
      <p:ext uri="{BB962C8B-B14F-4D97-AF65-F5344CB8AC3E}">
        <p14:creationId xmlns:p14="http://schemas.microsoft.com/office/powerpoint/2010/main" val="2216930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xmlns="" id="{759FEE73-45B5-4421-B95A-F82914119A8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261871" y="207963"/>
                <a:ext cx="8082153" cy="1154112"/>
              </a:xfrm>
              <a:noFill/>
            </p:spPr>
            <p:txBody>
              <a:bodyPr>
                <a:normAutofit/>
              </a:bodyPr>
              <a:lstStyle/>
              <a:p>
                <a:r>
                  <a:rPr lang="uk-UA" sz="2000" dirty="0" smtClean="0">
                    <a:solidFill>
                      <a:schemeClr val="bg1"/>
                    </a:solidFill>
                  </a:rPr>
                  <a:t>Шукаємо </a:t>
                </a:r>
                <a:r>
                  <a:rPr lang="uk-UA" sz="2000" dirty="0">
                    <a:solidFill>
                      <a:schemeClr val="bg1"/>
                    </a:solidFill>
                  </a:rPr>
                  <a:t>точки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2000">
                            <a:solidFill>
                              <a:schemeClr val="bg1"/>
                            </a:solidFill>
                          </a:rPr>
                        </m:ctrlPr>
                      </m:sSubPr>
                      <m:e>
                        <m:r>
                          <a:rPr lang="uk-UA" sz="2000">
                            <a:solidFill>
                              <a:schemeClr val="bg1"/>
                            </a:solidFill>
                          </a:rPr>
                          <m:t>а</m:t>
                        </m:r>
                      </m:e>
                      <m:sub>
                        <m:r>
                          <a:rPr lang="uk-UA" sz="2000">
                            <a:solidFill>
                              <a:schemeClr val="bg1"/>
                            </a:solidFill>
                          </a:rPr>
                          <m:t>5</m:t>
                        </m:r>
                      </m:sub>
                    </m:sSub>
                  </m:oMath>
                </a14:m>
                <a:r>
                  <a:rPr lang="uk-UA" sz="2000" dirty="0">
                    <a:solidFill>
                      <a:schemeClr val="bg1"/>
                    </a:solidFill>
                  </a:rPr>
                  <a:t> і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2000">
                            <a:solidFill>
                              <a:schemeClr val="bg1"/>
                            </a:solidFill>
                          </a:rPr>
                        </m:ctrlPr>
                      </m:sSubPr>
                      <m:e>
                        <m:r>
                          <a:rPr lang="uk-UA" sz="2000">
                            <a:solidFill>
                              <a:schemeClr val="bg1"/>
                            </a:solidFill>
                          </a:rPr>
                          <m:t>а</m:t>
                        </m:r>
                      </m:e>
                      <m:sub>
                        <m:r>
                          <a:rPr lang="uk-UA" sz="2000">
                            <a:solidFill>
                              <a:schemeClr val="bg1"/>
                            </a:solidFill>
                          </a:rPr>
                          <m:t>6</m:t>
                        </m:r>
                      </m:sub>
                    </m:sSub>
                    <m:r>
                      <a:rPr lang="uk-UA" sz="2000" b="0" i="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uk-UA" sz="2000" dirty="0">
                    <a:solidFill>
                      <a:schemeClr val="bg1"/>
                    </a:solidFill>
                  </a:rPr>
                  <a:t> </a:t>
                </a:r>
                <a:r>
                  <a:rPr lang="uk-UA" sz="2000" dirty="0" smtClean="0">
                    <a:solidFill>
                      <a:schemeClr val="bg1"/>
                    </a:solidFill>
                  </a:rPr>
                  <a:t>- точки перетину однойменних горизонталей. Сполучивши ці точки, отримаємо лінію перетину двох </a:t>
                </a:r>
                <a:r>
                  <a:rPr lang="uk-UA" sz="2000" dirty="0" err="1" smtClean="0">
                    <a:solidFill>
                      <a:schemeClr val="bg1"/>
                    </a:solidFill>
                  </a:rPr>
                  <a:t>площин</a:t>
                </a:r>
                <a:r>
                  <a:rPr lang="uk-UA" sz="2000" dirty="0" smtClean="0">
                    <a:solidFill>
                      <a:schemeClr val="bg1"/>
                    </a:solidFill>
                  </a:rPr>
                  <a:t>.</a:t>
                </a:r>
                <a:endParaRPr lang="uk-UA" sz="20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xmlns="" id="{759FEE73-45B5-4421-B95A-F82914119A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261871" y="207963"/>
                <a:ext cx="8082153" cy="1154112"/>
              </a:xfrm>
              <a:blipFill rotWithShape="1">
                <a:blip r:embed="rId2"/>
                <a:stretch>
                  <a:fillRect l="-754" b="-95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688" y="1828800"/>
            <a:ext cx="7165474" cy="4351338"/>
          </a:xfrm>
        </p:spPr>
      </p:pic>
    </p:spTree>
    <p:extLst>
      <p:ext uri="{BB962C8B-B14F-4D97-AF65-F5344CB8AC3E}">
        <p14:creationId xmlns:p14="http://schemas.microsoft.com/office/powerpoint/2010/main" val="3386911953"/>
      </p:ext>
    </p:extLst>
  </p:cSld>
  <p:clrMapOvr>
    <a:masterClrMapping/>
  </p:clrMapOvr>
</p:sld>
</file>

<file path=ppt/theme/theme1.xml><?xml version="1.0" encoding="utf-8"?>
<a:theme xmlns:a="http://schemas.openxmlformats.org/drawingml/2006/main" name="Вид">
  <a:themeElements>
    <a:clrScheme name="Вид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Вид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Вид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Вид</Template>
  <TotalTime>293</TotalTime>
  <Words>142</Words>
  <Application>Microsoft Office PowerPoint</Application>
  <PresentationFormat>Произвольный</PresentationFormat>
  <Paragraphs>6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Вид</vt:lpstr>
      <vt:lpstr>Задача 8 </vt:lpstr>
      <vt:lpstr>За заданим дирекційним кутом α_1=53˚ будуємо першу горизонталь площини P_1 з числовою відміткою 6 м. відкладаємо закладення площини S=3 і будуємо паралельно першій горизонталі другу горизонталь з відміткою 5 м. Вказуємо напрям горизонталей (якщо дивитись у напрямку підйому, напрям горизонталей – вправо. Аналогічно будуємо горизонталі площини P_2  з дирекційним кутом α_2=107˚, враховуючи, що за умовою горизонталі перетинаються в межах креслення.</vt:lpstr>
      <vt:lpstr>Шукаємо точки а_5 і а_6   - точки перетину однойменних горизонталей. Сполучивши ці точки, отримаємо лінію перетину двох площин.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Задача 18</dc:title>
  <dc:creator>sasha yanovitch</dc:creator>
  <cp:lastModifiedBy>Пользователь Windows</cp:lastModifiedBy>
  <cp:revision>14</cp:revision>
  <dcterms:created xsi:type="dcterms:W3CDTF">2020-11-02T17:56:51Z</dcterms:created>
  <dcterms:modified xsi:type="dcterms:W3CDTF">2021-10-19T09:17:15Z</dcterms:modified>
</cp:coreProperties>
</file>