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4" r:id="rId2"/>
    <p:sldId id="257" r:id="rId3"/>
    <p:sldId id="258" r:id="rId4"/>
    <p:sldId id="292"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3" r:id="rId23"/>
    <p:sldId id="294" r:id="rId24"/>
    <p:sldId id="295" r:id="rId25"/>
    <p:sldId id="296" r:id="rId26"/>
    <p:sldId id="297" r:id="rId27"/>
    <p:sldId id="273" r:id="rId2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52" d="100"/>
          <a:sy n="52" d="100"/>
        </p:scale>
        <p:origin x="77"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17.11.2024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a:t>
            </a:r>
            <a:r>
              <a:rPr lang="uk-UA" b="1" dirty="0" smtClean="0">
                <a:latin typeface="Times New Roman" panose="02020603050405020304" pitchFamily="18" charset="0"/>
                <a:cs typeface="Times New Roman" panose="02020603050405020304" pitchFamily="18" charset="0"/>
              </a:rPr>
              <a:t>6. </a:t>
            </a:r>
            <a:r>
              <a:rPr lang="uk-UA" b="1" dirty="0"/>
              <a:t>Маркетингова </a:t>
            </a:r>
            <a:r>
              <a:rPr lang="uk-UA" b="1" dirty="0" smtClean="0"/>
              <a:t>збутова політика</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lgn="ctr">
              <a:buNone/>
            </a:pPr>
            <a:r>
              <a:rPr lang="uk-UA" sz="2000" dirty="0" smtClean="0"/>
              <a:t>Види </a:t>
            </a:r>
            <a:r>
              <a:rPr lang="uk-UA" sz="2000" dirty="0"/>
              <a:t>каналів розподілу</a:t>
            </a:r>
            <a:r>
              <a:rPr lang="uk-UA" sz="2000" dirty="0" smtClean="0"/>
              <a:t>.</a:t>
            </a:r>
            <a:endParaRPr lang="uk-UA" sz="2000" dirty="0"/>
          </a:p>
          <a:p>
            <a:pPr marL="0" indent="0">
              <a:buNone/>
            </a:pPr>
            <a:r>
              <a:rPr lang="uk-UA" sz="2000" dirty="0"/>
              <a:t>Виділяють такі типи каналів розподілу у залежності від наявності посередників: </a:t>
            </a:r>
          </a:p>
          <a:p>
            <a:pPr marL="0" indent="0">
              <a:buNone/>
            </a:pPr>
            <a:r>
              <a:rPr lang="uk-UA" sz="2000" dirty="0"/>
              <a:t>- </a:t>
            </a:r>
            <a:r>
              <a:rPr lang="uk-UA" sz="2000" i="1" dirty="0"/>
              <a:t>прямі канали</a:t>
            </a:r>
            <a:r>
              <a:rPr lang="uk-UA" sz="2000" dirty="0"/>
              <a:t> пов’язані із переміщенням товарів і послуг без участі посередницьких організацій; </a:t>
            </a:r>
          </a:p>
          <a:p>
            <a:pPr marL="0" indent="0">
              <a:buNone/>
            </a:pPr>
            <a:r>
              <a:rPr lang="uk-UA" sz="2000" dirty="0"/>
              <a:t>- </a:t>
            </a:r>
            <a:r>
              <a:rPr lang="uk-UA" sz="2000" i="1" dirty="0"/>
              <a:t>непрямі канали</a:t>
            </a:r>
            <a:r>
              <a:rPr lang="uk-UA" sz="2000" dirty="0"/>
              <a:t> пов’язані із переміщенням товарів і послуг спершу від виробника до незнайомого учасника-посередника, а потім від нього – до споживача; </a:t>
            </a:r>
          </a:p>
          <a:p>
            <a:pPr marL="0" indent="0">
              <a:buNone/>
            </a:pPr>
            <a:r>
              <a:rPr lang="uk-UA" sz="2000" dirty="0"/>
              <a:t>- </a:t>
            </a:r>
            <a:r>
              <a:rPr lang="uk-UA" sz="2000" i="1" dirty="0"/>
              <a:t>змішані канали</a:t>
            </a:r>
            <a:r>
              <a:rPr lang="uk-UA" sz="2000" dirty="0"/>
              <a:t> об’єднують риси перших двох каналів товароруху. </a:t>
            </a:r>
          </a:p>
          <a:p>
            <a:pPr marL="0" indent="0">
              <a:buNone/>
            </a:pPr>
            <a:r>
              <a:rPr lang="uk-UA" sz="2000" dirty="0"/>
              <a:t>За формами розподілу слід розрізняти: філіали; дистриб’юторів; дилерів; роздрібних торговців; гуртових торговців; змішана форма; інших посередників</a:t>
            </a:r>
            <a:r>
              <a:rPr lang="uk-UA" sz="2000" dirty="0" smtClean="0"/>
              <a:t>.</a:t>
            </a:r>
          </a:p>
          <a:p>
            <a:pPr marL="0" indent="0">
              <a:buNone/>
            </a:pPr>
            <a:r>
              <a:rPr lang="uk-UA" sz="2000" i="1" dirty="0"/>
              <a:t>Управління каналами розподілу</a:t>
            </a:r>
            <a:r>
              <a:rPr lang="uk-UA" sz="2000" dirty="0"/>
              <a:t> полягає у здійсненні підрозділами компанії планування типів дистрибуцій них каналів та товароруху, організації діяльності каналів, контролі діяльності різних ланок розподілу, мотивації внутрішніх працівників та персоналу партнерських організацій.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09548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9" name="Рисунок 8"/>
          <p:cNvPicPr/>
          <p:nvPr/>
        </p:nvPicPr>
        <p:blipFill>
          <a:blip r:embed="rId2"/>
          <a:stretch>
            <a:fillRect/>
          </a:stretch>
        </p:blipFill>
        <p:spPr>
          <a:xfrm>
            <a:off x="737419" y="0"/>
            <a:ext cx="11223523" cy="5206181"/>
          </a:xfrm>
          <a:prstGeom prst="rect">
            <a:avLst/>
          </a:prstGeom>
        </p:spPr>
      </p:pic>
      <p:sp>
        <p:nvSpPr>
          <p:cNvPr id="7" name="Прямокутник 6"/>
          <p:cNvSpPr/>
          <p:nvPr/>
        </p:nvSpPr>
        <p:spPr>
          <a:xfrm>
            <a:off x="1297858" y="5206181"/>
            <a:ext cx="9365226" cy="405367"/>
          </a:xfrm>
          <a:prstGeom prst="rect">
            <a:avLst/>
          </a:prstGeom>
        </p:spPr>
        <p:txBody>
          <a:bodyPr wrap="square">
            <a:spAutoFit/>
          </a:bodyPr>
          <a:lstStyle/>
          <a:p>
            <a:pPr marL="457200" algn="ctr">
              <a:lnSpc>
                <a:spcPct val="107000"/>
              </a:lnSpc>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Рис. 6.1. Схема можливих варіантів збутової мережі </a:t>
            </a:r>
            <a:r>
              <a:rPr lang="uk-UA" sz="2000" b="1" dirty="0">
                <a:latin typeface="Times New Roman" panose="02020603050405020304" pitchFamily="18" charset="0"/>
                <a:ea typeface="Calibri" panose="020F0502020204030204" pitchFamily="34" charset="0"/>
                <a:cs typeface="Times New Roman" panose="02020603050405020304" pitchFamily="18" charset="0"/>
              </a:rPr>
              <a:t>продукції</a:t>
            </a:r>
            <a:endParaRPr lang="uk-UA"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000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buNone/>
            </a:pPr>
            <a:r>
              <a:rPr lang="uk-UA" sz="2000" dirty="0"/>
              <a:t>Окрім того, виробники можуть створювати як власні торгові мережі різних рівнів, так і передавати функції розподілу посередникам. </a:t>
            </a:r>
          </a:p>
          <a:p>
            <a:pPr marL="0" indent="0">
              <a:buNone/>
            </a:pPr>
            <a:r>
              <a:rPr lang="uk-UA" sz="2000" dirty="0"/>
              <a:t>Фірма може створювати свою </a:t>
            </a:r>
            <a:r>
              <a:rPr lang="uk-UA" sz="2000" i="1" dirty="0"/>
              <a:t>власну торгову мережу,</a:t>
            </a:r>
            <a:r>
              <a:rPr lang="uk-UA" sz="2000" dirty="0"/>
              <a:t> коли: </a:t>
            </a:r>
          </a:p>
          <a:p>
            <a:pPr marL="0" indent="0">
              <a:buNone/>
            </a:pPr>
            <a:r>
              <a:rPr lang="uk-UA" sz="2000" dirty="0"/>
              <a:t>1. Кількість товару, що продається, досить велика, щоб відшкодувати витрати на організацію збутової мережі. </a:t>
            </a:r>
          </a:p>
          <a:p>
            <a:pPr marL="0" indent="0">
              <a:buNone/>
            </a:pPr>
            <a:r>
              <a:rPr lang="uk-UA" sz="2000" dirty="0"/>
              <a:t>2. Споживачі розташовані на відносно компактній території. </a:t>
            </a:r>
          </a:p>
          <a:p>
            <a:pPr marL="0" indent="0">
              <a:buNone/>
            </a:pPr>
            <a:r>
              <a:rPr lang="uk-UA" sz="2000" dirty="0"/>
              <a:t>3. Товар вимагає високоспеціалізованого сервісного обслуговування. </a:t>
            </a:r>
          </a:p>
          <a:p>
            <a:pPr marL="0" indent="0">
              <a:buNone/>
            </a:pPr>
            <a:r>
              <a:rPr lang="uk-UA" sz="2000" dirty="0"/>
              <a:t>4. Обсяг кожної партії товару достатній для замовлення контейнера (вагона), тобто відповідає транзитній нормі. </a:t>
            </a:r>
          </a:p>
          <a:p>
            <a:pPr marL="0" indent="0">
              <a:buNone/>
            </a:pPr>
            <a:r>
              <a:rPr lang="uk-UA" sz="2000" dirty="0"/>
              <a:t>5. У наявності є достатня мережа власних складських приміщень на ринку збуту, де підприємство реалізує товари. </a:t>
            </a:r>
          </a:p>
          <a:p>
            <a:pPr marL="0" indent="0">
              <a:buNone/>
            </a:pPr>
            <a:r>
              <a:rPr lang="uk-UA" sz="2000" dirty="0"/>
              <a:t>6. Ціна на товар часто коливається і від виробника вимагається внесення змін у цінову політику негайно і без погодження з посередником тощо.</a:t>
            </a:r>
          </a:p>
          <a:p>
            <a:pPr marL="0" indent="0">
              <a:buNone/>
            </a:pPr>
            <a:r>
              <a:rPr lang="uk-UA" sz="2000" dirty="0"/>
              <a:t>До цього переліку слід і додати те, що власна збутова мережа доречна у тому випадку, якщо виробництво одиничне і продукція виготовляється за спецзамовленням кінцевого споживача.</a:t>
            </a:r>
          </a:p>
          <a:p>
            <a:pPr marL="0" indent="0" algn="ctr">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558385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buNone/>
            </a:pPr>
            <a:r>
              <a:rPr lang="uk-UA" sz="2000" dirty="0"/>
              <a:t>Підприємство передає функції збуту посередникам у таких випадках: </a:t>
            </a:r>
          </a:p>
          <a:p>
            <a:pPr marL="0" indent="0">
              <a:buNone/>
            </a:pPr>
            <a:r>
              <a:rPr lang="uk-UA" sz="2000" dirty="0"/>
              <a:t>1. Є горизонтальний ринок з великою кількістю споживачів у кожному секторі економіки. Це потребує створення потужної збутової мережі, що спроможні зробити великі виробники. </a:t>
            </a:r>
          </a:p>
          <a:p>
            <a:pPr marL="0" indent="0">
              <a:buNone/>
            </a:pPr>
            <a:r>
              <a:rPr lang="uk-UA" sz="2000" dirty="0"/>
              <a:t>2. Ринок розкиданий географічно, відповідно прямі контакти із споживачами неможливі. </a:t>
            </a:r>
          </a:p>
          <a:p>
            <a:pPr marL="0" indent="0">
              <a:buNone/>
            </a:pPr>
            <a:r>
              <a:rPr lang="uk-UA" sz="2000" dirty="0"/>
              <a:t>3. При поставках великих партій товару невеликій кількості гуртовиків можна зекономити на транспортних витратах. </a:t>
            </a:r>
          </a:p>
          <a:p>
            <a:pPr marL="0" indent="0">
              <a:buNone/>
            </a:pPr>
            <a:r>
              <a:rPr lang="uk-UA" sz="2000" dirty="0"/>
              <a:t>4. Необхідно часто й терміново поставляти невеликі партії товару, для чого краще використати склади солідного гуртовика. </a:t>
            </a:r>
          </a:p>
          <a:p>
            <a:pPr marL="0" indent="0">
              <a:buNone/>
            </a:pPr>
            <a:r>
              <a:rPr lang="uk-UA" sz="2000" dirty="0"/>
              <a:t>5. Різниця між продажною ціною товару і затратами на його виробництво невелика, а відповідно утримання власної торгової мережі збиткове. </a:t>
            </a:r>
          </a:p>
          <a:p>
            <a:pPr marL="0" indent="0">
              <a:buNone/>
            </a:pPr>
            <a:r>
              <a:rPr lang="uk-UA" sz="2000" dirty="0"/>
              <a:t>При цьому усі згадані представники рівнів розподілу можуть бути як у власній мережі (тоді вони – власність виробника), так і у посередницькій.</a:t>
            </a:r>
          </a:p>
          <a:p>
            <a:pPr marL="0" indent="0" algn="ctr">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618737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1857038" cy="5770563"/>
          </a:xfrm>
        </p:spPr>
        <p:txBody>
          <a:bodyPr/>
          <a:lstStyle/>
          <a:p>
            <a:pPr marL="0" indent="0" algn="just">
              <a:spcBef>
                <a:spcPts val="0"/>
              </a:spcBef>
              <a:buNone/>
            </a:pPr>
            <a:r>
              <a:rPr lang="uk-UA" sz="2000" dirty="0"/>
              <a:t>Філіали – це представництва виробника в регіоні. Такий спосіб дистрибуції вимагає великих затрат на створення філіалу. Перевагами є додаткова стаття прибутків або здешевлення продукції для кінцевого споживача. Говорячи про прибутки, маємо на увазі ті доходи, які отримують при реалізації продукції дистриб’ютори, дилери. </a:t>
            </a:r>
            <a:endParaRPr lang="uk-UA" sz="2000" dirty="0" smtClean="0"/>
          </a:p>
          <a:p>
            <a:pPr marL="0" indent="0">
              <a:spcBef>
                <a:spcPts val="0"/>
              </a:spcBef>
              <a:buNone/>
            </a:pPr>
            <a:endParaRPr lang="uk-UA" sz="2000" dirty="0" smtClean="0"/>
          </a:p>
          <a:p>
            <a:pPr marL="0" indent="0">
              <a:spcBef>
                <a:spcPts val="0"/>
              </a:spcBef>
              <a:buNone/>
            </a:pPr>
            <a:r>
              <a:rPr lang="uk-UA" sz="2000" dirty="0" smtClean="0"/>
              <a:t>Ще </a:t>
            </a:r>
            <a:r>
              <a:rPr lang="uk-UA" sz="2000" dirty="0"/>
              <a:t>один рівень – дистриб’ютори і дилери. Це – незалежні посередники, які здійснюють розподіл товарів і послуг на нижчі рівні маркетингових каналів з метою отримання прибутку. </a:t>
            </a:r>
          </a:p>
          <a:p>
            <a:pPr marL="0" indent="0">
              <a:spcBef>
                <a:spcPts val="0"/>
              </a:spcBef>
              <a:buNone/>
            </a:pPr>
            <a:endParaRPr lang="uk-UA" sz="2000" dirty="0" smtClean="0"/>
          </a:p>
          <a:p>
            <a:pPr marL="0" indent="0">
              <a:spcBef>
                <a:spcPts val="0"/>
              </a:spcBef>
              <a:buNone/>
            </a:pPr>
            <a:r>
              <a:rPr lang="uk-UA" sz="2000" dirty="0" smtClean="0"/>
              <a:t>Дистриб’ютор </a:t>
            </a:r>
            <a:r>
              <a:rPr lang="uk-UA" sz="2000" dirty="0"/>
              <a:t>– фірма, яка здійснює збут на основі оптових закупівель у великих промислових фірм-виробників і здійснює їх представництво на ринку. </a:t>
            </a:r>
          </a:p>
          <a:p>
            <a:pPr marL="0" indent="0" algn="just">
              <a:spcBef>
                <a:spcPts val="0"/>
              </a:spcBef>
              <a:buNone/>
            </a:pPr>
            <a:endParaRPr lang="uk-UA" sz="2000" dirty="0" smtClean="0"/>
          </a:p>
          <a:p>
            <a:pPr marL="0" indent="0" algn="just">
              <a:spcBef>
                <a:spcPts val="0"/>
              </a:spcBef>
              <a:buNone/>
            </a:pPr>
            <a:r>
              <a:rPr lang="uk-UA" sz="2000" dirty="0" smtClean="0"/>
              <a:t>Дилер </a:t>
            </a:r>
            <a:r>
              <a:rPr lang="uk-UA" sz="2000" dirty="0"/>
              <a:t>– підприємець, який є агентом великої промислової корпорації, який торгує в роздріб продукцією, яку закупляє у корпорації оптом. </a:t>
            </a:r>
          </a:p>
          <a:p>
            <a:pPr marL="0" indent="0" algn="just">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97276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1857038" cy="5770563"/>
          </a:xfrm>
        </p:spPr>
        <p:txBody>
          <a:bodyPr/>
          <a:lstStyle/>
          <a:p>
            <a:pPr marL="0" indent="0">
              <a:spcBef>
                <a:spcPts val="0"/>
              </a:spcBef>
              <a:buNone/>
            </a:pPr>
            <a:r>
              <a:rPr lang="uk-UA" sz="2000" dirty="0"/>
              <a:t>Загалом, при виборі посередників рекомендується:</a:t>
            </a:r>
          </a:p>
          <a:p>
            <a:pPr marL="0" indent="0">
              <a:spcBef>
                <a:spcPts val="0"/>
              </a:spcBef>
              <a:buNone/>
            </a:pPr>
            <a:r>
              <a:rPr lang="uk-UA" sz="2000" dirty="0"/>
              <a:t>– переконатися, що він не є одночасно посередником конкуруючої фірми, бо він може повністю блокувати ринок збуту для продукції вашого підприємства; </a:t>
            </a:r>
          </a:p>
          <a:p>
            <a:pPr marL="0" indent="0">
              <a:spcBef>
                <a:spcPts val="0"/>
              </a:spcBef>
              <a:buNone/>
            </a:pPr>
            <a:r>
              <a:rPr lang="uk-UA" sz="2000" dirty="0"/>
              <a:t>– перевагу потрібно надавати спеціалізованому посереднику, бо він має більший досвід з продажу саме даного товару; </a:t>
            </a:r>
          </a:p>
          <a:p>
            <a:pPr marL="0" indent="0">
              <a:spcBef>
                <a:spcPts val="0"/>
              </a:spcBef>
              <a:buNone/>
            </a:pPr>
            <a:r>
              <a:rPr lang="uk-UA" sz="2000" dirty="0"/>
              <a:t>– з’ясувати джерела фінансування посередника – чи надаються йому кредити та яким саме банком; </a:t>
            </a:r>
          </a:p>
          <a:p>
            <a:pPr marL="0" indent="0">
              <a:spcBef>
                <a:spcPts val="0"/>
              </a:spcBef>
              <a:buNone/>
            </a:pPr>
            <a:r>
              <a:rPr lang="uk-UA" sz="2000" dirty="0"/>
              <a:t>– визначити ступінь оснащеності матеріально-технічної бази посередника (офіси, склади, ремонтні майстерні тощо), рівень кваліфікації працюючого персоналу; </a:t>
            </a:r>
          </a:p>
          <a:p>
            <a:pPr marL="0" indent="0">
              <a:spcBef>
                <a:spcPts val="0"/>
              </a:spcBef>
              <a:buNone/>
            </a:pPr>
            <a:r>
              <a:rPr lang="uk-UA" sz="2000" dirty="0"/>
              <a:t>– укладати довгострокові угоди про посередництво (на один рік), що дає змогу на практиці пізнати про можливості і ділову відповідальність посередницької фірми; </a:t>
            </a:r>
          </a:p>
          <a:p>
            <a:pPr marL="0" indent="0">
              <a:spcBef>
                <a:spcPts val="0"/>
              </a:spcBef>
              <a:buNone/>
            </a:pPr>
            <a:r>
              <a:rPr lang="uk-UA" sz="2000" dirty="0"/>
              <a:t>– розширити кількість посередницьких організацій, щоб не залежати лише від однієї, приймати до уваги місце розташування, глибину географічного проникнення тощо. </a:t>
            </a:r>
          </a:p>
          <a:p>
            <a:pPr marL="0" indent="0" algn="just">
              <a:spcBef>
                <a:spcPts val="0"/>
              </a:spcBef>
              <a:buNone/>
            </a:pPr>
            <a:endParaRPr lang="uk-UA" sz="2000" dirty="0"/>
          </a:p>
          <a:p>
            <a:pPr marL="0" indent="0">
              <a:buNone/>
            </a:pPr>
            <a:r>
              <a:rPr lang="uk-UA" sz="2000" dirty="0"/>
              <a:t>Виділяють три форми роботи виробника із посередниками: </a:t>
            </a:r>
          </a:p>
          <a:p>
            <a:pPr marL="0" indent="0">
              <a:buNone/>
            </a:pPr>
            <a:r>
              <a:rPr lang="uk-UA" sz="2000" dirty="0"/>
              <a:t>екстенсивний збут; </a:t>
            </a:r>
          </a:p>
          <a:p>
            <a:pPr marL="0" indent="0">
              <a:buNone/>
            </a:pPr>
            <a:r>
              <a:rPr lang="uk-UA" sz="2000" dirty="0"/>
              <a:t>виключний збут; </a:t>
            </a:r>
          </a:p>
          <a:p>
            <a:pPr marL="0" indent="0">
              <a:buNone/>
            </a:pPr>
            <a:r>
              <a:rPr lang="uk-UA" sz="2000" dirty="0"/>
              <a:t>вибірковий (селективний) збут. </a:t>
            </a:r>
          </a:p>
          <a:p>
            <a:pPr marL="0" indent="0">
              <a:spcBef>
                <a:spcPts val="0"/>
              </a:spcBef>
              <a:buNone/>
            </a:pPr>
            <a:endParaRPr lang="uk-UA" sz="2000" dirty="0"/>
          </a:p>
          <a:p>
            <a:pPr marL="0" indent="0" algn="just">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466739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8" y="0"/>
            <a:ext cx="12191999" cy="5770563"/>
          </a:xfrm>
        </p:spPr>
        <p:txBody>
          <a:bodyPr/>
          <a:lstStyle/>
          <a:p>
            <a:pPr marL="0" indent="0">
              <a:spcBef>
                <a:spcPts val="0"/>
              </a:spcBef>
              <a:buNone/>
            </a:pPr>
            <a:r>
              <a:rPr lang="uk-UA" sz="2000" dirty="0"/>
              <a:t>Загалом, при виборі посередників рекомендується:</a:t>
            </a:r>
          </a:p>
          <a:p>
            <a:pPr marL="0" indent="0">
              <a:spcBef>
                <a:spcPts val="0"/>
              </a:spcBef>
              <a:buNone/>
            </a:pPr>
            <a:r>
              <a:rPr lang="uk-UA" sz="2000" dirty="0"/>
              <a:t>– переконатися, що він не є одночасно посередником конкуруючої фірми, бо він може повністю блокувати ринок збуту для продукції вашого підприємства; </a:t>
            </a:r>
          </a:p>
          <a:p>
            <a:pPr marL="0" indent="0">
              <a:spcBef>
                <a:spcPts val="0"/>
              </a:spcBef>
              <a:buNone/>
            </a:pPr>
            <a:r>
              <a:rPr lang="uk-UA" sz="2000" dirty="0"/>
              <a:t>– перевагу потрібно надавати спеціалізованому посереднику, бо він має більший досвід з продажу саме даного товару; </a:t>
            </a:r>
          </a:p>
          <a:p>
            <a:pPr marL="0" indent="0">
              <a:spcBef>
                <a:spcPts val="0"/>
              </a:spcBef>
              <a:buNone/>
            </a:pPr>
            <a:r>
              <a:rPr lang="uk-UA" sz="2000" dirty="0"/>
              <a:t>– з’ясувати джерела фінансування посередника – чи надаються йому кредити та яким саме банком; </a:t>
            </a:r>
          </a:p>
          <a:p>
            <a:pPr marL="0" indent="0">
              <a:spcBef>
                <a:spcPts val="0"/>
              </a:spcBef>
              <a:buNone/>
            </a:pPr>
            <a:r>
              <a:rPr lang="uk-UA" sz="2000" dirty="0"/>
              <a:t>– визначити ступінь оснащеності матеріально-технічної бази посередника (офіси, склади, ремонтні майстерні тощо), рівень кваліфікації працюючого персоналу; </a:t>
            </a:r>
          </a:p>
          <a:p>
            <a:pPr marL="0" indent="0">
              <a:spcBef>
                <a:spcPts val="0"/>
              </a:spcBef>
              <a:buNone/>
            </a:pPr>
            <a:r>
              <a:rPr lang="uk-UA" sz="2000" dirty="0"/>
              <a:t>– укладати довгострокові угоди про посередництво (на один рік), що дає змогу на практиці пізнати про можливості і ділову відповідальність посередницької фірми; </a:t>
            </a:r>
          </a:p>
          <a:p>
            <a:pPr marL="0" indent="0">
              <a:spcBef>
                <a:spcPts val="0"/>
              </a:spcBef>
              <a:buNone/>
            </a:pPr>
            <a:r>
              <a:rPr lang="uk-UA" sz="2000" dirty="0"/>
              <a:t>– розширити кількість посередницьких організацій, щоб не залежати лише від однієї, приймати до уваги місце розташування, глибину географічного проникнення тощо. </a:t>
            </a:r>
          </a:p>
          <a:p>
            <a:pPr marL="0" indent="0">
              <a:spcBef>
                <a:spcPts val="0"/>
              </a:spcBef>
              <a:buNone/>
            </a:pPr>
            <a:r>
              <a:rPr lang="uk-UA" sz="2000" dirty="0" smtClean="0"/>
              <a:t>Виділяють </a:t>
            </a:r>
            <a:r>
              <a:rPr lang="uk-UA" sz="2000" dirty="0"/>
              <a:t>три форми роботи виробника із посередниками: </a:t>
            </a:r>
          </a:p>
          <a:p>
            <a:pPr marL="0" indent="0">
              <a:spcBef>
                <a:spcPts val="0"/>
              </a:spcBef>
              <a:buNone/>
            </a:pPr>
            <a:r>
              <a:rPr lang="uk-UA" sz="2000" i="1" dirty="0"/>
              <a:t>Екстенсивний збут</a:t>
            </a:r>
            <a:r>
              <a:rPr lang="uk-UA" sz="2000" dirty="0"/>
              <a:t> – це розміщення та реалізація товару на будь-яких підприємствах посередників, які можуть цим займатися. </a:t>
            </a:r>
            <a:r>
              <a:rPr lang="uk-UA" sz="2000" dirty="0" smtClean="0"/>
              <a:t>виключний </a:t>
            </a:r>
            <a:r>
              <a:rPr lang="uk-UA" sz="2000" dirty="0"/>
              <a:t>збут; </a:t>
            </a:r>
          </a:p>
          <a:p>
            <a:pPr marL="0" indent="0">
              <a:spcBef>
                <a:spcPts val="0"/>
              </a:spcBef>
              <a:buNone/>
            </a:pPr>
            <a:r>
              <a:rPr lang="uk-UA" sz="2000" i="1" dirty="0"/>
              <a:t>Виключний збут</a:t>
            </a:r>
            <a:r>
              <a:rPr lang="uk-UA" sz="2000" dirty="0"/>
              <a:t> – це вибір одного торгового посередника в даному регіоні, який і продає продукцію. </a:t>
            </a:r>
            <a:endParaRPr lang="uk-UA" sz="2000" dirty="0" smtClean="0"/>
          </a:p>
          <a:p>
            <a:pPr marL="0" indent="0">
              <a:spcBef>
                <a:spcPts val="0"/>
              </a:spcBef>
              <a:buNone/>
            </a:pPr>
            <a:r>
              <a:rPr lang="uk-UA" sz="2000" i="1" dirty="0"/>
              <a:t>Вибірковий (селективний) збут</a:t>
            </a:r>
            <a:r>
              <a:rPr lang="uk-UA" sz="2000" dirty="0"/>
              <a:t> – вибір обмеженої кількості посередників залежно від характеру їх клієнтури, можливостей обслуговування і ремонту продукції, рівня підготовки персоналу.</a:t>
            </a:r>
            <a:endParaRPr lang="uk-UA" sz="2000" dirty="0"/>
          </a:p>
          <a:p>
            <a:pPr marL="0" indent="0" algn="just">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711800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3615" y="0"/>
            <a:ext cx="11522075" cy="603022"/>
          </a:xfrm>
        </p:spPr>
        <p:txBody>
          <a:bodyPr>
            <a:noAutofit/>
          </a:bodyPr>
          <a:lstStyle/>
          <a:p>
            <a:r>
              <a:rPr lang="uk-UA" sz="2400" b="1" dirty="0"/>
              <a:t>2. Форми організації оптової та роздрібної торгівлі </a:t>
            </a:r>
            <a:endParaRPr lang="uk-UA" sz="2400" dirty="0"/>
          </a:p>
        </p:txBody>
      </p:sp>
      <p:sp>
        <p:nvSpPr>
          <p:cNvPr id="3" name="Місце для тексту 2"/>
          <p:cNvSpPr>
            <a:spLocks noGrp="1"/>
          </p:cNvSpPr>
          <p:nvPr>
            <p:ph type="body" sz="quarter" idx="10"/>
          </p:nvPr>
        </p:nvSpPr>
        <p:spPr>
          <a:xfrm>
            <a:off x="167478" y="440790"/>
            <a:ext cx="11808212" cy="5311081"/>
          </a:xfrm>
        </p:spPr>
        <p:txBody>
          <a:bodyPr/>
          <a:lstStyle/>
          <a:p>
            <a:pPr marL="0" indent="0">
              <a:spcBef>
                <a:spcPts val="0"/>
              </a:spcBef>
              <a:buNone/>
            </a:pPr>
            <a:r>
              <a:rPr lang="uk-UA" sz="2000" i="1" dirty="0"/>
              <a:t>Оптова торгівля</a:t>
            </a:r>
            <a:r>
              <a:rPr lang="uk-UA" sz="2000" dirty="0"/>
              <a:t> – це діяльність, пов’язана з продажем товарів та послуг для їх наступного перепродажу чи комерційного використання. </a:t>
            </a:r>
          </a:p>
          <a:p>
            <a:pPr marL="0" indent="0">
              <a:spcBef>
                <a:spcPts val="0"/>
              </a:spcBef>
              <a:buNone/>
            </a:pPr>
            <a:endParaRPr lang="uk-UA" sz="2000" i="1" dirty="0" smtClean="0"/>
          </a:p>
          <a:p>
            <a:pPr marL="0" indent="0">
              <a:spcBef>
                <a:spcPts val="0"/>
              </a:spcBef>
              <a:buNone/>
            </a:pPr>
            <a:r>
              <a:rPr lang="uk-UA" sz="2000" i="1" dirty="0" smtClean="0"/>
              <a:t>Основні </a:t>
            </a:r>
            <a:r>
              <a:rPr lang="uk-UA" sz="2000" i="1" dirty="0"/>
              <a:t>функції оптової торгівлі: </a:t>
            </a:r>
            <a:endParaRPr lang="uk-UA" sz="2000" dirty="0"/>
          </a:p>
          <a:p>
            <a:pPr marL="0" indent="0">
              <a:spcBef>
                <a:spcPts val="0"/>
              </a:spcBef>
              <a:buNone/>
            </a:pPr>
            <a:r>
              <a:rPr lang="uk-UA" sz="2000" dirty="0"/>
              <a:t>- закупівля і формування товарного асортименту; </a:t>
            </a:r>
          </a:p>
          <a:p>
            <a:pPr marL="0" indent="0">
              <a:spcBef>
                <a:spcPts val="0"/>
              </a:spcBef>
              <a:buNone/>
            </a:pPr>
            <a:r>
              <a:rPr lang="uk-UA" sz="2000" dirty="0"/>
              <a:t>- збір, опрацювання інформації про ринок; </a:t>
            </a:r>
          </a:p>
          <a:p>
            <a:pPr marL="0" indent="0">
              <a:spcBef>
                <a:spcPts val="0"/>
              </a:spcBef>
              <a:buNone/>
            </a:pPr>
            <a:r>
              <a:rPr lang="uk-UA" sz="2000" dirty="0"/>
              <a:t>- складування, зберігання та транспортування товару; </a:t>
            </a:r>
          </a:p>
          <a:p>
            <a:pPr marL="0" indent="0">
              <a:spcBef>
                <a:spcPts val="0"/>
              </a:spcBef>
              <a:buNone/>
            </a:pPr>
            <a:r>
              <a:rPr lang="uk-UA" sz="2000" dirty="0"/>
              <a:t>- фінансування поставок; </a:t>
            </a:r>
          </a:p>
          <a:p>
            <a:pPr marL="0" indent="0">
              <a:spcBef>
                <a:spcPts val="0"/>
              </a:spcBef>
              <a:buNone/>
            </a:pPr>
            <a:r>
              <a:rPr lang="uk-UA" sz="2000" dirty="0"/>
              <a:t>- продаж товарів; </a:t>
            </a:r>
          </a:p>
          <a:p>
            <a:pPr marL="0" indent="0">
              <a:spcBef>
                <a:spcPts val="0"/>
              </a:spcBef>
              <a:buNone/>
            </a:pPr>
            <a:r>
              <a:rPr lang="uk-UA" sz="2000" dirty="0"/>
              <a:t>- відбір, формування партій поставок; </a:t>
            </a:r>
          </a:p>
          <a:p>
            <a:pPr marL="0" indent="0">
              <a:spcBef>
                <a:spcPts val="0"/>
              </a:spcBef>
              <a:buNone/>
            </a:pPr>
            <a:r>
              <a:rPr lang="uk-UA" sz="2000" dirty="0"/>
              <a:t>- прийняття ризику ушкодження, старіння товар і розкрадання; </a:t>
            </a:r>
          </a:p>
          <a:p>
            <a:pPr>
              <a:spcBef>
                <a:spcPts val="0"/>
              </a:spcBef>
              <a:buFontTx/>
              <a:buChar char="-"/>
            </a:pPr>
            <a:r>
              <a:rPr lang="uk-UA" sz="2000" dirty="0" smtClean="0"/>
              <a:t>надання </a:t>
            </a:r>
            <a:r>
              <a:rPr lang="uk-UA" sz="2000" dirty="0"/>
              <a:t>консультативних послуг. </a:t>
            </a:r>
            <a:endParaRPr lang="uk-UA" sz="2000" dirty="0" smtClean="0"/>
          </a:p>
          <a:p>
            <a:pPr marL="0" indent="0">
              <a:spcBef>
                <a:spcPts val="0"/>
              </a:spcBef>
              <a:buNone/>
            </a:pPr>
            <a:endParaRPr lang="uk-UA" sz="2000" dirty="0"/>
          </a:p>
          <a:p>
            <a:pPr marL="0" indent="0">
              <a:spcBef>
                <a:spcPts val="0"/>
              </a:spcBef>
              <a:buNone/>
            </a:pPr>
            <a:r>
              <a:rPr lang="uk-UA" sz="2000" dirty="0"/>
              <a:t>Оптова торгівля здійснюється великими партіями, вона не пов’язана з продажем товару кінцевим споживачам. Тому в оптовій торгівлі товар може бути проданий два і більше разів (спочатку на регіональному, а потім на місцевому рівнях), а у роздрібній – тільки один раз. </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p:txBody>
      </p:sp>
    </p:spTree>
    <p:extLst>
      <p:ext uri="{BB962C8B-B14F-4D97-AF65-F5344CB8AC3E}">
        <p14:creationId xmlns:p14="http://schemas.microsoft.com/office/powerpoint/2010/main" val="246973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8" y="0"/>
            <a:ext cx="12191999" cy="5770563"/>
          </a:xfrm>
        </p:spPr>
        <p:txBody>
          <a:bodyPr/>
          <a:lstStyle/>
          <a:p>
            <a:pPr marL="0" indent="0" algn="just">
              <a:spcBef>
                <a:spcPts val="0"/>
              </a:spcBef>
              <a:buNone/>
            </a:pPr>
            <a:endParaRPr lang="uk-UA" sz="2000" dirty="0"/>
          </a:p>
          <a:p>
            <a:pPr marL="0" indent="0">
              <a:spcBef>
                <a:spcPts val="0"/>
              </a:spcBef>
              <a:buNone/>
            </a:pPr>
            <a:endParaRPr lang="uk-UA" sz="2000" dirty="0"/>
          </a:p>
        </p:txBody>
      </p:sp>
      <p:pic>
        <p:nvPicPr>
          <p:cNvPr id="4" name="Рисунок 3"/>
          <p:cNvPicPr/>
          <p:nvPr/>
        </p:nvPicPr>
        <p:blipFill>
          <a:blip r:embed="rId2"/>
          <a:stretch>
            <a:fillRect/>
          </a:stretch>
        </p:blipFill>
        <p:spPr>
          <a:xfrm>
            <a:off x="2025445" y="0"/>
            <a:ext cx="8377084" cy="5312912"/>
          </a:xfrm>
          <a:prstGeom prst="rect">
            <a:avLst/>
          </a:prstGeom>
        </p:spPr>
      </p:pic>
      <p:sp>
        <p:nvSpPr>
          <p:cNvPr id="2" name="Прямокутник 1"/>
          <p:cNvSpPr/>
          <p:nvPr/>
        </p:nvSpPr>
        <p:spPr>
          <a:xfrm>
            <a:off x="663678" y="5312912"/>
            <a:ext cx="10736826" cy="405367"/>
          </a:xfrm>
          <a:prstGeom prst="rect">
            <a:avLst/>
          </a:prstGeom>
        </p:spPr>
        <p:txBody>
          <a:bodyPr wrap="square">
            <a:spAutoFit/>
          </a:bodyPr>
          <a:lstStyle/>
          <a:p>
            <a:pPr marL="457200" algn="ctr">
              <a:lnSpc>
                <a:spcPct val="107000"/>
              </a:lnSpc>
              <a:spcAft>
                <a:spcPts val="0"/>
              </a:spcAft>
            </a:pPr>
            <a:r>
              <a:rPr lang="uk-UA" sz="2000" dirty="0">
                <a:latin typeface="+mj-lt"/>
                <a:ea typeface="Calibri" panose="020F0502020204030204" pitchFamily="34" charset="0"/>
                <a:cs typeface="Times New Roman" panose="02020603050405020304" pitchFamily="18" charset="0"/>
              </a:rPr>
              <a:t>Рис. 6.2. Організація оптової (гуртової) торгівлі та її форми</a:t>
            </a:r>
            <a:endParaRPr lang="uk-UA"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1574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667324"/>
          </a:xfrm>
        </p:spPr>
        <p:txBody>
          <a:bodyPr/>
          <a:lstStyle/>
          <a:p>
            <a:pPr marL="0" indent="0">
              <a:buNone/>
            </a:pPr>
            <a:r>
              <a:rPr lang="uk-UA" sz="2000" dirty="0"/>
              <a:t>При використанні прямих каналів збуту виробник виконує всі функції розповсюдження товарів через свої збутові підрозділи.</a:t>
            </a:r>
          </a:p>
          <a:p>
            <a:pPr marL="0" indent="0">
              <a:buNone/>
            </a:pPr>
            <a:r>
              <a:rPr lang="uk-UA" sz="2000" dirty="0"/>
              <a:t>Основними структурними одиницями прямих каналів є збутові філії і збутові контори підприємства. </a:t>
            </a:r>
          </a:p>
          <a:p>
            <a:pPr marL="0" indent="0">
              <a:buNone/>
            </a:pPr>
            <a:r>
              <a:rPr lang="uk-UA" sz="2000" i="1" dirty="0"/>
              <a:t>Збутові філії</a:t>
            </a:r>
            <a:r>
              <a:rPr lang="uk-UA" sz="2000" dirty="0"/>
              <a:t> розміщують у місцях, де зосереджені численні споживачі даної продукції. </a:t>
            </a:r>
            <a:r>
              <a:rPr lang="uk-UA" sz="2000" i="1" dirty="0" smtClean="0"/>
              <a:t>Збутові </a:t>
            </a:r>
            <a:r>
              <a:rPr lang="uk-UA" sz="2000" i="1" dirty="0"/>
              <a:t>контори</a:t>
            </a:r>
            <a:r>
              <a:rPr lang="uk-UA" sz="2000" dirty="0"/>
              <a:t> підприємств фізичних операцій з товарами не виконують, вони зазвичай мають лише їх зразки</a:t>
            </a:r>
            <a:r>
              <a:rPr lang="uk-UA" sz="2000" dirty="0" smtClean="0"/>
              <a:t>.</a:t>
            </a:r>
          </a:p>
          <a:p>
            <a:pPr marL="0" indent="0">
              <a:buNone/>
            </a:pPr>
            <a:r>
              <a:rPr lang="uk-UA" sz="2000" i="1" dirty="0"/>
              <a:t>Брокери</a:t>
            </a:r>
            <a:r>
              <a:rPr lang="uk-UA" sz="2000" dirty="0"/>
              <a:t> зводять споживачів із продавцями і беруть участь в переговорах про умови постачання товару.</a:t>
            </a:r>
            <a:r>
              <a:rPr lang="uk-UA" sz="2000" dirty="0" smtClean="0"/>
              <a:t> </a:t>
            </a:r>
            <a:endParaRPr lang="uk-UA" sz="2000" dirty="0"/>
          </a:p>
          <a:p>
            <a:pPr marL="0" indent="0">
              <a:buNone/>
            </a:pPr>
            <a:r>
              <a:rPr lang="uk-UA" sz="2000" i="1" dirty="0"/>
              <a:t>Агенти,</a:t>
            </a:r>
            <a:r>
              <a:rPr lang="uk-UA" sz="2000" dirty="0"/>
              <a:t> які працюють з виробниками на більш тривалих умовах, ніж брокери, бувають таких видів: агенти виробника, збутові агенти і агенти-комісіонери</a:t>
            </a:r>
            <a:r>
              <a:rPr lang="uk-UA" sz="2000" dirty="0" smtClean="0"/>
              <a:t>.</a:t>
            </a:r>
          </a:p>
          <a:p>
            <a:pPr marL="0" indent="0">
              <a:buNone/>
            </a:pPr>
            <a:r>
              <a:rPr lang="uk-UA" sz="2000" i="1" dirty="0"/>
              <a:t>Агенти виробника</a:t>
            </a:r>
            <a:r>
              <a:rPr lang="uk-UA" sz="2000" dirty="0"/>
              <a:t> працюють із виробником за договором доручення і виконують збутові операції від імені і за рахунок довірителя, отримуючи за це відповідну винагороду. </a:t>
            </a:r>
            <a:endParaRPr lang="uk-UA" sz="2000" dirty="0" smtClean="0"/>
          </a:p>
          <a:p>
            <a:pPr marL="0" indent="0">
              <a:buNone/>
            </a:pPr>
            <a:r>
              <a:rPr lang="uk-UA" sz="2000" i="1" dirty="0"/>
              <a:t>Збутові агенти</a:t>
            </a:r>
            <a:r>
              <a:rPr lang="uk-UA" sz="2000" dirty="0"/>
              <a:t> за умовами договору відповідають за маркетинг усієї продукції виробника, переважно дрібного</a:t>
            </a:r>
            <a:r>
              <a:rPr lang="uk-UA" sz="2000" dirty="0" smtClean="0"/>
              <a:t>.</a:t>
            </a:r>
          </a:p>
          <a:p>
            <a:pPr marL="0" indent="0">
              <a:buNone/>
            </a:pPr>
            <a:r>
              <a:rPr lang="uk-UA" sz="2000" i="1" dirty="0"/>
              <a:t>Комісіонери</a:t>
            </a:r>
            <a:r>
              <a:rPr lang="uk-UA" sz="2000" dirty="0"/>
              <a:t> – це посередники, що мають склади для зберігання товарів, які вони продають за договором комісії від свого імені за рахунок комітента (виробника).</a:t>
            </a:r>
            <a:endParaRPr lang="uk-UA" sz="2000" dirty="0"/>
          </a:p>
        </p:txBody>
      </p:sp>
    </p:spTree>
    <p:extLst>
      <p:ext uri="{BB962C8B-B14F-4D97-AF65-F5344CB8AC3E}">
        <p14:creationId xmlns:p14="http://schemas.microsoft.com/office/powerpoint/2010/main" val="19405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dirty="0"/>
              <a:t>1. Сутність збутової політики підприємства </a:t>
            </a:r>
          </a:p>
          <a:p>
            <a:pPr marL="0" indent="0">
              <a:buNone/>
            </a:pPr>
            <a:r>
              <a:rPr lang="uk-UA" dirty="0"/>
              <a:t>2. Канали розподілу товарів. Формування дистрибуційних каналів </a:t>
            </a:r>
          </a:p>
          <a:p>
            <a:pPr marL="0" indent="0">
              <a:buNone/>
            </a:pPr>
            <a:r>
              <a:rPr lang="uk-UA" dirty="0"/>
              <a:t>3. Форми організації оптової та роздрібної торгівлі </a:t>
            </a:r>
          </a:p>
          <a:p>
            <a:pPr marL="0" indent="0">
              <a:buNone/>
            </a:pPr>
            <a:r>
              <a:rPr lang="uk-UA" dirty="0"/>
              <a:t>4. Система управління збутовою діяльністю </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667324"/>
          </a:xfrm>
        </p:spPr>
        <p:txBody>
          <a:bodyPr/>
          <a:lstStyle/>
          <a:p>
            <a:pPr marL="0" indent="0">
              <a:buNone/>
            </a:pPr>
            <a:r>
              <a:rPr lang="uk-UA" sz="2000" dirty="0"/>
              <a:t>Важливою ланкою (елементом) збутової діяльності, яка забезпечує просування товарів до кінцевого споживача, є </a:t>
            </a:r>
            <a:r>
              <a:rPr lang="uk-UA" sz="2000" i="1" dirty="0"/>
              <a:t>роздрібна торгівля</a:t>
            </a:r>
            <a:r>
              <a:rPr lang="uk-UA" sz="2000" dirty="0"/>
              <a:t>. </a:t>
            </a:r>
          </a:p>
          <a:p>
            <a:pPr marL="0" indent="0">
              <a:buNone/>
            </a:pPr>
            <a:r>
              <a:rPr lang="uk-UA" sz="2000" dirty="0"/>
              <a:t>Роздрібна торгівля передбачає реалізацію товарів і послуг кінцевим споживачам, які купують їх для особистого вжитку. Саме це і відрізняє роздрібну торгівлю від оптової. </a:t>
            </a:r>
            <a:endParaRPr lang="uk-UA" sz="2000" dirty="0" smtClean="0"/>
          </a:p>
          <a:p>
            <a:pPr marL="0" indent="0">
              <a:buNone/>
            </a:pPr>
            <a:r>
              <a:rPr lang="uk-UA" sz="2000" dirty="0"/>
              <a:t>Основні суб’єкти роздрібної торгівлі – роздрібні торговці та покупці. Відповідно, об’єктами виступають товари і послуги. </a:t>
            </a:r>
            <a:endParaRPr lang="uk-UA" sz="2000" dirty="0" smtClean="0"/>
          </a:p>
          <a:p>
            <a:pPr marL="0" indent="0">
              <a:buNone/>
            </a:pPr>
            <a:r>
              <a:rPr lang="uk-UA" sz="2000" i="1" dirty="0"/>
              <a:t>Торговці (</a:t>
            </a:r>
            <a:r>
              <a:rPr lang="uk-UA" sz="2000" i="1" dirty="0" err="1"/>
              <a:t>рітейлери</a:t>
            </a:r>
            <a:r>
              <a:rPr lang="uk-UA" sz="2000" i="1" dirty="0"/>
              <a:t>)</a:t>
            </a:r>
            <a:r>
              <a:rPr lang="uk-UA" sz="2000" dirty="0"/>
              <a:t> – це компанії або фізичні особи, які продають споживачам товари і послуги, призначені для особистого користування, остання ланка в каналах розподілу, що пов’язують виробників і покупців</a:t>
            </a:r>
            <a:r>
              <a:rPr lang="uk-UA" sz="2000" dirty="0" smtClean="0"/>
              <a:t>.</a:t>
            </a:r>
          </a:p>
          <a:p>
            <a:pPr marL="0" indent="0">
              <a:buNone/>
            </a:pPr>
            <a:r>
              <a:rPr lang="uk-UA" sz="2000" i="1" dirty="0"/>
              <a:t>Формами роздрібної торгівлі є:</a:t>
            </a:r>
            <a:r>
              <a:rPr lang="uk-UA" sz="2000" dirty="0"/>
              <a:t> </a:t>
            </a:r>
          </a:p>
          <a:p>
            <a:pPr marL="0" indent="0">
              <a:buNone/>
            </a:pPr>
            <a:r>
              <a:rPr lang="uk-UA" sz="2000" dirty="0" smtClean="0"/>
              <a:t>1. Торгівля </a:t>
            </a:r>
            <a:r>
              <a:rPr lang="uk-UA" sz="2000" dirty="0"/>
              <a:t>через </a:t>
            </a:r>
            <a:r>
              <a:rPr lang="uk-UA" sz="2000" dirty="0" smtClean="0"/>
              <a:t>магазини</a:t>
            </a:r>
          </a:p>
          <a:p>
            <a:pPr marL="0" indent="0">
              <a:buNone/>
            </a:pPr>
            <a:r>
              <a:rPr lang="uk-UA" sz="2000" dirty="0" smtClean="0"/>
              <a:t>2. Прямий маркетинг</a:t>
            </a:r>
          </a:p>
          <a:p>
            <a:pPr marL="0" indent="0">
              <a:buNone/>
            </a:pPr>
            <a:r>
              <a:rPr lang="uk-UA" sz="2000" dirty="0" smtClean="0"/>
              <a:t>3. </a:t>
            </a:r>
            <a:r>
              <a:rPr lang="uk-UA" sz="2000" dirty="0"/>
              <a:t>Багаторівневий маркетинг.</a:t>
            </a:r>
            <a:r>
              <a:rPr lang="uk-UA" sz="2000" dirty="0" smtClean="0"/>
              <a:t> </a:t>
            </a:r>
            <a:endParaRPr lang="uk-UA" sz="2000" dirty="0"/>
          </a:p>
          <a:p>
            <a:pPr marL="457200" indent="-457200">
              <a:buAutoNum type="arabicPeriod"/>
            </a:pPr>
            <a:endParaRPr lang="uk-UA" sz="2000" dirty="0"/>
          </a:p>
          <a:p>
            <a:pPr marL="0" indent="0">
              <a:buNone/>
            </a:pPr>
            <a:endParaRPr lang="uk-UA" sz="2000" dirty="0"/>
          </a:p>
        </p:txBody>
      </p:sp>
    </p:spTree>
    <p:extLst>
      <p:ext uri="{BB962C8B-B14F-4D97-AF65-F5344CB8AC3E}">
        <p14:creationId xmlns:p14="http://schemas.microsoft.com/office/powerpoint/2010/main" val="267632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lgn="ctr">
              <a:buNone/>
            </a:pPr>
            <a:r>
              <a:rPr lang="uk-UA" sz="2000" dirty="0"/>
              <a:t>Форми організації роздрібної торгівлі та їхня характеристика</a:t>
            </a:r>
          </a:p>
          <a:p>
            <a:pPr marL="0" indent="0">
              <a:buNone/>
            </a:pPr>
            <a:endParaRPr lang="uk-UA" sz="2000" dirty="0"/>
          </a:p>
        </p:txBody>
      </p:sp>
      <p:graphicFrame>
        <p:nvGraphicFramePr>
          <p:cNvPr id="7" name="Таблиця 6"/>
          <p:cNvGraphicFramePr>
            <a:graphicFrameLocks noGrp="1"/>
          </p:cNvGraphicFramePr>
          <p:nvPr>
            <p:extLst>
              <p:ext uri="{D42A27DB-BD31-4B8C-83A1-F6EECF244321}">
                <p14:modId xmlns:p14="http://schemas.microsoft.com/office/powerpoint/2010/main" val="3907179847"/>
              </p:ext>
            </p:extLst>
          </p:nvPr>
        </p:nvGraphicFramePr>
        <p:xfrm>
          <a:off x="128486" y="301213"/>
          <a:ext cx="11728552" cy="5381419"/>
        </p:xfrm>
        <a:graphic>
          <a:graphicData uri="http://schemas.openxmlformats.org/drawingml/2006/table">
            <a:tbl>
              <a:tblPr firstRow="1" firstCol="1" bandRow="1"/>
              <a:tblGrid>
                <a:gridCol w="2039527">
                  <a:extLst>
                    <a:ext uri="{9D8B030D-6E8A-4147-A177-3AD203B41FA5}">
                      <a16:colId xmlns:a16="http://schemas.microsoft.com/office/drawing/2014/main" val="601347470"/>
                    </a:ext>
                  </a:extLst>
                </a:gridCol>
                <a:gridCol w="9689025">
                  <a:extLst>
                    <a:ext uri="{9D8B030D-6E8A-4147-A177-3AD203B41FA5}">
                      <a16:colId xmlns:a16="http://schemas.microsoft.com/office/drawing/2014/main" val="4003976484"/>
                    </a:ext>
                  </a:extLst>
                </a:gridCol>
              </a:tblGrid>
              <a:tr h="508802">
                <a:tc>
                  <a:txBody>
                    <a:bodyPr/>
                    <a:lstStyle/>
                    <a:p>
                      <a:pPr marL="0" algn="ctr">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Класифікаційна ознака</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1600">
                          <a:effectLst/>
                          <a:latin typeface="+mj-lt"/>
                          <a:ea typeface="Calibri" panose="020F0502020204030204" pitchFamily="34" charset="0"/>
                          <a:cs typeface="Times New Roman" panose="02020603050405020304" pitchFamily="18" charset="0"/>
                        </a:rPr>
                        <a:t>Форма роздрібної торгівлі та їх характеристика</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67779"/>
                  </a:ext>
                </a:extLst>
              </a:tr>
              <a:tr h="1203134">
                <a:tc>
                  <a:txBody>
                    <a:bodyPr/>
                    <a:lstStyle/>
                    <a:p>
                      <a:pPr marL="0" algn="ctr">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За місцем виконання</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магазинна роздрібна торгівля – здійснюється в магазинах, які розміщуються в спеціально обладнаних приміщеннях та мають торговельну залу для покупців; </a:t>
                      </a:r>
                    </a:p>
                    <a:p>
                      <a:pPr marL="0" algn="just">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дрібнороздрібна (позамагазинна форма продажу) – здійснюється через мережу нестаціонарних торговельних об’єктів, які не мають торговельних залів: лотки, намети, автомати, автомагазини тощо</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96396"/>
                  </a:ext>
                </a:extLst>
              </a:tr>
              <a:tr h="1901972">
                <a:tc>
                  <a:txBody>
                    <a:bodyPr/>
                    <a:lstStyle/>
                    <a:p>
                      <a:pPr marL="0" algn="ctr">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За методами обслуговування</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продаж товарів з прилавку з безпосередньою участю в процесі продажу продавця;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магазини самообслуговування – опосередкований контакт з продавцем, покупець має безпосередній доступ до товарів;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торгівля за зразками;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торгівля за каталогами;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посилкова торгівля;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торгівля за попереднім замовленням;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електронна торгівля тощо</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792311"/>
                  </a:ext>
                </a:extLst>
              </a:tr>
              <a:tr h="1203134">
                <a:tc>
                  <a:txBody>
                    <a:bodyPr/>
                    <a:lstStyle/>
                    <a:p>
                      <a:pPr marL="0" algn="ctr">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За правом власності на товар, що продається</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комісійна роздрібна торгівля – реалізує товари, прийняті від юридичних та фізичних осіб на комісійних засадах;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фірмова роздрібна торгівля – продаж товарів безпосередньо її виробниками та відокремленими структурними підрозділами цих виробників, які не мають статусу юридичної особи</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9512839"/>
                  </a:ext>
                </a:extLst>
              </a:tr>
              <a:tr h="515629">
                <a:tc>
                  <a:txBody>
                    <a:bodyPr/>
                    <a:lstStyle/>
                    <a:p>
                      <a:pPr marL="0" algn="ctr">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За формою розрахунків</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роздрібна торгівля за готівку та іншими прирівняними до неї платіжними засобами; </a:t>
                      </a:r>
                    </a:p>
                    <a:p>
                      <a:pPr marL="0">
                        <a:lnSpc>
                          <a:spcPct val="100000"/>
                        </a:lnSpc>
                        <a:spcAft>
                          <a:spcPts val="0"/>
                        </a:spcAft>
                      </a:pPr>
                      <a:r>
                        <a:rPr lang="uk-UA" sz="1600" dirty="0">
                          <a:effectLst/>
                          <a:latin typeface="+mj-lt"/>
                          <a:ea typeface="Calibri" panose="020F0502020204030204" pitchFamily="34" charset="0"/>
                          <a:cs typeface="Times New Roman" panose="02020603050405020304" pitchFamily="18" charset="0"/>
                        </a:rPr>
                        <a:t>- торгівля в кредит і за безготівковим розрахунком</a:t>
                      </a:r>
                    </a:p>
                  </a:txBody>
                  <a:tcPr marL="54457" marR="54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385399"/>
                  </a:ext>
                </a:extLst>
              </a:tr>
            </a:tbl>
          </a:graphicData>
        </a:graphic>
      </p:graphicFrame>
    </p:spTree>
    <p:extLst>
      <p:ext uri="{BB962C8B-B14F-4D97-AF65-F5344CB8AC3E}">
        <p14:creationId xmlns:p14="http://schemas.microsoft.com/office/powerpoint/2010/main" val="2920781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132736"/>
            <a:ext cx="11522075" cy="5637828"/>
          </a:xfrm>
        </p:spPr>
        <p:txBody>
          <a:bodyPr/>
          <a:lstStyle/>
          <a:p>
            <a:pPr marL="0" indent="0">
              <a:buNone/>
            </a:pPr>
            <a:r>
              <a:rPr lang="uk-UA" sz="2400" dirty="0"/>
              <a:t>4. Система управління збутовою діяльністю </a:t>
            </a:r>
          </a:p>
          <a:p>
            <a:pPr marL="0" indent="0">
              <a:buNone/>
            </a:pPr>
            <a:r>
              <a:rPr lang="uk-UA" sz="2000" i="1" dirty="0"/>
              <a:t>Процес управління збутовою діяльністю</a:t>
            </a:r>
            <a:r>
              <a:rPr lang="uk-UA" sz="2000" dirty="0"/>
              <a:t> включає такі елементи (стадії): </a:t>
            </a:r>
          </a:p>
          <a:p>
            <a:pPr marL="0" indent="0">
              <a:buNone/>
            </a:pPr>
            <a:r>
              <a:rPr lang="uk-UA" sz="2000" dirty="0"/>
              <a:t>- вибір методів і форм продажу продукції; </a:t>
            </a:r>
          </a:p>
          <a:p>
            <a:pPr marL="0" indent="0">
              <a:buNone/>
            </a:pPr>
            <a:r>
              <a:rPr lang="uk-UA" sz="2000" dirty="0"/>
              <a:t>- організацію структури збутової діяльності під обрані методи продажу; </a:t>
            </a:r>
          </a:p>
          <a:p>
            <a:pPr marL="0" indent="0">
              <a:buNone/>
            </a:pPr>
            <a:r>
              <a:rPr lang="uk-UA" sz="2000" dirty="0"/>
              <a:t>- планування дистрибуції; </a:t>
            </a:r>
          </a:p>
          <a:p>
            <a:pPr marL="0" indent="0">
              <a:buNone/>
            </a:pPr>
            <a:r>
              <a:rPr lang="uk-UA" sz="2000" dirty="0"/>
              <a:t>- реалізація збутових планів;</a:t>
            </a:r>
          </a:p>
          <a:p>
            <a:pPr marL="0" indent="0">
              <a:buNone/>
            </a:pPr>
            <a:r>
              <a:rPr lang="uk-UA" sz="2000" dirty="0"/>
              <a:t>- контроль і регулювання збуту. </a:t>
            </a:r>
          </a:p>
          <a:p>
            <a:pPr marL="0" indent="0">
              <a:buNone/>
            </a:pPr>
            <a:r>
              <a:rPr lang="uk-UA" sz="2000" dirty="0"/>
              <a:t>Виділяють низку методів продажу. </a:t>
            </a:r>
          </a:p>
          <a:p>
            <a:pPr marL="0" indent="0">
              <a:buNone/>
            </a:pPr>
            <a:r>
              <a:rPr lang="uk-UA" sz="2000" dirty="0"/>
              <a:t>Це – </a:t>
            </a:r>
            <a:r>
              <a:rPr lang="uk-UA" sz="2000" i="1" dirty="0"/>
              <a:t>інтенсивний метод</a:t>
            </a:r>
            <a:r>
              <a:rPr lang="uk-UA" sz="2000" dirty="0"/>
              <a:t> (продаж через широке коло торгових представників), </a:t>
            </a:r>
            <a:r>
              <a:rPr lang="uk-UA" sz="2000" i="1" dirty="0"/>
              <a:t>вибірковий</a:t>
            </a:r>
            <a:r>
              <a:rPr lang="uk-UA" sz="2000" dirty="0"/>
              <a:t> (продаж через обмежену кількість представників) і </a:t>
            </a:r>
            <a:r>
              <a:rPr lang="uk-UA" sz="2000" i="1" dirty="0"/>
              <a:t>виключний</a:t>
            </a:r>
            <a:r>
              <a:rPr lang="uk-UA" sz="2000" dirty="0"/>
              <a:t> (продаж продукції через одного представника). Серед підприємців ми можемо зустріти іншу назву виключного методу – ексклюзивний. </a:t>
            </a:r>
          </a:p>
          <a:p>
            <a:pPr marL="0" indent="0">
              <a:buNone/>
            </a:pPr>
            <a:endParaRPr lang="uk-UA" dirty="0"/>
          </a:p>
        </p:txBody>
      </p:sp>
    </p:spTree>
    <p:extLst>
      <p:ext uri="{BB962C8B-B14F-4D97-AF65-F5344CB8AC3E}">
        <p14:creationId xmlns:p14="http://schemas.microsoft.com/office/powerpoint/2010/main" val="4015057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2735" y="0"/>
            <a:ext cx="11724303" cy="5770563"/>
          </a:xfrm>
        </p:spPr>
        <p:txBody>
          <a:bodyPr/>
          <a:lstStyle/>
          <a:p>
            <a:pPr marL="0" indent="0">
              <a:buNone/>
            </a:pPr>
            <a:r>
              <a:rPr lang="uk-UA" sz="2000" dirty="0"/>
              <a:t>Що стосується типів систем продаж, виділяють такі: </a:t>
            </a:r>
          </a:p>
          <a:p>
            <a:pPr marL="0" indent="0">
              <a:buNone/>
            </a:pPr>
            <a:r>
              <a:rPr lang="uk-UA" sz="2000" dirty="0"/>
              <a:t>1) </a:t>
            </a:r>
            <a:r>
              <a:rPr lang="uk-UA" sz="2000" i="1" dirty="0"/>
              <a:t>традиційна система</a:t>
            </a:r>
            <a:r>
              <a:rPr lang="uk-UA" sz="2000" dirty="0"/>
              <a:t> – складається із незалежного виробника, оптових і роздрібних торговців, кожен з яких не залежить від іншого і прагнуть забезпечити собі максимально можливий прибуток; </a:t>
            </a:r>
          </a:p>
          <a:p>
            <a:pPr marL="0" indent="0">
              <a:buNone/>
            </a:pPr>
            <a:r>
              <a:rPr lang="uk-UA" sz="2000" dirty="0"/>
              <a:t>2) </a:t>
            </a:r>
            <a:r>
              <a:rPr lang="uk-UA" sz="2000" i="1" dirty="0"/>
              <a:t>вертикальна маркетингова система</a:t>
            </a:r>
            <a:r>
              <a:rPr lang="uk-UA" sz="2000" dirty="0"/>
              <a:t> – включає низку учасників, які діють у тісній співпраці між собою і мають спільну мету – досягнення максимального прибутку в межах всієї системи; </a:t>
            </a:r>
          </a:p>
          <a:p>
            <a:pPr marL="0" indent="0">
              <a:buNone/>
            </a:pPr>
            <a:r>
              <a:rPr lang="uk-UA" sz="2000" dirty="0"/>
              <a:t>3) </a:t>
            </a:r>
            <a:r>
              <a:rPr lang="uk-UA" sz="2000" i="1" dirty="0"/>
              <a:t>горизонтальна маркетингова система</a:t>
            </a:r>
            <a:r>
              <a:rPr lang="uk-UA" sz="2000" dirty="0"/>
              <a:t> продажу представляє собою об’єднання двох або більше фірм для спільного освоєння маркетингових можливостей на конкретному ринку; </a:t>
            </a:r>
          </a:p>
          <a:p>
            <a:pPr marL="0" indent="0">
              <a:buNone/>
            </a:pPr>
            <a:r>
              <a:rPr lang="uk-UA" sz="2000" dirty="0"/>
              <a:t>4) </a:t>
            </a:r>
            <a:r>
              <a:rPr lang="uk-UA" sz="2000" i="1" dirty="0"/>
              <a:t>багатоканальна маркетингова система</a:t>
            </a:r>
            <a:r>
              <a:rPr lang="uk-UA" sz="2000" dirty="0"/>
              <a:t> передбачає продаж продукції через велику кількість різних каналів і створюється для більш повного обхвату ринку відповідними товарами; </a:t>
            </a:r>
          </a:p>
          <a:p>
            <a:pPr marL="0" indent="0">
              <a:buNone/>
            </a:pPr>
            <a:r>
              <a:rPr lang="uk-UA" sz="2000" dirty="0"/>
              <a:t>5) </a:t>
            </a:r>
            <a:r>
              <a:rPr lang="uk-UA" sz="2000" i="1" dirty="0"/>
              <a:t>франчайзинг</a:t>
            </a:r>
            <a:r>
              <a:rPr lang="uk-UA" sz="2000" dirty="0"/>
              <a:t> – система продажу, при якій виробник представляє право продажу своїх продуктів (ліцензію) обмеженій кількості торгових підприємств; </a:t>
            </a:r>
          </a:p>
          <a:p>
            <a:pPr marL="0" indent="0">
              <a:buNone/>
            </a:pPr>
            <a:r>
              <a:rPr lang="uk-UA" sz="2000" dirty="0"/>
              <a:t>6) </a:t>
            </a:r>
            <a:r>
              <a:rPr lang="uk-UA" sz="2000" i="1" dirty="0"/>
              <a:t>спільний збут</a:t>
            </a:r>
            <a:r>
              <a:rPr lang="uk-UA" sz="2000" dirty="0"/>
              <a:t> передбачає реалізацію всієї або значної частини виробленої підприємством продукції під чужою торговою маркою. </a:t>
            </a:r>
          </a:p>
          <a:p>
            <a:pPr marL="0" indent="0">
              <a:buNone/>
            </a:pPr>
            <a:endParaRPr lang="uk-UA" sz="2000" dirty="0"/>
          </a:p>
        </p:txBody>
      </p:sp>
    </p:spTree>
    <p:extLst>
      <p:ext uri="{BB962C8B-B14F-4D97-AF65-F5344CB8AC3E}">
        <p14:creationId xmlns:p14="http://schemas.microsoft.com/office/powerpoint/2010/main" val="1877163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117988"/>
            <a:ext cx="11724303" cy="5770563"/>
          </a:xfrm>
        </p:spPr>
        <p:txBody>
          <a:bodyPr/>
          <a:lstStyle/>
          <a:p>
            <a:pPr marL="0" indent="0">
              <a:buNone/>
            </a:pPr>
            <a:r>
              <a:rPr lang="uk-UA" sz="2000" dirty="0"/>
              <a:t>Товарорухом в маркетингу називається система, яка забезпечує доставку товарів до місць продажу в точно визначений час і з максимально високим рівнем обслуговування покупців. </a:t>
            </a:r>
          </a:p>
          <a:p>
            <a:pPr marL="0" indent="0">
              <a:buNone/>
            </a:pPr>
            <a:r>
              <a:rPr lang="uk-UA" sz="2000" dirty="0"/>
              <a:t>У свою чергу, під </a:t>
            </a:r>
            <a:r>
              <a:rPr lang="uk-UA" sz="2000" i="1" dirty="0"/>
              <a:t>управлінням товарорухом</a:t>
            </a:r>
            <a:r>
              <a:rPr lang="uk-UA" sz="2000" dirty="0"/>
              <a:t> розуміють систематичне прийняття рішень стосовно фізичного переміщення та передачі власності на товар чи послугу від виробника до споживача, охоплюючи процес транспортування, зберігання та здійснення торгових операцій. </a:t>
            </a:r>
          </a:p>
          <a:p>
            <a:pPr marL="0" indent="0">
              <a:buNone/>
            </a:pPr>
            <a:r>
              <a:rPr lang="uk-UA" sz="2000" i="1" dirty="0"/>
              <a:t>Процес організації</a:t>
            </a:r>
            <a:r>
              <a:rPr lang="uk-UA" sz="2000" dirty="0"/>
              <a:t> </a:t>
            </a:r>
            <a:r>
              <a:rPr lang="uk-UA" sz="2000" i="1" dirty="0"/>
              <a:t>товароруху</a:t>
            </a:r>
            <a:r>
              <a:rPr lang="uk-UA" sz="2000" dirty="0"/>
              <a:t> включає наступні етапи: вибір місця зберігання запасів і способу складування, визначення системи переміщення вантажів, введення системи управління запасами, встановлення процедури обробки замовлень, вибір способу транспортування продукції, організація процесу продажу. </a:t>
            </a:r>
            <a:endParaRPr lang="uk-UA" sz="2000" dirty="0" smtClean="0"/>
          </a:p>
          <a:p>
            <a:pPr marL="0" indent="0">
              <a:buNone/>
            </a:pPr>
            <a:r>
              <a:rPr lang="uk-UA" sz="2000" dirty="0"/>
              <a:t>Організація структури збутової діяльності відбувається у той момент, коли уже визначено форми і методи збуту діяльності. </a:t>
            </a:r>
          </a:p>
          <a:p>
            <a:pPr marL="0" indent="0">
              <a:buNone/>
            </a:pPr>
            <a:endParaRPr lang="uk-UA" sz="2000" dirty="0"/>
          </a:p>
          <a:p>
            <a:pPr marL="0" indent="0">
              <a:buNone/>
            </a:pPr>
            <a:endParaRPr lang="uk-UA" sz="2000" dirty="0"/>
          </a:p>
        </p:txBody>
      </p:sp>
    </p:spTree>
    <p:extLst>
      <p:ext uri="{BB962C8B-B14F-4D97-AF65-F5344CB8AC3E}">
        <p14:creationId xmlns:p14="http://schemas.microsoft.com/office/powerpoint/2010/main" val="4170667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tretch>
            <a:fillRect/>
          </a:stretch>
        </p:blipFill>
        <p:spPr>
          <a:xfrm>
            <a:off x="2330246" y="0"/>
            <a:ext cx="8023122" cy="5368413"/>
          </a:xfrm>
          <a:prstGeom prst="rect">
            <a:avLst/>
          </a:prstGeom>
        </p:spPr>
      </p:pic>
      <p:sp>
        <p:nvSpPr>
          <p:cNvPr id="5" name="Прямокутник 4"/>
          <p:cNvSpPr/>
          <p:nvPr/>
        </p:nvSpPr>
        <p:spPr>
          <a:xfrm>
            <a:off x="-825910" y="5368413"/>
            <a:ext cx="14006052" cy="405367"/>
          </a:xfrm>
          <a:prstGeom prst="rect">
            <a:avLst/>
          </a:prstGeom>
        </p:spPr>
        <p:txBody>
          <a:bodyPr wrap="square">
            <a:spAutoFit/>
          </a:bodyPr>
          <a:lstStyle/>
          <a:p>
            <a:pPr algn="ctr">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Рис. 6.3. Структура збутової діяльності виробничого підприємства</a:t>
            </a:r>
            <a:endParaRPr lang="uk-UA"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2553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buNone/>
            </a:pPr>
            <a:r>
              <a:rPr lang="uk-UA" sz="2000" dirty="0" smtClean="0"/>
              <a:t>Організаційна </a:t>
            </a:r>
            <a:r>
              <a:rPr lang="uk-UA" sz="2000" dirty="0"/>
              <a:t>структура відділу збуту підприємства не є чітко регламентованою. Вона залежить від маркетингової політики фірми, а також від номенклатури та масштабів виробництва, призначення продукції, обсягів збутової діяльності, кількості та географії споживачів, методів збуту, форми, кількості та інтенсивності каналів розподілу і товароруху тощо. У тому випадку, якщо підприємство не веде активної маркетингової політики, практично не здійснює дослідження ринку і не використовує рекламу, відділ збуту представляє усю маркетингову структуру підприємства. У випадку маркетингової орієнтації, відділ збуту є самостійним утворенням, який відповідає лише за процес руху продукції від підприємства до кінцевого споживача. </a:t>
            </a:r>
          </a:p>
          <a:p>
            <a:pPr marL="0" indent="0">
              <a:buNone/>
            </a:pPr>
            <a:r>
              <a:rPr lang="uk-UA" sz="2000" dirty="0"/>
              <a:t>Такий тип структури, що зображено на рис. 6.3, має місце для тих підприємств, які діють на національних або міжнародних ринках. Для локальних та торговельних підприємств структура збуту є простішою. </a:t>
            </a:r>
          </a:p>
          <a:p>
            <a:pPr marL="0" indent="0">
              <a:buNone/>
            </a:pPr>
            <a:r>
              <a:rPr lang="uk-UA" sz="2000" dirty="0"/>
              <a:t>Найбільш поширеними формами структурної побудови відділів збуту є функціональна, продуктова і регіональна, або ж комбінація перелічених типів структур. Для підприємств із незначним асортиментом продукції основою виступає функціональна або регіональна структура, для тих же організацій, яким характерна непов’язана диверсифікація, очевидним є акцент на продуктову структуру.</a:t>
            </a:r>
          </a:p>
          <a:p>
            <a:pPr marL="0" indent="0">
              <a:buNone/>
            </a:pPr>
            <a:endParaRPr lang="uk-UA" sz="2000" dirty="0"/>
          </a:p>
        </p:txBody>
      </p:sp>
    </p:spTree>
    <p:extLst>
      <p:ext uri="{BB962C8B-B14F-4D97-AF65-F5344CB8AC3E}">
        <p14:creationId xmlns:p14="http://schemas.microsoft.com/office/powerpoint/2010/main" val="3935982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1. </a:t>
            </a:r>
            <a:r>
              <a:rPr lang="uk-UA" sz="2400" b="1" dirty="0"/>
              <a:t>Сутність збутової політики підприємства </a:t>
            </a:r>
            <a:endParaRPr lang="uk-UA" sz="2400" dirty="0"/>
          </a:p>
        </p:txBody>
      </p:sp>
      <p:sp>
        <p:nvSpPr>
          <p:cNvPr id="3" name="Місце для тексту 2"/>
          <p:cNvSpPr>
            <a:spLocks noGrp="1"/>
          </p:cNvSpPr>
          <p:nvPr>
            <p:ph type="body" sz="quarter" idx="10"/>
          </p:nvPr>
        </p:nvSpPr>
        <p:spPr>
          <a:xfrm>
            <a:off x="167478" y="440790"/>
            <a:ext cx="11808212" cy="5311081"/>
          </a:xfrm>
        </p:spPr>
        <p:txBody>
          <a:bodyPr/>
          <a:lstStyle/>
          <a:p>
            <a:pPr marL="0" indent="0">
              <a:buNone/>
            </a:pPr>
            <a:r>
              <a:rPr lang="uk-UA" sz="2000" i="1" dirty="0"/>
              <a:t>Збутова політика</a:t>
            </a:r>
            <a:r>
              <a:rPr lang="uk-UA" sz="2000" dirty="0"/>
              <a:t> – це діяльність фірми щодо планування, реалізації та контролю руху товарів від виробника до кінцевого споживача з метою задоволення потреб споживачів та отримання фірмою прибутку</a:t>
            </a:r>
            <a:r>
              <a:rPr lang="uk-UA" sz="2000" dirty="0" smtClean="0"/>
              <a:t>.</a:t>
            </a:r>
          </a:p>
          <a:p>
            <a:pPr marL="0" indent="0">
              <a:buNone/>
            </a:pPr>
            <a:r>
              <a:rPr lang="uk-UA" sz="2000" i="1" dirty="0"/>
              <a:t>Основна мета</a:t>
            </a:r>
            <a:r>
              <a:rPr lang="uk-UA" sz="2000" dirty="0"/>
              <a:t> розподільчої політики полягає у формуванні оптимальної розподільчої системи, організації ефективного збуту виготовленої продукції. </a:t>
            </a:r>
          </a:p>
          <a:p>
            <a:pPr marL="0" indent="0">
              <a:buNone/>
            </a:pPr>
            <a:r>
              <a:rPr lang="uk-UA" sz="2000" i="1" dirty="0"/>
              <a:t>Завдання</a:t>
            </a:r>
            <a:r>
              <a:rPr lang="uk-UA" sz="2000" dirty="0"/>
              <a:t> збутової політики: </a:t>
            </a:r>
          </a:p>
          <a:p>
            <a:pPr marL="0" indent="0">
              <a:buNone/>
            </a:pPr>
            <a:r>
              <a:rPr lang="uk-UA" sz="2000" dirty="0"/>
              <a:t>- формування каналів збуту; </a:t>
            </a:r>
          </a:p>
          <a:p>
            <a:pPr marL="0" indent="0">
              <a:buNone/>
            </a:pPr>
            <a:r>
              <a:rPr lang="uk-UA" sz="2000" dirty="0"/>
              <a:t>- керування каналами розподілу; </a:t>
            </a:r>
          </a:p>
          <a:p>
            <a:pPr marL="0" indent="0">
              <a:buNone/>
            </a:pPr>
            <a:r>
              <a:rPr lang="uk-UA" sz="2000" dirty="0"/>
              <a:t>- рішення про маркетингову логістику. </a:t>
            </a:r>
          </a:p>
          <a:p>
            <a:pPr marL="0" indent="0">
              <a:buNone/>
            </a:pPr>
            <a:r>
              <a:rPr lang="uk-UA" sz="2000" i="1" dirty="0"/>
              <a:t>Основними функціями</a:t>
            </a:r>
            <a:r>
              <a:rPr lang="uk-UA" sz="2000" dirty="0"/>
              <a:t> збутової політики є: </a:t>
            </a:r>
          </a:p>
          <a:p>
            <a:pPr lvl="0"/>
            <a:r>
              <a:rPr lang="uk-UA" sz="2000" dirty="0"/>
              <a:t>визначення частки обороту або частки ринку; </a:t>
            </a:r>
          </a:p>
          <a:p>
            <a:pPr lvl="0"/>
            <a:r>
              <a:rPr lang="uk-UA" sz="2000" dirty="0"/>
              <a:t>визначення ступеня розподілу; </a:t>
            </a:r>
          </a:p>
          <a:p>
            <a:pPr lvl="0"/>
            <a:r>
              <a:rPr lang="uk-UA" sz="2000" dirty="0"/>
              <a:t>оцінка витрат на розподіл; </a:t>
            </a:r>
          </a:p>
          <a:p>
            <a:pPr lvl="0"/>
            <a:r>
              <a:rPr lang="uk-UA" sz="2000" dirty="0"/>
              <a:t>формування іміджу каналу збуту. </a:t>
            </a:r>
          </a:p>
          <a:p>
            <a:pPr marL="0" indent="0">
              <a:buNone/>
            </a:pPr>
            <a:r>
              <a:rPr lang="uk-UA" sz="2000" dirty="0" smtClean="0"/>
              <a:t> </a:t>
            </a: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1. </a:t>
            </a:r>
            <a:r>
              <a:rPr lang="uk-UA" sz="2400" b="1" dirty="0"/>
              <a:t>Сутність збутової політики підприємства </a:t>
            </a:r>
            <a:endParaRPr lang="uk-UA" sz="2400" dirty="0"/>
          </a:p>
        </p:txBody>
      </p:sp>
      <p:sp>
        <p:nvSpPr>
          <p:cNvPr id="3" name="Місце для тексту 2"/>
          <p:cNvSpPr>
            <a:spLocks noGrp="1"/>
          </p:cNvSpPr>
          <p:nvPr>
            <p:ph type="body" sz="quarter" idx="10"/>
          </p:nvPr>
        </p:nvSpPr>
        <p:spPr>
          <a:xfrm>
            <a:off x="167478" y="440790"/>
            <a:ext cx="11808212" cy="5311081"/>
          </a:xfrm>
        </p:spPr>
        <p:txBody>
          <a:bodyPr/>
          <a:lstStyle/>
          <a:p>
            <a:pPr marL="0" indent="0">
              <a:buNone/>
            </a:pPr>
            <a:r>
              <a:rPr lang="uk-UA" sz="2000" i="1" dirty="0"/>
              <a:t>Збутова політика</a:t>
            </a:r>
            <a:r>
              <a:rPr lang="uk-UA" sz="2000" dirty="0"/>
              <a:t> – це діяльність фірми щодо планування, реалізації та контролю руху товарів від виробника до кінцевого споживача з метою задоволення потреб споживачів та отримання фірмою прибутку</a:t>
            </a:r>
            <a:r>
              <a:rPr lang="uk-UA" sz="2000" dirty="0" smtClean="0"/>
              <a:t>.</a:t>
            </a:r>
          </a:p>
          <a:p>
            <a:pPr marL="0" indent="0">
              <a:buNone/>
            </a:pPr>
            <a:r>
              <a:rPr lang="uk-UA" sz="2000" i="1" dirty="0"/>
              <a:t>Основна мета</a:t>
            </a:r>
            <a:r>
              <a:rPr lang="uk-UA" sz="2000" dirty="0"/>
              <a:t> розподільчої політики полягає у формуванні оптимальної розподільчої системи, організації ефективного збуту виготовленої продукції. </a:t>
            </a:r>
          </a:p>
          <a:p>
            <a:pPr marL="0" indent="0">
              <a:buNone/>
            </a:pPr>
            <a:r>
              <a:rPr lang="uk-UA" sz="2000" i="1" dirty="0"/>
              <a:t>Завдання</a:t>
            </a:r>
            <a:r>
              <a:rPr lang="uk-UA" sz="2000" dirty="0"/>
              <a:t> збутової політики: </a:t>
            </a:r>
          </a:p>
          <a:p>
            <a:pPr marL="0" indent="0">
              <a:buNone/>
            </a:pPr>
            <a:r>
              <a:rPr lang="uk-UA" sz="2000" dirty="0"/>
              <a:t>- формування каналів збуту; </a:t>
            </a:r>
          </a:p>
          <a:p>
            <a:pPr marL="0" indent="0">
              <a:buNone/>
            </a:pPr>
            <a:r>
              <a:rPr lang="uk-UA" sz="2000" dirty="0"/>
              <a:t>- керування каналами розподілу; </a:t>
            </a:r>
          </a:p>
          <a:p>
            <a:pPr marL="0" indent="0">
              <a:buNone/>
            </a:pPr>
            <a:r>
              <a:rPr lang="uk-UA" sz="2000" dirty="0"/>
              <a:t>- рішення про маркетингову логістику. </a:t>
            </a:r>
          </a:p>
          <a:p>
            <a:pPr marL="0" indent="0">
              <a:buNone/>
            </a:pPr>
            <a:r>
              <a:rPr lang="uk-UA" sz="2000" i="1" dirty="0"/>
              <a:t>Основними функціями</a:t>
            </a:r>
            <a:r>
              <a:rPr lang="uk-UA" sz="2000" dirty="0"/>
              <a:t> збутової політики є: </a:t>
            </a:r>
          </a:p>
          <a:p>
            <a:pPr lvl="0"/>
            <a:r>
              <a:rPr lang="uk-UA" sz="2000" dirty="0"/>
              <a:t>визначення частки обороту або частки ринку; </a:t>
            </a:r>
          </a:p>
          <a:p>
            <a:pPr lvl="0"/>
            <a:r>
              <a:rPr lang="uk-UA" sz="2000" dirty="0"/>
              <a:t>визначення ступеня розподілу; </a:t>
            </a:r>
          </a:p>
          <a:p>
            <a:pPr lvl="0"/>
            <a:r>
              <a:rPr lang="uk-UA" sz="2000" dirty="0"/>
              <a:t>оцінка витрат на розподіл; </a:t>
            </a:r>
          </a:p>
          <a:p>
            <a:pPr lvl="0"/>
            <a:r>
              <a:rPr lang="uk-UA" sz="2000" dirty="0"/>
              <a:t>формування іміджу каналу збуту. </a:t>
            </a:r>
          </a:p>
          <a:p>
            <a:pPr marL="0" indent="0">
              <a:buNone/>
            </a:pPr>
            <a:r>
              <a:rPr lang="uk-UA" sz="2000" dirty="0" smtClean="0"/>
              <a:t> </a:t>
            </a: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1647958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0"/>
            <a:ext cx="12418142" cy="5751871"/>
          </a:xfrm>
        </p:spPr>
        <p:txBody>
          <a:bodyPr/>
          <a:lstStyle/>
          <a:p>
            <a:pPr marL="0" indent="0">
              <a:buNone/>
            </a:pPr>
            <a:r>
              <a:rPr lang="uk-UA" sz="2000" dirty="0"/>
              <a:t>Пов’язаними із збутовою політикою є поняття: </a:t>
            </a:r>
          </a:p>
          <a:p>
            <a:pPr marL="0" indent="0">
              <a:buNone/>
            </a:pPr>
            <a:r>
              <a:rPr lang="uk-UA" sz="2000" dirty="0"/>
              <a:t>- реалізація – відвантаження товару замовнику/клієнту незалежно від факту оплати; </a:t>
            </a:r>
          </a:p>
          <a:p>
            <a:pPr marL="0" indent="0">
              <a:buNone/>
            </a:pPr>
            <a:r>
              <a:rPr lang="uk-UA" sz="2000" dirty="0"/>
              <a:t>- торгівля – реалізація товару із отриманням коштів за товар; </a:t>
            </a:r>
          </a:p>
          <a:p>
            <a:pPr marL="0" indent="0">
              <a:buNone/>
            </a:pPr>
            <a:r>
              <a:rPr lang="uk-UA" sz="2000" dirty="0"/>
              <a:t>- дистрибуція – розповсюдження товару в точки оптового і роздрібного продажу; </a:t>
            </a:r>
          </a:p>
          <a:p>
            <a:pPr marL="0" indent="0">
              <a:buNone/>
            </a:pPr>
            <a:r>
              <a:rPr lang="uk-UA" sz="2000" dirty="0"/>
              <a:t>- збут – розподіл і продаж товарів, організація взаємодії із різними рівнями торгівлі. </a:t>
            </a:r>
          </a:p>
          <a:p>
            <a:pPr marL="0" indent="0">
              <a:buNone/>
            </a:pPr>
            <a:r>
              <a:rPr lang="uk-UA" sz="2000" dirty="0"/>
              <a:t>Збутову діяльність розглядають у вузькому і широкому розумінні. </a:t>
            </a:r>
          </a:p>
          <a:p>
            <a:pPr marL="0" indent="0">
              <a:buNone/>
            </a:pPr>
            <a:r>
              <a:rPr lang="uk-UA" sz="2000" i="1" dirty="0"/>
              <a:t>У вузькому розумінні</a:t>
            </a:r>
            <a:r>
              <a:rPr lang="uk-UA" sz="2000" dirty="0"/>
              <a:t> збутова діяльність – це певна конкретна дія із продажу продукції. Основним результатом збутової діяльності є обсяг продажу. Збутова діяльність орієнтується на обсяг продажу. </a:t>
            </a:r>
          </a:p>
          <a:p>
            <a:pPr marL="0" indent="0">
              <a:buNone/>
            </a:pPr>
            <a:r>
              <a:rPr lang="uk-UA" sz="2000" i="1" dirty="0"/>
              <a:t>У широкому розумінні</a:t>
            </a:r>
            <a:r>
              <a:rPr lang="uk-UA" sz="2000" dirty="0"/>
              <a:t> збутова діяльність – це процес, який забезпечує кінцевий результат – збування або продажу продукції. </a:t>
            </a:r>
            <a:r>
              <a:rPr lang="uk-UA" sz="2000" dirty="0" smtClean="0"/>
              <a:t> </a:t>
            </a:r>
          </a:p>
          <a:p>
            <a:pPr marL="0" indent="0">
              <a:buNone/>
            </a:pPr>
            <a:r>
              <a:rPr lang="uk-UA" sz="2000" dirty="0"/>
              <a:t>Реалізація продукції – це пакувальні, </a:t>
            </a:r>
            <a:r>
              <a:rPr lang="uk-UA" sz="2000" dirty="0" err="1"/>
              <a:t>завантажувально</a:t>
            </a:r>
            <a:r>
              <a:rPr lang="uk-UA" sz="2000" dirty="0"/>
              <a:t>-розвантажувальні, транспортні і складські роботи, сервісне обслуговування споживачів, інші заходи зі стимулювання збуту. </a:t>
            </a:r>
          </a:p>
          <a:p>
            <a:pPr marL="0" indent="0">
              <a:buNone/>
            </a:pPr>
            <a:r>
              <a:rPr lang="uk-UA" sz="2000" dirty="0"/>
              <a:t>Поняття розподілу у комерційній, у тому числі і збутовій, діяльності має два смислових значення: 1) узгодження, розміщення і доставка товарів; 2) весь комплекс операцій, що здійснюються з метою доставки товарів та послуг споживачам. </a:t>
            </a:r>
          </a:p>
          <a:p>
            <a:pPr marL="0" indent="0">
              <a:buNone/>
            </a:pP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3286010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0"/>
            <a:ext cx="12418142" cy="5751871"/>
          </a:xfrm>
        </p:spPr>
        <p:txBody>
          <a:bodyPr/>
          <a:lstStyle/>
          <a:p>
            <a:pPr marL="0" indent="0">
              <a:buNone/>
            </a:pPr>
            <a:r>
              <a:rPr lang="uk-UA" sz="2000" dirty="0"/>
              <a:t>У більшості випадків збутова діяльність розглядається як комплекс заходів з реалізації (постачання) товарів споживачеві (або проміжній ланці дистрибуційної мережі). Таким чином, торгівля є основним елементом збутової діяльності</a:t>
            </a:r>
            <a:r>
              <a:rPr lang="uk-UA" sz="2000" dirty="0" smtClean="0"/>
              <a:t>.</a:t>
            </a:r>
          </a:p>
          <a:p>
            <a:pPr marL="0" indent="0">
              <a:buNone/>
            </a:pPr>
            <a:r>
              <a:rPr lang="uk-UA" sz="2000" dirty="0"/>
              <a:t>Можна виділити такі форми торгової збутової діяльності: оптова (гуртова) і роздрібна торгівля (з формуванням каналів розподілу); торгівля через Інтернет; прямі продажі; сітьові продажі (багаторівневий маркетинг) тощо.</a:t>
            </a:r>
          </a:p>
          <a:p>
            <a:pPr marL="0" indent="0">
              <a:buNone/>
            </a:pPr>
            <a:r>
              <a:rPr lang="uk-UA" sz="2000" dirty="0"/>
              <a:t>Отже, збутова діяльність – це складний процес, який включає в себе не лише заходи з формування каналів розподілу та торгівлі товарами і послугами, але і весь той комплекс дій, який забезпечує підвищення ефективності продаж. До інструментарію управління збутовою діяльністю слід відносити маркетингові комунікації. </a:t>
            </a:r>
            <a:endParaRPr lang="uk-UA" sz="2000" dirty="0" smtClean="0"/>
          </a:p>
          <a:p>
            <a:pPr marL="0" indent="0">
              <a:buNone/>
            </a:pPr>
            <a:r>
              <a:rPr lang="uk-UA" sz="2000" dirty="0"/>
              <a:t>Основними елементами збуту вважаються системи збуту, форми збуту та шляхи збуту. Сполучення цих складових у різних ринкових ситуаціях дають можливість фірмі-товаровиробнику ефективно реалізувати відповідні цілі збуту. При цьому інструментами політики збуту є: програма збуту; ціни продажу й умови продажу; система збуту; реклама та стимулювання продукції; логістика та сервіс.</a:t>
            </a:r>
          </a:p>
          <a:p>
            <a:pPr marL="0" indent="0">
              <a:buNone/>
            </a:pPr>
            <a:endParaRPr lang="uk-UA" sz="2000" dirty="0"/>
          </a:p>
          <a:p>
            <a:pPr marL="0" indent="0">
              <a:buNone/>
            </a:pPr>
            <a:r>
              <a:rPr lang="uk-UA" sz="2000" dirty="0" smtClean="0"/>
              <a:t> </a:t>
            </a: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1296582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3615" y="0"/>
            <a:ext cx="11522075" cy="603022"/>
          </a:xfrm>
        </p:spPr>
        <p:txBody>
          <a:bodyPr>
            <a:noAutofit/>
          </a:bodyPr>
          <a:lstStyle/>
          <a:p>
            <a:r>
              <a:rPr lang="uk-UA" sz="2400" b="1" dirty="0"/>
              <a:t>2. Канали розподілу товарів. Формування дистрибуційних каналів </a:t>
            </a:r>
            <a:endParaRPr lang="uk-UA" sz="2400" dirty="0"/>
          </a:p>
        </p:txBody>
      </p:sp>
      <p:sp>
        <p:nvSpPr>
          <p:cNvPr id="3" name="Місце для тексту 2"/>
          <p:cNvSpPr>
            <a:spLocks noGrp="1"/>
          </p:cNvSpPr>
          <p:nvPr>
            <p:ph type="body" sz="quarter" idx="10"/>
          </p:nvPr>
        </p:nvSpPr>
        <p:spPr>
          <a:xfrm>
            <a:off x="167478" y="440790"/>
            <a:ext cx="11808212" cy="5311081"/>
          </a:xfrm>
        </p:spPr>
        <p:txBody>
          <a:bodyPr/>
          <a:lstStyle/>
          <a:p>
            <a:pPr marL="0" indent="0">
              <a:buNone/>
            </a:pPr>
            <a:r>
              <a:rPr lang="uk-UA" sz="2000" i="1" dirty="0"/>
              <a:t>Комерційний розподіл</a:t>
            </a:r>
            <a:r>
              <a:rPr lang="uk-UA" sz="2000" dirty="0"/>
              <a:t> охоплює переважно функції планування, аналізу, контролю й регулювання збуту, тобто управління збутовою діяльністю у вузькому розумінні. </a:t>
            </a:r>
          </a:p>
          <a:p>
            <a:pPr marL="0" indent="0">
              <a:buNone/>
            </a:pPr>
            <a:r>
              <a:rPr lang="uk-UA" sz="2000" dirty="0"/>
              <a:t>Під </a:t>
            </a:r>
            <a:r>
              <a:rPr lang="uk-UA" sz="2000" i="1" dirty="0"/>
              <a:t>фізичним розподілом</a:t>
            </a:r>
            <a:r>
              <a:rPr lang="uk-UA" sz="2000" dirty="0"/>
              <a:t> рекомендують розуміти функції зберігання, транспортування, складування, переробки тощо. Еквівалентом фізичного розподілу є </a:t>
            </a:r>
            <a:r>
              <a:rPr lang="uk-UA" sz="2000" i="1" dirty="0"/>
              <a:t>товарорух.</a:t>
            </a:r>
            <a:r>
              <a:rPr lang="uk-UA" sz="2000" dirty="0"/>
              <a:t> </a:t>
            </a:r>
          </a:p>
          <a:p>
            <a:pPr marL="0" indent="0">
              <a:buNone/>
            </a:pPr>
            <a:r>
              <a:rPr lang="uk-UA" sz="2000" i="1" dirty="0" smtClean="0"/>
              <a:t>Канальний </a:t>
            </a:r>
            <a:r>
              <a:rPr lang="uk-UA" sz="2000" i="1" dirty="0"/>
              <a:t>розподіл</a:t>
            </a:r>
            <a:r>
              <a:rPr lang="uk-UA" sz="2000" dirty="0"/>
              <a:t>, який полягає у просуванні продукції по дистрибуційних каналах. </a:t>
            </a:r>
          </a:p>
          <a:p>
            <a:pPr marL="0" indent="0">
              <a:buNone/>
            </a:pPr>
            <a:r>
              <a:rPr lang="uk-UA" sz="2000" dirty="0" smtClean="0"/>
              <a:t> </a:t>
            </a:r>
            <a:r>
              <a:rPr lang="uk-UA" sz="2000" dirty="0"/>
              <a:t>Ланцюги, по яких відбувається рух товарів від виробника до споживача мають різні назви – канали розподілу, маркетингові канали, дистрибуція тощо. </a:t>
            </a:r>
          </a:p>
          <a:p>
            <a:pPr marL="0" indent="0">
              <a:buNone/>
            </a:pPr>
            <a:r>
              <a:rPr lang="uk-UA" sz="2000" i="1" dirty="0"/>
              <a:t>Канали розподілу</a:t>
            </a:r>
            <a:r>
              <a:rPr lang="uk-UA" sz="2000" dirty="0"/>
              <a:t> – це сукупність фірм чи окремих осіб, які беруть на себе право власності на товар чи послугу або сприяють передачі цього права іншим фірмам чи особам на шляху руху товарів від виробника до споживача. </a:t>
            </a:r>
          </a:p>
          <a:p>
            <a:pPr marL="0" indent="0">
              <a:buNone/>
            </a:pP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3449844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spcBef>
                <a:spcPts val="0"/>
              </a:spcBef>
              <a:buNone/>
            </a:pPr>
            <a:r>
              <a:rPr lang="uk-UA" sz="2000" dirty="0"/>
              <a:t>Функції каналів розподілу: </a:t>
            </a:r>
          </a:p>
          <a:p>
            <a:pPr marL="0" indent="0">
              <a:spcBef>
                <a:spcPts val="0"/>
              </a:spcBef>
              <a:buNone/>
            </a:pPr>
            <a:endParaRPr lang="uk-UA" sz="2000" dirty="0" smtClean="0"/>
          </a:p>
          <a:p>
            <a:pPr marL="0" indent="0">
              <a:spcBef>
                <a:spcPts val="0"/>
              </a:spcBef>
              <a:buNone/>
            </a:pPr>
            <a:r>
              <a:rPr lang="uk-UA" sz="2000" dirty="0" smtClean="0"/>
              <a:t>- </a:t>
            </a:r>
            <a:r>
              <a:rPr lang="uk-UA" sz="2000" dirty="0"/>
              <a:t>функції, пов’язані з угодами: </a:t>
            </a:r>
          </a:p>
          <a:p>
            <a:pPr>
              <a:spcBef>
                <a:spcPts val="0"/>
              </a:spcBef>
            </a:pPr>
            <a:r>
              <a:rPr lang="uk-UA" sz="2000" dirty="0"/>
              <a:t>закупівля товарів для перепродажу; </a:t>
            </a:r>
          </a:p>
          <a:p>
            <a:pPr>
              <a:spcBef>
                <a:spcPts val="0"/>
              </a:spcBef>
            </a:pPr>
            <a:r>
              <a:rPr lang="uk-UA" sz="2000" dirty="0"/>
              <a:t>продаж товарів; </a:t>
            </a:r>
          </a:p>
          <a:p>
            <a:pPr>
              <a:spcBef>
                <a:spcPts val="0"/>
              </a:spcBef>
            </a:pPr>
            <a:r>
              <a:rPr lang="uk-UA" sz="2000" dirty="0"/>
              <a:t>ділові ризики, пов’язані з угодами; </a:t>
            </a:r>
          </a:p>
          <a:p>
            <a:pPr marL="0" indent="0">
              <a:spcBef>
                <a:spcPts val="0"/>
              </a:spcBef>
              <a:buNone/>
            </a:pPr>
            <a:endParaRPr lang="uk-UA" sz="2000" dirty="0" smtClean="0"/>
          </a:p>
          <a:p>
            <a:pPr marL="0" indent="0">
              <a:spcBef>
                <a:spcPts val="0"/>
              </a:spcBef>
              <a:buNone/>
            </a:pPr>
            <a:r>
              <a:rPr lang="uk-UA" sz="2000" dirty="0" smtClean="0"/>
              <a:t>- </a:t>
            </a:r>
            <a:r>
              <a:rPr lang="uk-UA" sz="2000" dirty="0"/>
              <a:t>логістичні функції: </a:t>
            </a:r>
          </a:p>
          <a:p>
            <a:pPr>
              <a:spcBef>
                <a:spcPts val="0"/>
              </a:spcBef>
            </a:pPr>
            <a:r>
              <a:rPr lang="uk-UA" sz="2000" dirty="0"/>
              <a:t>обробка замовлень; </a:t>
            </a:r>
          </a:p>
          <a:p>
            <a:pPr>
              <a:spcBef>
                <a:spcPts val="0"/>
              </a:spcBef>
            </a:pPr>
            <a:r>
              <a:rPr lang="uk-UA" sz="2000" dirty="0"/>
              <a:t>зберігання продукції та оброблення вантажів; </a:t>
            </a:r>
          </a:p>
          <a:p>
            <a:pPr>
              <a:spcBef>
                <a:spcPts val="0"/>
              </a:spcBef>
            </a:pPr>
            <a:r>
              <a:rPr lang="uk-UA" sz="2000" dirty="0"/>
              <a:t>сортування, комплектація продукції; </a:t>
            </a:r>
          </a:p>
          <a:p>
            <a:pPr>
              <a:spcBef>
                <a:spcPts val="0"/>
              </a:spcBef>
            </a:pPr>
            <a:r>
              <a:rPr lang="uk-UA" sz="2000" dirty="0"/>
              <a:t>трансформування продукції; </a:t>
            </a:r>
          </a:p>
          <a:p>
            <a:pPr>
              <a:spcBef>
                <a:spcPts val="0"/>
              </a:spcBef>
            </a:pPr>
            <a:r>
              <a:rPr lang="uk-UA" sz="2000" dirty="0"/>
              <a:t>підтримка товарних запасів; </a:t>
            </a:r>
          </a:p>
          <a:p>
            <a:pPr marL="0" indent="0">
              <a:spcBef>
                <a:spcPts val="0"/>
              </a:spcBef>
              <a:buNone/>
            </a:pPr>
            <a:endParaRPr lang="uk-UA" sz="2000" dirty="0" smtClean="0"/>
          </a:p>
          <a:p>
            <a:pPr marL="0" indent="0">
              <a:spcBef>
                <a:spcPts val="0"/>
              </a:spcBef>
              <a:buNone/>
            </a:pPr>
            <a:r>
              <a:rPr lang="uk-UA" sz="2000" dirty="0" smtClean="0"/>
              <a:t>- </a:t>
            </a:r>
            <a:r>
              <a:rPr lang="uk-UA" sz="2000" dirty="0"/>
              <a:t>функції обслуговування: </a:t>
            </a:r>
          </a:p>
          <a:p>
            <a:pPr>
              <a:spcBef>
                <a:spcPts val="0"/>
              </a:spcBef>
            </a:pPr>
            <a:r>
              <a:rPr lang="uk-UA" sz="2000" dirty="0"/>
              <a:t>торгове обслуговування споживачів; </a:t>
            </a:r>
          </a:p>
          <a:p>
            <a:pPr>
              <a:spcBef>
                <a:spcPts val="0"/>
              </a:spcBef>
            </a:pPr>
            <a:r>
              <a:rPr lang="uk-UA" sz="2000" dirty="0"/>
              <a:t>огляд, перевірка, оцінка якості продукції; </a:t>
            </a:r>
          </a:p>
          <a:p>
            <a:pPr>
              <a:spcBef>
                <a:spcPts val="0"/>
              </a:spcBef>
            </a:pPr>
            <a:r>
              <a:rPr lang="uk-UA" sz="2000" dirty="0"/>
              <a:t>проведення маркетингових досліджень; </a:t>
            </a:r>
          </a:p>
          <a:p>
            <a:pPr>
              <a:spcBef>
                <a:spcPts val="0"/>
              </a:spcBef>
            </a:pPr>
            <a:r>
              <a:rPr lang="uk-UA" sz="2000" dirty="0"/>
              <a:t>визначення цін, націнок, знижок; </a:t>
            </a:r>
          </a:p>
          <a:p>
            <a:pPr>
              <a:spcBef>
                <a:spcPts val="0"/>
              </a:spcBef>
            </a:pPr>
            <a:r>
              <a:rPr lang="uk-UA" sz="2000" dirty="0"/>
              <a:t>послуги виробничого, комерційного, інформаційного характеру. </a:t>
            </a:r>
          </a:p>
          <a:p>
            <a:pPr marL="0" indent="0">
              <a:spcBef>
                <a:spcPts val="0"/>
              </a:spcBef>
              <a:buNone/>
            </a:pPr>
            <a:endParaRPr lang="uk-UA" sz="2000" dirty="0"/>
          </a:p>
        </p:txBody>
      </p:sp>
    </p:spTree>
    <p:extLst>
      <p:ext uri="{BB962C8B-B14F-4D97-AF65-F5344CB8AC3E}">
        <p14:creationId xmlns:p14="http://schemas.microsoft.com/office/powerpoint/2010/main" val="2460603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spcBef>
                <a:spcPts val="0"/>
              </a:spcBef>
              <a:buNone/>
            </a:pPr>
            <a:r>
              <a:rPr lang="uk-UA" sz="2000" dirty="0"/>
              <a:t>Канали розподілу мають дві характеристики: рівень каналу та ширину каналу.</a:t>
            </a:r>
          </a:p>
          <a:p>
            <a:pPr marL="0" indent="0">
              <a:spcBef>
                <a:spcPts val="0"/>
              </a:spcBef>
              <a:buNone/>
            </a:pPr>
            <a:endParaRPr lang="uk-UA" sz="2000" i="1" dirty="0" smtClean="0"/>
          </a:p>
          <a:p>
            <a:pPr marL="0" indent="0">
              <a:spcBef>
                <a:spcPts val="0"/>
              </a:spcBef>
              <a:buNone/>
            </a:pPr>
            <a:r>
              <a:rPr lang="uk-UA" sz="2000" i="1" dirty="0" smtClean="0"/>
              <a:t>Рівень </a:t>
            </a:r>
            <a:r>
              <a:rPr lang="uk-UA" sz="2000" i="1" dirty="0"/>
              <a:t>каналу розподілу</a:t>
            </a:r>
            <a:r>
              <a:rPr lang="uk-UA" sz="2000" dirty="0"/>
              <a:t> – це будь-який посередник, який виконує ту чи іншу роботу щодо наближення товару і права власності на нього до кінцевого споживача. Кількість рівнів визначає довжину каналу. </a:t>
            </a:r>
          </a:p>
          <a:p>
            <a:pPr marL="0" indent="0">
              <a:spcBef>
                <a:spcPts val="0"/>
              </a:spcBef>
              <a:buNone/>
            </a:pPr>
            <a:endParaRPr lang="uk-UA" sz="2000" dirty="0" smtClean="0"/>
          </a:p>
          <a:p>
            <a:pPr marL="0" indent="0">
              <a:spcBef>
                <a:spcPts val="0"/>
              </a:spcBef>
              <a:buNone/>
            </a:pPr>
            <a:r>
              <a:rPr lang="uk-UA" sz="2000" dirty="0" smtClean="0"/>
              <a:t>У </a:t>
            </a:r>
            <a:r>
              <a:rPr lang="uk-UA" sz="2000" dirty="0"/>
              <a:t>залежності від кількості рівнів виділяють: </a:t>
            </a:r>
            <a:r>
              <a:rPr lang="uk-UA" sz="2000" dirty="0" smtClean="0"/>
              <a:t>канали </a:t>
            </a:r>
            <a:r>
              <a:rPr lang="uk-UA" sz="2000" dirty="0"/>
              <a:t>розподілу нульового рівня; </a:t>
            </a:r>
            <a:r>
              <a:rPr lang="uk-UA" sz="2000" dirty="0" smtClean="0"/>
              <a:t>канали </a:t>
            </a:r>
            <a:r>
              <a:rPr lang="uk-UA" sz="2000" dirty="0"/>
              <a:t>розподілу першого рівня; </a:t>
            </a:r>
            <a:r>
              <a:rPr lang="uk-UA" sz="2000" dirty="0" smtClean="0"/>
              <a:t>дворівневі </a:t>
            </a:r>
            <a:r>
              <a:rPr lang="uk-UA" sz="2000" dirty="0"/>
              <a:t>канали розподілу; </a:t>
            </a:r>
            <a:r>
              <a:rPr lang="uk-UA" sz="2000" dirty="0" smtClean="0"/>
              <a:t>багаторівневі </a:t>
            </a:r>
            <a:r>
              <a:rPr lang="uk-UA" sz="2000" dirty="0"/>
              <a:t>канали розподілу. </a:t>
            </a:r>
          </a:p>
          <a:p>
            <a:pPr marL="0" indent="0">
              <a:spcBef>
                <a:spcPts val="0"/>
              </a:spcBef>
              <a:buNone/>
            </a:pPr>
            <a:endParaRPr lang="uk-UA" sz="2000" i="1" dirty="0" smtClean="0"/>
          </a:p>
          <a:p>
            <a:pPr marL="0" indent="0">
              <a:spcBef>
                <a:spcPts val="0"/>
              </a:spcBef>
              <a:buNone/>
            </a:pPr>
            <a:r>
              <a:rPr lang="uk-UA" sz="2000" i="1" dirty="0" smtClean="0"/>
              <a:t>Канал </a:t>
            </a:r>
            <a:r>
              <a:rPr lang="uk-UA" sz="2000" i="1" dirty="0"/>
              <a:t>нульового рівня</a:t>
            </a:r>
            <a:r>
              <a:rPr lang="uk-UA" sz="2000" dirty="0"/>
              <a:t> не передбачає жодних посередників. Він складається лише із виробника, який продає товар безпосередньо споживачеві із власних складів або доставляючи його споживачу. Такі канали, у першу чергу, є характерними для товарів на замовлення та частини послуг. </a:t>
            </a:r>
          </a:p>
          <a:p>
            <a:pPr marL="0" indent="0">
              <a:spcBef>
                <a:spcPts val="0"/>
              </a:spcBef>
              <a:buNone/>
            </a:pPr>
            <a:endParaRPr lang="uk-UA" sz="2000" i="1" dirty="0" smtClean="0"/>
          </a:p>
          <a:p>
            <a:pPr marL="0" indent="0">
              <a:spcBef>
                <a:spcPts val="0"/>
              </a:spcBef>
              <a:buNone/>
            </a:pPr>
            <a:r>
              <a:rPr lang="uk-UA" sz="2000" i="1" dirty="0" smtClean="0"/>
              <a:t>У </a:t>
            </a:r>
            <a:r>
              <a:rPr lang="uk-UA" sz="2000" i="1" dirty="0"/>
              <a:t>інших видах каналів розподілу</a:t>
            </a:r>
            <a:r>
              <a:rPr lang="uk-UA" sz="2000" dirty="0"/>
              <a:t> є певна кількість посередників, які сприяють руху продукції від виробника до споживача. Загалом, кількість рівнів каналу розподілу визначається видом товару, галузевою належністю, розмірами ринку тощо. </a:t>
            </a:r>
            <a:endParaRPr lang="uk-UA" sz="2000" dirty="0" smtClean="0"/>
          </a:p>
          <a:p>
            <a:pPr marL="0" indent="0">
              <a:spcBef>
                <a:spcPts val="0"/>
              </a:spcBef>
              <a:buNone/>
            </a:pPr>
            <a:endParaRPr lang="uk-UA" sz="2000" i="1" dirty="0"/>
          </a:p>
          <a:p>
            <a:pPr marL="0" indent="0">
              <a:spcBef>
                <a:spcPts val="0"/>
              </a:spcBef>
              <a:buNone/>
            </a:pPr>
            <a:r>
              <a:rPr lang="uk-UA" sz="2000" i="1" dirty="0" smtClean="0"/>
              <a:t>Ширина </a:t>
            </a:r>
            <a:r>
              <a:rPr lang="uk-UA" sz="2000" i="1" dirty="0"/>
              <a:t>каналу розподілу</a:t>
            </a:r>
            <a:r>
              <a:rPr lang="uk-UA" sz="2000" dirty="0"/>
              <a:t> – це кількість посередників на кожному рівні каналу розподілу. </a:t>
            </a:r>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795875905"/>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16965</TotalTime>
  <Words>3064</Words>
  <Application>Microsoft Office PowerPoint</Application>
  <PresentationFormat>Широкий екран</PresentationFormat>
  <Paragraphs>253</Paragraphs>
  <Slides>27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27</vt:i4>
      </vt:variant>
    </vt:vector>
  </HeadingPairs>
  <TitlesOfParts>
    <vt:vector size="33" baseType="lpstr">
      <vt:lpstr>Arial</vt:lpstr>
      <vt:lpstr>Calibri</vt:lpstr>
      <vt:lpstr>Montserrat</vt:lpstr>
      <vt:lpstr>Montserrat ExtraBold</vt:lpstr>
      <vt:lpstr>Times New Roman</vt:lpstr>
      <vt:lpstr>Тема Office</vt:lpstr>
      <vt:lpstr> ЛЕКЦІЯ 6. Маркетингова збутова політика  </vt:lpstr>
      <vt:lpstr>ПЛАН</vt:lpstr>
      <vt:lpstr>1. Сутність збутової політики підприємства </vt:lpstr>
      <vt:lpstr>1. Сутність збутової політики підприємства </vt:lpstr>
      <vt:lpstr>Презентація PowerPoint</vt:lpstr>
      <vt:lpstr>Презентація PowerPoint</vt:lpstr>
      <vt:lpstr>2. Канали розподілу товарів. Формування дистрибуційних каналів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Форми організації оптової та роздрібної торгівлі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102</cp:revision>
  <dcterms:created xsi:type="dcterms:W3CDTF">2023-01-12T09:20:21Z</dcterms:created>
  <dcterms:modified xsi:type="dcterms:W3CDTF">2024-11-17T22:11:58Z</dcterms:modified>
</cp:coreProperties>
</file>