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Pinyon Script"/>
      <p:regular r:id="rId18"/>
    </p:embeddedFont>
    <p:embeddedFont>
      <p:font typeface="Book Antiqu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gN0W275GSZbCMll6TQo3qnoy/d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okAntiqua-bold.fntdata"/><Relationship Id="rId22" Type="http://schemas.openxmlformats.org/officeDocument/2006/relationships/font" Target="fonts/BookAntiqua-boldItalic.fntdata"/><Relationship Id="rId21" Type="http://schemas.openxmlformats.org/officeDocument/2006/relationships/font" Target="fonts/BookAntiqua-italic.fntdata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BookAntiqua-regular.fntdata"/><Relationship Id="rId18" Type="http://schemas.openxmlformats.org/officeDocument/2006/relationships/font" Target="fonts/PinyonScrip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" name="Google Shape;15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" name="Google Shape;16;p14"/>
          <p:cNvSpPr txBox="1"/>
          <p:nvPr>
            <p:ph type="title"/>
          </p:nvPr>
        </p:nvSpPr>
        <p:spPr>
          <a:xfrm>
            <a:off x="1037021" y="2289328"/>
            <a:ext cx="10117959" cy="1517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inyon Script"/>
              <a:buNone/>
              <a:defRPr b="0"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/>
          <p:nvPr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8400" y="3612713"/>
            <a:ext cx="4975200" cy="1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idx="1" type="subTitle"/>
          </p:nvPr>
        </p:nvSpPr>
        <p:spPr>
          <a:xfrm>
            <a:off x="1037021" y="3890308"/>
            <a:ext cx="10117959" cy="60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0" i="0" sz="3000">
                <a:solidFill>
                  <a:schemeClr val="lt2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кет таблицы">
  <p:cSld name="Макет таблицы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/>
          <p:nvPr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rgbClr val="F7F0E3"/>
          </a:solidFill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23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8291145" y="3029751"/>
            <a:ext cx="2825496" cy="214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type="title"/>
          </p:nvPr>
        </p:nvSpPr>
        <p:spPr>
          <a:xfrm>
            <a:off x="8291145" y="1868285"/>
            <a:ext cx="2825496" cy="718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inyon Scrip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/>
          <p:nvPr/>
        </p:nvSpPr>
        <p:spPr>
          <a:xfrm>
            <a:off x="8340351" y="2726976"/>
            <a:ext cx="2727084" cy="139525"/>
          </a:xfrm>
          <a:custGeom>
            <a:rect b="b" l="l" r="r" t="t"/>
            <a:pathLst>
              <a:path extrusionOk="0" h="139525" w="2727084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зображение и титульный слайд">
  <p:cSld name="Изображение и титульный слайд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/>
          <p:nvPr>
            <p:ph idx="2" type="pic"/>
          </p:nvPr>
        </p:nvSpPr>
        <p:spPr>
          <a:xfrm>
            <a:off x="0" y="793750"/>
            <a:ext cx="12192000" cy="4900613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4"/>
          <p:cNvSpPr txBox="1"/>
          <p:nvPr>
            <p:ph type="title"/>
          </p:nvPr>
        </p:nvSpPr>
        <p:spPr>
          <a:xfrm>
            <a:off x="838200" y="45141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inyon Script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/>
          <p:nvPr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rgbClr val="F7F0E3"/>
          </a:solidFill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2013284" y="5878369"/>
            <a:ext cx="81654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 sz="1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4"/>
          <p:cNvSpPr/>
          <p:nvPr/>
        </p:nvSpPr>
        <p:spPr>
          <a:xfrm>
            <a:off x="4534478" y="5342223"/>
            <a:ext cx="3123044" cy="139083"/>
          </a:xfrm>
          <a:custGeom>
            <a:rect b="b" l="l" r="r" t="t"/>
            <a:pathLst>
              <a:path extrusionOk="0" h="139082" w="3123043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кет мультимедиа">
  <p:cSld name="Макет мультимедиа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rgbClr val="F7F0E3"/>
          </a:solidFill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7" name="Google Shape;127;p25"/>
          <p:cNvSpPr txBox="1"/>
          <p:nvPr>
            <p:ph type="title"/>
          </p:nvPr>
        </p:nvSpPr>
        <p:spPr>
          <a:xfrm>
            <a:off x="2013284" y="5868367"/>
            <a:ext cx="8165432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ook Antiqua"/>
              <a:buNone/>
              <a:defRPr b="0" i="0" sz="1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5"/>
          <p:cNvSpPr/>
          <p:nvPr>
            <p:ph idx="2" type="media"/>
          </p:nvPr>
        </p:nvSpPr>
        <p:spPr>
          <a:xfrm>
            <a:off x="829056" y="827052"/>
            <a:ext cx="10533888" cy="4818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 со списком источников">
  <p:cSld name="Слайд со списком источников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/>
          <p:nvPr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rgbClr val="F7F0E3"/>
          </a:solidFill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2" name="Google Shape;132;p26"/>
          <p:cNvSpPr txBox="1"/>
          <p:nvPr>
            <p:ph type="title"/>
          </p:nvPr>
        </p:nvSpPr>
        <p:spPr>
          <a:xfrm>
            <a:off x="838200" y="652986"/>
            <a:ext cx="10515600" cy="904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inyon Script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838200" y="1874838"/>
            <a:ext cx="10515600" cy="3742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8000" y="1583062"/>
            <a:ext cx="2736000" cy="1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метка временной шкалы">
  <p:cSld name="Разметка временной шкалы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rgbClr val="F7F0E3"/>
          </a:solidFill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9" name="Google Shape;139;p27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0" name="Google Shape;140;p27"/>
          <p:cNvSpPr txBox="1"/>
          <p:nvPr>
            <p:ph type="title"/>
          </p:nvPr>
        </p:nvSpPr>
        <p:spPr>
          <a:xfrm>
            <a:off x="838200" y="652986"/>
            <a:ext cx="10515600" cy="904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inyon Script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838200" y="1874838"/>
            <a:ext cx="10515600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8000" y="1583062"/>
            <a:ext cx="2736000" cy="13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7"/>
          <p:cNvCxnSpPr/>
          <p:nvPr/>
        </p:nvCxnSpPr>
        <p:spPr>
          <a:xfrm>
            <a:off x="1003193" y="3429000"/>
            <a:ext cx="10735056" cy="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" name="Google Shape;146;p27"/>
          <p:cNvSpPr/>
          <p:nvPr/>
        </p:nvSpPr>
        <p:spPr>
          <a:xfrm>
            <a:off x="1003193" y="3346704"/>
            <a:ext cx="164592" cy="16459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6048611" y="3346704"/>
            <a:ext cx="164592" cy="16459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9412224" y="3346704"/>
            <a:ext cx="164592" cy="16459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2684999" y="3346704"/>
            <a:ext cx="164592" cy="16459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4366805" y="3346704"/>
            <a:ext cx="164592" cy="16459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7730417" y="3346704"/>
            <a:ext cx="164592" cy="16459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2" name="Google Shape;152;p27"/>
          <p:cNvSpPr txBox="1"/>
          <p:nvPr>
            <p:ph idx="2" type="body"/>
          </p:nvPr>
        </p:nvSpPr>
        <p:spPr>
          <a:xfrm>
            <a:off x="1006251" y="2809757"/>
            <a:ext cx="1171388" cy="484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3" type="body"/>
          </p:nvPr>
        </p:nvSpPr>
        <p:spPr>
          <a:xfrm>
            <a:off x="956944" y="3579013"/>
            <a:ext cx="1646588" cy="1907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4" type="body"/>
          </p:nvPr>
        </p:nvSpPr>
        <p:spPr>
          <a:xfrm>
            <a:off x="2688286" y="2809757"/>
            <a:ext cx="1171388" cy="484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7"/>
          <p:cNvSpPr txBox="1"/>
          <p:nvPr>
            <p:ph idx="5" type="body"/>
          </p:nvPr>
        </p:nvSpPr>
        <p:spPr>
          <a:xfrm>
            <a:off x="2638979" y="3579013"/>
            <a:ext cx="1646588" cy="1907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7"/>
          <p:cNvSpPr txBox="1"/>
          <p:nvPr>
            <p:ph idx="6" type="body"/>
          </p:nvPr>
        </p:nvSpPr>
        <p:spPr>
          <a:xfrm>
            <a:off x="4370321" y="2809757"/>
            <a:ext cx="1171388" cy="484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7" type="body"/>
          </p:nvPr>
        </p:nvSpPr>
        <p:spPr>
          <a:xfrm>
            <a:off x="4321014" y="3579013"/>
            <a:ext cx="1646588" cy="1907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8" type="body"/>
          </p:nvPr>
        </p:nvSpPr>
        <p:spPr>
          <a:xfrm>
            <a:off x="6052356" y="2809757"/>
            <a:ext cx="1171388" cy="484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9" type="body"/>
          </p:nvPr>
        </p:nvSpPr>
        <p:spPr>
          <a:xfrm>
            <a:off x="6003049" y="3579013"/>
            <a:ext cx="1646588" cy="1907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13" type="body"/>
          </p:nvPr>
        </p:nvSpPr>
        <p:spPr>
          <a:xfrm>
            <a:off x="7734391" y="2809757"/>
            <a:ext cx="1171388" cy="484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4" type="body"/>
          </p:nvPr>
        </p:nvSpPr>
        <p:spPr>
          <a:xfrm>
            <a:off x="7685084" y="3579013"/>
            <a:ext cx="1646588" cy="1907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5" type="body"/>
          </p:nvPr>
        </p:nvSpPr>
        <p:spPr>
          <a:xfrm>
            <a:off x="9416424" y="2809757"/>
            <a:ext cx="1171388" cy="484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16" type="body"/>
          </p:nvPr>
        </p:nvSpPr>
        <p:spPr>
          <a:xfrm>
            <a:off x="9367117" y="3579013"/>
            <a:ext cx="1646588" cy="1907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кет благодарности">
  <p:cSld name="Макет благодарности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5723" l="0" r="0" t="-677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6" name="Google Shape;166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912235" y="4447556"/>
            <a:ext cx="4367531" cy="47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i="0" sz="3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8"/>
          <p:cNvSpPr txBox="1"/>
          <p:nvPr>
            <p:ph type="title"/>
          </p:nvPr>
        </p:nvSpPr>
        <p:spPr>
          <a:xfrm>
            <a:off x="1037021" y="1663690"/>
            <a:ext cx="10117959" cy="1517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inyon Script"/>
              <a:buNone/>
              <a:defRPr b="0"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8"/>
          <p:cNvSpPr txBox="1"/>
          <p:nvPr>
            <p:ph idx="2" type="body"/>
          </p:nvPr>
        </p:nvSpPr>
        <p:spPr>
          <a:xfrm>
            <a:off x="3912235" y="4152286"/>
            <a:ext cx="4367531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8"/>
          <p:cNvSpPr txBox="1"/>
          <p:nvPr>
            <p:ph idx="3" type="body"/>
          </p:nvPr>
        </p:nvSpPr>
        <p:spPr>
          <a:xfrm>
            <a:off x="1050857" y="3264670"/>
            <a:ext cx="10090287" cy="60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0" i="0" sz="3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8"/>
          <p:cNvSpPr/>
          <p:nvPr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73" name="Google Shape;173;p28"/>
          <p:cNvCxnSpPr/>
          <p:nvPr/>
        </p:nvCxnSpPr>
        <p:spPr>
          <a:xfrm>
            <a:off x="5711952" y="5004104"/>
            <a:ext cx="768096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8400" y="2987075"/>
            <a:ext cx="4975200" cy="1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>
            <p:ph idx="4" type="body"/>
          </p:nvPr>
        </p:nvSpPr>
        <p:spPr>
          <a:xfrm>
            <a:off x="2895600" y="5423227"/>
            <a:ext cx="6400800" cy="47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i="0" sz="3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5" type="body"/>
          </p:nvPr>
        </p:nvSpPr>
        <p:spPr>
          <a:xfrm>
            <a:off x="3912235" y="5121518"/>
            <a:ext cx="4367531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кет 1_Thanks">
  <p:cSld name="Макет 1_Thank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3912235" y="4447556"/>
            <a:ext cx="4367531" cy="47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i="0" sz="3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type="title"/>
          </p:nvPr>
        </p:nvSpPr>
        <p:spPr>
          <a:xfrm>
            <a:off x="1037021" y="1663690"/>
            <a:ext cx="10117959" cy="1517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inyon Script"/>
              <a:buNone/>
              <a:defRPr b="0"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3" type="body"/>
          </p:nvPr>
        </p:nvSpPr>
        <p:spPr>
          <a:xfrm>
            <a:off x="3912235" y="4152286"/>
            <a:ext cx="4367531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4" type="body"/>
          </p:nvPr>
        </p:nvSpPr>
        <p:spPr>
          <a:xfrm>
            <a:off x="1050857" y="3264670"/>
            <a:ext cx="10090287" cy="60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0" i="0" sz="3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9"/>
          <p:cNvSpPr/>
          <p:nvPr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85" name="Google Shape;185;p29"/>
          <p:cNvCxnSpPr/>
          <p:nvPr/>
        </p:nvCxnSpPr>
        <p:spPr>
          <a:xfrm>
            <a:off x="5711952" y="5004104"/>
            <a:ext cx="768096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29"/>
          <p:cNvSpPr txBox="1"/>
          <p:nvPr>
            <p:ph idx="5" type="body"/>
          </p:nvPr>
        </p:nvSpPr>
        <p:spPr>
          <a:xfrm>
            <a:off x="3135722" y="5423227"/>
            <a:ext cx="5920556" cy="47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i="0" sz="3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9"/>
          <p:cNvSpPr txBox="1"/>
          <p:nvPr>
            <p:ph idx="6" type="body"/>
          </p:nvPr>
        </p:nvSpPr>
        <p:spPr>
          <a:xfrm>
            <a:off x="3912235" y="5121518"/>
            <a:ext cx="4367531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rgbClr val="F7F0E3"/>
          </a:solidFill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0" name="Google Shape;190;p30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1" name="Google Shape;191;p30"/>
          <p:cNvSpPr txBox="1"/>
          <p:nvPr>
            <p:ph type="title"/>
          </p:nvPr>
        </p:nvSpPr>
        <p:spPr>
          <a:xfrm>
            <a:off x="838200" y="652986"/>
            <a:ext cx="10515600" cy="904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inyon Script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0"/>
          <p:cNvSpPr/>
          <p:nvPr/>
        </p:nvSpPr>
        <p:spPr>
          <a:xfrm>
            <a:off x="4534478" y="1568994"/>
            <a:ext cx="3123044" cy="139083"/>
          </a:xfrm>
          <a:custGeom>
            <a:rect b="b" l="l" r="r" t="t"/>
            <a:pathLst>
              <a:path extrusionOk="0" h="139082" w="3123043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0" y="2483224"/>
            <a:ext cx="12192000" cy="34655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48940" l="0" r="0" t="-4894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6" name="Google Shape;196;p30"/>
          <p:cNvSpPr/>
          <p:nvPr/>
        </p:nvSpPr>
        <p:spPr>
          <a:xfrm>
            <a:off x="0" y="2483223"/>
            <a:ext cx="12192000" cy="3465576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838200" y="1882722"/>
            <a:ext cx="10515600" cy="468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 объекта">
  <p:cSld name="Два объекта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1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1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1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838200" y="1825625"/>
            <a:ext cx="5181600" cy="412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31"/>
          <p:cNvSpPr txBox="1"/>
          <p:nvPr>
            <p:ph idx="2" type="body"/>
          </p:nvPr>
        </p:nvSpPr>
        <p:spPr>
          <a:xfrm>
            <a:off x="6172200" y="1825625"/>
            <a:ext cx="5181600" cy="412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2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2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2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839788" y="1866900"/>
            <a:ext cx="5157787" cy="445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1" name="Google Shape;211;p32"/>
          <p:cNvSpPr txBox="1"/>
          <p:nvPr>
            <p:ph idx="2" type="body"/>
          </p:nvPr>
        </p:nvSpPr>
        <p:spPr>
          <a:xfrm>
            <a:off x="839788" y="2488937"/>
            <a:ext cx="5157787" cy="3461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32"/>
          <p:cNvSpPr txBox="1"/>
          <p:nvPr>
            <p:ph idx="3" type="body"/>
          </p:nvPr>
        </p:nvSpPr>
        <p:spPr>
          <a:xfrm>
            <a:off x="6172200" y="1866900"/>
            <a:ext cx="5183188" cy="445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3" name="Google Shape;213;p32"/>
          <p:cNvSpPr txBox="1"/>
          <p:nvPr>
            <p:ph idx="4" type="body"/>
          </p:nvPr>
        </p:nvSpPr>
        <p:spPr>
          <a:xfrm>
            <a:off x="6172200" y="2488937"/>
            <a:ext cx="5183188" cy="3461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838200" y="1825625"/>
            <a:ext cx="10515600" cy="412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>
  <p:cSld name="Объект с подписью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3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3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8" name="Google Shape;218;p33"/>
          <p:cNvSpPr/>
          <p:nvPr/>
        </p:nvSpPr>
        <p:spPr>
          <a:xfrm>
            <a:off x="1442364" y="2135538"/>
            <a:ext cx="2727084" cy="139525"/>
          </a:xfrm>
          <a:custGeom>
            <a:rect b="b" l="l" r="r" t="t"/>
            <a:pathLst>
              <a:path extrusionOk="0" h="139525" w="2727084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9" name="Google Shape;219;p33"/>
          <p:cNvSpPr txBox="1"/>
          <p:nvPr>
            <p:ph type="title"/>
          </p:nvPr>
        </p:nvSpPr>
        <p:spPr>
          <a:xfrm>
            <a:off x="839788" y="908050"/>
            <a:ext cx="3932237" cy="1149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inyon Scrip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839788" y="2353200"/>
            <a:ext cx="3932237" cy="351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1" name="Google Shape;221;p33"/>
          <p:cNvSpPr txBox="1"/>
          <p:nvPr>
            <p:ph idx="2" type="body"/>
          </p:nvPr>
        </p:nvSpPr>
        <p:spPr>
          <a:xfrm>
            <a:off x="5180012" y="908051"/>
            <a:ext cx="6172200" cy="495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4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4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6" name="Google Shape;226;p34"/>
          <p:cNvSpPr/>
          <p:nvPr/>
        </p:nvSpPr>
        <p:spPr>
          <a:xfrm>
            <a:off x="1442364" y="2135538"/>
            <a:ext cx="2727084" cy="139525"/>
          </a:xfrm>
          <a:custGeom>
            <a:rect b="b" l="l" r="r" t="t"/>
            <a:pathLst>
              <a:path extrusionOk="0" h="139525" w="2727084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7" name="Google Shape;227;p34"/>
          <p:cNvSpPr txBox="1"/>
          <p:nvPr>
            <p:ph type="title"/>
          </p:nvPr>
        </p:nvSpPr>
        <p:spPr>
          <a:xfrm>
            <a:off x="839788" y="908050"/>
            <a:ext cx="3932237" cy="1149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inyon Scrip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839788" y="2353200"/>
            <a:ext cx="3932237" cy="351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9" name="Google Shape;229;p34"/>
          <p:cNvSpPr/>
          <p:nvPr>
            <p:ph idx="2" type="pic"/>
          </p:nvPr>
        </p:nvSpPr>
        <p:spPr>
          <a:xfrm>
            <a:off x="5183188" y="908051"/>
            <a:ext cx="6172200" cy="495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5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5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5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6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6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6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ручную" showMasterSp="0">
  <p:cSld name="Вручную">
    <p:bg>
      <p:bgPr>
        <a:solidFill>
          <a:srgbClr val="F7F0E3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>
            <p:ph idx="1" type="body"/>
          </p:nvPr>
        </p:nvSpPr>
        <p:spPr>
          <a:xfrm>
            <a:off x="679116" y="1815793"/>
            <a:ext cx="882686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0000"/>
              <a:buNone/>
              <a:defRPr b="1" sz="10000">
                <a:solidFill>
                  <a:schemeClr val="lt2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37"/>
          <p:cNvSpPr txBox="1"/>
          <p:nvPr>
            <p:ph idx="2" type="body"/>
          </p:nvPr>
        </p:nvSpPr>
        <p:spPr>
          <a:xfrm>
            <a:off x="1394409" y="1920003"/>
            <a:ext cx="3103110" cy="1032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b="0" sz="4000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37"/>
          <p:cNvSpPr txBox="1"/>
          <p:nvPr>
            <p:ph idx="3" type="body"/>
          </p:nvPr>
        </p:nvSpPr>
        <p:spPr>
          <a:xfrm>
            <a:off x="4772516" y="1815793"/>
            <a:ext cx="882686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0000"/>
              <a:buNone/>
              <a:defRPr b="1" sz="10000">
                <a:solidFill>
                  <a:schemeClr val="lt2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37"/>
          <p:cNvSpPr txBox="1"/>
          <p:nvPr>
            <p:ph idx="4" type="body"/>
          </p:nvPr>
        </p:nvSpPr>
        <p:spPr>
          <a:xfrm>
            <a:off x="5558149" y="1920003"/>
            <a:ext cx="2243918" cy="1032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b="0" sz="4000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37"/>
          <p:cNvSpPr txBox="1"/>
          <p:nvPr>
            <p:ph idx="5" type="body"/>
          </p:nvPr>
        </p:nvSpPr>
        <p:spPr>
          <a:xfrm>
            <a:off x="7858629" y="1833572"/>
            <a:ext cx="882686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0000"/>
              <a:buNone/>
              <a:defRPr b="1" sz="10000">
                <a:solidFill>
                  <a:schemeClr val="lt2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37"/>
          <p:cNvSpPr txBox="1"/>
          <p:nvPr>
            <p:ph idx="6" type="body"/>
          </p:nvPr>
        </p:nvSpPr>
        <p:spPr>
          <a:xfrm>
            <a:off x="8644262" y="1937782"/>
            <a:ext cx="2959116" cy="1032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b="0" sz="4000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37"/>
          <p:cNvSpPr txBox="1"/>
          <p:nvPr>
            <p:ph idx="7" type="body"/>
          </p:nvPr>
        </p:nvSpPr>
        <p:spPr>
          <a:xfrm>
            <a:off x="891723" y="3007741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0" sz="16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37"/>
          <p:cNvSpPr txBox="1"/>
          <p:nvPr>
            <p:ph idx="8" type="body"/>
          </p:nvPr>
        </p:nvSpPr>
        <p:spPr>
          <a:xfrm>
            <a:off x="2590348" y="3007741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0" sz="16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37"/>
          <p:cNvSpPr txBox="1"/>
          <p:nvPr>
            <p:ph idx="9" type="body"/>
          </p:nvPr>
        </p:nvSpPr>
        <p:spPr>
          <a:xfrm>
            <a:off x="4794793" y="3007741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0" sz="16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37"/>
          <p:cNvSpPr txBox="1"/>
          <p:nvPr>
            <p:ph idx="13" type="body"/>
          </p:nvPr>
        </p:nvSpPr>
        <p:spPr>
          <a:xfrm>
            <a:off x="7876955" y="3006198"/>
            <a:ext cx="372642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0" sz="16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37"/>
          <p:cNvSpPr txBox="1"/>
          <p:nvPr>
            <p:ph idx="14" type="body"/>
          </p:nvPr>
        </p:nvSpPr>
        <p:spPr>
          <a:xfrm>
            <a:off x="1657040" y="5751926"/>
            <a:ext cx="8877920" cy="470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sz="1600">
                <a:solidFill>
                  <a:schemeClr val="accent3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37"/>
          <p:cNvSpPr txBox="1"/>
          <p:nvPr>
            <p:ph idx="15" type="body"/>
          </p:nvPr>
        </p:nvSpPr>
        <p:spPr>
          <a:xfrm>
            <a:off x="4794791" y="4974002"/>
            <a:ext cx="259919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0" sz="16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37"/>
          <p:cNvSpPr txBox="1"/>
          <p:nvPr>
            <p:ph idx="16" type="body"/>
          </p:nvPr>
        </p:nvSpPr>
        <p:spPr>
          <a:xfrm>
            <a:off x="7890713" y="4974002"/>
            <a:ext cx="371266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0" sz="16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37"/>
          <p:cNvSpPr/>
          <p:nvPr>
            <p:ph idx="17" type="pic"/>
          </p:nvPr>
        </p:nvSpPr>
        <p:spPr>
          <a:xfrm>
            <a:off x="891723" y="3880614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37"/>
          <p:cNvSpPr/>
          <p:nvPr>
            <p:ph idx="18" type="pic"/>
          </p:nvPr>
        </p:nvSpPr>
        <p:spPr>
          <a:xfrm>
            <a:off x="2590348" y="3880614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37"/>
          <p:cNvSpPr/>
          <p:nvPr>
            <p:ph idx="19" type="pic"/>
          </p:nvPr>
        </p:nvSpPr>
        <p:spPr>
          <a:xfrm>
            <a:off x="4794792" y="3944782"/>
            <a:ext cx="2599199" cy="896112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37"/>
          <p:cNvSpPr/>
          <p:nvPr>
            <p:ph idx="20" type="pic"/>
          </p:nvPr>
        </p:nvSpPr>
        <p:spPr>
          <a:xfrm>
            <a:off x="7876955" y="3944782"/>
            <a:ext cx="2599200" cy="8964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37"/>
          <p:cNvSpPr txBox="1"/>
          <p:nvPr>
            <p:ph type="title"/>
          </p:nvPr>
        </p:nvSpPr>
        <p:spPr>
          <a:xfrm>
            <a:off x="2141220" y="558203"/>
            <a:ext cx="790956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inyon Script"/>
              <a:buNone/>
              <a:defRPr b="0" sz="6000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9" name="Google Shape;25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8400" y="1568994"/>
            <a:ext cx="4975200" cy="114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датой">
  <p:cSld name="Титульный слайд с датой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" name="Google Shape;29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3912235" y="5380844"/>
            <a:ext cx="4367531" cy="324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type="title"/>
          </p:nvPr>
        </p:nvSpPr>
        <p:spPr>
          <a:xfrm>
            <a:off x="1037021" y="2289328"/>
            <a:ext cx="10117959" cy="1517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inyon Script"/>
              <a:buNone/>
              <a:defRPr b="0"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3912235" y="5034596"/>
            <a:ext cx="4367531" cy="324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3" type="body"/>
          </p:nvPr>
        </p:nvSpPr>
        <p:spPr>
          <a:xfrm>
            <a:off x="1050857" y="3890308"/>
            <a:ext cx="10090287" cy="60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0" i="0" sz="3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6"/>
          <p:cNvSpPr/>
          <p:nvPr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16"/>
          <p:cNvSpPr/>
          <p:nvPr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36" name="Google Shape;36;p16"/>
          <p:cNvCxnSpPr/>
          <p:nvPr/>
        </p:nvCxnSpPr>
        <p:spPr>
          <a:xfrm>
            <a:off x="5711952" y="5382082"/>
            <a:ext cx="768096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" name="Google Shape;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8400" y="3612713"/>
            <a:ext cx="4975200" cy="114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3912235" y="5380844"/>
            <a:ext cx="4367531" cy="324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type="title"/>
          </p:nvPr>
        </p:nvSpPr>
        <p:spPr>
          <a:xfrm>
            <a:off x="1037021" y="2289328"/>
            <a:ext cx="10117959" cy="1517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inyon Script"/>
              <a:buNone/>
              <a:defRPr b="0"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3" type="body"/>
          </p:nvPr>
        </p:nvSpPr>
        <p:spPr>
          <a:xfrm>
            <a:off x="3912235" y="5034596"/>
            <a:ext cx="4367531" cy="324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4" type="body"/>
          </p:nvPr>
        </p:nvSpPr>
        <p:spPr>
          <a:xfrm>
            <a:off x="1050857" y="3890308"/>
            <a:ext cx="10090287" cy="60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0" i="0" sz="3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-разделитель">
  <p:cSld name="Слайд-разделитель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/>
          <p:nvPr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rgbClr val="F7F0E3"/>
          </a:solidFill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18"/>
          <p:cNvSpPr txBox="1"/>
          <p:nvPr>
            <p:ph type="title"/>
          </p:nvPr>
        </p:nvSpPr>
        <p:spPr>
          <a:xfrm>
            <a:off x="838200" y="652986"/>
            <a:ext cx="10515600" cy="904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inyon Script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/>
          <p:nvPr/>
        </p:nvSpPr>
        <p:spPr>
          <a:xfrm>
            <a:off x="4534478" y="1568994"/>
            <a:ext cx="3123044" cy="139083"/>
          </a:xfrm>
          <a:custGeom>
            <a:rect b="b" l="l" r="r" t="t"/>
            <a:pathLst>
              <a:path extrusionOk="0" h="139082" w="3123043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838200" y="1874839"/>
            <a:ext cx="10515600" cy="476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8"/>
          <p:cNvSpPr/>
          <p:nvPr>
            <p:ph idx="2" type="pic"/>
          </p:nvPr>
        </p:nvSpPr>
        <p:spPr>
          <a:xfrm>
            <a:off x="0" y="2483223"/>
            <a:ext cx="12192000" cy="346557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ние и содержимое с изображением">
  <p:cSld name="Название и содержимое с изображением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/>
          <p:nvPr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rgbClr val="F7F0E3"/>
          </a:solidFill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6" name="Google Shape;56;p19"/>
          <p:cNvSpPr txBox="1"/>
          <p:nvPr>
            <p:ph type="title"/>
          </p:nvPr>
        </p:nvSpPr>
        <p:spPr>
          <a:xfrm>
            <a:off x="6924536" y="922103"/>
            <a:ext cx="42579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inyon Script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6663282" y="2384295"/>
            <a:ext cx="4519159" cy="639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2" type="body"/>
          </p:nvPr>
        </p:nvSpPr>
        <p:spPr>
          <a:xfrm>
            <a:off x="6474599" y="3173534"/>
            <a:ext cx="4707842" cy="258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9"/>
          <p:cNvSpPr/>
          <p:nvPr/>
        </p:nvSpPr>
        <p:spPr>
          <a:xfrm>
            <a:off x="7059964" y="2076985"/>
            <a:ext cx="3123044" cy="139083"/>
          </a:xfrm>
          <a:custGeom>
            <a:rect b="b" l="l" r="r" t="t"/>
            <a:pathLst>
              <a:path extrusionOk="0" h="139082" w="3123043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1" name="Google Shape;61;p19"/>
          <p:cNvSpPr/>
          <p:nvPr>
            <p:ph idx="3" type="pic"/>
          </p:nvPr>
        </p:nvSpPr>
        <p:spPr>
          <a:xfrm>
            <a:off x="911224" y="0"/>
            <a:ext cx="4626864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 с содержимым">
  <p:cSld name="Слайд с содержимым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/>
          <p:nvPr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rgbClr val="F7F0E3"/>
          </a:solidFill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5" name="Google Shape;65;p20"/>
          <p:cNvSpPr txBox="1"/>
          <p:nvPr>
            <p:ph type="title"/>
          </p:nvPr>
        </p:nvSpPr>
        <p:spPr>
          <a:xfrm>
            <a:off x="1172027" y="3938140"/>
            <a:ext cx="4430485" cy="893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inyon Script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/>
          <p:nvPr>
            <p:ph idx="2" type="pic"/>
          </p:nvPr>
        </p:nvSpPr>
        <p:spPr>
          <a:xfrm>
            <a:off x="0" y="797608"/>
            <a:ext cx="12192000" cy="2843784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0"/>
          <p:cNvSpPr/>
          <p:nvPr/>
        </p:nvSpPr>
        <p:spPr>
          <a:xfrm>
            <a:off x="1825747" y="4882453"/>
            <a:ext cx="3123044" cy="139083"/>
          </a:xfrm>
          <a:custGeom>
            <a:rect b="b" l="l" r="r" t="t"/>
            <a:pathLst>
              <a:path extrusionOk="0" h="139082" w="3123043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1172027" y="5192860"/>
            <a:ext cx="4430485" cy="639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3" type="body"/>
          </p:nvPr>
        </p:nvSpPr>
        <p:spPr>
          <a:xfrm>
            <a:off x="6474599" y="4064000"/>
            <a:ext cx="4545374" cy="1698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метка для двух разделов">
  <p:cSld name="Разметка для двух разделов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/>
          <p:nvPr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rgbClr val="F7F0E3"/>
          </a:solidFill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4" name="Google Shape;74;p21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2067340" y="2738211"/>
            <a:ext cx="4183650" cy="454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b="0" sz="4000">
                <a:solidFill>
                  <a:schemeClr val="accent3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2" type="body"/>
          </p:nvPr>
        </p:nvSpPr>
        <p:spPr>
          <a:xfrm>
            <a:off x="838201" y="2043790"/>
            <a:ext cx="10515599" cy="629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 sz="1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i="1"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3" type="body"/>
          </p:nvPr>
        </p:nvSpPr>
        <p:spPr>
          <a:xfrm>
            <a:off x="7534813" y="2738211"/>
            <a:ext cx="4183650" cy="454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b="0" sz="4000">
                <a:solidFill>
                  <a:schemeClr val="accent3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21"/>
          <p:cNvSpPr txBox="1"/>
          <p:nvPr>
            <p:ph idx="4" type="body"/>
          </p:nvPr>
        </p:nvSpPr>
        <p:spPr>
          <a:xfrm>
            <a:off x="1159649" y="3428501"/>
            <a:ext cx="4365625" cy="23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rgbClr val="3F3F3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5" type="body"/>
          </p:nvPr>
        </p:nvSpPr>
        <p:spPr>
          <a:xfrm>
            <a:off x="6627121" y="3428501"/>
            <a:ext cx="4365625" cy="23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>
                <a:solidFill>
                  <a:srgbClr val="3F3F3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1"/>
          <p:cNvSpPr/>
          <p:nvPr/>
        </p:nvSpPr>
        <p:spPr>
          <a:xfrm>
            <a:off x="4534478" y="1718435"/>
            <a:ext cx="3123044" cy="139083"/>
          </a:xfrm>
          <a:custGeom>
            <a:rect b="b" l="l" r="r" t="t"/>
            <a:pathLst>
              <a:path extrusionOk="0" h="139082" w="3123043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838200" y="5628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inyon Script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кет диаграммы">
  <p:cSld name="Макет диаграммы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rgbClr val="F7F0E3"/>
          </a:solidFill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/>
          <p:nvPr>
            <p:ph idx="2" type="chart"/>
          </p:nvPr>
        </p:nvSpPr>
        <p:spPr>
          <a:xfrm>
            <a:off x="6981371" y="1246188"/>
            <a:ext cx="4284663" cy="4365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0" name="Google Shape;90;p22"/>
          <p:cNvSpPr/>
          <p:nvPr/>
        </p:nvSpPr>
        <p:spPr>
          <a:xfrm>
            <a:off x="1949460" y="2168288"/>
            <a:ext cx="3123044" cy="139083"/>
          </a:xfrm>
          <a:custGeom>
            <a:rect b="b" l="l" r="r" t="t"/>
            <a:pathLst>
              <a:path extrusionOk="0" h="139082" w="3123043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925966" y="2478695"/>
            <a:ext cx="5170033" cy="758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type="title"/>
          </p:nvPr>
        </p:nvSpPr>
        <p:spPr>
          <a:xfrm>
            <a:off x="1957858" y="1289573"/>
            <a:ext cx="3106248" cy="758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inyon Scrip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3" type="body"/>
          </p:nvPr>
        </p:nvSpPr>
        <p:spPr>
          <a:xfrm>
            <a:off x="2030497" y="3408555"/>
            <a:ext cx="1597889" cy="4824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b="0" sz="3500">
                <a:solidFill>
                  <a:schemeClr val="accent3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22"/>
          <p:cNvSpPr txBox="1"/>
          <p:nvPr>
            <p:ph idx="4" type="body"/>
          </p:nvPr>
        </p:nvSpPr>
        <p:spPr>
          <a:xfrm>
            <a:off x="2030498" y="3739108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i="0" sz="1600">
                <a:solidFill>
                  <a:srgbClr val="3F3F3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5" type="body"/>
          </p:nvPr>
        </p:nvSpPr>
        <p:spPr>
          <a:xfrm>
            <a:off x="2030522" y="4142228"/>
            <a:ext cx="1597889" cy="482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b="0" sz="3500">
                <a:solidFill>
                  <a:schemeClr val="accent3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6" type="body"/>
          </p:nvPr>
        </p:nvSpPr>
        <p:spPr>
          <a:xfrm>
            <a:off x="2030523" y="4472778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i="0" sz="1600">
                <a:solidFill>
                  <a:srgbClr val="3F3F3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7" type="body"/>
          </p:nvPr>
        </p:nvSpPr>
        <p:spPr>
          <a:xfrm>
            <a:off x="3970011" y="3408555"/>
            <a:ext cx="1597889" cy="4824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b="0" sz="3500">
                <a:solidFill>
                  <a:schemeClr val="accent3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8" type="body"/>
          </p:nvPr>
        </p:nvSpPr>
        <p:spPr>
          <a:xfrm>
            <a:off x="3970012" y="3739108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i="0" sz="1600">
                <a:solidFill>
                  <a:srgbClr val="3F3F3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9" type="body"/>
          </p:nvPr>
        </p:nvSpPr>
        <p:spPr>
          <a:xfrm>
            <a:off x="3970036" y="4142228"/>
            <a:ext cx="1597889" cy="482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b="0" sz="3500">
                <a:solidFill>
                  <a:schemeClr val="accent3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3" type="body"/>
          </p:nvPr>
        </p:nvSpPr>
        <p:spPr>
          <a:xfrm>
            <a:off x="3970037" y="4472779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i="0" sz="1600">
                <a:solidFill>
                  <a:srgbClr val="3F3F3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4" type="body"/>
          </p:nvPr>
        </p:nvSpPr>
        <p:spPr>
          <a:xfrm>
            <a:off x="2030497" y="4875898"/>
            <a:ext cx="1597889" cy="482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b="0" sz="3500">
                <a:solidFill>
                  <a:schemeClr val="accent3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5" type="body"/>
          </p:nvPr>
        </p:nvSpPr>
        <p:spPr>
          <a:xfrm>
            <a:off x="2030498" y="5206449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i="0" sz="1600">
                <a:solidFill>
                  <a:srgbClr val="3F3F3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6" type="body"/>
          </p:nvPr>
        </p:nvSpPr>
        <p:spPr>
          <a:xfrm>
            <a:off x="3970037" y="4875898"/>
            <a:ext cx="1597889" cy="482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b="0" sz="3500">
                <a:solidFill>
                  <a:schemeClr val="accent3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22"/>
          <p:cNvSpPr txBox="1"/>
          <p:nvPr>
            <p:ph idx="17" type="body"/>
          </p:nvPr>
        </p:nvSpPr>
        <p:spPr>
          <a:xfrm>
            <a:off x="3970037" y="5206449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i="0" sz="1600">
                <a:solidFill>
                  <a:srgbClr val="3F3F3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0E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3"/>
          <p:cNvSpPr/>
          <p:nvPr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cap="flat" cmpd="sng" w="254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inyon Script"/>
              <a:buNone/>
              <a:defRPr b="0" i="0" sz="60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3"/>
          <p:cNvSpPr txBox="1"/>
          <p:nvPr>
            <p:ph idx="1" type="body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0" type="dt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1" type="ftr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4407">
          <p15:clr>
            <a:srgbClr val="F26B43"/>
          </p15:clr>
        </p15:guide>
        <p15:guide id="6" pos="3273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302">
          <p15:clr>
            <a:srgbClr val="F26B43"/>
          </p15:clr>
        </p15:guide>
        <p15:guide id="10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"/>
          <p:cNvSpPr txBox="1"/>
          <p:nvPr>
            <p:ph type="title"/>
          </p:nvPr>
        </p:nvSpPr>
        <p:spPr>
          <a:xfrm>
            <a:off x="1700201" y="1222509"/>
            <a:ext cx="9377102" cy="2680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Pinyon Script"/>
              <a:buNone/>
            </a:pPr>
            <a:r>
              <a:rPr b="1" lang="ru-RU" sz="3600">
                <a:solidFill>
                  <a:srgbClr val="C00000"/>
                </a:solidFill>
              </a:rPr>
              <a:t>Тема </a:t>
            </a:r>
            <a:r>
              <a:rPr b="1" lang="ru-RU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lang="ru-RU" sz="3600">
                <a:solidFill>
                  <a:srgbClr val="C00000"/>
                </a:solidFill>
              </a:rPr>
              <a:t>.</a:t>
            </a:r>
            <a:r>
              <a:rPr lang="ru-RU" sz="3600"/>
              <a:t> </a:t>
            </a:r>
            <a:r>
              <a:rPr b="1" lang="ru-RU" sz="3600">
                <a:solidFill>
                  <a:schemeClr val="lt2"/>
                </a:solidFill>
              </a:rPr>
              <a:t>МЕТОДИ ОРГАНІЗАЦІЇ РУХУ Й РОБОТИ ЕКІПАЖІВ ТРАНСПОРТНИХ</a:t>
            </a:r>
            <a:br>
              <a:rPr b="1" lang="ru-RU" sz="3600">
                <a:solidFill>
                  <a:schemeClr val="lt2"/>
                </a:solidFill>
              </a:rPr>
            </a:br>
            <a:r>
              <a:rPr b="1" lang="ru-RU" sz="3600">
                <a:solidFill>
                  <a:schemeClr val="lt2"/>
                </a:solidFill>
              </a:rPr>
              <a:t>ЗАСОБІВ ПРИ ВАНТАЖНИХ ПЕРЕВЕЗЕННЯХ </a:t>
            </a:r>
            <a:endParaRPr/>
          </a:p>
        </p:txBody>
      </p:sp>
      <p:sp>
        <p:nvSpPr>
          <p:cNvPr id="265" name="Google Shape;265;p1"/>
          <p:cNvSpPr txBox="1"/>
          <p:nvPr>
            <p:ph idx="1" type="subTitle"/>
          </p:nvPr>
        </p:nvSpPr>
        <p:spPr>
          <a:xfrm>
            <a:off x="4578381" y="3746615"/>
            <a:ext cx="6900804" cy="111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680"/>
              </a:buClr>
              <a:buSzPts val="2400"/>
              <a:buNone/>
            </a:pPr>
            <a:r>
              <a:rPr lang="ru-RU" sz="2400">
                <a:solidFill>
                  <a:srgbClr val="F4E680"/>
                </a:solidFill>
              </a:rPr>
              <a:t>8.2  Основні  поняття  технічного  нормування  і  класифікація  витрат робочого часу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"/>
          <p:cNvSpPr/>
          <p:nvPr/>
        </p:nvSpPr>
        <p:spPr>
          <a:xfrm>
            <a:off x="444138" y="3996536"/>
            <a:ext cx="1126889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Час перерв на </a:t>
            </a:r>
            <a:r>
              <a:rPr i="1" lang="ru-RU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відпочинок</a:t>
            </a:r>
            <a:r>
              <a:rPr lang="ru-RU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і </a:t>
            </a:r>
            <a:r>
              <a:rPr i="1" lang="ru-RU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природні потреби </a:t>
            </a:r>
            <a:r>
              <a:rPr lang="ru-RU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регламентується і включається  до  складу  технічно  обґрунтованої  норми,  що  має  велике  значення  для збереження здоров'я і безпеки робітників. Встановлюється залежно від характеру виконуваної роботи (складності й важкості). </a:t>
            </a:r>
            <a:endParaRPr/>
          </a:p>
        </p:txBody>
      </p:sp>
      <p:pic>
        <p:nvPicPr>
          <p:cNvPr id="326" name="Google Shape;326;p10"/>
          <p:cNvPicPr preferRelativeResize="0"/>
          <p:nvPr/>
        </p:nvPicPr>
        <p:blipFill rotWithShape="1">
          <a:blip r:embed="rId3">
            <a:alphaModFix/>
          </a:blip>
          <a:srcRect b="19048" l="7031" r="13812" t="20000"/>
          <a:stretch/>
        </p:blipFill>
        <p:spPr>
          <a:xfrm>
            <a:off x="444138" y="593645"/>
            <a:ext cx="5892242" cy="340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4531" y="593645"/>
            <a:ext cx="5280346" cy="340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/>
          <p:nvPr>
            <p:ph idx="1" type="body"/>
          </p:nvPr>
        </p:nvSpPr>
        <p:spPr>
          <a:xfrm>
            <a:off x="409972" y="759824"/>
            <a:ext cx="11173097" cy="1815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ru-RU" sz="2400"/>
              <a:t>При нормуванні робіт прагнуть час на відпочинок робітника по можливості суміщати з часом технологічних перерв (для водія транспортного засобу часто суміщають з часом навантажувально-розвантажувальних робіт).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333" name="Google Shape;3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6521" y="2677886"/>
            <a:ext cx="5492261" cy="356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1"/>
          <p:cNvSpPr/>
          <p:nvPr/>
        </p:nvSpPr>
        <p:spPr>
          <a:xfrm>
            <a:off x="613954" y="2876006"/>
            <a:ext cx="492469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Час перерв на особисті потреби пов'язаний з відвідуванням медпункту і т.д. Ці витрати часу не є слідством порушення трудової дисципліни, але є втратою робочого часу. Вони не регламентуються.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/>
          <p:nvPr/>
        </p:nvSpPr>
        <p:spPr>
          <a:xfrm>
            <a:off x="6714309" y="537338"/>
            <a:ext cx="4963884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Час  перерв  внаслідок  порушення  трудової  дисципліни  обумовлюється недисциплінованістю робітників: запізнення на роботу, відволікання від роботи в робочий час на сторонні справи й т.д.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Час перерви, що не залежить від робітника, - це простої при очікуванні навантаження і розвантаження, при оформленні товарно-транспортної документації та ін. </a:t>
            </a:r>
            <a:endParaRPr/>
          </a:p>
        </p:txBody>
      </p:sp>
      <p:pic>
        <p:nvPicPr>
          <p:cNvPr id="340" name="Google Shape;340;p12"/>
          <p:cNvPicPr preferRelativeResize="0"/>
          <p:nvPr/>
        </p:nvPicPr>
        <p:blipFill rotWithShape="1">
          <a:blip r:embed="rId3">
            <a:alphaModFix/>
          </a:blip>
          <a:srcRect b="0" l="11077" r="23485" t="0"/>
          <a:stretch/>
        </p:blipFill>
        <p:spPr>
          <a:xfrm>
            <a:off x="560332" y="537338"/>
            <a:ext cx="6310729" cy="5428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"/>
          <p:cNvSpPr txBox="1"/>
          <p:nvPr>
            <p:ph idx="1" type="body"/>
          </p:nvPr>
        </p:nvSpPr>
        <p:spPr>
          <a:xfrm>
            <a:off x="1357087" y="2657084"/>
            <a:ext cx="10043886" cy="3613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ru-RU"/>
              <a:t>Основне завдання </a:t>
            </a:r>
            <a:r>
              <a:rPr b="1" lang="ru-RU"/>
              <a:t>технічного нормування</a:t>
            </a:r>
            <a:r>
              <a:rPr lang="ru-RU"/>
              <a:t> – це встановлення науково обгрунтованих  і  перевірених  на  практиці  мінімально-необхідних  витрат  часу на виконання певної роботи.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ru-RU"/>
              <a:t>Технічне нормування дозволяє </a:t>
            </a:r>
            <a:r>
              <a:rPr i="1" lang="ru-RU"/>
              <a:t>раціонально</a:t>
            </a:r>
            <a:r>
              <a:rPr lang="ru-RU"/>
              <a:t> розставити робітників і </a:t>
            </a:r>
            <a:r>
              <a:rPr i="1" lang="ru-RU"/>
              <a:t>правильно</a:t>
            </a:r>
            <a:r>
              <a:rPr lang="ru-RU"/>
              <a:t> використати їхній час.  </a:t>
            </a:r>
            <a:endParaRPr/>
          </a:p>
        </p:txBody>
      </p:sp>
      <p:pic>
        <p:nvPicPr>
          <p:cNvPr id="271" name="Google Shape;2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125" y="478002"/>
            <a:ext cx="4024815" cy="26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"/>
          <p:cNvSpPr/>
          <p:nvPr/>
        </p:nvSpPr>
        <p:spPr>
          <a:xfrm>
            <a:off x="3779884" y="875046"/>
            <a:ext cx="841211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Організація суспільної праці вимагає правильного визначення норм часу на виконання певної роботи. 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"/>
          <p:cNvSpPr txBox="1"/>
          <p:nvPr>
            <p:ph idx="1" type="body"/>
          </p:nvPr>
        </p:nvSpPr>
        <p:spPr>
          <a:xfrm>
            <a:off x="1063898" y="2656115"/>
            <a:ext cx="10043886" cy="3940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/>
          </a:p>
          <a:p>
            <a:pPr indent="-2794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400"/>
              <a:buChar char="•"/>
            </a:pPr>
            <a:r>
              <a:rPr lang="ru-RU" sz="4400"/>
              <a:t>Виробничі процеси діляться на: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ru-RU" sz="4400"/>
              <a:t>1) </a:t>
            </a:r>
            <a:r>
              <a:rPr b="1" lang="ru-RU" sz="4400"/>
              <a:t>основні </a:t>
            </a:r>
            <a:endParaRPr b="1"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ru-RU" sz="4400"/>
              <a:t>2) </a:t>
            </a:r>
            <a:r>
              <a:rPr b="1" lang="ru-RU" sz="4400"/>
              <a:t>допоміжні</a:t>
            </a:r>
            <a:endParaRPr b="1" sz="4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78" name="Google Shape;278;p3"/>
          <p:cNvSpPr/>
          <p:nvPr/>
        </p:nvSpPr>
        <p:spPr>
          <a:xfrm>
            <a:off x="377372" y="1065351"/>
            <a:ext cx="1141693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У міру розвитку організації і технології виробництва, підвищення кваліфікації  кадрів  виникає  необхідність  перегляду  старих  і  встановлення  нових норм. 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"/>
          <p:cNvSpPr txBox="1"/>
          <p:nvPr>
            <p:ph idx="1" type="body"/>
          </p:nvPr>
        </p:nvSpPr>
        <p:spPr>
          <a:xfrm>
            <a:off x="352697" y="679270"/>
            <a:ext cx="1164336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i="1" lang="ru-RU" sz="2800"/>
              <a:t>Основні виробничі процеси </a:t>
            </a:r>
            <a:r>
              <a:rPr lang="ru-RU" sz="2800"/>
              <a:t>забезпечують виконання головного завдання виробництва, випуск продукції (для транспортного підприємства – перевізний процес).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b="1" i="1" sz="2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i="1" lang="ru-RU" sz="2800"/>
              <a:t>Допоміжні виробничі процеси </a:t>
            </a:r>
            <a:r>
              <a:rPr lang="ru-RU" sz="2800"/>
              <a:t>сприяють виконанню основних процесів. </a:t>
            </a:r>
            <a:endParaRPr/>
          </a:p>
        </p:txBody>
      </p:sp>
      <p:pic>
        <p:nvPicPr>
          <p:cNvPr id="284" name="Google Shape;2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9990" y="3456254"/>
            <a:ext cx="5212624" cy="291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"/>
          <p:cNvSpPr/>
          <p:nvPr/>
        </p:nvSpPr>
        <p:spPr>
          <a:xfrm>
            <a:off x="548640" y="3668005"/>
            <a:ext cx="5695405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До  допоміжних  процесів  відносять  контроль  технічного  стану транспортних засобів перед виїздом на лінію, одержання подорожньої документації та ін.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 u="none" cap="none" strike="noStrik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 u="none" cap="none" strike="noStrik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"/>
          <p:cNvSpPr/>
          <p:nvPr/>
        </p:nvSpPr>
        <p:spPr>
          <a:xfrm>
            <a:off x="431073" y="529773"/>
            <a:ext cx="694605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Технологічним  процесом  </a:t>
            </a:r>
            <a:r>
              <a:rPr b="0" i="0" lang="ru-RU" sz="2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називається  головна  частина  виробничого процесу (основного й допоміжного), зв'язаного безпосередньо з перевезенням вантажу.  </a:t>
            </a:r>
            <a:endParaRPr/>
          </a:p>
        </p:txBody>
      </p:sp>
      <p:sp>
        <p:nvSpPr>
          <p:cNvPr id="291" name="Google Shape;291;p5"/>
          <p:cNvSpPr/>
          <p:nvPr/>
        </p:nvSpPr>
        <p:spPr>
          <a:xfrm>
            <a:off x="736357" y="2646521"/>
            <a:ext cx="633548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Технологічні процеси підрозділяють на: </a:t>
            </a:r>
            <a:r>
              <a:rPr lang="ru-RU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ручні, машинно-ручні, машинні, автоматичні, апаратурні й складаються з операцій, що послідовно чергуються.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92" name="Google Shape;292;p5"/>
          <p:cNvPicPr preferRelativeResize="0"/>
          <p:nvPr/>
        </p:nvPicPr>
        <p:blipFill rotWithShape="1">
          <a:blip r:embed="rId3">
            <a:alphaModFix/>
          </a:blip>
          <a:srcRect b="0" l="9448" r="0" t="0"/>
          <a:stretch/>
        </p:blipFill>
        <p:spPr>
          <a:xfrm>
            <a:off x="7377128" y="556334"/>
            <a:ext cx="4385915" cy="36326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"/>
          <p:cNvSpPr/>
          <p:nvPr/>
        </p:nvSpPr>
        <p:spPr>
          <a:xfrm>
            <a:off x="736357" y="4612509"/>
            <a:ext cx="1086345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Під операцією розуміється частина технологічного процесу, здійснювана одним або декількома робітниками на одному робочому місці над певним предметом праці.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"/>
          <p:cNvSpPr txBox="1"/>
          <p:nvPr>
            <p:ph idx="1" type="body"/>
          </p:nvPr>
        </p:nvSpPr>
        <p:spPr>
          <a:xfrm>
            <a:off x="378823" y="705395"/>
            <a:ext cx="11316788" cy="173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ru-RU" sz="2800"/>
              <a:t>Операціями технологічного процесу перевезень </a:t>
            </a:r>
            <a:r>
              <a:rPr lang="ru-RU" sz="2800"/>
              <a:t>є навантаження і розвантаження вантажів, перевезення вантажів. Число операцій залежить від умов роботи, тому та сама робота може бути виконана за одну або кілька операцій.  </a:t>
            </a:r>
            <a:endParaRPr/>
          </a:p>
        </p:txBody>
      </p:sp>
      <p:pic>
        <p:nvPicPr>
          <p:cNvPr id="299" name="Google Shape;2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9182" y="2551205"/>
            <a:ext cx="4877672" cy="365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" y="2551205"/>
            <a:ext cx="5843452" cy="3652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131" y="261610"/>
            <a:ext cx="11643360" cy="633478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7"/>
          <p:cNvSpPr/>
          <p:nvPr/>
        </p:nvSpPr>
        <p:spPr>
          <a:xfrm>
            <a:off x="1471558" y="0"/>
            <a:ext cx="91705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Розглянемо класифікацію витрат робочого часу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"/>
          <p:cNvSpPr txBox="1"/>
          <p:nvPr>
            <p:ph idx="1" type="body"/>
          </p:nvPr>
        </p:nvSpPr>
        <p:spPr>
          <a:xfrm>
            <a:off x="352697" y="757646"/>
            <a:ext cx="11251474" cy="300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lang="ru-RU" sz="2400"/>
              <a:t>Класифікація витрат робочого часу </a:t>
            </a:r>
            <a:r>
              <a:rPr lang="ru-RU" sz="2400"/>
              <a:t>необхідна для приведення їх у певну систему, що дозволяє об'єктивно аналізувати доцільність використання робочого часу відносно виконавця, обладнання і виробничого процесу.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b="1" i="1"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i="1" lang="ru-RU" sz="2400"/>
              <a:t>Підготовчо-заключний  час  </a:t>
            </a:r>
            <a:r>
              <a:rPr lang="ru-RU" sz="2400"/>
              <a:t>-  це  час,  затрачуваний  на  ознайомлення  з роботою, підготовку її до виконання, а також на дію, пов'язану із закінченням роботи.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12" name="Google Shape;312;p8"/>
          <p:cNvSpPr/>
          <p:nvPr/>
        </p:nvSpPr>
        <p:spPr>
          <a:xfrm>
            <a:off x="539931" y="3615120"/>
            <a:ext cx="654013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Підготовчо-заключний час водія включає: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1) час на одержання і здачу подорожнього листа, водійського інструмента;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2) перевірку, огляд і підготовку транспортних коштів до виїзду на лінію;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3) установку транспортного засобу на місце й здачу його черговому механіку при поверненні з лінії.</a:t>
            </a:r>
            <a:endParaRPr/>
          </a:p>
        </p:txBody>
      </p:sp>
      <p:pic>
        <p:nvPicPr>
          <p:cNvPr id="313" name="Google Shape;313;p8"/>
          <p:cNvPicPr preferRelativeResize="0"/>
          <p:nvPr/>
        </p:nvPicPr>
        <p:blipFill rotWithShape="1">
          <a:blip r:embed="rId3">
            <a:alphaModFix/>
          </a:blip>
          <a:srcRect b="0" l="-837" r="0" t="-229"/>
          <a:stretch/>
        </p:blipFill>
        <p:spPr>
          <a:xfrm>
            <a:off x="7162075" y="3435531"/>
            <a:ext cx="4442096" cy="29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/>
          <p:nvPr>
            <p:ph idx="1" type="body"/>
          </p:nvPr>
        </p:nvSpPr>
        <p:spPr>
          <a:xfrm>
            <a:off x="404947" y="496390"/>
            <a:ext cx="6436909" cy="6008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i="1" lang="ru-RU" sz="2400"/>
              <a:t>Основний (технологічний) час </a:t>
            </a:r>
            <a:r>
              <a:rPr lang="ru-RU" sz="2400"/>
              <a:t>- це час, протягом якого безпосередньо здійснюється технологічний процес (для водія він включає час руху транспортного засобу на лінії).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b="1" i="1"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i="1" lang="ru-RU" sz="2400"/>
              <a:t>Допоміжний час </a:t>
            </a:r>
            <a:r>
              <a:rPr lang="ru-RU" sz="2400"/>
              <a:t>- це час, затрачуваний на дії, що забезпечують можливість виконання елементів роботи, які відносяться до основного часу (для водія транспортного  засобу  –  це  час  на  виконання  навантажувально-розвантажувальних робіт, пуск і прогрів двигуна, відкривання і закривання бортів). У більшості випадків допоміжний час є ручним, але іноді може перекриватися машинним часом.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319" name="Google Shape;319;p9"/>
          <p:cNvPicPr preferRelativeResize="0"/>
          <p:nvPr/>
        </p:nvPicPr>
        <p:blipFill rotWithShape="1">
          <a:blip r:embed="rId3">
            <a:alphaModFix/>
          </a:blip>
          <a:srcRect b="11254" l="0" r="0" t="8658"/>
          <a:stretch/>
        </p:blipFill>
        <p:spPr>
          <a:xfrm>
            <a:off x="6846631" y="496390"/>
            <a:ext cx="4949805" cy="297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9"/>
          <p:cNvPicPr preferRelativeResize="0"/>
          <p:nvPr/>
        </p:nvPicPr>
        <p:blipFill rotWithShape="1">
          <a:blip r:embed="rId4">
            <a:alphaModFix/>
          </a:blip>
          <a:srcRect b="0" l="0" r="0" t="21238"/>
          <a:stretch/>
        </p:blipFill>
        <p:spPr>
          <a:xfrm>
            <a:off x="6841856" y="3474720"/>
            <a:ext cx="4954580" cy="292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презентація Голуб">
  <a:themeElements>
    <a:clrScheme name="Custom 23">
      <a:dk1>
        <a:srgbClr val="000000"/>
      </a:dk1>
      <a:lt1>
        <a:srgbClr val="FFFFFF"/>
      </a:lt1>
      <a:dk2>
        <a:srgbClr val="6D3200"/>
      </a:dk2>
      <a:lt2>
        <a:srgbClr val="D8B97A"/>
      </a:lt2>
      <a:accent1>
        <a:srgbClr val="306994"/>
      </a:accent1>
      <a:accent2>
        <a:srgbClr val="39577A"/>
      </a:accent2>
      <a:accent3>
        <a:srgbClr val="7E5E34"/>
      </a:accent3>
      <a:accent4>
        <a:srgbClr val="B7B374"/>
      </a:accent4>
      <a:accent5>
        <a:srgbClr val="2C1600"/>
      </a:accent5>
      <a:accent6>
        <a:srgbClr val="864A3F"/>
      </a:accent6>
      <a:hlink>
        <a:srgbClr val="D8B97A"/>
      </a:hlink>
      <a:folHlink>
        <a:srgbClr val="D8B9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2017-04-09T11:58:46Z</dcterms:created>
  <dc:creator>HOME</dc:creator>
</cp:coreProperties>
</file>