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Corbel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vS0pg/8kOezH/Bs5Q7Wz1+xAF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Corbel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bold.fntdata"/><Relationship Id="rId6" Type="http://schemas.openxmlformats.org/officeDocument/2006/relationships/slide" Target="slides/slide1.xml"/><Relationship Id="rId18" Type="http://schemas.openxmlformats.org/officeDocument/2006/relationships/font" Target="fonts/Corbe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слайда_02">
  <p:cSld name="Название слайда_0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/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b="1" sz="54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4"/>
          <p:cNvSpPr/>
          <p:nvPr>
            <p:ph idx="2" type="pic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20" name="Google Shape;20;p14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21" name="Google Shape;21;p14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5850" y="391862"/>
            <a:ext cx="1745251" cy="67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14"/>
          <p:cNvCxnSpPr/>
          <p:nvPr/>
        </p:nvCxnSpPr>
        <p:spPr>
          <a:xfrm>
            <a:off x="6469778" y="4233582"/>
            <a:ext cx="5040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01">
  <p:cSld name="Спасибо 0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subTitle"/>
          </p:nvPr>
        </p:nvSpPr>
        <p:spPr>
          <a:xfrm>
            <a:off x="7002130" y="4484691"/>
            <a:ext cx="4540440" cy="50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 cap="none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2" name="Google Shape;142;p23"/>
          <p:cNvSpPr/>
          <p:nvPr>
            <p:ph idx="2" type="pic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143" name="Google Shape;143;p23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144" name="Google Shape;144;p23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72999" y="1844881"/>
            <a:ext cx="1745251" cy="67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3"/>
          <p:cNvCxnSpPr/>
          <p:nvPr/>
        </p:nvCxnSpPr>
        <p:spPr>
          <a:xfrm>
            <a:off x="6469778" y="4233582"/>
            <a:ext cx="2532336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23"/>
          <p:cNvSpPr txBox="1"/>
          <p:nvPr>
            <p:ph idx="3" type="body"/>
          </p:nvPr>
        </p:nvSpPr>
        <p:spPr>
          <a:xfrm>
            <a:off x="7002320" y="5012635"/>
            <a:ext cx="4533900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 cap="none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Конверт"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1475" y="4452337"/>
            <a:ext cx="387795" cy="387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еть" id="150" name="Google Shape;1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2084" y="4925640"/>
            <a:ext cx="426575" cy="4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>
            <p:ph type="title"/>
          </p:nvPr>
        </p:nvSpPr>
        <p:spPr>
          <a:xfrm>
            <a:off x="6469778" y="3429000"/>
            <a:ext cx="5011410" cy="651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  <a:defRPr b="1" sz="60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_02">
  <p:cSld name="1_титульный слайд_0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/>
          <p:nvPr>
            <p:ph idx="2" type="pic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155" name="Google Shape;155;p24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156" name="Google Shape;156;p24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8" name="Google Shape;15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5850" y="391862"/>
            <a:ext cx="1745251" cy="67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4"/>
          <p:cNvCxnSpPr/>
          <p:nvPr/>
        </p:nvCxnSpPr>
        <p:spPr>
          <a:xfrm>
            <a:off x="6469778" y="4233582"/>
            <a:ext cx="253233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Конверт" id="160" name="Google Shape;1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1475" y="4452337"/>
            <a:ext cx="387795" cy="387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еть" id="161" name="Google Shape;1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2084" y="4925640"/>
            <a:ext cx="426575" cy="4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>
            <p:ph idx="1" type="subTitle"/>
          </p:nvPr>
        </p:nvSpPr>
        <p:spPr>
          <a:xfrm>
            <a:off x="7002130" y="4484691"/>
            <a:ext cx="4540440" cy="50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3" name="Google Shape;163;p24"/>
          <p:cNvSpPr txBox="1"/>
          <p:nvPr>
            <p:ph idx="3" type="body"/>
          </p:nvPr>
        </p:nvSpPr>
        <p:spPr>
          <a:xfrm>
            <a:off x="7002320" y="5012635"/>
            <a:ext cx="4533900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6469778" y="3158641"/>
            <a:ext cx="5011410" cy="921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b="1"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/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  <a:defRPr b="1" sz="54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1" type="subTitle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70" name="Google Shape;170;p25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171" name="Google Shape;171;p25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5850" y="391862"/>
            <a:ext cx="1745251" cy="67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5"/>
          <p:cNvCxnSpPr/>
          <p:nvPr/>
        </p:nvCxnSpPr>
        <p:spPr>
          <a:xfrm>
            <a:off x="6469778" y="4233582"/>
            <a:ext cx="253233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 txBox="1"/>
          <p:nvPr>
            <p:ph type="title"/>
          </p:nvPr>
        </p:nvSpPr>
        <p:spPr>
          <a:xfrm>
            <a:off x="831850" y="182563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b="1"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638" y="6260507"/>
            <a:ext cx="1075427" cy="414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81" name="Google Shape;181;p26"/>
          <p:cNvGrpSpPr/>
          <p:nvPr/>
        </p:nvGrpSpPr>
        <p:grpSpPr>
          <a:xfrm rot="-5400000">
            <a:off x="1637386" y="1473113"/>
            <a:ext cx="8917229" cy="10769768"/>
            <a:chOff x="-1728302" y="-2049517"/>
            <a:chExt cx="8917229" cy="10769768"/>
          </a:xfrm>
        </p:grpSpPr>
        <p:sp>
          <p:nvSpPr>
            <p:cNvPr id="182" name="Google Shape;182;p26"/>
            <p:cNvSpPr/>
            <p:nvPr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lt1">
                <a:alpha val="1568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26"/>
            <p:cNvGrpSpPr/>
            <p:nvPr/>
          </p:nvGrpSpPr>
          <p:grpSpPr>
            <a:xfrm>
              <a:off x="-1728302" y="-2049517"/>
              <a:ext cx="8917229" cy="10769768"/>
              <a:chOff x="11114088" y="2241550"/>
              <a:chExt cx="1905000" cy="2354263"/>
            </a:xfrm>
          </p:grpSpPr>
          <p:sp>
            <p:nvSpPr>
              <p:cNvPr id="184" name="Google Shape;184;p26"/>
              <p:cNvSpPr/>
              <p:nvPr/>
            </p:nvSpPr>
            <p:spPr>
              <a:xfrm>
                <a:off x="11114088" y="2241550"/>
                <a:ext cx="1905000" cy="2354263"/>
              </a:xfrm>
              <a:custGeom>
                <a:rect b="b" l="l" r="r" t="t"/>
                <a:pathLst>
                  <a:path extrusionOk="0" h="553" w="447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solidFill>
                <a:schemeClr val="lt1">
                  <a:alpha val="15686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>
                <a:off x="11412538" y="2590800"/>
                <a:ext cx="835025" cy="1673225"/>
              </a:xfrm>
              <a:custGeom>
                <a:rect b="b" l="l" r="r" t="t"/>
                <a:pathLst>
                  <a:path extrusionOk="0" h="393" w="196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solidFill>
                <a:schemeClr val="lt1">
                  <a:alpha val="15686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831850" y="1153348"/>
            <a:ext cx="10515600" cy="64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89" name="Google Shape;189;p27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1728451" y="3071813"/>
              <a:ext cx="306388" cy="719138"/>
            </a:xfrm>
            <a:custGeom>
              <a:rect b="b" l="l" r="r" t="t"/>
              <a:pathLst>
                <a:path extrusionOk="0" h="169" w="72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2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515938" y="1825625"/>
            <a:ext cx="10837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>
  <p:cSld name="Два объекта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8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200" name="Google Shape;200;p28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11728451" y="3071813"/>
              <a:ext cx="306388" cy="719138"/>
            </a:xfrm>
            <a:custGeom>
              <a:rect b="b" l="l" r="r" t="t"/>
              <a:pathLst>
                <a:path extrusionOk="0" h="169" w="72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28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515938" y="1825625"/>
            <a:ext cx="5503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9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212" name="Google Shape;212;p29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11728451" y="3071813"/>
              <a:ext cx="306388" cy="719138"/>
            </a:xfrm>
            <a:custGeom>
              <a:rect b="b" l="l" r="r" t="t"/>
              <a:pathLst>
                <a:path extrusionOk="0" h="169" w="72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29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51593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9" name="Google Shape;219;p29"/>
          <p:cNvSpPr txBox="1"/>
          <p:nvPr>
            <p:ph idx="2" type="body"/>
          </p:nvPr>
        </p:nvSpPr>
        <p:spPr>
          <a:xfrm>
            <a:off x="51593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b="1" sz="24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1" name="Google Shape;22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>
            <p:ph idx="2" type="pic"/>
          </p:nvPr>
        </p:nvSpPr>
        <p:spPr>
          <a:xfrm>
            <a:off x="6096000" y="768485"/>
            <a:ext cx="5305662" cy="53056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226" name="Google Shape;226;p30"/>
          <p:cNvGrpSpPr/>
          <p:nvPr/>
        </p:nvGrpSpPr>
        <p:grpSpPr>
          <a:xfrm flipH="1">
            <a:off x="5400785" y="-2003509"/>
            <a:ext cx="8917229" cy="10769768"/>
            <a:chOff x="11114088" y="2241550"/>
            <a:chExt cx="1905000" cy="2354263"/>
          </a:xfrm>
        </p:grpSpPr>
        <p:sp>
          <p:nvSpPr>
            <p:cNvPr id="227" name="Google Shape;227;p30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31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234" name="Google Shape;234;p31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11728451" y="3071813"/>
              <a:ext cx="306388" cy="719138"/>
            </a:xfrm>
            <a:custGeom>
              <a:rect b="b" l="l" r="r" t="t"/>
              <a:pathLst>
                <a:path extrusionOk="0" h="169" w="72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3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0" name="Google Shape;240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2" name="Google Shape;242;p31"/>
          <p:cNvSpPr txBox="1"/>
          <p:nvPr>
            <p:ph idx="2" type="body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03">
  <p:cSld name="Заголовок и объект 0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/>
          <p:nvPr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/>
          <p:nvPr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5"/>
          <p:cNvSpPr/>
          <p:nvPr>
            <p:ph idx="2" type="pic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5"/>
          <p:cNvSpPr/>
          <p:nvPr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 txBox="1"/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219126" y="3207024"/>
            <a:ext cx="3445566" cy="2504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5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" name="Google Shape;37;p15"/>
          <p:cNvSpPr/>
          <p:nvPr>
            <p:ph idx="3" type="pic"/>
          </p:nvPr>
        </p:nvSpPr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sp>
        <p:nvSpPr>
          <p:cNvPr id="38" name="Google Shape;38;p15"/>
          <p:cNvSpPr txBox="1"/>
          <p:nvPr>
            <p:ph idx="4" type="body"/>
          </p:nvPr>
        </p:nvSpPr>
        <p:spPr>
          <a:xfrm>
            <a:off x="8527490" y="3207024"/>
            <a:ext cx="3445200" cy="2504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5" type="body"/>
          </p:nvPr>
        </p:nvSpPr>
        <p:spPr>
          <a:xfrm>
            <a:off x="219126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6" type="body"/>
          </p:nvPr>
        </p:nvSpPr>
        <p:spPr>
          <a:xfrm>
            <a:off x="8527124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/>
          <p:nvPr>
            <p:ph idx="7" type="pic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и содержимое с изображением">
  <p:cSld name="Название и содержимое с изображением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6"/>
          <p:cNvGrpSpPr/>
          <p:nvPr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</p:grpSpPr>
        <p:sp>
          <p:nvSpPr>
            <p:cNvPr id="47" name="Google Shape;47;p16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6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11728451" y="3071813"/>
              <a:ext cx="306388" cy="719138"/>
            </a:xfrm>
            <a:custGeom>
              <a:rect b="b" l="l" r="r" t="t"/>
              <a:pathLst>
                <a:path extrusionOk="0" h="169" w="72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16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2" name="Google Shape;52;p16"/>
          <p:cNvSpPr/>
          <p:nvPr>
            <p:ph idx="2" type="pic"/>
          </p:nvPr>
        </p:nvSpPr>
        <p:spPr>
          <a:xfrm>
            <a:off x="5884648" y="0"/>
            <a:ext cx="6307353" cy="57803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кет сравнения">
  <p:cSld name="Макет сравнения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 txBox="1"/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680934" y="2863158"/>
            <a:ext cx="4074002" cy="284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1309370" y="1903728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3" type="body"/>
          </p:nvPr>
        </p:nvSpPr>
        <p:spPr>
          <a:xfrm>
            <a:off x="7327918" y="1648186"/>
            <a:ext cx="4074002" cy="28345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4" type="body"/>
          </p:nvPr>
        </p:nvSpPr>
        <p:spPr>
          <a:xfrm>
            <a:off x="7475709" y="4963450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 cap="none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7"/>
          <p:cNvSpPr/>
          <p:nvPr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7"/>
          <p:cNvSpPr/>
          <p:nvPr>
            <p:ph idx="5" type="pic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/>
          <p:nvPr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/>
          <p:nvPr>
            <p:ph idx="6" type="pic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8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72" name="Google Shape;72;p18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8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>
              <a:off x="11728451" y="3071813"/>
              <a:ext cx="306388" cy="719138"/>
            </a:xfrm>
            <a:custGeom>
              <a:rect b="b" l="l" r="r" t="t"/>
              <a:pathLst>
                <a:path extrusionOk="0" h="169" w="72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18"/>
          <p:cNvSpPr txBox="1"/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02">
  <p:cSld name="Заголовок и объект 0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9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20405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9"/>
          <p:cNvSpPr/>
          <p:nvPr>
            <p:ph idx="2" type="pic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слайда_01">
  <p:cSld name="Название слайда_0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b="1" sz="5400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subTitle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20"/>
          <p:cNvSpPr/>
          <p:nvPr>
            <p:ph idx="2" type="pic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94" name="Google Shape;94;p20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</p:grpSpPr>
        <p:sp>
          <p:nvSpPr>
            <p:cNvPr id="95" name="Google Shape;95;p20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" name="Google Shape;9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72999" y="1312605"/>
            <a:ext cx="1745251" cy="673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20"/>
          <p:cNvCxnSpPr/>
          <p:nvPr/>
        </p:nvCxnSpPr>
        <p:spPr>
          <a:xfrm>
            <a:off x="6469778" y="4233582"/>
            <a:ext cx="5040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99" name="Google Shape;99;p20"/>
          <p:cNvGrpSpPr/>
          <p:nvPr/>
        </p:nvGrpSpPr>
        <p:grpSpPr>
          <a:xfrm>
            <a:off x="-1871177" y="-2049517"/>
            <a:ext cx="8917229" cy="10769768"/>
            <a:chOff x="11114088" y="2241550"/>
            <a:chExt cx="1905000" cy="2354263"/>
          </a:xfrm>
        </p:grpSpPr>
        <p:sp>
          <p:nvSpPr>
            <p:cNvPr id="100" name="Google Shape;100;p20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9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 с изображением">
  <p:cSld name="Заголовок раздела с изображением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831850" y="182563"/>
            <a:ext cx="10515600" cy="940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b="1"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2139388" y="1154832"/>
            <a:ext cx="7900525" cy="764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638" y="6260507"/>
            <a:ext cx="1075427" cy="4149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rgbClr val="2C567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9" name="Google Shape;109;p21"/>
          <p:cNvSpPr/>
          <p:nvPr>
            <p:ph idx="2" type="pic"/>
          </p:nvPr>
        </p:nvSpPr>
        <p:spPr>
          <a:xfrm>
            <a:off x="2993041" y="2270376"/>
            <a:ext cx="6206400" cy="45876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группы">
  <p:cSld name="Слайд группы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2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12" name="Google Shape;112;p22"/>
            <p:cNvSpPr/>
            <p:nvPr/>
          </p:nvSpPr>
          <p:spPr>
            <a:xfrm>
              <a:off x="11114088" y="2241550"/>
              <a:ext cx="1905000" cy="2354263"/>
            </a:xfrm>
            <a:custGeom>
              <a:rect b="b" l="l" r="r" t="t"/>
              <a:pathLst>
                <a:path extrusionOk="0" h="553" w="447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11412538" y="2590800"/>
              <a:ext cx="835025" cy="1673225"/>
            </a:xfrm>
            <a:custGeom>
              <a:rect b="b" l="l" r="r" t="t"/>
              <a:pathLst>
                <a:path extrusionOk="0" h="393" w="196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11728451" y="3071813"/>
              <a:ext cx="306388" cy="719138"/>
            </a:xfrm>
            <a:custGeom>
              <a:rect b="b" l="l" r="r" t="t"/>
              <a:pathLst>
                <a:path extrusionOk="0" h="169" w="72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chemeClr val="lt2">
                <a:alpha val="5294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22"/>
          <p:cNvSpPr/>
          <p:nvPr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2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4011967" y="1778212"/>
            <a:ext cx="1320476" cy="362088"/>
          </a:xfrm>
          <a:custGeom>
            <a:rect b="b" l="l" r="r" t="t"/>
            <a:pathLst>
              <a:path extrusionOk="0" h="362088" w="1320476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6850703" y="1778212"/>
            <a:ext cx="1320476" cy="362088"/>
          </a:xfrm>
          <a:custGeom>
            <a:rect b="b" l="l" r="r" t="t"/>
            <a:pathLst>
              <a:path extrusionOk="0" h="362088" w="1320476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9703086" y="1778212"/>
            <a:ext cx="1320476" cy="362088"/>
          </a:xfrm>
          <a:custGeom>
            <a:rect b="b" l="l" r="r" t="t"/>
            <a:pathLst>
              <a:path extrusionOk="0" h="362088" w="1320476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1158568" y="1778212"/>
            <a:ext cx="1320476" cy="362088"/>
          </a:xfrm>
          <a:custGeom>
            <a:rect b="b" l="l" r="r" t="t"/>
            <a:pathLst>
              <a:path extrusionOk="0" h="362088" w="1320476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1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046" y="6261436"/>
            <a:ext cx="1073019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9" name="Google Shape;129;p22"/>
          <p:cNvSpPr/>
          <p:nvPr>
            <p:ph idx="3" type="pic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0" name="Google Shape;130;p22"/>
          <p:cNvSpPr/>
          <p:nvPr>
            <p:ph idx="4" type="pic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1" name="Google Shape;131;p22"/>
          <p:cNvSpPr/>
          <p:nvPr>
            <p:ph idx="5" type="pic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524454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6" type="body"/>
          </p:nvPr>
        </p:nvSpPr>
        <p:spPr>
          <a:xfrm>
            <a:off x="5244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b="1" sz="1600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7" type="body"/>
          </p:nvPr>
        </p:nvSpPr>
        <p:spPr>
          <a:xfrm>
            <a:off x="3377853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8" type="body"/>
          </p:nvPr>
        </p:nvSpPr>
        <p:spPr>
          <a:xfrm>
            <a:off x="337785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b="1" sz="1600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9" type="body"/>
          </p:nvPr>
        </p:nvSpPr>
        <p:spPr>
          <a:xfrm>
            <a:off x="6216589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3" type="body"/>
          </p:nvPr>
        </p:nvSpPr>
        <p:spPr>
          <a:xfrm>
            <a:off x="6216589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b="1" sz="1600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4" type="body"/>
          </p:nvPr>
        </p:nvSpPr>
        <p:spPr>
          <a:xfrm>
            <a:off x="9068972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5" type="body"/>
          </p:nvPr>
        </p:nvSpPr>
        <p:spPr>
          <a:xfrm>
            <a:off x="9068972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b="1" sz="1600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/>
          <p:nvPr>
            <p:ph type="ctrTitle"/>
          </p:nvPr>
        </p:nvSpPr>
        <p:spPr>
          <a:xfrm>
            <a:off x="6343650" y="1515291"/>
            <a:ext cx="5143500" cy="27488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</a:pPr>
            <a:r>
              <a:rPr lang="ru-RU" sz="3200"/>
              <a:t>ТЕМА 8. МЕТОДИ ОРГАНІЗАЦІЇ РУХУ Й РОБОТИ ЕКІПАЖІВ </a:t>
            </a:r>
            <a:br>
              <a:rPr lang="ru-RU" sz="3200"/>
            </a:br>
            <a:r>
              <a:rPr lang="ru-RU" sz="3200"/>
              <a:t>ТРАНСПОРТНИХ ЗАСОБІВ ПРИ ВАНТАЖНИХ ПЕРЕВЕЗЕННЯХ </a:t>
            </a:r>
            <a:endParaRPr/>
          </a:p>
        </p:txBody>
      </p:sp>
      <p:sp>
        <p:nvSpPr>
          <p:cNvPr id="250" name="Google Shape;250;p1"/>
          <p:cNvSpPr txBox="1"/>
          <p:nvPr>
            <p:ph idx="1" type="subTitle"/>
          </p:nvPr>
        </p:nvSpPr>
        <p:spPr>
          <a:xfrm>
            <a:off x="6357097" y="4293418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/>
              <a:t>8.1 МАРШРУТИ РУХУ ТРАНСПОРТНИХ ЗАСОБІВ </a:t>
            </a:r>
            <a:endParaRPr/>
          </a:p>
        </p:txBody>
      </p:sp>
      <p:pic>
        <p:nvPicPr>
          <p:cNvPr id="251" name="Google Shape;251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232" r="51" t="0"/>
          <a:stretch/>
        </p:blipFill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"/>
          <p:cNvSpPr txBox="1"/>
          <p:nvPr>
            <p:ph idx="1" type="body"/>
          </p:nvPr>
        </p:nvSpPr>
        <p:spPr>
          <a:xfrm>
            <a:off x="219126" y="2714172"/>
            <a:ext cx="3445566" cy="29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i="1" lang="ru-RU" sz="2200"/>
              <a:t>Розвізні,  збірні й збірно-розвізні маршрути </a:t>
            </a:r>
            <a:r>
              <a:rPr lang="ru-RU" sz="2200"/>
              <a:t>- це різновид маршрутів, на яких  транспортні  засоби  послідовно  проходячи  навантажувальнорозвантажувальні пункти, поступово завантажуються або розвантажуються або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sz="2200"/>
              <a:t>одночасно завантажуються і розвантажуються (рис. 8.3).</a:t>
            </a:r>
            <a:endParaRPr/>
          </a:p>
        </p:txBody>
      </p:sp>
      <p:sp>
        <p:nvSpPr>
          <p:cNvPr id="337" name="Google Shape;337;p10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8" name="Google Shape;338;p10"/>
          <p:cNvSpPr txBox="1"/>
          <p:nvPr>
            <p:ph idx="4" type="body"/>
          </p:nvPr>
        </p:nvSpPr>
        <p:spPr>
          <a:xfrm>
            <a:off x="8527308" y="2710580"/>
            <a:ext cx="3555834" cy="3289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i="1" lang="ru-RU" sz="2600"/>
              <a:t>Комбіновані  маршрути  </a:t>
            </a:r>
            <a:r>
              <a:rPr lang="ru-RU" sz="2600"/>
              <a:t>-  це  об’єднання  декількох  маршрутів,  коли  за один  оборот  може  бути  здійснено  декілька  їздок  по  окремих  маршрутах  (рис. 8.4).</a:t>
            </a:r>
            <a:endParaRPr/>
          </a:p>
        </p:txBody>
      </p:sp>
      <p:pic>
        <p:nvPicPr>
          <p:cNvPr id="339" name="Google Shape;339;p10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-444" l="967" r="685" t="3"/>
          <a:stretch/>
        </p:blipFill>
        <p:spPr>
          <a:xfrm>
            <a:off x="1659964" y="1988373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340" name="Google Shape;340;p10"/>
          <p:cNvSpPr/>
          <p:nvPr>
            <p:ph idx="2" type="pic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pic>
        <p:nvPicPr>
          <p:cNvPr id="341" name="Google Shape;341;p10"/>
          <p:cNvPicPr preferRelativeResize="0"/>
          <p:nvPr/>
        </p:nvPicPr>
        <p:blipFill rotWithShape="1">
          <a:blip r:embed="rId3">
            <a:alphaModFix/>
          </a:blip>
          <a:srcRect b="-444" l="967" r="685" t="3"/>
          <a:stretch/>
        </p:blipFill>
        <p:spPr>
          <a:xfrm>
            <a:off x="10002384" y="1988373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342" name="Google Shape;342;p10"/>
          <p:cNvSpPr/>
          <p:nvPr/>
        </p:nvSpPr>
        <p:spPr>
          <a:xfrm>
            <a:off x="219126" y="225363"/>
            <a:ext cx="92340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8.1 Маршрути руху транспортних засобів </a:t>
            </a:r>
            <a:endParaRPr/>
          </a:p>
        </p:txBody>
      </p:sp>
      <p:pic>
        <p:nvPicPr>
          <p:cNvPr id="343" name="Google Shape;343;p1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299" l="12187" r="30981" t="-299"/>
          <a:stretch/>
        </p:blipFill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D0CECE"/>
          </a:solidFill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49" name="Google Shape;349;p11"/>
          <p:cNvPicPr preferRelativeResize="0"/>
          <p:nvPr/>
        </p:nvPicPr>
        <p:blipFill rotWithShape="1">
          <a:blip r:embed="rId3">
            <a:alphaModFix/>
          </a:blip>
          <a:srcRect b="5714" l="11999" r="12035" t="1142"/>
          <a:stretch/>
        </p:blipFill>
        <p:spPr>
          <a:xfrm>
            <a:off x="1631867" y="161685"/>
            <a:ext cx="9731829" cy="648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"/>
          <p:cNvSpPr txBox="1"/>
          <p:nvPr>
            <p:ph idx="1" type="body"/>
          </p:nvPr>
        </p:nvSpPr>
        <p:spPr>
          <a:xfrm>
            <a:off x="515994" y="2745592"/>
            <a:ext cx="4585119" cy="284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Якщо навантаження і розвантаження вантажів вимагають значних витрат часу,  доцільно  організувати перевезення зі змінними напівпричепами (причепами).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Цей метод організації руху називають </a:t>
            </a:r>
            <a:r>
              <a:rPr b="1" i="1" lang="ru-RU" sz="2000"/>
              <a:t>човниковим, </a:t>
            </a:r>
            <a:r>
              <a:rPr lang="ru-RU" sz="2000"/>
              <a:t>а якщо причепи міняються тільки в одному пункті — </a:t>
            </a:r>
            <a:r>
              <a:rPr b="1" i="1" lang="ru-RU" sz="2000"/>
              <a:t>напівчовниковим</a:t>
            </a:r>
            <a:r>
              <a:rPr lang="ru-RU" sz="2000"/>
              <a:t>.  </a:t>
            </a:r>
            <a:endParaRPr/>
          </a:p>
        </p:txBody>
      </p:sp>
      <p:sp>
        <p:nvSpPr>
          <p:cNvPr id="356" name="Google Shape;356;p12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7" name="Google Shape;357;p12"/>
          <p:cNvSpPr txBox="1"/>
          <p:nvPr>
            <p:ph idx="3" type="body"/>
          </p:nvPr>
        </p:nvSpPr>
        <p:spPr>
          <a:xfrm>
            <a:off x="7327917" y="1648186"/>
            <a:ext cx="4689911" cy="28345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На маятникових маршрутах найбільш ефективне перевезення з використанням попередньо завантажених причепів (у прямому й зворотному напрямках).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Аналогічно  здійснюють  перевезення  вантажів  у  великовантажних  контейнерах, а також при використанні автомобілів зі змінними кузовами.</a:t>
            </a:r>
            <a:endParaRPr/>
          </a:p>
        </p:txBody>
      </p:sp>
      <p:pic>
        <p:nvPicPr>
          <p:cNvPr id="358" name="Google Shape;358;p12"/>
          <p:cNvPicPr preferRelativeResize="0"/>
          <p:nvPr/>
        </p:nvPicPr>
        <p:blipFill rotWithShape="1">
          <a:blip r:embed="rId3">
            <a:alphaModFix/>
          </a:blip>
          <a:srcRect b="-444" l="967" r="685" t="3"/>
          <a:stretch/>
        </p:blipFill>
        <p:spPr>
          <a:xfrm>
            <a:off x="5291438" y="1903728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359" name="Google Shape;359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44" l="967" r="685" t="3"/>
          <a:stretch/>
        </p:blipFill>
        <p:spPr>
          <a:xfrm>
            <a:off x="6323404" y="4955966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360" name="Google Shape;360;p12"/>
          <p:cNvSpPr/>
          <p:nvPr/>
        </p:nvSpPr>
        <p:spPr>
          <a:xfrm>
            <a:off x="332865" y="413120"/>
            <a:ext cx="92340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8.1 Маршрути руху транспортних засобів </a:t>
            </a:r>
            <a:endParaRPr/>
          </a:p>
        </p:txBody>
      </p:sp>
      <p:sp>
        <p:nvSpPr>
          <p:cNvPr id="361" name="Google Shape;361;p12"/>
          <p:cNvSpPr/>
          <p:nvPr/>
        </p:nvSpPr>
        <p:spPr>
          <a:xfrm>
            <a:off x="1984853" y="1846461"/>
            <a:ext cx="378823" cy="6174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03E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860835" y="1846914"/>
            <a:ext cx="378823" cy="6174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03E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3736817" y="1846462"/>
            <a:ext cx="378823" cy="6174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03E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 rot="10800000">
            <a:off x="8501537" y="4851133"/>
            <a:ext cx="378823" cy="6174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03E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 rot="10800000">
            <a:off x="9377519" y="4851586"/>
            <a:ext cx="378823" cy="6174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03E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 rot="10800000">
            <a:off x="10253501" y="4851134"/>
            <a:ext cx="378823" cy="6174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203E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/>
          <p:nvPr>
            <p:ph idx="1" type="body"/>
          </p:nvPr>
        </p:nvSpPr>
        <p:spPr>
          <a:xfrm>
            <a:off x="219126" y="2714172"/>
            <a:ext cx="3445566" cy="29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 sz="2800"/>
              <a:t>Членом екіпажу </a:t>
            </a:r>
            <a:r>
              <a:rPr lang="ru-RU" sz="2800"/>
              <a:t>транспортного засобу є водій або будь-яка інша особа, що супроводжує водія незалежно від того чи працюють вони за наймом, чи ні. </a:t>
            </a:r>
            <a:endParaRPr/>
          </a:p>
        </p:txBody>
      </p:sp>
      <p:sp>
        <p:nvSpPr>
          <p:cNvPr id="258" name="Google Shape;258;p2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9" name="Google Shape;259;p2"/>
          <p:cNvSpPr txBox="1"/>
          <p:nvPr>
            <p:ph idx="4" type="body"/>
          </p:nvPr>
        </p:nvSpPr>
        <p:spPr>
          <a:xfrm>
            <a:off x="8527490" y="2714172"/>
            <a:ext cx="3445200" cy="3289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Організація руху й роботи екіпажів транспортних засобів при вантажних перевезеннях здійснюється на підставі вирішення наступних основних завдань: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1) маршрутизація перевезень,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2) нормування праці,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3) режими роботи водіїв. </a:t>
            </a:r>
            <a:endParaRPr/>
          </a:p>
        </p:txBody>
      </p:sp>
      <p:pic>
        <p:nvPicPr>
          <p:cNvPr id="260" name="Google Shape;260;p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9111" r="7349" t="0"/>
          <a:stretch/>
        </p:blipFill>
        <p:spPr>
          <a:xfrm>
            <a:off x="3870325" y="1630363"/>
            <a:ext cx="4424363" cy="4373562"/>
          </a:xfrm>
          <a:prstGeom prst="rect">
            <a:avLst/>
          </a:prstGeom>
          <a:solidFill>
            <a:srgbClr val="D0CECE"/>
          </a:solidFill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261" name="Google Shape;261;p2"/>
          <p:cNvPicPr preferRelativeResize="0"/>
          <p:nvPr>
            <p:ph idx="7" type="pic"/>
          </p:nvPr>
        </p:nvPicPr>
        <p:blipFill rotWithShape="1">
          <a:blip r:embed="rId4">
            <a:alphaModFix/>
          </a:blip>
          <a:srcRect b="-444" l="967" r="685" t="3"/>
          <a:stretch/>
        </p:blipFill>
        <p:spPr>
          <a:xfrm>
            <a:off x="1659964" y="1988373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62" name="Google Shape;262;p2"/>
          <p:cNvSpPr/>
          <p:nvPr>
            <p:ph idx="2" type="pic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pic>
        <p:nvPicPr>
          <p:cNvPr id="263" name="Google Shape;263;p2"/>
          <p:cNvPicPr preferRelativeResize="0"/>
          <p:nvPr/>
        </p:nvPicPr>
        <p:blipFill rotWithShape="1">
          <a:blip r:embed="rId5">
            <a:alphaModFix/>
          </a:blip>
          <a:srcRect b="-444" l="967" r="685" t="3"/>
          <a:stretch/>
        </p:blipFill>
        <p:spPr>
          <a:xfrm>
            <a:off x="10002384" y="1988373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64" name="Google Shape;264;p2"/>
          <p:cNvSpPr/>
          <p:nvPr/>
        </p:nvSpPr>
        <p:spPr>
          <a:xfrm>
            <a:off x="219126" y="225363"/>
            <a:ext cx="92340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8.1 Маршрути руху транспортних засобів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/>
          <p:nvPr>
            <p:ph idx="1" type="body"/>
          </p:nvPr>
        </p:nvSpPr>
        <p:spPr>
          <a:xfrm>
            <a:off x="538960" y="1825625"/>
            <a:ext cx="615742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/>
              <a:t>– це розробка порядку проходження транспортних засобів між кореспондуючими пунктами. Маршрутизацію перевезень виконують для однорідних вантажів, що вимагають для перевезення однотипних транспортних засобів.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71" name="Google Shape;271;p3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2" name="Google Shape;272;p3"/>
          <p:cNvSpPr txBox="1"/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ru-RU" sz="4000"/>
              <a:t>МАРШРУТИЗАЦІЯ ПЕРЕВЕЗЕНЬ</a:t>
            </a:r>
            <a:endParaRPr/>
          </a:p>
        </p:txBody>
      </p:sp>
      <p:pic>
        <p:nvPicPr>
          <p:cNvPr id="273" name="Google Shape;273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445" r="10444" t="0"/>
          <a:stretch/>
        </p:blipFill>
        <p:spPr>
          <a:xfrm>
            <a:off x="6696383" y="0"/>
            <a:ext cx="5495617" cy="503645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"/>
          <p:cNvSpPr txBox="1"/>
          <p:nvPr>
            <p:ph idx="1" type="body"/>
          </p:nvPr>
        </p:nvSpPr>
        <p:spPr>
          <a:xfrm>
            <a:off x="515994" y="2745592"/>
            <a:ext cx="4585119" cy="284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дозволяє оптимізувати вантажопотоки з урахуванням наступних факторів: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1) обсягу перевезень,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2) напрямку,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3) дальності,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4) довжини в часі,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5) завантаженості доріг різних категорій,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6) послідовності руху,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7) ефективності доставки</a:t>
            </a:r>
            <a:r>
              <a:rPr lang="ru-RU"/>
              <a:t>. </a:t>
            </a:r>
            <a:endParaRPr/>
          </a:p>
        </p:txBody>
      </p:sp>
      <p:sp>
        <p:nvSpPr>
          <p:cNvPr id="280" name="Google Shape;280;p4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1" name="Google Shape;281;p4"/>
          <p:cNvSpPr txBox="1"/>
          <p:nvPr>
            <p:ph idx="2" type="body"/>
          </p:nvPr>
        </p:nvSpPr>
        <p:spPr>
          <a:xfrm>
            <a:off x="1309370" y="1903728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ru-RU" sz="3200"/>
              <a:t>МАРШРУТИЗАЦІЯ</a:t>
            </a:r>
            <a:endParaRPr sz="3200"/>
          </a:p>
        </p:txBody>
      </p:sp>
      <p:sp>
        <p:nvSpPr>
          <p:cNvPr id="282" name="Google Shape;282;p4"/>
          <p:cNvSpPr txBox="1"/>
          <p:nvPr>
            <p:ph idx="3" type="body"/>
          </p:nvPr>
        </p:nvSpPr>
        <p:spPr>
          <a:xfrm>
            <a:off x="7327917" y="1648186"/>
            <a:ext cx="4689911" cy="28345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1) організація руху,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2) мінімізація строків доставки вантажів,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3) безпека руху,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4) ефективне використання транспортних засобів,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5) виконання планів і графіків перевезень,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6) оперативність у реагуванні на зміну дорожніх умов. </a:t>
            </a:r>
            <a:endParaRPr/>
          </a:p>
        </p:txBody>
      </p:sp>
      <p:sp>
        <p:nvSpPr>
          <p:cNvPr id="283" name="Google Shape;283;p4"/>
          <p:cNvSpPr txBox="1"/>
          <p:nvPr>
            <p:ph idx="4" type="body"/>
          </p:nvPr>
        </p:nvSpPr>
        <p:spPr>
          <a:xfrm>
            <a:off x="7475708" y="4963450"/>
            <a:ext cx="4182447" cy="495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</a:pPr>
            <a:r>
              <a:rPr lang="ru-RU" sz="2400"/>
              <a:t>ОСНОВНИМИ ЗАВДАННЯМИ МАРШРУТИЗАЦІЇ Є: </a:t>
            </a:r>
            <a:endParaRPr/>
          </a:p>
        </p:txBody>
      </p:sp>
      <p:pic>
        <p:nvPicPr>
          <p:cNvPr id="284" name="Google Shape;284;p4"/>
          <p:cNvPicPr preferRelativeResize="0"/>
          <p:nvPr/>
        </p:nvPicPr>
        <p:blipFill rotWithShape="1">
          <a:blip r:embed="rId3">
            <a:alphaModFix/>
          </a:blip>
          <a:srcRect b="-444" l="967" r="685" t="3"/>
          <a:stretch/>
        </p:blipFill>
        <p:spPr>
          <a:xfrm>
            <a:off x="5291438" y="1903728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85" name="Google Shape;285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44" l="967" r="685" t="3"/>
          <a:stretch/>
        </p:blipFill>
        <p:spPr>
          <a:xfrm>
            <a:off x="6323404" y="4955966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86" name="Google Shape;286;p4"/>
          <p:cNvSpPr/>
          <p:nvPr/>
        </p:nvSpPr>
        <p:spPr>
          <a:xfrm>
            <a:off x="332865" y="413120"/>
            <a:ext cx="92340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8.1 Маршрути руху транспортних засобів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2" name="Google Shape;292;p5"/>
          <p:cNvSpPr/>
          <p:nvPr/>
        </p:nvSpPr>
        <p:spPr>
          <a:xfrm>
            <a:off x="116115" y="295479"/>
            <a:ext cx="1195977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Маршрут руху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це шлях проходження транспортних засобів при виконанні перевезень. Залежно від основи класифікації, маршрути підрозділяють на такі види - рис. 8.1</a:t>
            </a:r>
            <a:endParaRPr/>
          </a:p>
        </p:txBody>
      </p:sp>
      <p:pic>
        <p:nvPicPr>
          <p:cNvPr id="293" name="Google Shape;293;p5"/>
          <p:cNvPicPr preferRelativeResize="0"/>
          <p:nvPr/>
        </p:nvPicPr>
        <p:blipFill rotWithShape="1">
          <a:blip r:embed="rId3">
            <a:alphaModFix/>
          </a:blip>
          <a:srcRect b="5724" l="5283" r="6605" t="13441"/>
          <a:stretch/>
        </p:blipFill>
        <p:spPr>
          <a:xfrm>
            <a:off x="1060191" y="1294650"/>
            <a:ext cx="10071618" cy="499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0" name="Google Shape;300;p6"/>
          <p:cNvSpPr/>
          <p:nvPr/>
        </p:nvSpPr>
        <p:spPr>
          <a:xfrm>
            <a:off x="394659" y="1162376"/>
            <a:ext cx="874816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 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маршрутизації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перевезень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необхідно  враховувати  обмеження,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викликувані конкретними умовами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роботи транспорту: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обсяги перевезень постачальників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 споживачів,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характер вантажів,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час їхньої доставки,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структуру парку транспортних засобів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 його призначення,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 режим  роботи  транспортних  підприємств  і  навантажувальнорозвантажувальних пунктів,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режим роботи водіїв,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7) пропускну можливість навантажувально-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розвантажувальних пунктів і дорожньої мережі,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8) значення цільової функції та ін. </a:t>
            </a:r>
            <a:endParaRPr/>
          </a:p>
        </p:txBody>
      </p:sp>
      <p:sp>
        <p:nvSpPr>
          <p:cNvPr id="301" name="Google Shape;301;p6"/>
          <p:cNvSpPr txBox="1"/>
          <p:nvPr/>
        </p:nvSpPr>
        <p:spPr>
          <a:xfrm>
            <a:off x="394659" y="344813"/>
            <a:ext cx="4937211" cy="817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orbel"/>
              <a:buNone/>
            </a:pPr>
            <a:r>
              <a:rPr b="1" i="1" lang="ru-RU" sz="4000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МАРШРУТИЗАЦІЯ</a:t>
            </a:r>
            <a:endParaRPr b="1" sz="4000" cap="none">
              <a:solidFill>
                <a:srgbClr val="A5A5A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2" name="Google Shape;302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081" r="9080" t="0"/>
          <a:stretch/>
        </p:blipFill>
        <p:spPr>
          <a:xfrm>
            <a:off x="5884648" y="0"/>
            <a:ext cx="6307353" cy="578037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/>
          <p:nvPr>
            <p:ph idx="1" type="body"/>
          </p:nvPr>
        </p:nvSpPr>
        <p:spPr>
          <a:xfrm>
            <a:off x="219126" y="2714172"/>
            <a:ext cx="3445566" cy="2997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ru-RU" sz="2600"/>
              <a:t>Методи маршрутизації перевезень</a:t>
            </a:r>
            <a:r>
              <a:rPr lang="ru-RU" sz="2600"/>
              <a:t> діляться на: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/>
              <a:t>1) маршрутизацію помашинних відправлень;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/>
              <a:t>2) маршрутизацію перевезень дрібних партій вантажів. </a:t>
            </a:r>
            <a:endParaRPr/>
          </a:p>
        </p:txBody>
      </p:sp>
      <p:sp>
        <p:nvSpPr>
          <p:cNvPr id="309" name="Google Shape;309;p7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0" name="Google Shape;310;p7"/>
          <p:cNvSpPr txBox="1"/>
          <p:nvPr>
            <p:ph idx="4" type="body"/>
          </p:nvPr>
        </p:nvSpPr>
        <p:spPr>
          <a:xfrm>
            <a:off x="8527490" y="2714172"/>
            <a:ext cx="3445200" cy="3289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/>
              <a:t>Для вирішення завдань маршрутизації використовують різний математичний апарат (зокрема, моделі математичного програмування, алгоритми задач теорії розкладів та ін.).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/>
              <a:t>Використання інформаційних технологій дозволяє здійснювати розрахунки із складання оптимальних планів, вибираючи найкращий варіант з великого числа можливих. </a:t>
            </a:r>
            <a:endParaRPr/>
          </a:p>
        </p:txBody>
      </p:sp>
      <p:pic>
        <p:nvPicPr>
          <p:cNvPr id="311" name="Google Shape;311;p7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-444" l="967" r="685" t="3"/>
          <a:stretch/>
        </p:blipFill>
        <p:spPr>
          <a:xfrm>
            <a:off x="1659964" y="1988373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312" name="Google Shape;312;p7"/>
          <p:cNvSpPr/>
          <p:nvPr>
            <p:ph idx="2" type="pic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pic>
        <p:nvPicPr>
          <p:cNvPr id="313" name="Google Shape;313;p7"/>
          <p:cNvPicPr preferRelativeResize="0"/>
          <p:nvPr/>
        </p:nvPicPr>
        <p:blipFill rotWithShape="1">
          <a:blip r:embed="rId3">
            <a:alphaModFix/>
          </a:blip>
          <a:srcRect b="-444" l="967" r="685" t="3"/>
          <a:stretch/>
        </p:blipFill>
        <p:spPr>
          <a:xfrm>
            <a:off x="10002384" y="1988373"/>
            <a:ext cx="563890" cy="5028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314" name="Google Shape;314;p7"/>
          <p:cNvSpPr/>
          <p:nvPr/>
        </p:nvSpPr>
        <p:spPr>
          <a:xfrm>
            <a:off x="219126" y="225363"/>
            <a:ext cx="92340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8.1 Маршрути руху транспортних засобів </a:t>
            </a:r>
            <a:endParaRPr/>
          </a:p>
        </p:txBody>
      </p:sp>
      <p:pic>
        <p:nvPicPr>
          <p:cNvPr id="315" name="Google Shape;315;p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5441" r="25441" t="0"/>
          <a:stretch/>
        </p:blipFill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D0CECE"/>
          </a:solidFill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"/>
          <p:cNvSpPr txBox="1"/>
          <p:nvPr>
            <p:ph idx="1" type="body"/>
          </p:nvPr>
        </p:nvSpPr>
        <p:spPr>
          <a:xfrm>
            <a:off x="261257" y="836980"/>
            <a:ext cx="5007427" cy="5036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Якщо необхідно прийняти рішення щодо питання про доцільність відкриття маршруту, то попередньо треба визначити наступне: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1) визначити потребу в перевезеннях вантажів за цим маршрутом (передбачуваний стійкий вантажопотік);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2) вибрати трасу руху й обстежити дорожні умови;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3)  скласти  техніко-економічне  обґрунтування  доцільності  відкриття  маршруту.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22" name="Google Shape;322;p8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23" name="Google Shape;323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212" y="988536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324" name="Google Shape;324;p8"/>
          <p:cNvSpPr/>
          <p:nvPr/>
        </p:nvSpPr>
        <p:spPr>
          <a:xfrm>
            <a:off x="261257" y="137916"/>
            <a:ext cx="92340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8.1 Маршрути руху транспортних засобів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"/>
          <p:cNvSpPr txBox="1"/>
          <p:nvPr>
            <p:ph idx="12" type="sldNum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30" name="Google Shape;330;p9"/>
          <p:cNvPicPr preferRelativeResize="0"/>
          <p:nvPr/>
        </p:nvPicPr>
        <p:blipFill rotWithShape="1">
          <a:blip r:embed="rId3">
            <a:alphaModFix/>
          </a:blip>
          <a:srcRect b="4055" l="1500" r="3699" t="1905"/>
          <a:stretch/>
        </p:blipFill>
        <p:spPr>
          <a:xfrm>
            <a:off x="901336" y="352696"/>
            <a:ext cx="10329346" cy="599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Contoso v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2019-06-16T14:35:56Z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