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2" r:id="rId3"/>
    <p:sldId id="277" r:id="rId4"/>
    <p:sldId id="263" r:id="rId5"/>
    <p:sldId id="276" r:id="rId6"/>
    <p:sldId id="258" r:id="rId7"/>
    <p:sldId id="275" r:id="rId8"/>
    <p:sldId id="267" r:id="rId9"/>
    <p:sldId id="280" r:id="rId10"/>
    <p:sldId id="259" r:id="rId11"/>
    <p:sldId id="257" r:id="rId12"/>
    <p:sldId id="260" r:id="rId13"/>
    <p:sldId id="279" r:id="rId14"/>
    <p:sldId id="266" r:id="rId15"/>
    <p:sldId id="261" r:id="rId16"/>
    <p:sldId id="278" r:id="rId17"/>
    <p:sldId id="281" r:id="rId18"/>
    <p:sldId id="283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F8E2D-C009-4FA2-A486-7A0D52D7E3B9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EEEF3-1EB4-4FAC-9D32-1F7895E19C76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sz="1200" noProof="0" dirty="0">
              <a:latin typeface="Arial Black" pitchFamily="34" charset="0"/>
            </a:rPr>
            <a:t>Ненадання без поважних причин на місці події домедичної допомоги або необґрунтована відмова в її наданні</a:t>
          </a:r>
          <a:endParaRPr lang="ru-RU" sz="1200" dirty="0">
            <a:latin typeface="Arial Black" pitchFamily="34" charset="0"/>
          </a:endParaRPr>
        </a:p>
      </dgm:t>
    </dgm:pt>
    <dgm:pt modelId="{8B970171-5AA8-49E9-92F3-51B19C248D0F}" type="parTrans" cxnId="{9221CDD7-7EFB-41BF-9BD6-E617F916DA52}">
      <dgm:prSet/>
      <dgm:spPr/>
      <dgm:t>
        <a:bodyPr/>
        <a:lstStyle/>
        <a:p>
          <a:endParaRPr lang="ru-RU"/>
        </a:p>
      </dgm:t>
    </dgm:pt>
    <dgm:pt modelId="{338E9F9E-99D9-432E-B860-DD317E2EFBE2}" type="sibTrans" cxnId="{9221CDD7-7EFB-41BF-9BD6-E617F916DA52}">
      <dgm:prSet/>
      <dgm:spPr/>
      <dgm:t>
        <a:bodyPr/>
        <a:lstStyle/>
        <a:p>
          <a:endParaRPr lang="ru-RU" dirty="0"/>
        </a:p>
      </dgm:t>
    </dgm:pt>
    <dgm:pt modelId="{85283BA4-ADFE-45EA-BC23-9BFAAF44C816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200" noProof="0">
              <a:latin typeface="Arial Black" pitchFamily="34" charset="0"/>
            </a:rPr>
            <a:t>Несвоєчасне надання екстреної медичної допомоги або створення перешкод у її наданні</a:t>
          </a:r>
          <a:endParaRPr lang="ru-RU" sz="1200">
            <a:latin typeface="Arial Black" pitchFamily="34" charset="0"/>
            <a:cs typeface="Times New Roman" panose="02020603050405020304" pitchFamily="18" charset="0"/>
          </a:endParaRPr>
        </a:p>
        <a:p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3C29FF6B-B101-4C27-8845-90898A0840E8}" type="parTrans" cxnId="{7C3D6075-6A28-4217-9C4D-ED2F1D3F6220}">
      <dgm:prSet/>
      <dgm:spPr/>
      <dgm:t>
        <a:bodyPr/>
        <a:lstStyle/>
        <a:p>
          <a:endParaRPr lang="ru-RU"/>
        </a:p>
      </dgm:t>
    </dgm:pt>
    <dgm:pt modelId="{3B3BE95F-4E32-45BB-BF47-A1BDFC6E6ECF}" type="sibTrans" cxnId="{7C3D6075-6A28-4217-9C4D-ED2F1D3F6220}">
      <dgm:prSet/>
      <dgm:spPr/>
      <dgm:t>
        <a:bodyPr/>
        <a:lstStyle/>
        <a:p>
          <a:endParaRPr lang="ru-RU"/>
        </a:p>
      </dgm:t>
    </dgm:pt>
    <dgm:pt modelId="{F5EF68B1-B78B-4F8D-87A9-4236ED930B8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sz="1200" noProof="0">
              <a:latin typeface="Arial Black" pitchFamily="34" charset="0"/>
            </a:rPr>
            <a:t>Ненадання без поважних причин наявного транспортного засобу для безоплатного перевезення людини, яка перебуває в невідкладному стані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A409292A-E83F-469E-BE65-7DED8DDAFDE0}" type="parTrans" cxnId="{7E514815-2C4E-4DC2-966D-DFF249CF0BB0}">
      <dgm:prSet/>
      <dgm:spPr/>
      <dgm:t>
        <a:bodyPr/>
        <a:lstStyle/>
        <a:p>
          <a:endParaRPr lang="ru-RU"/>
        </a:p>
      </dgm:t>
    </dgm:pt>
    <dgm:pt modelId="{582CF1C4-64FF-4386-9EC5-631D67D43776}" type="sibTrans" cxnId="{7E514815-2C4E-4DC2-966D-DFF249CF0BB0}">
      <dgm:prSet/>
      <dgm:spPr/>
      <dgm:t>
        <a:bodyPr/>
        <a:lstStyle/>
        <a:p>
          <a:endParaRPr lang="ru-RU"/>
        </a:p>
      </dgm:t>
    </dgm:pt>
    <dgm:pt modelId="{5A5A32EB-CE1B-4A85-BAFD-D6A916129A76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sz="1200" noProof="0">
              <a:latin typeface="Arial Black" pitchFamily="34" charset="0"/>
            </a:rPr>
            <a:t>Невиконання без поважних причин розпоряджень оперативно-диспетчерської служби центру екстреної медичної допомоги та медицини катастроф 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4CCE3DF3-8C1B-4769-A4EB-B87EBBB5271E}" type="parTrans" cxnId="{F6204C63-8AE6-45BA-A347-6197AABF96DE}">
      <dgm:prSet/>
      <dgm:spPr/>
      <dgm:t>
        <a:bodyPr/>
        <a:lstStyle/>
        <a:p>
          <a:endParaRPr lang="ru-RU"/>
        </a:p>
      </dgm:t>
    </dgm:pt>
    <dgm:pt modelId="{01468672-C245-4194-9E69-4F76549143C0}" type="sibTrans" cxnId="{F6204C63-8AE6-45BA-A347-6197AABF96DE}">
      <dgm:prSet/>
      <dgm:spPr/>
      <dgm:t>
        <a:bodyPr/>
        <a:lstStyle/>
        <a:p>
          <a:endParaRPr lang="ru-RU"/>
        </a:p>
      </dgm:t>
    </dgm:pt>
    <dgm:pt modelId="{D3184902-4A67-4280-8CFF-A6327B6D6800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sz="1200" noProof="0">
              <a:latin typeface="Arial Black" pitchFamily="34" charset="0"/>
            </a:rPr>
            <a:t>Необґрунтована відмова в передачі та прийнятті викликів екстреної медичної допомоги</a:t>
          </a:r>
          <a:r>
            <a:rPr lang="uk-UA" sz="1200">
              <a:latin typeface="Arial Black" pitchFamily="34" charset="0"/>
              <a:cs typeface="Times New Roman" panose="02020603050405020304" pitchFamily="18" charset="0"/>
            </a:rPr>
            <a:t> 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389154F0-5139-4E3C-8CFB-B18F7A4CEFB0}" type="parTrans" cxnId="{7D676A2C-58FD-4EA8-AF0B-DE116B51E4C4}">
      <dgm:prSet/>
      <dgm:spPr/>
      <dgm:t>
        <a:bodyPr/>
        <a:lstStyle/>
        <a:p>
          <a:endParaRPr lang="ru-RU"/>
        </a:p>
      </dgm:t>
    </dgm:pt>
    <dgm:pt modelId="{7A2D838F-D17B-465E-93E1-B26F98D4D75D}" type="sibTrans" cxnId="{7D676A2C-58FD-4EA8-AF0B-DE116B51E4C4}">
      <dgm:prSet/>
      <dgm:spPr/>
      <dgm:t>
        <a:bodyPr/>
        <a:lstStyle/>
        <a:p>
          <a:endParaRPr lang="ru-RU"/>
        </a:p>
      </dgm:t>
    </dgm:pt>
    <dgm:pt modelId="{FDB2D0A2-65AE-4CBB-9119-F6472F655AC2}" type="pres">
      <dgm:prSet presAssocID="{23EF8E2D-C009-4FA2-A486-7A0D52D7E3B9}" presName="Name0" presStyleCnt="0">
        <dgm:presLayoutVars>
          <dgm:dir/>
          <dgm:resizeHandles val="exact"/>
        </dgm:presLayoutVars>
      </dgm:prSet>
      <dgm:spPr/>
    </dgm:pt>
    <dgm:pt modelId="{559C5204-390C-45CC-9681-536AC8F3131B}" type="pres">
      <dgm:prSet presAssocID="{23EF8E2D-C009-4FA2-A486-7A0D52D7E3B9}" presName="cycle" presStyleCnt="0"/>
      <dgm:spPr/>
    </dgm:pt>
    <dgm:pt modelId="{56525BE8-9DD4-45D3-80B0-0115698272DD}" type="pres">
      <dgm:prSet presAssocID="{D0EEEEF3-1EB4-4FAC-9D32-1F7895E19C76}" presName="nodeFirstNode" presStyleLbl="node1" presStyleIdx="0" presStyleCnt="5" custScaleX="127259" custScaleY="111579" custLinFactNeighborX="-722" custLinFactNeighborY="-2522" custRadScaleRad="91827" custRadScaleInc="11992">
        <dgm:presLayoutVars>
          <dgm:bulletEnabled val="1"/>
        </dgm:presLayoutVars>
      </dgm:prSet>
      <dgm:spPr/>
    </dgm:pt>
    <dgm:pt modelId="{8F73088D-08F4-4644-90F4-1FDE2B8FC779}" type="pres">
      <dgm:prSet presAssocID="{338E9F9E-99D9-432E-B860-DD317E2EFBE2}" presName="sibTransFirstNode" presStyleLbl="bgShp" presStyleIdx="0" presStyleCnt="1" custLinFactNeighborX="400" custLinFactNeighborY="-4280"/>
      <dgm:spPr/>
    </dgm:pt>
    <dgm:pt modelId="{7BAF77B1-A571-468C-9AC3-E7135D504B07}" type="pres">
      <dgm:prSet presAssocID="{85283BA4-ADFE-45EA-BC23-9BFAAF44C816}" presName="nodeFollowingNodes" presStyleLbl="node1" presStyleIdx="1" presStyleCnt="5" custScaleX="114485" custScaleY="121809" custRadScaleRad="146188" custRadScaleInc="7808">
        <dgm:presLayoutVars>
          <dgm:bulletEnabled val="1"/>
        </dgm:presLayoutVars>
      </dgm:prSet>
      <dgm:spPr/>
    </dgm:pt>
    <dgm:pt modelId="{E0932412-8C1F-4A7F-AFB3-DC046A10F84B}" type="pres">
      <dgm:prSet presAssocID="{F5EF68B1-B78B-4F8D-87A9-4236ED930B8A}" presName="nodeFollowingNodes" presStyleLbl="node1" presStyleIdx="2" presStyleCnt="5" custScaleX="122223" custScaleY="150791" custRadScaleRad="116472" custRadScaleInc="-33240">
        <dgm:presLayoutVars>
          <dgm:bulletEnabled val="1"/>
        </dgm:presLayoutVars>
      </dgm:prSet>
      <dgm:spPr/>
    </dgm:pt>
    <dgm:pt modelId="{0E497574-1F45-4336-82B4-CFAF4C6BA39F}" type="pres">
      <dgm:prSet presAssocID="{5A5A32EB-CE1B-4A85-BAFD-D6A916129A76}" presName="nodeFollowingNodes" presStyleLbl="node1" presStyleIdx="3" presStyleCnt="5" custScaleX="115486" custScaleY="152992" custRadScaleRad="89182" custRadScaleInc="9298">
        <dgm:presLayoutVars>
          <dgm:bulletEnabled val="1"/>
        </dgm:presLayoutVars>
      </dgm:prSet>
      <dgm:spPr/>
    </dgm:pt>
    <dgm:pt modelId="{31722F23-038B-4A97-B31B-D5DDA96F3815}" type="pres">
      <dgm:prSet presAssocID="{D3184902-4A67-4280-8CFF-A6327B6D6800}" presName="nodeFollowingNodes" presStyleLbl="node1" presStyleIdx="4" presStyleCnt="5" custScaleX="109307" custScaleY="127901" custRadScaleRad="129606" custRadScaleInc="-6193">
        <dgm:presLayoutVars>
          <dgm:bulletEnabled val="1"/>
        </dgm:presLayoutVars>
      </dgm:prSet>
      <dgm:spPr/>
    </dgm:pt>
  </dgm:ptLst>
  <dgm:cxnLst>
    <dgm:cxn modelId="{7E514815-2C4E-4DC2-966D-DFF249CF0BB0}" srcId="{23EF8E2D-C009-4FA2-A486-7A0D52D7E3B9}" destId="{F5EF68B1-B78B-4F8D-87A9-4236ED930B8A}" srcOrd="2" destOrd="0" parTransId="{A409292A-E83F-469E-BE65-7DED8DDAFDE0}" sibTransId="{582CF1C4-64FF-4386-9EC5-631D67D43776}"/>
    <dgm:cxn modelId="{8D4DE11E-3DD5-4F10-887D-CD43865B96BE}" type="presOf" srcId="{D3184902-4A67-4280-8CFF-A6327B6D6800}" destId="{31722F23-038B-4A97-B31B-D5DDA96F3815}" srcOrd="0" destOrd="0" presId="urn:microsoft.com/office/officeart/2005/8/layout/cycle3"/>
    <dgm:cxn modelId="{B43C8124-5594-468F-B0D8-B0080B838C8E}" type="presOf" srcId="{5A5A32EB-CE1B-4A85-BAFD-D6A916129A76}" destId="{0E497574-1F45-4336-82B4-CFAF4C6BA39F}" srcOrd="0" destOrd="0" presId="urn:microsoft.com/office/officeart/2005/8/layout/cycle3"/>
    <dgm:cxn modelId="{7D676A2C-58FD-4EA8-AF0B-DE116B51E4C4}" srcId="{23EF8E2D-C009-4FA2-A486-7A0D52D7E3B9}" destId="{D3184902-4A67-4280-8CFF-A6327B6D6800}" srcOrd="4" destOrd="0" parTransId="{389154F0-5139-4E3C-8CFB-B18F7A4CEFB0}" sibTransId="{7A2D838F-D17B-465E-93E1-B26F98D4D75D}"/>
    <dgm:cxn modelId="{F6204C63-8AE6-45BA-A347-6197AABF96DE}" srcId="{23EF8E2D-C009-4FA2-A486-7A0D52D7E3B9}" destId="{5A5A32EB-CE1B-4A85-BAFD-D6A916129A76}" srcOrd="3" destOrd="0" parTransId="{4CCE3DF3-8C1B-4769-A4EB-B87EBBB5271E}" sibTransId="{01468672-C245-4194-9E69-4F76549143C0}"/>
    <dgm:cxn modelId="{7C3D6075-6A28-4217-9C4D-ED2F1D3F6220}" srcId="{23EF8E2D-C009-4FA2-A486-7A0D52D7E3B9}" destId="{85283BA4-ADFE-45EA-BC23-9BFAAF44C816}" srcOrd="1" destOrd="0" parTransId="{3C29FF6B-B101-4C27-8845-90898A0840E8}" sibTransId="{3B3BE95F-4E32-45BB-BF47-A1BDFC6E6ECF}"/>
    <dgm:cxn modelId="{FC2AAF75-AEF4-4B47-BDD0-D247162EB74B}" type="presOf" srcId="{338E9F9E-99D9-432E-B860-DD317E2EFBE2}" destId="{8F73088D-08F4-4644-90F4-1FDE2B8FC779}" srcOrd="0" destOrd="0" presId="urn:microsoft.com/office/officeart/2005/8/layout/cycle3"/>
    <dgm:cxn modelId="{699A83B8-7FA3-4EAE-B78E-D2159D351607}" type="presOf" srcId="{F5EF68B1-B78B-4F8D-87A9-4236ED930B8A}" destId="{E0932412-8C1F-4A7F-AFB3-DC046A10F84B}" srcOrd="0" destOrd="0" presId="urn:microsoft.com/office/officeart/2005/8/layout/cycle3"/>
    <dgm:cxn modelId="{272C15BB-0B0D-4972-B0B0-C9E84C862E37}" type="presOf" srcId="{D0EEEEF3-1EB4-4FAC-9D32-1F7895E19C76}" destId="{56525BE8-9DD4-45D3-80B0-0115698272DD}" srcOrd="0" destOrd="0" presId="urn:microsoft.com/office/officeart/2005/8/layout/cycle3"/>
    <dgm:cxn modelId="{9221CDD7-7EFB-41BF-9BD6-E617F916DA52}" srcId="{23EF8E2D-C009-4FA2-A486-7A0D52D7E3B9}" destId="{D0EEEEF3-1EB4-4FAC-9D32-1F7895E19C76}" srcOrd="0" destOrd="0" parTransId="{8B970171-5AA8-49E9-92F3-51B19C248D0F}" sibTransId="{338E9F9E-99D9-432E-B860-DD317E2EFBE2}"/>
    <dgm:cxn modelId="{545AECDD-BBFA-4598-A96E-5F5211453A94}" type="presOf" srcId="{85283BA4-ADFE-45EA-BC23-9BFAAF44C816}" destId="{7BAF77B1-A571-468C-9AC3-E7135D504B07}" srcOrd="0" destOrd="0" presId="urn:microsoft.com/office/officeart/2005/8/layout/cycle3"/>
    <dgm:cxn modelId="{D17F09F9-9A25-4B39-8860-3A026BBB081D}" type="presOf" srcId="{23EF8E2D-C009-4FA2-A486-7A0D52D7E3B9}" destId="{FDB2D0A2-65AE-4CBB-9119-F6472F655AC2}" srcOrd="0" destOrd="0" presId="urn:microsoft.com/office/officeart/2005/8/layout/cycle3"/>
    <dgm:cxn modelId="{8A19C675-E0C5-428F-BD6C-33D81B9ABEF4}" type="presParOf" srcId="{FDB2D0A2-65AE-4CBB-9119-F6472F655AC2}" destId="{559C5204-390C-45CC-9681-536AC8F3131B}" srcOrd="0" destOrd="0" presId="urn:microsoft.com/office/officeart/2005/8/layout/cycle3"/>
    <dgm:cxn modelId="{503113B2-56CB-463F-A105-4E806C602FBF}" type="presParOf" srcId="{559C5204-390C-45CC-9681-536AC8F3131B}" destId="{56525BE8-9DD4-45D3-80B0-0115698272DD}" srcOrd="0" destOrd="0" presId="urn:microsoft.com/office/officeart/2005/8/layout/cycle3"/>
    <dgm:cxn modelId="{269D1C53-DD53-43CB-B4B8-0C64979B158C}" type="presParOf" srcId="{559C5204-390C-45CC-9681-536AC8F3131B}" destId="{8F73088D-08F4-4644-90F4-1FDE2B8FC779}" srcOrd="1" destOrd="0" presId="urn:microsoft.com/office/officeart/2005/8/layout/cycle3"/>
    <dgm:cxn modelId="{CC955267-BD7E-4786-ABF0-580659C21F5A}" type="presParOf" srcId="{559C5204-390C-45CC-9681-536AC8F3131B}" destId="{7BAF77B1-A571-468C-9AC3-E7135D504B07}" srcOrd="2" destOrd="0" presId="urn:microsoft.com/office/officeart/2005/8/layout/cycle3"/>
    <dgm:cxn modelId="{38C48924-6A31-4708-BDC7-8DDBFF9D00B7}" type="presParOf" srcId="{559C5204-390C-45CC-9681-536AC8F3131B}" destId="{E0932412-8C1F-4A7F-AFB3-DC046A10F84B}" srcOrd="3" destOrd="0" presId="urn:microsoft.com/office/officeart/2005/8/layout/cycle3"/>
    <dgm:cxn modelId="{A286A6FB-1EE3-4CA6-BEC2-8E70C4765510}" type="presParOf" srcId="{559C5204-390C-45CC-9681-536AC8F3131B}" destId="{0E497574-1F45-4336-82B4-CFAF4C6BA39F}" srcOrd="4" destOrd="0" presId="urn:microsoft.com/office/officeart/2005/8/layout/cycle3"/>
    <dgm:cxn modelId="{6CFC87ED-A1DA-45C4-B3E4-5BCAB4872D7C}" type="presParOf" srcId="{559C5204-390C-45CC-9681-536AC8F3131B}" destId="{31722F23-038B-4A97-B31B-D5DDA96F3815}" srcOrd="5" destOrd="0" presId="urn:microsoft.com/office/officeart/2005/8/layout/cycle3"/>
  </dgm:cxnLst>
  <dgm:bg>
    <a:solidFill>
      <a:schemeClr val="bg1">
        <a:lumMod val="85000"/>
        <a:alpha val="3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B6614-10CD-419D-AA74-BDED5B2F2CB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3147A-D36A-4E9A-9EAF-43A166384466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dirty="0">
              <a:solidFill>
                <a:schemeClr val="tx1"/>
              </a:solidFill>
              <a:latin typeface="Arial Black" pitchFamily="34" charset="0"/>
            </a:rPr>
            <a:t>Особи, які зобов’язані надавати домедичну допомогу </a:t>
          </a:r>
          <a:endParaRPr lang="ru-RU" sz="2800" dirty="0"/>
        </a:p>
      </dgm:t>
    </dgm:pt>
    <dgm:pt modelId="{13ADFF30-56D2-494A-BDE1-48C1508A2B34}" type="parTrans" cxnId="{653C6675-593A-4EA6-ADAC-FA65C9153F13}">
      <dgm:prSet/>
      <dgm:spPr/>
      <dgm:t>
        <a:bodyPr/>
        <a:lstStyle/>
        <a:p>
          <a:endParaRPr lang="ru-RU"/>
        </a:p>
      </dgm:t>
    </dgm:pt>
    <dgm:pt modelId="{0F33B87D-9B7F-42CE-A46D-6C170974BC52}" type="sibTrans" cxnId="{653C6675-593A-4EA6-ADAC-FA65C9153F13}">
      <dgm:prSet/>
      <dgm:spPr/>
      <dgm:t>
        <a:bodyPr/>
        <a:lstStyle/>
        <a:p>
          <a:endParaRPr lang="ru-RU"/>
        </a:p>
      </dgm:t>
    </dgm:pt>
    <dgm:pt modelId="{9312C2C7-7603-4E93-9D26-379CEA1814FF}">
      <dgm:prSet phldrT="[Текст]" custT="1"/>
      <dgm:spPr>
        <a:solidFill>
          <a:schemeClr val="accent3">
            <a:lumMod val="20000"/>
            <a:lumOff val="8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Рятувальники аварійно-рятувальних служб та працівники державної пожежної охорони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BB45A-864D-464B-AF62-F4811400C83B}" type="parTrans" cxnId="{33F63D48-C29C-460A-9C82-3B252633898C}">
      <dgm:prSet/>
      <dgm:spPr/>
      <dgm:t>
        <a:bodyPr/>
        <a:lstStyle/>
        <a:p>
          <a:endParaRPr lang="ru-RU"/>
        </a:p>
      </dgm:t>
    </dgm:pt>
    <dgm:pt modelId="{104FAAB4-99A5-4E62-825A-6EDADAD2CBEF}" type="sibTrans" cxnId="{33F63D48-C29C-460A-9C82-3B252633898C}">
      <dgm:prSet/>
      <dgm:spPr/>
      <dgm:t>
        <a:bodyPr/>
        <a:lstStyle/>
        <a:p>
          <a:endParaRPr lang="ru-RU"/>
        </a:p>
      </dgm:t>
    </dgm:pt>
    <dgm:pt modelId="{7F546F4D-7009-4214-BE54-37D62985A2E4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Провідники пасажирських вагонів, бортпровідники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08267-82D3-4AD8-8BD9-0EF8466A3742}" type="parTrans" cxnId="{E84A840C-E03F-4E69-974D-833F4966F880}">
      <dgm:prSet/>
      <dgm:spPr/>
      <dgm:t>
        <a:bodyPr/>
        <a:lstStyle/>
        <a:p>
          <a:endParaRPr lang="ru-RU"/>
        </a:p>
      </dgm:t>
    </dgm:pt>
    <dgm:pt modelId="{D572A42E-B38D-45E0-8E84-ACC87F6D2DF8}" type="sibTrans" cxnId="{E84A840C-E03F-4E69-974D-833F4966F880}">
      <dgm:prSet/>
      <dgm:spPr/>
      <dgm:t>
        <a:bodyPr/>
        <a:lstStyle/>
        <a:p>
          <a:endParaRPr lang="ru-RU"/>
        </a:p>
      </dgm:t>
    </dgm:pt>
    <dgm:pt modelId="{3BA7EF06-EA94-43B7-82F2-AC79D5C062EC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Поліцейські</a:t>
          </a:r>
          <a:endParaRPr lang="ru-R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08A4B-490E-4A11-88D1-2926EB9FC6E5}" type="parTrans" cxnId="{200BF897-B5C5-4391-B720-057EE16BBF25}">
      <dgm:prSet/>
      <dgm:spPr/>
      <dgm:t>
        <a:bodyPr/>
        <a:lstStyle/>
        <a:p>
          <a:endParaRPr lang="ru-RU"/>
        </a:p>
      </dgm:t>
    </dgm:pt>
    <dgm:pt modelId="{366901D3-F1DD-4232-AFA9-DC6E786FD0F4}" type="sibTrans" cxnId="{200BF897-B5C5-4391-B720-057EE16BBF25}">
      <dgm:prSet/>
      <dgm:spPr/>
      <dgm:t>
        <a:bodyPr/>
        <a:lstStyle/>
        <a:p>
          <a:endParaRPr lang="ru-RU"/>
        </a:p>
      </dgm:t>
    </dgm:pt>
    <dgm:pt modelId="{CF7A81A5-8C8A-4F64-861B-DCF183A390AC}">
      <dgm:prSet phldrT="[Текст]"/>
      <dgm:spPr/>
      <dgm:t>
        <a:bodyPr/>
        <a:lstStyle/>
        <a:p>
          <a:endParaRPr lang="ru-RU" dirty="0"/>
        </a:p>
      </dgm:t>
    </dgm:pt>
    <dgm:pt modelId="{3E1AFE6A-F55D-4658-B44D-3FC770449E6B}" type="parTrans" cxnId="{91E40F32-C059-4222-A616-9637D7E7D1B8}">
      <dgm:prSet/>
      <dgm:spPr/>
      <dgm:t>
        <a:bodyPr/>
        <a:lstStyle/>
        <a:p>
          <a:endParaRPr lang="ru-RU"/>
        </a:p>
      </dgm:t>
    </dgm:pt>
    <dgm:pt modelId="{80FBF8ED-DC15-4BD0-B2B2-58E641EE826D}" type="sibTrans" cxnId="{91E40F32-C059-4222-A616-9637D7E7D1B8}">
      <dgm:prSet/>
      <dgm:spPr/>
      <dgm:t>
        <a:bodyPr/>
        <a:lstStyle/>
        <a:p>
          <a:endParaRPr lang="ru-RU"/>
        </a:p>
      </dgm:t>
    </dgm:pt>
    <dgm:pt modelId="{BD0BCD3F-D361-49D6-9FED-C9E3F8477285}">
      <dgm:prSet custT="1"/>
      <dgm:spPr>
        <a:solidFill>
          <a:schemeClr val="accent3">
            <a:lumMod val="60000"/>
            <a:lumOff val="40000"/>
            <a:alpha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Фармацевтичні працівники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8B78B-E077-4742-8059-1A0CB745E37E}" type="parTrans" cxnId="{B2B71282-36FF-4619-BEA6-DE4CC0731D8C}">
      <dgm:prSet/>
      <dgm:spPr/>
      <dgm:t>
        <a:bodyPr/>
        <a:lstStyle/>
        <a:p>
          <a:endParaRPr lang="ru-RU"/>
        </a:p>
      </dgm:t>
    </dgm:pt>
    <dgm:pt modelId="{57894FCC-7CB1-486E-BFEE-AC344A802F42}" type="sibTrans" cxnId="{B2B71282-36FF-4619-BEA6-DE4CC0731D8C}">
      <dgm:prSet/>
      <dgm:spPr/>
      <dgm:t>
        <a:bodyPr/>
        <a:lstStyle/>
        <a:p>
          <a:endParaRPr lang="ru-RU"/>
        </a:p>
      </dgm:t>
    </dgm:pt>
    <dgm:pt modelId="{AB963C40-CD51-42E8-A356-42EB67BDDF98}" type="pres">
      <dgm:prSet presAssocID="{2D2B6614-10CD-419D-AA74-BDED5B2F2CB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2A4675-46E6-4196-AAF0-BF3E181D180D}" type="pres">
      <dgm:prSet presAssocID="{2D2B6614-10CD-419D-AA74-BDED5B2F2CB7}" presName="matrix" presStyleCnt="0"/>
      <dgm:spPr/>
    </dgm:pt>
    <dgm:pt modelId="{9778B50E-3A47-4F1D-A7A2-4BDC1910C9BF}" type="pres">
      <dgm:prSet presAssocID="{2D2B6614-10CD-419D-AA74-BDED5B2F2CB7}" presName="tile1" presStyleLbl="node1" presStyleIdx="0" presStyleCnt="4"/>
      <dgm:spPr/>
    </dgm:pt>
    <dgm:pt modelId="{93D53F2D-415B-4981-8D31-29AE78A4665B}" type="pres">
      <dgm:prSet presAssocID="{2D2B6614-10CD-419D-AA74-BDED5B2F2C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CEFCAB-53C1-46D9-BCE6-CBDD5C65C36E}" type="pres">
      <dgm:prSet presAssocID="{2D2B6614-10CD-419D-AA74-BDED5B2F2CB7}" presName="tile2" presStyleLbl="node1" presStyleIdx="1" presStyleCnt="4" custLinFactNeighborX="14972" custLinFactNeighborY="-9062"/>
      <dgm:spPr/>
    </dgm:pt>
    <dgm:pt modelId="{990EA965-B20B-4D2B-83D8-3333125EC683}" type="pres">
      <dgm:prSet presAssocID="{2D2B6614-10CD-419D-AA74-BDED5B2F2C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F2B3A2-5703-433B-875F-781AA0612C6F}" type="pres">
      <dgm:prSet presAssocID="{2D2B6614-10CD-419D-AA74-BDED5B2F2CB7}" presName="tile3" presStyleLbl="node1" presStyleIdx="2" presStyleCnt="4" custLinFactNeighborX="-13022" custLinFactNeighborY="28326"/>
      <dgm:spPr/>
    </dgm:pt>
    <dgm:pt modelId="{5E91333D-4699-49A7-B1F0-8BDAA35EE207}" type="pres">
      <dgm:prSet presAssocID="{2D2B6614-10CD-419D-AA74-BDED5B2F2C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B7ADB70-2DF7-4396-8179-6E93968AC97C}" type="pres">
      <dgm:prSet presAssocID="{2D2B6614-10CD-419D-AA74-BDED5B2F2CB7}" presName="tile4" presStyleLbl="node1" presStyleIdx="3" presStyleCnt="4" custLinFactNeighborX="19375" custLinFactNeighborY="17908"/>
      <dgm:spPr/>
    </dgm:pt>
    <dgm:pt modelId="{07E654B5-6E1C-4351-B766-A41A9278D2CD}" type="pres">
      <dgm:prSet presAssocID="{2D2B6614-10CD-419D-AA74-BDED5B2F2C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EF0FF7-A5CB-4662-A2E9-A38A7DA21B99}" type="pres">
      <dgm:prSet presAssocID="{2D2B6614-10CD-419D-AA74-BDED5B2F2CB7}" presName="centerTile" presStyleLbl="fgShp" presStyleIdx="0" presStyleCnt="1" custScaleX="216704" custScaleY="119179" custLinFactNeighborX="0" custLinFactNeighborY="0">
        <dgm:presLayoutVars>
          <dgm:chMax val="0"/>
          <dgm:chPref val="0"/>
        </dgm:presLayoutVars>
      </dgm:prSet>
      <dgm:spPr/>
    </dgm:pt>
  </dgm:ptLst>
  <dgm:cxnLst>
    <dgm:cxn modelId="{3F07B403-B5DA-4557-ACC7-572533AB3EB3}" type="presOf" srcId="{5813147A-D36A-4E9A-9EAF-43A166384466}" destId="{79EF0FF7-A5CB-4662-A2E9-A38A7DA21B99}" srcOrd="0" destOrd="0" presId="urn:microsoft.com/office/officeart/2005/8/layout/matrix1"/>
    <dgm:cxn modelId="{E84A840C-E03F-4E69-974D-833F4966F880}" srcId="{5813147A-D36A-4E9A-9EAF-43A166384466}" destId="{7F546F4D-7009-4214-BE54-37D62985A2E4}" srcOrd="1" destOrd="0" parTransId="{4EF08267-82D3-4AD8-8BD9-0EF8466A3742}" sibTransId="{D572A42E-B38D-45E0-8E84-ACC87F6D2DF8}"/>
    <dgm:cxn modelId="{60552A1D-9F05-44AF-B29D-3FC06C672AD0}" type="presOf" srcId="{3BA7EF06-EA94-43B7-82F2-AC79D5C062EC}" destId="{07E654B5-6E1C-4351-B766-A41A9278D2CD}" srcOrd="1" destOrd="0" presId="urn:microsoft.com/office/officeart/2005/8/layout/matrix1"/>
    <dgm:cxn modelId="{91E40F32-C059-4222-A616-9637D7E7D1B8}" srcId="{5813147A-D36A-4E9A-9EAF-43A166384466}" destId="{CF7A81A5-8C8A-4F64-861B-DCF183A390AC}" srcOrd="4" destOrd="0" parTransId="{3E1AFE6A-F55D-4658-B44D-3FC770449E6B}" sibTransId="{80FBF8ED-DC15-4BD0-B2B2-58E641EE826D}"/>
    <dgm:cxn modelId="{DFF66B39-EFE6-4882-971B-7BE5BA89706F}" type="presOf" srcId="{9312C2C7-7603-4E93-9D26-379CEA1814FF}" destId="{9778B50E-3A47-4F1D-A7A2-4BDC1910C9BF}" srcOrd="0" destOrd="0" presId="urn:microsoft.com/office/officeart/2005/8/layout/matrix1"/>
    <dgm:cxn modelId="{33F63D48-C29C-460A-9C82-3B252633898C}" srcId="{5813147A-D36A-4E9A-9EAF-43A166384466}" destId="{9312C2C7-7603-4E93-9D26-379CEA1814FF}" srcOrd="0" destOrd="0" parTransId="{C91BB45A-864D-464B-AF62-F4811400C83B}" sibTransId="{104FAAB4-99A5-4E62-825A-6EDADAD2CBEF}"/>
    <dgm:cxn modelId="{2F471069-45D0-4BB8-9F10-5B908DBF2901}" type="presOf" srcId="{9312C2C7-7603-4E93-9D26-379CEA1814FF}" destId="{93D53F2D-415B-4981-8D31-29AE78A4665B}" srcOrd="1" destOrd="0" presId="urn:microsoft.com/office/officeart/2005/8/layout/matrix1"/>
    <dgm:cxn modelId="{AB24954D-25D8-40E3-B37C-EDBFFCB5CD4F}" type="presOf" srcId="{7F546F4D-7009-4214-BE54-37D62985A2E4}" destId="{990EA965-B20B-4D2B-83D8-3333125EC683}" srcOrd="1" destOrd="0" presId="urn:microsoft.com/office/officeart/2005/8/layout/matrix1"/>
    <dgm:cxn modelId="{653C6675-593A-4EA6-ADAC-FA65C9153F13}" srcId="{2D2B6614-10CD-419D-AA74-BDED5B2F2CB7}" destId="{5813147A-D36A-4E9A-9EAF-43A166384466}" srcOrd="0" destOrd="0" parTransId="{13ADFF30-56D2-494A-BDE1-48C1508A2B34}" sibTransId="{0F33B87D-9B7F-42CE-A46D-6C170974BC52}"/>
    <dgm:cxn modelId="{B2B71282-36FF-4619-BEA6-DE4CC0731D8C}" srcId="{5813147A-D36A-4E9A-9EAF-43A166384466}" destId="{BD0BCD3F-D361-49D6-9FED-C9E3F8477285}" srcOrd="2" destOrd="0" parTransId="{A1F8B78B-E077-4742-8059-1A0CB745E37E}" sibTransId="{57894FCC-7CB1-486E-BFEE-AC344A802F42}"/>
    <dgm:cxn modelId="{0D3A898E-6935-413E-91B5-5D2EDCD45EBD}" type="presOf" srcId="{2D2B6614-10CD-419D-AA74-BDED5B2F2CB7}" destId="{AB963C40-CD51-42E8-A356-42EB67BDDF98}" srcOrd="0" destOrd="0" presId="urn:microsoft.com/office/officeart/2005/8/layout/matrix1"/>
    <dgm:cxn modelId="{80B60192-C91C-4F86-AA63-50E7F6E0CC7C}" type="presOf" srcId="{3BA7EF06-EA94-43B7-82F2-AC79D5C062EC}" destId="{FB7ADB70-2DF7-4396-8179-6E93968AC97C}" srcOrd="0" destOrd="0" presId="urn:microsoft.com/office/officeart/2005/8/layout/matrix1"/>
    <dgm:cxn modelId="{200BF897-B5C5-4391-B720-057EE16BBF25}" srcId="{5813147A-D36A-4E9A-9EAF-43A166384466}" destId="{3BA7EF06-EA94-43B7-82F2-AC79D5C062EC}" srcOrd="3" destOrd="0" parTransId="{CDD08A4B-490E-4A11-88D1-2926EB9FC6E5}" sibTransId="{366901D3-F1DD-4232-AFA9-DC6E786FD0F4}"/>
    <dgm:cxn modelId="{D425DDB0-404D-4EAD-9B05-B731EA5CB890}" type="presOf" srcId="{7F546F4D-7009-4214-BE54-37D62985A2E4}" destId="{1ACEFCAB-53C1-46D9-BCE6-CBDD5C65C36E}" srcOrd="0" destOrd="0" presId="urn:microsoft.com/office/officeart/2005/8/layout/matrix1"/>
    <dgm:cxn modelId="{8EEB4EB5-9636-4E76-9D47-D718AA832054}" type="presOf" srcId="{BD0BCD3F-D361-49D6-9FED-C9E3F8477285}" destId="{43F2B3A2-5703-433B-875F-781AA0612C6F}" srcOrd="0" destOrd="0" presId="urn:microsoft.com/office/officeart/2005/8/layout/matrix1"/>
    <dgm:cxn modelId="{129420CB-4A7C-4724-9173-2DD521128EFA}" type="presOf" srcId="{BD0BCD3F-D361-49D6-9FED-C9E3F8477285}" destId="{5E91333D-4699-49A7-B1F0-8BDAA35EE207}" srcOrd="1" destOrd="0" presId="urn:microsoft.com/office/officeart/2005/8/layout/matrix1"/>
    <dgm:cxn modelId="{3E108832-3C48-4127-B02F-8F703628EB9D}" type="presParOf" srcId="{AB963C40-CD51-42E8-A356-42EB67BDDF98}" destId="{8D2A4675-46E6-4196-AAF0-BF3E181D180D}" srcOrd="0" destOrd="0" presId="urn:microsoft.com/office/officeart/2005/8/layout/matrix1"/>
    <dgm:cxn modelId="{2D61360C-5DBE-473E-B1CC-524D71036F14}" type="presParOf" srcId="{8D2A4675-46E6-4196-AAF0-BF3E181D180D}" destId="{9778B50E-3A47-4F1D-A7A2-4BDC1910C9BF}" srcOrd="0" destOrd="0" presId="urn:microsoft.com/office/officeart/2005/8/layout/matrix1"/>
    <dgm:cxn modelId="{3A6FEF2A-4610-49CA-B5DD-17414F7C02BA}" type="presParOf" srcId="{8D2A4675-46E6-4196-AAF0-BF3E181D180D}" destId="{93D53F2D-415B-4981-8D31-29AE78A4665B}" srcOrd="1" destOrd="0" presId="urn:microsoft.com/office/officeart/2005/8/layout/matrix1"/>
    <dgm:cxn modelId="{6690DABF-106C-4DE8-9D27-699ED5BBA14E}" type="presParOf" srcId="{8D2A4675-46E6-4196-AAF0-BF3E181D180D}" destId="{1ACEFCAB-53C1-46D9-BCE6-CBDD5C65C36E}" srcOrd="2" destOrd="0" presId="urn:microsoft.com/office/officeart/2005/8/layout/matrix1"/>
    <dgm:cxn modelId="{89A8D09E-5E93-41C4-AC3A-056A595FF23B}" type="presParOf" srcId="{8D2A4675-46E6-4196-AAF0-BF3E181D180D}" destId="{990EA965-B20B-4D2B-83D8-3333125EC683}" srcOrd="3" destOrd="0" presId="urn:microsoft.com/office/officeart/2005/8/layout/matrix1"/>
    <dgm:cxn modelId="{E3E5EED2-89BF-4122-BBF2-D68C6613E4CF}" type="presParOf" srcId="{8D2A4675-46E6-4196-AAF0-BF3E181D180D}" destId="{43F2B3A2-5703-433B-875F-781AA0612C6F}" srcOrd="4" destOrd="0" presId="urn:microsoft.com/office/officeart/2005/8/layout/matrix1"/>
    <dgm:cxn modelId="{A3694555-774B-431B-A1BE-99B8F5112868}" type="presParOf" srcId="{8D2A4675-46E6-4196-AAF0-BF3E181D180D}" destId="{5E91333D-4699-49A7-B1F0-8BDAA35EE207}" srcOrd="5" destOrd="0" presId="urn:microsoft.com/office/officeart/2005/8/layout/matrix1"/>
    <dgm:cxn modelId="{ED231740-B185-48EE-B2E2-8D47994785E7}" type="presParOf" srcId="{8D2A4675-46E6-4196-AAF0-BF3E181D180D}" destId="{FB7ADB70-2DF7-4396-8179-6E93968AC97C}" srcOrd="6" destOrd="0" presId="urn:microsoft.com/office/officeart/2005/8/layout/matrix1"/>
    <dgm:cxn modelId="{2CEEB2B7-B5B9-46F4-A7BC-6853CF560BE1}" type="presParOf" srcId="{8D2A4675-46E6-4196-AAF0-BF3E181D180D}" destId="{07E654B5-6E1C-4351-B766-A41A9278D2CD}" srcOrd="7" destOrd="0" presId="urn:microsoft.com/office/officeart/2005/8/layout/matrix1"/>
    <dgm:cxn modelId="{D3F1990B-E2FA-4F48-82C8-2DB857EC03BC}" type="presParOf" srcId="{AB963C40-CD51-42E8-A356-42EB67BDDF98}" destId="{79EF0FF7-A5CB-4662-A2E9-A38A7DA21B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3088D-08F4-4644-90F4-1FDE2B8FC779}">
      <dsp:nvSpPr>
        <dsp:cNvPr id="0" name=""/>
        <dsp:cNvSpPr/>
      </dsp:nvSpPr>
      <dsp:spPr>
        <a:xfrm>
          <a:off x="2260399" y="-433573"/>
          <a:ext cx="5102071" cy="5102071"/>
        </a:xfrm>
        <a:prstGeom prst="circularArrow">
          <a:avLst>
            <a:gd name="adj1" fmla="val 5544"/>
            <a:gd name="adj2" fmla="val 330680"/>
            <a:gd name="adj3" fmla="val 13075052"/>
            <a:gd name="adj4" fmla="val 178288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525BE8-9DD4-45D3-80B0-0115698272DD}">
      <dsp:nvSpPr>
        <dsp:cNvPr id="0" name=""/>
        <dsp:cNvSpPr/>
      </dsp:nvSpPr>
      <dsp:spPr>
        <a:xfrm>
          <a:off x="3256909" y="-5"/>
          <a:ext cx="3068234" cy="134509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noProof="0" dirty="0">
              <a:latin typeface="Arial Black" pitchFamily="34" charset="0"/>
            </a:rPr>
            <a:t>Ненадання без поважних причин на місці події домедичної допомоги або необґрунтована відмова в її наданні</a:t>
          </a:r>
          <a:endParaRPr lang="ru-RU" sz="1200" kern="1200" dirty="0">
            <a:latin typeface="Arial Black" pitchFamily="34" charset="0"/>
          </a:endParaRPr>
        </a:p>
      </dsp:txBody>
      <dsp:txXfrm>
        <a:off x="3322571" y="65657"/>
        <a:ext cx="2936910" cy="1213769"/>
      </dsp:txXfrm>
    </dsp:sp>
    <dsp:sp modelId="{7BAF77B1-A571-468C-9AC3-E7135D504B07}">
      <dsp:nvSpPr>
        <dsp:cNvPr id="0" name=""/>
        <dsp:cNvSpPr/>
      </dsp:nvSpPr>
      <dsp:spPr>
        <a:xfrm>
          <a:off x="6255807" y="1187973"/>
          <a:ext cx="2760251" cy="146841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200" kern="1200" noProof="0">
              <a:latin typeface="Arial Black" pitchFamily="34" charset="0"/>
            </a:rPr>
            <a:t>Несвоєчасне надання екстреної медичної допомоги або створення перешкод у її наданні</a:t>
          </a:r>
          <a:endParaRPr lang="ru-RU" sz="1200" kern="1200">
            <a:latin typeface="Arial Black" pitchFamily="34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6327489" y="1259655"/>
        <a:ext cx="2616887" cy="1325053"/>
      </dsp:txXfrm>
    </dsp:sp>
    <dsp:sp modelId="{E0932412-8C1F-4A7F-AFB3-DC046A10F84B}">
      <dsp:nvSpPr>
        <dsp:cNvPr id="0" name=""/>
        <dsp:cNvSpPr/>
      </dsp:nvSpPr>
      <dsp:spPr>
        <a:xfrm>
          <a:off x="5166867" y="3164919"/>
          <a:ext cx="2946815" cy="181779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noProof="0">
              <a:latin typeface="Arial Black" pitchFamily="34" charset="0"/>
            </a:rPr>
            <a:t>Ненадання без поважних причин наявного транспортного засобу для безоплатного перевезення людини, яка перебуває в невідкладному стані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5255605" y="3253657"/>
        <a:ext cx="2769339" cy="1640321"/>
      </dsp:txXfrm>
    </dsp:sp>
    <dsp:sp modelId="{0E497574-1F45-4336-82B4-CFAF4C6BA39F}">
      <dsp:nvSpPr>
        <dsp:cNvPr id="0" name=""/>
        <dsp:cNvSpPr/>
      </dsp:nvSpPr>
      <dsp:spPr>
        <a:xfrm>
          <a:off x="1860881" y="3184014"/>
          <a:ext cx="2784385" cy="184433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noProof="0">
              <a:latin typeface="Arial Black" pitchFamily="34" charset="0"/>
            </a:rPr>
            <a:t>Невиконання без поважних причин розпоряджень оперативно-диспетчерської служби центру екстреної медичної допомоги та медицини катастроф 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1950914" y="3274047"/>
        <a:ext cx="2604319" cy="1664264"/>
      </dsp:txXfrm>
    </dsp:sp>
    <dsp:sp modelId="{31722F23-038B-4A97-B31B-D5DDA96F3815}">
      <dsp:nvSpPr>
        <dsp:cNvPr id="0" name=""/>
        <dsp:cNvSpPr/>
      </dsp:nvSpPr>
      <dsp:spPr>
        <a:xfrm>
          <a:off x="490396" y="1188030"/>
          <a:ext cx="2635408" cy="154185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noProof="0">
              <a:latin typeface="Arial Black" pitchFamily="34" charset="0"/>
            </a:rPr>
            <a:t>Необґрунтована відмова в передачі та прийнятті викликів екстреної медичної допомоги</a:t>
          </a:r>
          <a:r>
            <a:rPr lang="uk-UA" sz="1200" kern="1200">
              <a:latin typeface="Arial Black" pitchFamily="34" charset="0"/>
              <a:cs typeface="Times New Roman" panose="02020603050405020304" pitchFamily="18" charset="0"/>
            </a:rPr>
            <a:t> 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565663" y="1263297"/>
        <a:ext cx="2484874" cy="1391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8B50E-3A47-4F1D-A7A2-4BDC1910C9BF}">
      <dsp:nvSpPr>
        <dsp:cNvPr id="0" name=""/>
        <dsp:cNvSpPr/>
      </dsp:nvSpPr>
      <dsp:spPr>
        <a:xfrm rot="16200000">
          <a:off x="996996" y="-996996"/>
          <a:ext cx="2435162" cy="4429156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Рятувальники аварійно-рятувальних служб та працівники державної пожежної охорони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4429156" cy="1826371"/>
      </dsp:txXfrm>
    </dsp:sp>
    <dsp:sp modelId="{1ACEFCAB-53C1-46D9-BCE6-CBDD5C65C36E}">
      <dsp:nvSpPr>
        <dsp:cNvPr id="0" name=""/>
        <dsp:cNvSpPr/>
      </dsp:nvSpPr>
      <dsp:spPr>
        <a:xfrm>
          <a:off x="4429156" y="0"/>
          <a:ext cx="4429156" cy="2435162"/>
        </a:xfrm>
        <a:prstGeom prst="round1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Провідники пасажирських вагонів, бортпровідники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156" y="0"/>
        <a:ext cx="4429156" cy="1826371"/>
      </dsp:txXfrm>
    </dsp:sp>
    <dsp:sp modelId="{43F2B3A2-5703-433B-875F-781AA0612C6F}">
      <dsp:nvSpPr>
        <dsp:cNvPr id="0" name=""/>
        <dsp:cNvSpPr/>
      </dsp:nvSpPr>
      <dsp:spPr>
        <a:xfrm rot="10800000">
          <a:off x="0" y="2435162"/>
          <a:ext cx="4429156" cy="2435162"/>
        </a:xfrm>
        <a:prstGeom prst="round1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Фармацевтичні працівники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043952"/>
        <a:ext cx="4429156" cy="1826371"/>
      </dsp:txXfrm>
    </dsp:sp>
    <dsp:sp modelId="{FB7ADB70-2DF7-4396-8179-6E93968AC97C}">
      <dsp:nvSpPr>
        <dsp:cNvPr id="0" name=""/>
        <dsp:cNvSpPr/>
      </dsp:nvSpPr>
      <dsp:spPr>
        <a:xfrm rot="5400000">
          <a:off x="5426153" y="1438165"/>
          <a:ext cx="2435162" cy="4429156"/>
        </a:xfrm>
        <a:prstGeom prst="round1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Поліцейські</a:t>
          </a:r>
          <a:endParaRPr lang="ru-RU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29156" y="3043952"/>
        <a:ext cx="4429156" cy="1826371"/>
      </dsp:txXfrm>
    </dsp:sp>
    <dsp:sp modelId="{79EF0FF7-A5CB-4662-A2E9-A38A7DA21B99}">
      <dsp:nvSpPr>
        <dsp:cNvPr id="0" name=""/>
        <dsp:cNvSpPr/>
      </dsp:nvSpPr>
      <dsp:spPr>
        <a:xfrm>
          <a:off x="1549708" y="1709611"/>
          <a:ext cx="5758894" cy="14511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tx1"/>
              </a:solidFill>
              <a:latin typeface="Arial Black" pitchFamily="34" charset="0"/>
            </a:rPr>
            <a:t>Особи, які зобов’язані надавати домедичну допомогу </a:t>
          </a:r>
          <a:endParaRPr lang="ru-RU" sz="2800" kern="1200" dirty="0"/>
        </a:p>
      </dsp:txBody>
      <dsp:txXfrm>
        <a:off x="1620545" y="1780448"/>
        <a:ext cx="5617220" cy="1309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799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023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503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9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1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769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678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335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55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9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882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1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091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36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145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88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7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45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FDACF7-29F3-4F4F-B16A-78FF0BDE2771}" type="datetimeFigureOut">
              <a:rPr lang="ru-UA" smtClean="0"/>
              <a:t>14.12.2021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2C624C-040B-4223-BB4D-95CA391028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177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F3ACA-D1D0-40CA-9582-B4E67F857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2877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642AAADE-E3DC-40FB-B86E-F33B007A3CE5}"/>
              </a:ext>
            </a:extLst>
          </p:cNvPr>
          <p:cNvSpPr/>
          <p:nvPr/>
        </p:nvSpPr>
        <p:spPr>
          <a:xfrm>
            <a:off x="5041511" y="992232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немедичних працівників, професійна діяльність яких не пов’язана з ризиком отримання травматичних ушкоджень (працівників сфери послуг, викладачів)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333DA-FECF-482F-960B-3D8A03EE71FD}"/>
              </a:ext>
            </a:extLst>
          </p:cNvPr>
          <p:cNvSpPr txBox="1"/>
          <p:nvPr/>
        </p:nvSpPr>
        <p:spPr>
          <a:xfrm>
            <a:off x="2711549" y="258496"/>
            <a:ext cx="716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Рівні підготовки з домедичної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A8B2187-E1A4-4A8D-B2E0-811A95A47617}"/>
              </a:ext>
            </a:extLst>
          </p:cNvPr>
          <p:cNvSpPr/>
          <p:nvPr/>
        </p:nvSpPr>
        <p:spPr>
          <a:xfrm>
            <a:off x="1920243" y="723019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Перший рівень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«Основи підтримки життя» (8 годин)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ECB7178-3821-441F-B5C2-C1F4867C644C}"/>
              </a:ext>
            </a:extLst>
          </p:cNvPr>
          <p:cNvSpPr/>
          <p:nvPr/>
        </p:nvSpPr>
        <p:spPr>
          <a:xfrm>
            <a:off x="1920242" y="2674911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Другий рівень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«Перший на місці події» (48 годин)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870D3A4-998C-453F-8616-724E72893FA1}"/>
              </a:ext>
            </a:extLst>
          </p:cNvPr>
          <p:cNvSpPr/>
          <p:nvPr/>
        </p:nvSpPr>
        <p:spPr>
          <a:xfrm>
            <a:off x="1920242" y="4626803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Третій рівень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«Професійна підтримка життя» (120 годин)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36ECAC31-A0DD-45C8-B213-5F5A85667717}"/>
              </a:ext>
            </a:extLst>
          </p:cNvPr>
          <p:cNvSpPr/>
          <p:nvPr/>
        </p:nvSpPr>
        <p:spPr>
          <a:xfrm>
            <a:off x="5041511" y="2971618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які зобов’язані надавати домедичну допомогу постраждалим у невідкладному стані, проте не мають медичної освіти (до цієї категорії належать поліцейські)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1">
            <a:extLst>
              <a:ext uri="{FF2B5EF4-FFF2-40B4-BE49-F238E27FC236}">
                <a16:creationId xmlns:a16="http://schemas.microsoft.com/office/drawing/2014/main" id="{AC1214BB-4596-4C3C-AB18-7F4F9D63ED38}"/>
              </a:ext>
            </a:extLst>
          </p:cNvPr>
          <p:cNvSpPr/>
          <p:nvPr/>
        </p:nvSpPr>
        <p:spPr>
          <a:xfrm>
            <a:off x="5041511" y="4853171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водіїв спеціального санітарного автотранспорту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6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50B6B8-DCB3-4C57-B1D7-ECE3B444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68275"/>
            <a:ext cx="86106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1837" tIns="50918" rIns="101837" bIns="50918"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uk-UA" altLang="ru-UA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ЕТАПИ   МЕДИЧНОЇ   ЕВАКУАЦІЇ</a:t>
            </a:r>
            <a:r>
              <a:rPr lang="uk-UA" altLang="ru-UA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ru-RU" altLang="ru-UA" sz="36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61FC6-D739-4986-AD93-97CC9F793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55" y="1235075"/>
            <a:ext cx="9296400" cy="495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UA" sz="2400" b="1" i="1"/>
              <a:t>ПЕРШИЙ (ДОГОСПИТАЛЬНИЙ) ЕТАП МЕДИЧНОЇ ЕВАКУАЦІЇ</a:t>
            </a:r>
            <a:endParaRPr lang="uk-UA" altLang="ru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58D844-1489-4FBB-9C7F-7EA3D1803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55" y="4054475"/>
            <a:ext cx="9220200" cy="495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UA" sz="2400" b="1" i="1"/>
              <a:t> ДРУГИЙ (ГОСПИТАЛЬНИЙ) ЕТАП МЕДИЧНОЇ ЕВАКУАЦІЇ</a:t>
            </a:r>
            <a:endParaRPr lang="uk-UA" altLang="ru-UA"/>
          </a:p>
        </p:txBody>
      </p:sp>
      <p:pic>
        <p:nvPicPr>
          <p:cNvPr id="7" name="Picture 7" descr="19">
            <a:extLst>
              <a:ext uri="{FF2B5EF4-FFF2-40B4-BE49-F238E27FC236}">
                <a16:creationId xmlns:a16="http://schemas.microsoft.com/office/drawing/2014/main" id="{DB3CDCAD-22D3-467D-AC00-1B7D1C06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5" y="1844675"/>
            <a:ext cx="3095625" cy="2079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8" descr="Mock-up_Four_Bed_Room">
            <a:extLst>
              <a:ext uri="{FF2B5EF4-FFF2-40B4-BE49-F238E27FC236}">
                <a16:creationId xmlns:a16="http://schemas.microsoft.com/office/drawing/2014/main" id="{BD91A021-4C3E-4810-AD51-73AA20BF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18" y="4545013"/>
            <a:ext cx="2843212" cy="2251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9" descr="DSCN1735">
            <a:extLst>
              <a:ext uri="{FF2B5EF4-FFF2-40B4-BE49-F238E27FC236}">
                <a16:creationId xmlns:a16="http://schemas.microsoft.com/office/drawing/2014/main" id="{90484A5B-A53C-4176-AA4C-AD14692C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92" y="1709738"/>
            <a:ext cx="2351088" cy="208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10" descr="Червоні">
            <a:extLst>
              <a:ext uri="{FF2B5EF4-FFF2-40B4-BE49-F238E27FC236}">
                <a16:creationId xmlns:a16="http://schemas.microsoft.com/office/drawing/2014/main" id="{1180274A-C97B-49F0-96F2-7AE71E40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11969"/>
          <a:stretch>
            <a:fillRect/>
          </a:stretch>
        </p:blipFill>
        <p:spPr bwMode="auto">
          <a:xfrm>
            <a:off x="6579992" y="1744089"/>
            <a:ext cx="4191000" cy="2144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Picture 11" descr="DSC00042">
            <a:extLst>
              <a:ext uri="{FF2B5EF4-FFF2-40B4-BE49-F238E27FC236}">
                <a16:creationId xmlns:a16="http://schemas.microsoft.com/office/drawing/2014/main" id="{5126F9A6-558D-4AF0-A315-B4D7EB3B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2" b="3081"/>
          <a:stretch>
            <a:fillRect/>
          </a:stretch>
        </p:blipFill>
        <p:spPr bwMode="auto">
          <a:xfrm>
            <a:off x="3965380" y="4529138"/>
            <a:ext cx="3662363" cy="228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Picture 13" descr="PIC_0268">
            <a:extLst>
              <a:ext uri="{FF2B5EF4-FFF2-40B4-BE49-F238E27FC236}">
                <a16:creationId xmlns:a16="http://schemas.microsoft.com/office/drawing/2014/main" id="{9DEAAEDD-EBF9-4E1A-9F7C-912A18FA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 b="10345"/>
          <a:stretch>
            <a:fillRect/>
          </a:stretch>
        </p:blipFill>
        <p:spPr bwMode="auto">
          <a:xfrm>
            <a:off x="730055" y="4529138"/>
            <a:ext cx="30480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" name="Picture 7" descr="19">
            <a:extLst>
              <a:ext uri="{FF2B5EF4-FFF2-40B4-BE49-F238E27FC236}">
                <a16:creationId xmlns:a16="http://schemas.microsoft.com/office/drawing/2014/main" id="{846CA72B-8BA9-4DA6-8D71-8279B7E8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5" y="1843088"/>
            <a:ext cx="3095625" cy="2079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" name="Picture 7" descr="19">
            <a:extLst>
              <a:ext uri="{FF2B5EF4-FFF2-40B4-BE49-F238E27FC236}">
                <a16:creationId xmlns:a16="http://schemas.microsoft.com/office/drawing/2014/main" id="{21C247BE-0865-41B5-B113-1C5681E8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5" y="1766888"/>
            <a:ext cx="3095625" cy="2079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" name="Picture 7" descr="19">
            <a:extLst>
              <a:ext uri="{FF2B5EF4-FFF2-40B4-BE49-F238E27FC236}">
                <a16:creationId xmlns:a16="http://schemas.microsoft.com/office/drawing/2014/main" id="{1AD23639-7A42-4E36-9C0E-5E1189A9F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5" y="1766888"/>
            <a:ext cx="3095625" cy="2079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3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E6C19D8-D09C-4C05-A7BE-C395BA31920E}"/>
              </a:ext>
            </a:extLst>
          </p:cNvPr>
          <p:cNvGrpSpPr/>
          <p:nvPr/>
        </p:nvGrpSpPr>
        <p:grpSpPr>
          <a:xfrm>
            <a:off x="1851368" y="1493032"/>
            <a:ext cx="3325185" cy="1289529"/>
            <a:chOff x="358051" y="1675909"/>
            <a:chExt cx="3325185" cy="1289529"/>
          </a:xfrm>
        </p:grpSpPr>
        <p:sp>
          <p:nvSpPr>
            <p:cNvPr id="5" name="Скругленный прямоугольник 14">
              <a:extLst>
                <a:ext uri="{FF2B5EF4-FFF2-40B4-BE49-F238E27FC236}">
                  <a16:creationId xmlns:a16="http://schemas.microsoft.com/office/drawing/2014/main" id="{E12DFD42-5EAE-4890-93F9-4CA2D659E8AB}"/>
                </a:ext>
              </a:extLst>
            </p:cNvPr>
            <p:cNvSpPr/>
            <p:nvPr/>
          </p:nvSpPr>
          <p:spPr>
            <a:xfrm>
              <a:off x="358051" y="1675909"/>
              <a:ext cx="3325185" cy="1289529"/>
            </a:xfrm>
            <a:prstGeom prst="roundRect">
              <a:avLst/>
            </a:prstGeom>
            <a:solidFill>
              <a:srgbClr val="00B0F0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DCDE53-433A-48DE-93D4-C051DEF1C38A}"/>
                </a:ext>
              </a:extLst>
            </p:cNvPr>
            <p:cNvSpPr txBox="1"/>
            <p:nvPr/>
          </p:nvSpPr>
          <p:spPr>
            <a:xfrm>
              <a:off x="413301" y="2133380"/>
              <a:ext cx="3269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BLS (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Basic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9699F51-0AB6-48BF-8178-177E98958304}"/>
              </a:ext>
            </a:extLst>
          </p:cNvPr>
          <p:cNvGrpSpPr/>
          <p:nvPr/>
        </p:nvGrpSpPr>
        <p:grpSpPr>
          <a:xfrm>
            <a:off x="1851366" y="2985808"/>
            <a:ext cx="8401389" cy="3505578"/>
            <a:chOff x="358049" y="3168687"/>
            <a:chExt cx="8401389" cy="3505578"/>
          </a:xfrm>
        </p:grpSpPr>
        <p:sp>
          <p:nvSpPr>
            <p:cNvPr id="8" name="Скругленный прямоугольник 17">
              <a:extLst>
                <a:ext uri="{FF2B5EF4-FFF2-40B4-BE49-F238E27FC236}">
                  <a16:creationId xmlns:a16="http://schemas.microsoft.com/office/drawing/2014/main" id="{590CE7BC-A8A3-47F5-AC5A-1FE1994125C8}"/>
                </a:ext>
              </a:extLst>
            </p:cNvPr>
            <p:cNvSpPr/>
            <p:nvPr/>
          </p:nvSpPr>
          <p:spPr>
            <a:xfrm>
              <a:off x="358050" y="3458474"/>
              <a:ext cx="3325185" cy="1289529"/>
            </a:xfrm>
            <a:prstGeom prst="roundRect">
              <a:avLst/>
            </a:prstGeom>
            <a:solidFill>
              <a:srgbClr val="9E5ECE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Скругленный прямоугольник 18">
              <a:extLst>
                <a:ext uri="{FF2B5EF4-FFF2-40B4-BE49-F238E27FC236}">
                  <a16:creationId xmlns:a16="http://schemas.microsoft.com/office/drawing/2014/main" id="{53592E76-00AC-4368-9A8B-FEB241AFAA75}"/>
                </a:ext>
              </a:extLst>
            </p:cNvPr>
            <p:cNvSpPr/>
            <p:nvPr/>
          </p:nvSpPr>
          <p:spPr>
            <a:xfrm>
              <a:off x="358049" y="5241039"/>
              <a:ext cx="3325185" cy="1296494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PhTLS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(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Prehospital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Trauma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 algn="ctr"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A57749-356A-4DBF-81E9-50C7A551510D}"/>
                </a:ext>
              </a:extLst>
            </p:cNvPr>
            <p:cNvSpPr txBox="1"/>
            <p:nvPr/>
          </p:nvSpPr>
          <p:spPr>
            <a:xfrm>
              <a:off x="621467" y="3780073"/>
              <a:ext cx="28536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ITLS (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International</a:t>
              </a:r>
              <a:endParaRPr lang="uk-UA" dirty="0">
                <a:solidFill>
                  <a:prstClr val="black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Trauma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E4759FB-8232-4456-B820-395B5096755C}"/>
                </a:ext>
              </a:extLst>
            </p:cNvPr>
            <p:cNvSpPr/>
            <p:nvPr/>
          </p:nvSpPr>
          <p:spPr>
            <a:xfrm>
              <a:off x="4571995" y="3168687"/>
              <a:ext cx="4187439" cy="17367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v"/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Надання невідкладної допомоги при травмах </a:t>
              </a: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208645C-F25F-49FA-880E-100A7F1119AF}"/>
                </a:ext>
              </a:extLst>
            </p:cNvPr>
            <p:cNvSpPr/>
            <p:nvPr/>
          </p:nvSpPr>
          <p:spPr>
            <a:xfrm>
              <a:off x="4571999" y="5059314"/>
              <a:ext cx="4187439" cy="16149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Професійне надання екстреної допомоги постраждалому при травмах на ранньому госпітальному етапі</a:t>
              </a: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Стрелка вправо 22">
              <a:extLst>
                <a:ext uri="{FF2B5EF4-FFF2-40B4-BE49-F238E27FC236}">
                  <a16:creationId xmlns:a16="http://schemas.microsoft.com/office/drawing/2014/main" id="{CCE8D1D3-73FC-49FE-853C-5E58FDF5BDA0}"/>
                </a:ext>
              </a:extLst>
            </p:cNvPr>
            <p:cNvSpPr/>
            <p:nvPr/>
          </p:nvSpPr>
          <p:spPr>
            <a:xfrm>
              <a:off x="3828513" y="3713877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Стрелка вправо 23">
              <a:extLst>
                <a:ext uri="{FF2B5EF4-FFF2-40B4-BE49-F238E27FC236}">
                  <a16:creationId xmlns:a16="http://schemas.microsoft.com/office/drawing/2014/main" id="{97FC4449-7E79-474A-9480-CFED483F5B0B}"/>
                </a:ext>
              </a:extLst>
            </p:cNvPr>
            <p:cNvSpPr/>
            <p:nvPr/>
          </p:nvSpPr>
          <p:spPr>
            <a:xfrm>
              <a:off x="3828513" y="5543623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B18793F-C826-43E6-8D47-9C3AC8EEB056}"/>
              </a:ext>
            </a:extLst>
          </p:cNvPr>
          <p:cNvGrpSpPr/>
          <p:nvPr/>
        </p:nvGrpSpPr>
        <p:grpSpPr>
          <a:xfrm>
            <a:off x="5321828" y="1443693"/>
            <a:ext cx="4930922" cy="1388202"/>
            <a:chOff x="3828513" y="1626572"/>
            <a:chExt cx="4930922" cy="138820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CF139BC-0BC3-414E-835A-2DBBC223E633}"/>
                </a:ext>
              </a:extLst>
            </p:cNvPr>
            <p:cNvSpPr/>
            <p:nvPr/>
          </p:nvSpPr>
          <p:spPr>
            <a:xfrm>
              <a:off x="4571996" y="1626572"/>
              <a:ext cx="4187439" cy="13882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 algn="ctr">
                <a:defRPr/>
              </a:pP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Базова підтримка життєдіяльності</a:t>
              </a:r>
            </a:p>
            <a:p>
              <a:pPr algn="ctr">
                <a:defRPr/>
              </a:pPr>
              <a:endParaRPr lang="ru-RU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Стрелка вправо 26">
              <a:extLst>
                <a:ext uri="{FF2B5EF4-FFF2-40B4-BE49-F238E27FC236}">
                  <a16:creationId xmlns:a16="http://schemas.microsoft.com/office/drawing/2014/main" id="{6EF6BA8A-4512-4692-A74A-05F2FECFF3FC}"/>
                </a:ext>
              </a:extLst>
            </p:cNvPr>
            <p:cNvSpPr/>
            <p:nvPr/>
          </p:nvSpPr>
          <p:spPr>
            <a:xfrm>
              <a:off x="3828513" y="1997507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B557E7-5CF1-41FB-B259-1D82650DA295}"/>
              </a:ext>
            </a:extLst>
          </p:cNvPr>
          <p:cNvSpPr txBox="1"/>
          <p:nvPr/>
        </p:nvSpPr>
        <p:spPr>
          <a:xfrm>
            <a:off x="2114782" y="119662"/>
            <a:ext cx="796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Міжнародні уніфіковані клінічні протоколи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домедичної та екстреної 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15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AE3FE43-1C15-470D-A052-2347BE2B5243}"/>
              </a:ext>
            </a:extLst>
          </p:cNvPr>
          <p:cNvGrpSpPr/>
          <p:nvPr/>
        </p:nvGrpSpPr>
        <p:grpSpPr>
          <a:xfrm>
            <a:off x="1617784" y="2932392"/>
            <a:ext cx="9049596" cy="2115505"/>
            <a:chOff x="94404" y="2899259"/>
            <a:chExt cx="9049596" cy="211550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6EDEA53-65AF-4E41-8478-E47E92CED748}"/>
                </a:ext>
              </a:extLst>
            </p:cNvPr>
            <p:cNvGrpSpPr/>
            <p:nvPr/>
          </p:nvGrpSpPr>
          <p:grpSpPr>
            <a:xfrm>
              <a:off x="830459" y="2899259"/>
              <a:ext cx="2357437" cy="2060697"/>
              <a:chOff x="395540" y="706962"/>
              <a:chExt cx="2357437" cy="2060697"/>
            </a:xfrm>
          </p:grpSpPr>
          <p:sp>
            <p:nvSpPr>
              <p:cNvPr id="15" name="Стрелка вправо 38">
                <a:extLst>
                  <a:ext uri="{FF2B5EF4-FFF2-40B4-BE49-F238E27FC236}">
                    <a16:creationId xmlns:a16="http://schemas.microsoft.com/office/drawing/2014/main" id="{BD24F9A6-390E-41F9-83B3-34ADA2995711}"/>
                  </a:ext>
                </a:extLst>
              </p:cNvPr>
              <p:cNvSpPr/>
              <p:nvPr/>
            </p:nvSpPr>
            <p:spPr>
              <a:xfrm>
                <a:off x="395540" y="706962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Стрелка вправо 4">
                <a:extLst>
                  <a:ext uri="{FF2B5EF4-FFF2-40B4-BE49-F238E27FC236}">
                    <a16:creationId xmlns:a16="http://schemas.microsoft.com/office/drawing/2014/main" id="{037504BF-AE00-480D-87D4-90661455812D}"/>
                  </a:ext>
                </a:extLst>
              </p:cNvPr>
              <p:cNvSpPr txBox="1"/>
              <p:nvPr/>
            </p:nvSpPr>
            <p:spPr>
              <a:xfrm>
                <a:off x="984899" y="1016067"/>
                <a:ext cx="114925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Аirways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Дихальні шляхи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75C407B4-A52A-45FB-9E02-38835C4A2C33}"/>
                </a:ext>
              </a:extLst>
            </p:cNvPr>
            <p:cNvSpPr/>
            <p:nvPr/>
          </p:nvSpPr>
          <p:spPr>
            <a:xfrm>
              <a:off x="94404" y="3300958"/>
              <a:ext cx="1318846" cy="1257300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А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314933D-70DF-4D50-A722-A0A93BFDFF09}"/>
                </a:ext>
              </a:extLst>
            </p:cNvPr>
            <p:cNvGrpSpPr/>
            <p:nvPr/>
          </p:nvGrpSpPr>
          <p:grpSpPr>
            <a:xfrm>
              <a:off x="3961656" y="2899259"/>
              <a:ext cx="2357437" cy="2060697"/>
              <a:chOff x="3687960" y="1505688"/>
              <a:chExt cx="2357437" cy="2060697"/>
            </a:xfrm>
          </p:grpSpPr>
          <p:sp>
            <p:nvSpPr>
              <p:cNvPr id="13" name="Стрелка вправо 36">
                <a:extLst>
                  <a:ext uri="{FF2B5EF4-FFF2-40B4-BE49-F238E27FC236}">
                    <a16:creationId xmlns:a16="http://schemas.microsoft.com/office/drawing/2014/main" id="{7BD04E2B-FB6B-46B0-93F4-BEB853829296}"/>
                  </a:ext>
                </a:extLst>
              </p:cNvPr>
              <p:cNvSpPr/>
              <p:nvPr/>
            </p:nvSpPr>
            <p:spPr>
              <a:xfrm>
                <a:off x="3687960" y="1505688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Стрелка вправо 4">
                <a:extLst>
                  <a:ext uri="{FF2B5EF4-FFF2-40B4-BE49-F238E27FC236}">
                    <a16:creationId xmlns:a16="http://schemas.microsoft.com/office/drawing/2014/main" id="{7D07EA12-EDFE-4692-BD84-D56AEF5138C2}"/>
                  </a:ext>
                </a:extLst>
              </p:cNvPr>
              <p:cNvSpPr txBox="1"/>
              <p:nvPr/>
            </p:nvSpPr>
            <p:spPr>
              <a:xfrm>
                <a:off x="4277320" y="1814793"/>
                <a:ext cx="114925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Вreathing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Дихання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2607355-7302-4F2C-B0DF-44023B8E127F}"/>
                </a:ext>
              </a:extLst>
            </p:cNvPr>
            <p:cNvGrpSpPr/>
            <p:nvPr/>
          </p:nvGrpSpPr>
          <p:grpSpPr>
            <a:xfrm>
              <a:off x="6786563" y="2954067"/>
              <a:ext cx="2357437" cy="2060697"/>
              <a:chOff x="6782097" y="1505688"/>
              <a:chExt cx="2357437" cy="2060697"/>
            </a:xfrm>
          </p:grpSpPr>
          <p:sp>
            <p:nvSpPr>
              <p:cNvPr id="11" name="Стрелка вправо 34">
                <a:extLst>
                  <a:ext uri="{FF2B5EF4-FFF2-40B4-BE49-F238E27FC236}">
                    <a16:creationId xmlns:a16="http://schemas.microsoft.com/office/drawing/2014/main" id="{4CD3574E-9E18-4546-B8A5-60E29DED8FE6}"/>
                  </a:ext>
                </a:extLst>
              </p:cNvPr>
              <p:cNvSpPr/>
              <p:nvPr/>
            </p:nvSpPr>
            <p:spPr>
              <a:xfrm>
                <a:off x="6782097" y="1505688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Стрелка вправо 4">
                <a:extLst>
                  <a:ext uri="{FF2B5EF4-FFF2-40B4-BE49-F238E27FC236}">
                    <a16:creationId xmlns:a16="http://schemas.microsoft.com/office/drawing/2014/main" id="{807B8E07-973A-4E83-964E-CCEDF2412FCE}"/>
                  </a:ext>
                </a:extLst>
              </p:cNvPr>
              <p:cNvSpPr txBox="1"/>
              <p:nvPr/>
            </p:nvSpPr>
            <p:spPr>
              <a:xfrm>
                <a:off x="7371457" y="1814793"/>
                <a:ext cx="136363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Сirculation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Циркуляція крові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3BD5ADF-8AF0-46D3-98E0-138DF597BA3D}"/>
                </a:ext>
              </a:extLst>
            </p:cNvPr>
            <p:cNvSpPr/>
            <p:nvPr/>
          </p:nvSpPr>
          <p:spPr>
            <a:xfrm>
              <a:off x="3232169" y="3355766"/>
              <a:ext cx="1318846" cy="1257300"/>
            </a:xfrm>
            <a:prstGeom prst="ellips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В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F56015C3-2FEA-49C9-8FA5-15666586B7C6}"/>
                </a:ext>
              </a:extLst>
            </p:cNvPr>
            <p:cNvSpPr/>
            <p:nvPr/>
          </p:nvSpPr>
          <p:spPr>
            <a:xfrm>
              <a:off x="6001951" y="3300957"/>
              <a:ext cx="1318846" cy="12573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С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004396-1EBB-4BB4-8985-02750C96C67E}"/>
              </a:ext>
            </a:extLst>
          </p:cNvPr>
          <p:cNvSpPr txBox="1"/>
          <p:nvPr/>
        </p:nvSpPr>
        <p:spPr>
          <a:xfrm>
            <a:off x="2936632" y="665522"/>
            <a:ext cx="6914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Міжнародний алгоритм надання </a:t>
            </a:r>
          </a:p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домедичної допомоги АВС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14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55A521-00A5-426C-A0BE-1C309D70DA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2437" y="305327"/>
            <a:ext cx="9130166" cy="90115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altLang="ru-UA" sz="3361" b="1">
                <a:latin typeface="Times New Roman" panose="02020603050405020304" pitchFamily="18" charset="0"/>
              </a:rPr>
              <a:t>ПОШУК  ТА  ВИТЯГУВАННЯ ПОСТРАЖДАЛИХ  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3A659590-79D8-4B6E-ABA1-9694BCE4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30" y="3572029"/>
            <a:ext cx="9130166" cy="7114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95080" tIns="47540" rIns="95080" bIns="47540"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UA" sz="3361" b="1">
                <a:latin typeface="Times New Roman" panose="02020603050405020304" pitchFamily="18" charset="0"/>
              </a:rPr>
              <a:t>ГАСІННЯ  ПАЛАЮЧОГО  ОДЯГУ</a:t>
            </a:r>
          </a:p>
        </p:txBody>
      </p:sp>
      <p:pic>
        <p:nvPicPr>
          <p:cNvPr id="8196" name="Picture 5" descr="48857">
            <a:extLst>
              <a:ext uri="{FF2B5EF4-FFF2-40B4-BE49-F238E27FC236}">
                <a16:creationId xmlns:a16="http://schemas.microsoft.com/office/drawing/2014/main" id="{50F2AB5C-C358-44CA-A695-26FBF42A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18" y="1437705"/>
            <a:ext cx="2703478" cy="19875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7" name="Picture 6" descr="179511">
            <a:extLst>
              <a:ext uri="{FF2B5EF4-FFF2-40B4-BE49-F238E27FC236}">
                <a16:creationId xmlns:a16="http://schemas.microsoft.com/office/drawing/2014/main" id="{1E9EE640-F136-4A79-BAF8-531495399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61" y="1437705"/>
            <a:ext cx="2703478" cy="1963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8" name="Picture 7" descr="22_01">
            <a:extLst>
              <a:ext uri="{FF2B5EF4-FFF2-40B4-BE49-F238E27FC236}">
                <a16:creationId xmlns:a16="http://schemas.microsoft.com/office/drawing/2014/main" id="{687394F0-9EC0-4034-8943-D5D16703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04" y="1437705"/>
            <a:ext cx="2703478" cy="19698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9" name="Picture 9" descr="gorit_chelovek">
            <a:extLst>
              <a:ext uri="{FF2B5EF4-FFF2-40B4-BE49-F238E27FC236}">
                <a16:creationId xmlns:a16="http://schemas.microsoft.com/office/drawing/2014/main" id="{3251477C-154B-41FB-87D7-54C92991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/>
          <a:stretch>
            <a:fillRect/>
          </a:stretch>
        </p:blipFill>
        <p:spPr bwMode="auto">
          <a:xfrm>
            <a:off x="5091089" y="4591763"/>
            <a:ext cx="2454473" cy="210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200" name="Picture 10" descr="index">
            <a:extLst>
              <a:ext uri="{FF2B5EF4-FFF2-40B4-BE49-F238E27FC236}">
                <a16:creationId xmlns:a16="http://schemas.microsoft.com/office/drawing/2014/main" id="{8243DCF9-A963-4525-9672-F987F91F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74" y="4568048"/>
            <a:ext cx="3272631" cy="2106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201" name="Picture 11" descr="IMG_5115">
            <a:extLst>
              <a:ext uri="{FF2B5EF4-FFF2-40B4-BE49-F238E27FC236}">
                <a16:creationId xmlns:a16="http://schemas.microsoft.com/office/drawing/2014/main" id="{E21A8EB9-9BA2-438F-9A8E-2948A18A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/>
          <a:stretch>
            <a:fillRect/>
          </a:stretch>
        </p:blipFill>
        <p:spPr bwMode="auto">
          <a:xfrm>
            <a:off x="7803460" y="4585834"/>
            <a:ext cx="2839837" cy="210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32F7B3D-3FA3-4603-A9A1-1DFC8B4348A1}"/>
              </a:ext>
            </a:extLst>
          </p:cNvPr>
          <p:cNvSpPr txBox="1">
            <a:spLocks noChangeArrowheads="1"/>
          </p:cNvSpPr>
          <p:nvPr/>
        </p:nvSpPr>
        <p:spPr>
          <a:xfrm>
            <a:off x="1322828" y="200416"/>
            <a:ext cx="9779000" cy="106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UA" sz="3400" b="1">
                <a:latin typeface="Times New Roman" panose="02020603050405020304" pitchFamily="18" charset="0"/>
              </a:rPr>
              <a:t>НАДІВАННЯ  ПРОТИГАЗУ  ПРИ  ЗНАХОД-ЖЕННІ  НА  ЗАРАЖЕНІЙ  МІСЦЕВОСТІ</a:t>
            </a:r>
          </a:p>
        </p:txBody>
      </p:sp>
      <p:pic>
        <p:nvPicPr>
          <p:cNvPr id="5" name="Picture 4" descr="8151409_PICT0216">
            <a:extLst>
              <a:ext uri="{FF2B5EF4-FFF2-40B4-BE49-F238E27FC236}">
                <a16:creationId xmlns:a16="http://schemas.microsoft.com/office/drawing/2014/main" id="{5EFFD9EA-F388-44AC-B7DA-3DF8CC24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78" y="1402154"/>
            <a:ext cx="27432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5" descr="Рисунок4">
            <a:extLst>
              <a:ext uri="{FF2B5EF4-FFF2-40B4-BE49-F238E27FC236}">
                <a16:creationId xmlns:a16="http://schemas.microsoft.com/office/drawing/2014/main" id="{4EFEDD2C-4E6D-4064-9D63-30437E1F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1591" r="2202" b="2507"/>
          <a:stretch>
            <a:fillRect/>
          </a:stretch>
        </p:blipFill>
        <p:spPr bwMode="auto">
          <a:xfrm>
            <a:off x="4737540" y="1448191"/>
            <a:ext cx="2835275" cy="2003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descr="DSC01665">
            <a:extLst>
              <a:ext uri="{FF2B5EF4-FFF2-40B4-BE49-F238E27FC236}">
                <a16:creationId xmlns:a16="http://schemas.microsoft.com/office/drawing/2014/main" id="{8E2C5E9D-180E-4795-AE41-11A6E22E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53" y="1421204"/>
            <a:ext cx="2693987" cy="2025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7" descr="4">
            <a:extLst>
              <a:ext uri="{FF2B5EF4-FFF2-40B4-BE49-F238E27FC236}">
                <a16:creationId xmlns:a16="http://schemas.microsoft.com/office/drawing/2014/main" id="{280ECBF3-2B11-4750-AD7C-03923DDD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/>
          <a:stretch>
            <a:fillRect/>
          </a:stretch>
        </p:blipFill>
        <p:spPr bwMode="auto">
          <a:xfrm>
            <a:off x="1324415" y="4386654"/>
            <a:ext cx="3886200" cy="26304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8" descr="KlitschkoWilliamsonReiters4">
            <a:extLst>
              <a:ext uri="{FF2B5EF4-FFF2-40B4-BE49-F238E27FC236}">
                <a16:creationId xmlns:a16="http://schemas.microsoft.com/office/drawing/2014/main" id="{63A55079-6634-45E9-AE8C-9083F82D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15" y="4461266"/>
            <a:ext cx="1720850" cy="2513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10F954-4146-431D-824E-54827C2B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15" y="3623066"/>
            <a:ext cx="97790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1837" tIns="50918" rIns="101837" bIns="50918"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UA" sz="3600" b="1" dirty="0">
                <a:latin typeface="Times New Roman" panose="02020603050405020304" pitchFamily="18" charset="0"/>
              </a:rPr>
              <a:t>ТИМЧАСОВА ЗУПИНКА ЗОВНІШНЬОЇ КРОВОТЕЧІ</a:t>
            </a:r>
          </a:p>
        </p:txBody>
      </p:sp>
      <p:pic>
        <p:nvPicPr>
          <p:cNvPr id="11" name="Picture 12" descr="PIC_0141">
            <a:extLst>
              <a:ext uri="{FF2B5EF4-FFF2-40B4-BE49-F238E27FC236}">
                <a16:creationId xmlns:a16="http://schemas.microsoft.com/office/drawing/2014/main" id="{F4A207B5-FD2E-4E9B-A452-031F8FD5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23312" r="19322" b="12520"/>
          <a:stretch>
            <a:fillRect/>
          </a:stretch>
        </p:blipFill>
        <p:spPr bwMode="auto">
          <a:xfrm>
            <a:off x="5667815" y="4766066"/>
            <a:ext cx="3124200" cy="2290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30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0843350-0CDB-40F4-B29B-A92618B0868F}"/>
              </a:ext>
            </a:extLst>
          </p:cNvPr>
          <p:cNvSpPr txBox="1">
            <a:spLocks noChangeArrowheads="1"/>
          </p:cNvSpPr>
          <p:nvPr/>
        </p:nvSpPr>
        <p:spPr>
          <a:xfrm>
            <a:off x="1206500" y="350837"/>
            <a:ext cx="9779000" cy="1136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altLang="ru-UA" b="1">
                <a:latin typeface="Times New Roman" panose="02020603050405020304" pitchFamily="18" charset="0"/>
              </a:rPr>
              <a:t>ШТУЧНА   ВЕТИЛЯЦІЯ   ЛЕГЕНІВ МЕТОДОМ   «ДОНОРА»</a:t>
            </a:r>
          </a:p>
        </p:txBody>
      </p:sp>
      <p:pic>
        <p:nvPicPr>
          <p:cNvPr id="5" name="Picture 4" descr="new_pa4">
            <a:extLst>
              <a:ext uri="{FF2B5EF4-FFF2-40B4-BE49-F238E27FC236}">
                <a16:creationId xmlns:a16="http://schemas.microsoft.com/office/drawing/2014/main" id="{CC5DAA60-C1AC-4B84-A241-0889C4CC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6665"/>
          <a:stretch>
            <a:fillRect/>
          </a:stretch>
        </p:blipFill>
        <p:spPr bwMode="auto">
          <a:xfrm>
            <a:off x="8904287" y="2517775"/>
            <a:ext cx="2152650" cy="170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F1CCDD0C-9692-44FA-BB98-AD5EBCA5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7" y="4383087"/>
            <a:ext cx="9753600" cy="2474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altLang="ru-UA" sz="2400" b="1" dirty="0">
                <a:latin typeface="Times New Roman" panose="02020603050405020304" pitchFamily="18" charset="0"/>
              </a:rPr>
              <a:t>      Штучне дихання виконується сумісно з непрямим масажем серця при всіх нещасних випадках: ураженнях електрострумом, тяжких травмах, отруєннях, заклинаннях водою та інших, якщо настала клінічна смерть. При наданні допомоги однією людиною 2 </a:t>
            </a:r>
            <a:r>
              <a:rPr lang="uk-UA" altLang="ru-UA" sz="2400" b="1" dirty="0" err="1">
                <a:latin typeface="Times New Roman" panose="02020603050405020304" pitchFamily="18" charset="0"/>
              </a:rPr>
              <a:t>вдохи</a:t>
            </a:r>
            <a:r>
              <a:rPr lang="uk-UA" altLang="ru-UA" sz="2400" b="1" dirty="0">
                <a:latin typeface="Times New Roman" panose="02020603050405020304" pitchFamily="18" charset="0"/>
              </a:rPr>
              <a:t> та 30 надавлювань.  Частота дихальних циклів – 12-15 за 1 хвилину. 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altLang="ru-UA" sz="2400" b="1" dirty="0">
                <a:latin typeface="Times New Roman" panose="02020603050405020304" pitchFamily="18" charset="0"/>
              </a:rPr>
              <a:t>       Найбільш ефективними способами штучного дихання вважаються способи     “</a:t>
            </a:r>
            <a:r>
              <a:rPr lang="uk-UA" altLang="ru-UA" sz="2400" b="1" u="sng" dirty="0">
                <a:latin typeface="Times New Roman" panose="02020603050405020304" pitchFamily="18" charset="0"/>
              </a:rPr>
              <a:t>із рота в рот</a:t>
            </a:r>
            <a:r>
              <a:rPr lang="uk-UA" altLang="ru-UA" sz="2400" b="1" dirty="0">
                <a:latin typeface="Times New Roman" panose="02020603050405020304" pitchFamily="18" charset="0"/>
              </a:rPr>
              <a:t>”   і   “</a:t>
            </a:r>
            <a:r>
              <a:rPr lang="uk-UA" altLang="ru-UA" sz="2400" b="1" u="sng" dirty="0">
                <a:latin typeface="Times New Roman" panose="02020603050405020304" pitchFamily="18" charset="0"/>
              </a:rPr>
              <a:t>із рота в ніс</a:t>
            </a:r>
            <a:r>
              <a:rPr lang="uk-UA" altLang="ru-UA" sz="2400" b="1" dirty="0">
                <a:latin typeface="Times New Roman" panose="02020603050405020304" pitchFamily="18" charset="0"/>
              </a:rPr>
              <a:t>”.</a:t>
            </a:r>
            <a:endParaRPr lang="ru-RU" altLang="ru-UA" sz="2400" b="1" dirty="0">
              <a:latin typeface="Times New Roman" panose="02020603050405020304" pitchFamily="18" charset="0"/>
            </a:endParaRPr>
          </a:p>
        </p:txBody>
      </p:sp>
      <p:pic>
        <p:nvPicPr>
          <p:cNvPr id="7" name="Picture 8" descr="Подготовка к проведению искусственного дыхания">
            <a:extLst>
              <a:ext uri="{FF2B5EF4-FFF2-40B4-BE49-F238E27FC236}">
                <a16:creationId xmlns:a16="http://schemas.microsoft.com/office/drawing/2014/main" id="{8F772CB7-97B1-4189-ACE9-1728AC01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2"/>
          <a:stretch>
            <a:fillRect/>
          </a:stretch>
        </p:blipFill>
        <p:spPr bwMode="auto">
          <a:xfrm>
            <a:off x="1131887" y="2679700"/>
            <a:ext cx="2365375" cy="1595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10" descr="3-3">
            <a:extLst>
              <a:ext uri="{FF2B5EF4-FFF2-40B4-BE49-F238E27FC236}">
                <a16:creationId xmlns:a16="http://schemas.microsoft.com/office/drawing/2014/main" id="{FDB719E3-10A0-447F-8A6F-E6EEF7C0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b="2594"/>
          <a:stretch>
            <a:fillRect/>
          </a:stretch>
        </p:blipFill>
        <p:spPr bwMode="auto">
          <a:xfrm>
            <a:off x="6389687" y="2514600"/>
            <a:ext cx="2286000" cy="171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D75376EE-1BC1-4E9C-B917-FC8B35593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7" y="1868487"/>
            <a:ext cx="2209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UA" b="1"/>
              <a:t>“із рота в рот”</a:t>
            </a:r>
            <a:endParaRPr lang="ru-RU" altLang="ru-UA" b="1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FF61904-B097-4B9B-9A97-669536C78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012" y="1871662"/>
            <a:ext cx="2209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UA" b="1"/>
              <a:t>“із рота в ніс”</a:t>
            </a:r>
            <a:endParaRPr lang="ru-RU" altLang="ru-UA" b="1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81E12F1B-0F04-4635-83F4-BA237994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7" y="1792287"/>
            <a:ext cx="474345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UA" b="1"/>
              <a:t>Підготовка до проведення штучного дихання</a:t>
            </a:r>
            <a:endParaRPr lang="ru-RU" altLang="ru-UA" b="1"/>
          </a:p>
        </p:txBody>
      </p:sp>
      <p:pic>
        <p:nvPicPr>
          <p:cNvPr id="12" name="Picture 14" descr="Подготовка к проведению искусственного дыхания">
            <a:extLst>
              <a:ext uri="{FF2B5EF4-FFF2-40B4-BE49-F238E27FC236}">
                <a16:creationId xmlns:a16="http://schemas.microsoft.com/office/drawing/2014/main" id="{CECC5E5C-32B2-4AAB-AFF4-2330C1C9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7"/>
          <a:stretch>
            <a:fillRect/>
          </a:stretch>
        </p:blipFill>
        <p:spPr bwMode="auto">
          <a:xfrm>
            <a:off x="3798887" y="2700337"/>
            <a:ext cx="2286000" cy="1573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60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CDB387E-0585-4B2D-A874-1040D91E28A9}"/>
              </a:ext>
            </a:extLst>
          </p:cNvPr>
          <p:cNvSpPr txBox="1">
            <a:spLocks noChangeArrowheads="1"/>
          </p:cNvSpPr>
          <p:nvPr/>
        </p:nvSpPr>
        <p:spPr>
          <a:xfrm>
            <a:off x="1328299" y="86520"/>
            <a:ext cx="9779000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ТРАНСПОРТНА   ІММОБІЛІЗАЦІЯ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BABC2F-6F1C-4633-B7D3-DE0ADC60B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486" y="3184525"/>
            <a:ext cx="97790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1837" tIns="50918" rIns="101837" bIns="50918"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UA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ЧАСТКОВА  САНІТАРНА  ОБРОБКА</a:t>
            </a:r>
          </a:p>
        </p:txBody>
      </p:sp>
      <p:pic>
        <p:nvPicPr>
          <p:cNvPr id="6" name="Picture 4" descr="PIC_0148">
            <a:extLst>
              <a:ext uri="{FF2B5EF4-FFF2-40B4-BE49-F238E27FC236}">
                <a16:creationId xmlns:a16="http://schemas.microsoft.com/office/drawing/2014/main" id="{7E4EF2F6-22B8-4D56-80D4-2D1D05EF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24036" r="6123" b="14778"/>
          <a:stretch>
            <a:fillRect/>
          </a:stretch>
        </p:blipFill>
        <p:spPr bwMode="auto">
          <a:xfrm>
            <a:off x="4200086" y="974725"/>
            <a:ext cx="3962400" cy="2062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5" descr="img">
            <a:extLst>
              <a:ext uri="{FF2B5EF4-FFF2-40B4-BE49-F238E27FC236}">
                <a16:creationId xmlns:a16="http://schemas.microsoft.com/office/drawing/2014/main" id="{554F59D3-4A0C-46AF-AB07-DA45A2BC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61" y="982663"/>
            <a:ext cx="25908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6" descr="PIC_0219">
            <a:extLst>
              <a:ext uri="{FF2B5EF4-FFF2-40B4-BE49-F238E27FC236}">
                <a16:creationId xmlns:a16="http://schemas.microsoft.com/office/drawing/2014/main" id="{CFA93BCF-8E28-449E-9802-A57D5146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r="20950" b="8990"/>
          <a:stretch>
            <a:fillRect/>
          </a:stretch>
        </p:blipFill>
        <p:spPr bwMode="auto">
          <a:xfrm>
            <a:off x="8506974" y="992188"/>
            <a:ext cx="2600325" cy="2028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7" descr="18347">
            <a:extLst>
              <a:ext uri="{FF2B5EF4-FFF2-40B4-BE49-F238E27FC236}">
                <a16:creationId xmlns:a16="http://schemas.microsoft.com/office/drawing/2014/main" id="{55808240-E30F-4C8D-BC2E-98DF02A4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5" b="31323"/>
          <a:stretch>
            <a:fillRect/>
          </a:stretch>
        </p:blipFill>
        <p:spPr bwMode="auto">
          <a:xfrm>
            <a:off x="1228286" y="4175125"/>
            <a:ext cx="6134100" cy="2665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8" descr="1433">
            <a:extLst>
              <a:ext uri="{FF2B5EF4-FFF2-40B4-BE49-F238E27FC236}">
                <a16:creationId xmlns:a16="http://schemas.microsoft.com/office/drawing/2014/main" id="{47DDA98A-F044-4766-ACA9-4C645CE7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86" y="4175125"/>
            <a:ext cx="3228975" cy="2682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38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B079221-98F6-4C2D-981A-F952A009F2A9}"/>
              </a:ext>
            </a:extLst>
          </p:cNvPr>
          <p:cNvSpPr txBox="1">
            <a:spLocks noChangeArrowheads="1"/>
          </p:cNvSpPr>
          <p:nvPr/>
        </p:nvSpPr>
        <p:spPr>
          <a:xfrm>
            <a:off x="813934" y="210911"/>
            <a:ext cx="9779000" cy="665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altLang="ru-UA" sz="3200" b="1">
                <a:latin typeface="Times New Roman" panose="02020603050405020304" pitchFamily="18" charset="0"/>
              </a:rPr>
              <a:t>АНТИБАКТЕРІАЛЬНА  ТЕРАПІЯ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8080AC-D327-4B51-B20B-6FD874DCC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81" y="2978376"/>
            <a:ext cx="9779000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1837" tIns="50918" rIns="101837" bIns="50918"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UA" sz="3200" b="1" dirty="0">
                <a:latin typeface="Times New Roman" panose="02020603050405020304" pitchFamily="18" charset="0"/>
              </a:rPr>
              <a:t>НЕПРЯМИЙ  МАССАЖ  СЕРЦЯ  ДЛЯ ВІДНОВЛЕННЯ  СЕРЦЕВОЇ  ДІЯЛЬНОСТІ</a:t>
            </a:r>
          </a:p>
        </p:txBody>
      </p:sp>
      <p:pic>
        <p:nvPicPr>
          <p:cNvPr id="6" name="Picture 4" descr="18803">
            <a:extLst>
              <a:ext uri="{FF2B5EF4-FFF2-40B4-BE49-F238E27FC236}">
                <a16:creationId xmlns:a16="http://schemas.microsoft.com/office/drawing/2014/main" id="{5DD84BAA-9A40-4E84-A35A-ED59A0BB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b="10155"/>
          <a:stretch>
            <a:fillRect/>
          </a:stretch>
        </p:blipFill>
        <p:spPr bwMode="auto">
          <a:xfrm>
            <a:off x="5997121" y="3863975"/>
            <a:ext cx="4192588" cy="2117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5" descr="Clipboar14">
            <a:extLst>
              <a:ext uri="{FF2B5EF4-FFF2-40B4-BE49-F238E27FC236}">
                <a16:creationId xmlns:a16="http://schemas.microsoft.com/office/drawing/2014/main" id="{A98C94DD-FA53-4117-BEFA-100E412F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5724"/>
          <a:stretch>
            <a:fillRect/>
          </a:stretch>
        </p:blipFill>
        <p:spPr bwMode="auto">
          <a:xfrm>
            <a:off x="1120321" y="3863975"/>
            <a:ext cx="3921125" cy="2192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6" descr="antibiotik-1">
            <a:extLst>
              <a:ext uri="{FF2B5EF4-FFF2-40B4-BE49-F238E27FC236}">
                <a16:creationId xmlns:a16="http://schemas.microsoft.com/office/drawing/2014/main" id="{56A92129-D198-4F03-9152-93142CE8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b="15854"/>
          <a:stretch>
            <a:fillRect/>
          </a:stretch>
        </p:blipFill>
        <p:spPr bwMode="auto">
          <a:xfrm>
            <a:off x="4376283" y="973476"/>
            <a:ext cx="2514600" cy="191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8" descr="116-01_fig1">
            <a:extLst>
              <a:ext uri="{FF2B5EF4-FFF2-40B4-BE49-F238E27FC236}">
                <a16:creationId xmlns:a16="http://schemas.microsoft.com/office/drawing/2014/main" id="{888453FD-F7A4-4B00-AE46-022F8ACA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9"/>
          <a:stretch>
            <a:fillRect/>
          </a:stretch>
        </p:blipFill>
        <p:spPr bwMode="auto">
          <a:xfrm>
            <a:off x="7271883" y="973476"/>
            <a:ext cx="2973388" cy="197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9" descr="302907">
            <a:extLst>
              <a:ext uri="{FF2B5EF4-FFF2-40B4-BE49-F238E27FC236}">
                <a16:creationId xmlns:a16="http://schemas.microsoft.com/office/drawing/2014/main" id="{DA1425EF-23C4-4645-820E-F786D107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15442"/>
          <a:stretch>
            <a:fillRect/>
          </a:stretch>
        </p:blipFill>
        <p:spPr bwMode="auto">
          <a:xfrm>
            <a:off x="1023483" y="973476"/>
            <a:ext cx="2743200" cy="197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A3336B7B-E718-4E55-ADD4-DADAFB0B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121" y="6149975"/>
            <a:ext cx="6553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altLang="ru-UA" sz="1800" b="1"/>
              <a:t>Ритм таких дій – 2 вдохи у легені  потерпілого і  30 ритмічних надавлювань на грудну клітину</a:t>
            </a:r>
            <a:r>
              <a:rPr lang="uk-UA" altLang="ru-UA" sz="1800"/>
              <a:t> </a:t>
            </a:r>
            <a:endParaRPr lang="ru-RU" altLang="ru-UA" sz="1800"/>
          </a:p>
        </p:txBody>
      </p:sp>
    </p:spTree>
    <p:extLst>
      <p:ext uri="{BB962C8B-B14F-4D97-AF65-F5344CB8AC3E}">
        <p14:creationId xmlns:p14="http://schemas.microsoft.com/office/powerpoint/2010/main" val="180396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7B410B-BB34-461F-831C-C2E3681B226F}"/>
              </a:ext>
            </a:extLst>
          </p:cNvPr>
          <p:cNvSpPr txBox="1">
            <a:spLocks noChangeArrowheads="1"/>
          </p:cNvSpPr>
          <p:nvPr/>
        </p:nvSpPr>
        <p:spPr>
          <a:xfrm>
            <a:off x="957067" y="0"/>
            <a:ext cx="9779000" cy="106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МЕТОДИ  ТА  СПОСОБИ </a:t>
            </a:r>
            <a:br>
              <a:rPr lang="ru-RU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ЗУПИНКИ ЗОВНІШНЬОЇ КРОВОТЕЧІ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EC1CD1E-4BA5-4FAF-8B00-92265710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054" y="1212850"/>
            <a:ext cx="7772400" cy="2441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ru-RU" altLang="ru-UA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Кровотеча – це вихід крові із судин. В залежності від того, яка судина пошкоджена, розрізняють кровотечі: капілярні,         венозні,               артеріальні. 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ru-RU" altLang="ru-UA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В залежності від того, куди виливається кров, їх поділяють на зовнішні і внутрішні. ПМД полягає в знезараженні рани, зупинці кровотечі, накладанні пов’язки. </a:t>
            </a:r>
          </a:p>
        </p:txBody>
      </p:sp>
      <p:pic>
        <p:nvPicPr>
          <p:cNvPr id="6" name="Picture 5" descr="store_apendix_big64970_63199">
            <a:extLst>
              <a:ext uri="{FF2B5EF4-FFF2-40B4-BE49-F238E27FC236}">
                <a16:creationId xmlns:a16="http://schemas.microsoft.com/office/drawing/2014/main" id="{D1EDCD23-CD35-41A8-B83B-DED8606A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4" y="1212850"/>
            <a:ext cx="1905000" cy="243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10A8CC62-0EE4-485B-A4D8-83B8B74E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54" y="3879850"/>
            <a:ext cx="4419600" cy="2987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indent="263525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uk-UA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НАКЛАДАННЯ ДАВЛЮЧОЮ ПОВ</a:t>
            </a:r>
            <a:r>
              <a:rPr lang="en-US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’</a:t>
            </a:r>
            <a:r>
              <a:rPr lang="uk-UA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ЯЗКИ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uk-UA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ПАЛЬЦЕВЕ ПРИТИСКАННЯ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uk-UA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НАКЛАДАННЯ ДЖГУТА  АБО ЗАКРУТКИ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uk-UA" altLang="ru-UA" b="1">
                <a:solidFill>
                  <a:schemeClr val="accent2"/>
                </a:solidFill>
                <a:latin typeface="Times New Roman" panose="02020603050405020304" pitchFamily="18" charset="0"/>
              </a:rPr>
              <a:t>ЗГИНАННЯ КІНЦІВОК У СУГЛОБАХ З НАСТУПНОЮ ФІКСАЦІЄЮ</a:t>
            </a:r>
            <a:endParaRPr lang="ru-RU" altLang="ru-UA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8" descr="image024">
            <a:extLst>
              <a:ext uri="{FF2B5EF4-FFF2-40B4-BE49-F238E27FC236}">
                <a16:creationId xmlns:a16="http://schemas.microsoft.com/office/drawing/2014/main" id="{2959640C-7BF6-4595-9A74-26E729047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92" y="4032250"/>
            <a:ext cx="1801812" cy="2613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9" descr="image028">
            <a:extLst>
              <a:ext uri="{FF2B5EF4-FFF2-40B4-BE49-F238E27FC236}">
                <a16:creationId xmlns:a16="http://schemas.microsoft.com/office/drawing/2014/main" id="{78FEBE99-BE0E-4FAF-A686-00EBBAC2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17" y="4059238"/>
            <a:ext cx="165735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10" descr="image026">
            <a:extLst>
              <a:ext uri="{FF2B5EF4-FFF2-40B4-BE49-F238E27FC236}">
                <a16:creationId xmlns:a16="http://schemas.microsoft.com/office/drawing/2014/main" id="{730B2B3B-2DC1-4158-A94B-BC9F6F70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29" y="4040188"/>
            <a:ext cx="1784350" cy="2597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41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0526" y="3"/>
            <a:ext cx="7374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Державні нормативно-правові акти,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що гарантують людині охорону здоров'я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та надання 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4614" y="1178254"/>
            <a:ext cx="3607500" cy="178607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</a:t>
            </a: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«Основи законодавства України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охорону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здоров'я»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4614" y="4272186"/>
            <a:ext cx="3607500" cy="224611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Укази Президента та Кабінету міністрів України, </a:t>
            </a: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Накази Міністерства охорони здоров'я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3067" y="1178255"/>
            <a:ext cx="3607500" cy="178607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забезпечення санітарно-епідеміологічного благополуччя населення»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53067" y="4272186"/>
            <a:ext cx="3607500" cy="224611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Цивільний та Цивільно-процесуальний Кодекс України, Кримінальний та Кримінально-процесуальний кодекс України, Кодекс України про адміністративну відповідальність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15638" y="2814062"/>
            <a:ext cx="2927748" cy="178607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Конституція України</a:t>
            </a:r>
            <a:endParaRPr lang="ru-RU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41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52460DA-1137-4437-9FB4-1CB57DAACEE2}"/>
              </a:ext>
            </a:extLst>
          </p:cNvPr>
          <p:cNvSpPr txBox="1"/>
          <p:nvPr/>
        </p:nvSpPr>
        <p:spPr>
          <a:xfrm>
            <a:off x="2624238" y="117771"/>
            <a:ext cx="765466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Основні нормативно-правові акти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державного законодавства, що керують наданням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домедичної допомоги поліцейськими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97DE67-FA7E-402C-8D4B-C9343A9C8769}"/>
              </a:ext>
            </a:extLst>
          </p:cNvPr>
          <p:cNvSpPr/>
          <p:nvPr/>
        </p:nvSpPr>
        <p:spPr>
          <a:xfrm>
            <a:off x="1917011" y="1173974"/>
            <a:ext cx="2895600" cy="2150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Національну поліцію»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1F6292-7CAB-4D27-A59D-FD2C3BF83E14}"/>
              </a:ext>
            </a:extLst>
          </p:cNvPr>
          <p:cNvSpPr/>
          <p:nvPr/>
        </p:nvSpPr>
        <p:spPr>
          <a:xfrm>
            <a:off x="7555812" y="4177997"/>
            <a:ext cx="2895600" cy="2150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МВС України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396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норм належності медичного забезпечення для підрозділів Національної поліції України»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51F674-F98C-41DE-AE07-7DD4A504DAC3}"/>
              </a:ext>
            </a:extLst>
          </p:cNvPr>
          <p:cNvSpPr/>
          <p:nvPr/>
        </p:nvSpPr>
        <p:spPr>
          <a:xfrm>
            <a:off x="7665483" y="1173974"/>
            <a:ext cx="2895600" cy="2150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346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удосконалення підготовки з надання домедичної допомоги осіб, які не мають медичної освіти»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C381FC-BF96-4643-B1C3-72EF835F0167}"/>
              </a:ext>
            </a:extLst>
          </p:cNvPr>
          <p:cNvSpPr/>
          <p:nvPr/>
        </p:nvSpPr>
        <p:spPr>
          <a:xfrm>
            <a:off x="2217689" y="4177997"/>
            <a:ext cx="2895600" cy="2150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порядків надання домедичної допомоги особам при невідкладних станах»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F078BE-26AB-417A-845B-A5E0806352B1}"/>
              </a:ext>
            </a:extLst>
          </p:cNvPr>
          <p:cNvSpPr/>
          <p:nvPr/>
        </p:nvSpPr>
        <p:spPr>
          <a:xfrm>
            <a:off x="4769883" y="2172741"/>
            <a:ext cx="2895600" cy="2150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екстрену медичну допомогу»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6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196" y="264923"/>
            <a:ext cx="6873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Особи, винні у порушенні прав людини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на охорону здоров'я, несуть відповідальність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згідно чинного законодавства України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474289"/>
              </p:ext>
            </p:extLst>
          </p:nvPr>
        </p:nvGraphicFramePr>
        <p:xfrm>
          <a:off x="1533195" y="1280583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7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77653" y="1006407"/>
            <a:ext cx="5068887" cy="917575"/>
            <a:chOff x="1269" y="1052"/>
            <a:chExt cx="3193" cy="57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052"/>
              <a:ext cx="3040" cy="578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Міжнародний пакт про економічні,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соціальні і культурні права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  <a:grpFill/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  <a:grpFill/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5288867" y="2124176"/>
            <a:ext cx="5070475" cy="1003300"/>
            <a:chOff x="1268" y="1490"/>
            <a:chExt cx="3194" cy="6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490"/>
              <a:ext cx="3040" cy="620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Конвенція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 права інвалідів</a:t>
              </a:r>
              <a:endPara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  <a:grpFill/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  <a:grpFill/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258948" y="3216527"/>
            <a:ext cx="4992688" cy="1001714"/>
            <a:chOff x="1270" y="2016"/>
            <a:chExt cx="3145" cy="63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375" y="2016"/>
              <a:ext cx="3040" cy="631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Конвенція про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права дитини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  <a:grpFill/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/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  <a:grpFill/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5277754" y="4364882"/>
            <a:ext cx="5070475" cy="1014412"/>
            <a:chOff x="1268" y="2551"/>
            <a:chExt cx="3194" cy="63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551"/>
              <a:ext cx="3040" cy="639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Конвенція про захист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 людини і основоположних свобод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  <a:grpFill/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/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  <a:grpFill/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531379" y="5539387"/>
            <a:ext cx="5064125" cy="981074"/>
            <a:chOff x="1268" y="3207"/>
            <a:chExt cx="3190" cy="61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618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Європейська соціальна Хартія</a:t>
              </a: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  <a:grpFill/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  <a:grpFill/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grp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5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832098" y="285196"/>
            <a:ext cx="855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Права людини в галузі охорони здоров’я</a:t>
            </a:r>
            <a:endParaRPr lang="uk-UA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94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1">
            <a:extLst>
              <a:ext uri="{FF2B5EF4-FFF2-40B4-BE49-F238E27FC236}">
                <a16:creationId xmlns:a16="http://schemas.microsoft.com/office/drawing/2014/main" id="{BABADBE8-112F-4D18-8EA9-1A5AF7A63216}"/>
              </a:ext>
            </a:extLst>
          </p:cNvPr>
          <p:cNvSpPr/>
          <p:nvPr/>
        </p:nvSpPr>
        <p:spPr>
          <a:xfrm>
            <a:off x="1802595" y="2506054"/>
            <a:ext cx="1384419" cy="1845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3175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Екстрена</a:t>
            </a:r>
            <a:endParaRPr lang="ru-RU" sz="2000" dirty="0">
              <a:ln w="3175"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id="{8AC25F8B-B81F-4EC9-A66C-D5C4D3F3A056}"/>
              </a:ext>
            </a:extLst>
          </p:cNvPr>
          <p:cNvSpPr/>
          <p:nvPr/>
        </p:nvSpPr>
        <p:spPr>
          <a:xfrm>
            <a:off x="3233730" y="2506054"/>
            <a:ext cx="1384419" cy="1845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Первинна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id="{740A567F-EDF8-4F04-92B3-D514041EBA11}"/>
              </a:ext>
            </a:extLst>
          </p:cNvPr>
          <p:cNvSpPr/>
          <p:nvPr/>
        </p:nvSpPr>
        <p:spPr>
          <a:xfrm>
            <a:off x="4664865" y="2506054"/>
            <a:ext cx="1384419" cy="1845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Вторинна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10842661-3A3D-4B9D-BCCF-C11D199CBEE8}"/>
              </a:ext>
            </a:extLst>
          </p:cNvPr>
          <p:cNvSpPr/>
          <p:nvPr/>
        </p:nvSpPr>
        <p:spPr>
          <a:xfrm>
            <a:off x="6096000" y="2506054"/>
            <a:ext cx="1384419" cy="1845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Третинна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EA08F7AD-9079-4D91-865D-1BA2C0EEBCB7}"/>
              </a:ext>
            </a:extLst>
          </p:cNvPr>
          <p:cNvSpPr/>
          <p:nvPr/>
        </p:nvSpPr>
        <p:spPr>
          <a:xfrm>
            <a:off x="7527135" y="2506054"/>
            <a:ext cx="1564364" cy="1845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Паліативна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17">
            <a:extLst>
              <a:ext uri="{FF2B5EF4-FFF2-40B4-BE49-F238E27FC236}">
                <a16:creationId xmlns:a16="http://schemas.microsoft.com/office/drawing/2014/main" id="{52091171-1440-4BFD-9688-7CC1F266DDAD}"/>
              </a:ext>
            </a:extLst>
          </p:cNvPr>
          <p:cNvSpPr/>
          <p:nvPr/>
        </p:nvSpPr>
        <p:spPr>
          <a:xfrm>
            <a:off x="9155218" y="2506055"/>
            <a:ext cx="1564364" cy="18458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Медична реабілітація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0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5F41C23A-33A4-45D6-93AE-6213E3D41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648" y="157110"/>
            <a:ext cx="8323866" cy="996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95080" tIns="47540" rIns="95080" bIns="47540"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uk-UA" altLang="ru-UA" sz="3361" b="1">
                <a:latin typeface="Times New Roman" panose="02020603050405020304" pitchFamily="18" charset="0"/>
              </a:rPr>
              <a:t>МЕДИЧНЕ СОРТУВАННЯ УРАЖЕНИХ</a:t>
            </a:r>
            <a:br>
              <a:rPr lang="uk-UA" altLang="ru-UA" sz="3361" b="1">
                <a:latin typeface="Times New Roman" panose="02020603050405020304" pitchFamily="18" charset="0"/>
              </a:rPr>
            </a:br>
            <a:r>
              <a:rPr lang="uk-UA" altLang="ru-UA" sz="3361" b="1">
                <a:latin typeface="Times New Roman" panose="02020603050405020304" pitchFamily="18" charset="0"/>
              </a:rPr>
              <a:t>ПІД  ЧАС  КАТАСТРОФ</a:t>
            </a:r>
            <a:r>
              <a:rPr lang="uk-UA" altLang="ru-UA" sz="2988" b="1">
                <a:latin typeface="Times New Roman" panose="02020603050405020304" pitchFamily="18" charset="0"/>
              </a:rPr>
              <a:t> </a:t>
            </a:r>
            <a:endParaRPr lang="ru-RU" altLang="ru-UA" sz="3361" b="1">
              <a:latin typeface="Times New Roman" panose="02020603050405020304" pitchFamily="18" charset="0"/>
            </a:endParaRP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A87CB916-7E89-4F7A-BBAF-CAE7E0E9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486" y="1224273"/>
            <a:ext cx="9319884" cy="1362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</a:pPr>
            <a:r>
              <a:rPr lang="uk-UA" altLang="ru-UA" sz="2428" b="1" i="1" dirty="0"/>
              <a:t>Медичне сортування — метод розподілу уражених на групи за принципом потреби в однорідних лікувально-профілактичних та евакуаційних заходах у залежності від медичних показань та конкретних обставин</a:t>
            </a:r>
            <a:r>
              <a:rPr lang="ru-RU" altLang="ru-UA" sz="1867" dirty="0"/>
              <a:t> </a:t>
            </a:r>
            <a:endParaRPr lang="uk-UA" altLang="ru-UA" sz="1867" dirty="0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2C7101C4-58E1-467E-94BA-05283678C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30" y="2727193"/>
            <a:ext cx="4055217" cy="4371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UA" sz="2241" b="1" i="1"/>
              <a:t>ВНУТРІШНЬОПУНКТОВЕ</a:t>
            </a:r>
            <a:endParaRPr lang="uk-UA" altLang="ru-UA" sz="1867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F0F5FA31-E7FD-480C-8CF1-6C56B3220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721" y="2747944"/>
            <a:ext cx="4055217" cy="4371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UA" sz="2241" b="1" i="1"/>
              <a:t>ЕВАКОТРАНСПОРТНЕ</a:t>
            </a:r>
            <a:endParaRPr lang="uk-UA" altLang="ru-UA" sz="1867"/>
          </a:p>
        </p:txBody>
      </p:sp>
      <p:pic>
        <p:nvPicPr>
          <p:cNvPr id="1032" name="Picture 12" descr="PIC_0138">
            <a:extLst>
              <a:ext uri="{FF2B5EF4-FFF2-40B4-BE49-F238E27FC236}">
                <a16:creationId xmlns:a16="http://schemas.microsoft.com/office/drawing/2014/main" id="{5E1F190B-6994-4BE7-8F65-D099E1C2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507" r="9686" b="10428"/>
          <a:stretch>
            <a:fillRect/>
          </a:stretch>
        </p:blipFill>
        <p:spPr bwMode="auto">
          <a:xfrm>
            <a:off x="5953711" y="4852624"/>
            <a:ext cx="2561190" cy="185567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1" descr="DSCN1719">
            <a:extLst>
              <a:ext uri="{FF2B5EF4-FFF2-40B4-BE49-F238E27FC236}">
                <a16:creationId xmlns:a16="http://schemas.microsoft.com/office/drawing/2014/main" id="{FB2876FE-E2F9-4E8A-A751-3C44E6D5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48148" r="31212" b="16513"/>
          <a:stretch>
            <a:fillRect/>
          </a:stretch>
        </p:blipFill>
        <p:spPr bwMode="auto">
          <a:xfrm>
            <a:off x="1471630" y="3358597"/>
            <a:ext cx="3201487" cy="170746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A426729D-39F3-4E0E-8856-F7F9322F82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3460" y="3358598"/>
          <a:ext cx="2988054" cy="223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Obraz - mapa bitowa" r:id="rId5" imgW="9469172" imgH="7095238" progId="Paint.Picture">
                  <p:embed/>
                </p:oleObj>
              </mc:Choice>
              <mc:Fallback>
                <p:oleObj name="Obraz - mapa bitowa" r:id="rId5" imgW="9469172" imgH="7095238" progId="Paint.Picture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A426729D-39F3-4E0E-8856-F7F9322F82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460" y="3358598"/>
                        <a:ext cx="2988054" cy="2239559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Rectangle 13">
            <a:extLst>
              <a:ext uri="{FF2B5EF4-FFF2-40B4-BE49-F238E27FC236}">
                <a16:creationId xmlns:a16="http://schemas.microsoft.com/office/drawing/2014/main" id="{A215892D-E5DE-40C7-926D-0388811A2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30" y="5564066"/>
            <a:ext cx="4339793" cy="11268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uk-UA" altLang="ru-UA" sz="2241" b="1" i="1"/>
              <a:t>небезпека для оточуючих</a:t>
            </a:r>
          </a:p>
          <a:p>
            <a:pPr>
              <a:buFontTx/>
              <a:buChar char="•"/>
            </a:pPr>
            <a:r>
              <a:rPr lang="uk-UA" altLang="ru-UA" sz="2241" b="1" i="1"/>
              <a:t>лікувальна</a:t>
            </a:r>
          </a:p>
          <a:p>
            <a:pPr>
              <a:buFontTx/>
              <a:buChar char="•"/>
            </a:pPr>
            <a:r>
              <a:rPr lang="uk-UA" altLang="ru-UA" sz="2241" b="1" i="1"/>
              <a:t>евакуаційна</a:t>
            </a:r>
            <a:endParaRPr lang="uk-UA" altLang="ru-UA" sz="1867"/>
          </a:p>
        </p:txBody>
      </p:sp>
      <p:sp>
        <p:nvSpPr>
          <p:cNvPr id="43022" name="Rectangle 14">
            <a:extLst>
              <a:ext uri="{FF2B5EF4-FFF2-40B4-BE49-F238E27FC236}">
                <a16:creationId xmlns:a16="http://schemas.microsoft.com/office/drawing/2014/main" id="{7666B071-B75D-4EE5-B1E8-6DE2A6175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30" y="4994913"/>
            <a:ext cx="4268649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UA" sz="1867" b="1" i="1" dirty="0"/>
              <a:t>ОСНОВНІ СОРТУВАЛЬНІ ОЗНАКИ:</a:t>
            </a:r>
          </a:p>
        </p:txBody>
      </p:sp>
      <p:pic>
        <p:nvPicPr>
          <p:cNvPr id="1036" name="Picture 15">
            <a:extLst>
              <a:ext uri="{FF2B5EF4-FFF2-40B4-BE49-F238E27FC236}">
                <a16:creationId xmlns:a16="http://schemas.microsoft.com/office/drawing/2014/main" id="{200883F4-D828-47DC-B37F-34B450A0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10857"/>
          <a:stretch>
            <a:fillRect/>
          </a:stretch>
        </p:blipFill>
        <p:spPr bwMode="auto">
          <a:xfrm>
            <a:off x="4868763" y="3358597"/>
            <a:ext cx="2703478" cy="1581476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6">
            <a:extLst>
              <a:ext uri="{FF2B5EF4-FFF2-40B4-BE49-F238E27FC236}">
                <a16:creationId xmlns:a16="http://schemas.microsoft.com/office/drawing/2014/main" id="{3A8D3E44-7EB7-4792-9C66-BCAE87DB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4"/>
          <a:stretch>
            <a:fillRect/>
          </a:stretch>
        </p:blipFill>
        <p:spPr bwMode="auto">
          <a:xfrm>
            <a:off x="8372613" y="5564066"/>
            <a:ext cx="2340347" cy="114571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Text Box 10">
            <a:extLst>
              <a:ext uri="{FF2B5EF4-FFF2-40B4-BE49-F238E27FC236}">
                <a16:creationId xmlns:a16="http://schemas.microsoft.com/office/drawing/2014/main" id="{8A80AF08-BCB6-4CEA-88F1-44140347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559" y="3358598"/>
            <a:ext cx="4339793" cy="49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UA" sz="2614" b="1">
                <a:solidFill>
                  <a:srgbClr val="FF0066"/>
                </a:solidFill>
              </a:rPr>
              <a:t>Сортувальні  знаки</a:t>
            </a:r>
            <a:endParaRPr lang="ru-RU" altLang="ru-UA" sz="2614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 autoUpdateAnimBg="0"/>
      <p:bldP spid="43014" grpId="0" animBg="1" autoUpdateAnimBg="0"/>
      <p:bldP spid="43016" grpId="0" animBg="1" autoUpdateAnimBg="0"/>
      <p:bldP spid="43021" grpId="0" animBg="1" autoUpdateAnimBg="0"/>
      <p:bldP spid="430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440047"/>
              </p:ext>
            </p:extLst>
          </p:nvPr>
        </p:nvGraphicFramePr>
        <p:xfrm>
          <a:off x="1735210" y="1297893"/>
          <a:ext cx="8858312" cy="48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38" y="0"/>
            <a:ext cx="8318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Закон України </a:t>
            </a:r>
          </a:p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«Про екстрену медичну допомогу»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C0EB2-CC3B-4A0A-BD20-AC5851B74185}"/>
              </a:ext>
            </a:extLst>
          </p:cNvPr>
          <p:cNvSpPr/>
          <p:nvPr/>
        </p:nvSpPr>
        <p:spPr>
          <a:xfrm>
            <a:off x="445476" y="243512"/>
            <a:ext cx="1130104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Людина, яка надає першу допомогу, повинна вміти:</a:t>
            </a:r>
          </a:p>
          <a:p>
            <a:pPr algn="just"/>
            <a:r>
              <a:rPr lang="uk-UA" sz="2400" dirty="0"/>
              <a:t>-	оцінити стан потерпілого і визначити, якої допомоги насамперед той потребує;</a:t>
            </a:r>
          </a:p>
          <a:p>
            <a:pPr algn="just"/>
            <a:r>
              <a:rPr lang="uk-UA" sz="2400" dirty="0"/>
              <a:t>-	забезпечити вільну прохідність верхніх дихальних шляхів;</a:t>
            </a:r>
          </a:p>
          <a:p>
            <a:pPr algn="just"/>
            <a:r>
              <a:rPr lang="uk-UA" sz="2400" dirty="0"/>
              <a:t>-	виконати штучне дихання «із рота в рот» або «із рота в ніс» та зовнішній масаж серця і оцінити їх ефективність;</a:t>
            </a:r>
          </a:p>
          <a:p>
            <a:pPr algn="just"/>
            <a:r>
              <a:rPr lang="uk-UA" sz="2400" dirty="0"/>
              <a:t>-	зупинити кровотечу накладанням джгута, стисної пов'язки або пальцевим притискуванням судин;</a:t>
            </a:r>
          </a:p>
          <a:p>
            <a:pPr algn="just"/>
            <a:r>
              <a:rPr lang="uk-UA" sz="2400" dirty="0"/>
              <a:t>-	накласти пов'язку при пошкодженні (пораненні, опіку, відмороженні, забої);</a:t>
            </a:r>
          </a:p>
          <a:p>
            <a:pPr algn="just"/>
            <a:r>
              <a:rPr lang="uk-UA" sz="2400" dirty="0"/>
              <a:t>-	іммобілізувати пошкоджену частину тіла при переломі кісток, важкому забої, термічному ураженні;</a:t>
            </a:r>
          </a:p>
          <a:p>
            <a:pPr algn="just"/>
            <a:r>
              <a:rPr lang="uk-UA" sz="2400" dirty="0"/>
              <a:t>-	надати допомогу при тепловому і сонячному ударах, утопленні, отруєнні, блюванні, втраті свідомості;</a:t>
            </a:r>
          </a:p>
          <a:p>
            <a:pPr algn="just"/>
            <a:r>
              <a:rPr lang="uk-UA" sz="2400" dirty="0"/>
              <a:t>-	використати підручні засоби при перенесенні, навантаженні і транспортуванні потерпілого;</a:t>
            </a:r>
          </a:p>
          <a:p>
            <a:pPr algn="just"/>
            <a:r>
              <a:rPr lang="uk-UA" sz="2400" dirty="0"/>
              <a:t>-	визначити необхідність вивезення потерпілого машиною швидкої допомоги чи попутним транспортом;</a:t>
            </a:r>
          </a:p>
          <a:p>
            <a:pPr algn="just"/>
            <a:r>
              <a:rPr lang="uk-UA" sz="2400" dirty="0"/>
              <a:t>-	користуватися аптечкою швидкої допомоги.</a:t>
            </a:r>
          </a:p>
        </p:txBody>
      </p:sp>
    </p:spTree>
    <p:extLst>
      <p:ext uri="{BB962C8B-B14F-4D97-AF65-F5344CB8AC3E}">
        <p14:creationId xmlns:p14="http://schemas.microsoft.com/office/powerpoint/2010/main" val="6318240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56</TotalTime>
  <Words>750</Words>
  <Application>Microsoft Office PowerPoint</Application>
  <PresentationFormat>Широкоэкранный</PresentationFormat>
  <Paragraphs>139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Times New Roman</vt:lpstr>
      <vt:lpstr>Tw Cen MT</vt:lpstr>
      <vt:lpstr>Wingdings</vt:lpstr>
      <vt:lpstr>Капля</vt:lpstr>
      <vt:lpstr>Obraz - mapa bitowa</vt:lpstr>
      <vt:lpstr>Організація надання медичної допомоги населенню в умовах надзвичайних ситуацій.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ПОШУК  ТА  ВИТЯГУВАННЯ ПОСТРАЖДАЛИХ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надання медичної допомоги населенню в умовах надзвичайних ситуацій.</dc:title>
  <dc:creator>US2UA</dc:creator>
  <cp:lastModifiedBy>US2UA</cp:lastModifiedBy>
  <cp:revision>7</cp:revision>
  <dcterms:created xsi:type="dcterms:W3CDTF">2021-12-14T06:50:02Z</dcterms:created>
  <dcterms:modified xsi:type="dcterms:W3CDTF">2021-12-14T07:46:12Z</dcterms:modified>
</cp:coreProperties>
</file>